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2" r:id="rId1"/>
  </p:sldMasterIdLst>
  <p:sldIdLst>
    <p:sldId id="266" r:id="rId2"/>
    <p:sldId id="259" r:id="rId3"/>
    <p:sldId id="268" r:id="rId4"/>
    <p:sldId id="276" r:id="rId5"/>
    <p:sldId id="258" r:id="rId6"/>
    <p:sldId id="271" r:id="rId7"/>
    <p:sldId id="272" r:id="rId8"/>
    <p:sldId id="264" r:id="rId9"/>
    <p:sldId id="274" r:id="rId10"/>
    <p:sldId id="257" r:id="rId11"/>
    <p:sldId id="273" r:id="rId12"/>
    <p:sldId id="269" r:id="rId13"/>
    <p:sldId id="275" r:id="rId14"/>
    <p:sldId id="265" r:id="rId15"/>
  </p:sldIdLst>
  <p:sldSz cx="6858000" cy="1219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6DF"/>
    <a:srgbClr val="FDB9EA"/>
    <a:srgbClr val="FED6F3"/>
    <a:srgbClr val="FEE6F7"/>
    <a:srgbClr val="FEDAF4"/>
    <a:srgbClr val="FDB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p:scale>
          <a:sx n="60" d="100"/>
          <a:sy n="60" d="100"/>
        </p:scale>
        <p:origin x="185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sv-SE"/>
              <a:t>Klicka här för att ändra mall för rubrikformat</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DFB47FB-BE67-46D6-B759-84CFF115C318}" type="datetimeFigureOut">
              <a:rPr lang="sv-SE" smtClean="0"/>
              <a:t>2022-12-09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248062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DFB47FB-BE67-46D6-B759-84CFF115C318}" type="datetimeFigureOut">
              <a:rPr lang="sv-SE" smtClean="0"/>
              <a:t>2022-12-09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326843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DFB47FB-BE67-46D6-B759-84CFF115C318}" type="datetimeFigureOut">
              <a:rPr lang="sv-SE" smtClean="0"/>
              <a:t>2022-12-09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291906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DFB47FB-BE67-46D6-B759-84CFF115C318}" type="datetimeFigureOut">
              <a:rPr lang="sv-SE" smtClean="0"/>
              <a:t>2022-12-09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155069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sv-SE"/>
              <a:t>Klicka här för att ändra mall för rubrikformat</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DFB47FB-BE67-46D6-B759-84CFF115C318}" type="datetimeFigureOut">
              <a:rPr lang="sv-SE" smtClean="0"/>
              <a:t>2022-12-09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159659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DFB47FB-BE67-46D6-B759-84CFF115C318}" type="datetimeFigureOut">
              <a:rPr lang="sv-SE" smtClean="0"/>
              <a:t>2022-12-09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160912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472381" y="4453467"/>
            <a:ext cx="2901255" cy="65503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3471863" y="4453467"/>
            <a:ext cx="2915543" cy="65503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DFB47FB-BE67-46D6-B759-84CFF115C318}" type="datetimeFigureOut">
              <a:rPr lang="sv-SE" smtClean="0"/>
              <a:t>2022-12-09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331844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DFB47FB-BE67-46D6-B759-84CFF115C318}" type="datetimeFigureOut">
              <a:rPr lang="sv-SE" smtClean="0"/>
              <a:t>2022-12-09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38953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B47FB-BE67-46D6-B759-84CFF115C318}" type="datetimeFigureOut">
              <a:rPr lang="sv-SE" smtClean="0"/>
              <a:t>2022-12-09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24460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DFB47FB-BE67-46D6-B759-84CFF115C318}" type="datetimeFigureOut">
              <a:rPr lang="sv-SE" smtClean="0"/>
              <a:t>2022-12-09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66581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DFB47FB-BE67-46D6-B759-84CFF115C318}" type="datetimeFigureOut">
              <a:rPr lang="sv-SE" smtClean="0"/>
              <a:t>2022-12-09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2A6CEE1-E917-40E9-A6E8-B51CD24AA150}" type="slidenum">
              <a:rPr lang="sv-SE" smtClean="0"/>
              <a:t>‹#›</a:t>
            </a:fld>
            <a:endParaRPr lang="sv-SE"/>
          </a:p>
        </p:txBody>
      </p:sp>
    </p:spTree>
    <p:extLst>
      <p:ext uri="{BB962C8B-B14F-4D97-AF65-F5344CB8AC3E}">
        <p14:creationId xmlns:p14="http://schemas.microsoft.com/office/powerpoint/2010/main" val="304712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E6F7"/>
            </a:gs>
            <a:gs pos="59000">
              <a:srgbClr val="FED6F3"/>
            </a:gs>
            <a:gs pos="90000">
              <a:srgbClr val="FDB9EA"/>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DFB47FB-BE67-46D6-B759-84CFF115C318}" type="datetimeFigureOut">
              <a:rPr lang="sv-SE" smtClean="0"/>
              <a:t>2022-12-09</a:t>
            </a:fld>
            <a:endParaRPr lang="sv-SE"/>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82A6CEE1-E917-40E9-A6E8-B51CD24AA150}" type="slidenum">
              <a:rPr lang="sv-SE" smtClean="0"/>
              <a:t>‹#›</a:t>
            </a:fld>
            <a:endParaRPr lang="sv-SE"/>
          </a:p>
        </p:txBody>
      </p:sp>
    </p:spTree>
    <p:extLst>
      <p:ext uri="{BB962C8B-B14F-4D97-AF65-F5344CB8AC3E}">
        <p14:creationId xmlns:p14="http://schemas.microsoft.com/office/powerpoint/2010/main" val="1478546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emf"/><Relationship Id="rId15" Type="http://schemas.openxmlformats.org/officeDocument/2006/relationships/hyperlink" Target="http://www.haninge.se/pik" TargetMode="External"/><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emf"/><Relationship Id="rId1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arland-christmas-decoration-1322186/"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hyperlink" Target="http://www.haninge.se/PI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hyperlink" Target="mailto:ann-louise.olofsdotter@haninge.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E3BB2CE-F302-21A3-CC55-1F9117134B21}"/>
              </a:ext>
            </a:extLst>
          </p:cNvPr>
          <p:cNvPicPr>
            <a:picLocks noChangeAspect="1"/>
          </p:cNvPicPr>
          <p:nvPr/>
        </p:nvPicPr>
        <p:blipFill>
          <a:blip r:embed="rId2"/>
          <a:stretch>
            <a:fillRect/>
          </a:stretch>
        </p:blipFill>
        <p:spPr>
          <a:xfrm>
            <a:off x="0" y="0"/>
            <a:ext cx="6858000" cy="12192000"/>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329" y="285660"/>
            <a:ext cx="1557337" cy="1571624"/>
          </a:xfrm>
          <a:prstGeom prst="rect">
            <a:avLst/>
          </a:prstGeom>
        </p:spPr>
      </p:pic>
      <p:sp>
        <p:nvSpPr>
          <p:cNvPr id="2" name="Rubrik 1"/>
          <p:cNvSpPr>
            <a:spLocks noGrp="1"/>
          </p:cNvSpPr>
          <p:nvPr>
            <p:ph type="ctrTitle"/>
          </p:nvPr>
        </p:nvSpPr>
        <p:spPr>
          <a:xfrm>
            <a:off x="514347" y="2373949"/>
            <a:ext cx="5829300" cy="918521"/>
          </a:xfrm>
        </p:spPr>
        <p:txBody>
          <a:bodyPr>
            <a:noAutofit/>
          </a:bodyPr>
          <a:lstStyle/>
          <a:p>
            <a:pPr algn="ctr"/>
            <a:r>
              <a:rPr lang="sv-SE" sz="6000" b="1" dirty="0"/>
              <a:t>Vårprogram 2023</a:t>
            </a:r>
          </a:p>
        </p:txBody>
      </p:sp>
      <p:sp>
        <p:nvSpPr>
          <p:cNvPr id="3" name="Underrubrik 2"/>
          <p:cNvSpPr>
            <a:spLocks noGrp="1"/>
          </p:cNvSpPr>
          <p:nvPr>
            <p:ph type="subTitle" idx="1"/>
          </p:nvPr>
        </p:nvSpPr>
        <p:spPr>
          <a:xfrm>
            <a:off x="514348" y="3602325"/>
            <a:ext cx="5829299" cy="3776737"/>
          </a:xfrm>
          <a:noFill/>
        </p:spPr>
        <p:style>
          <a:lnRef idx="2">
            <a:schemeClr val="dk1"/>
          </a:lnRef>
          <a:fillRef idx="1">
            <a:schemeClr val="lt1"/>
          </a:fillRef>
          <a:effectRef idx="0">
            <a:schemeClr val="dk1"/>
          </a:effectRef>
          <a:fontRef idx="minor">
            <a:schemeClr val="dk1"/>
          </a:fontRef>
        </p:style>
        <p:txBody>
          <a:bodyPr>
            <a:noAutofit/>
          </a:bodyPr>
          <a:lstStyle/>
          <a:p>
            <a:pPr algn="ctr"/>
            <a:r>
              <a:rPr lang="sv-SE" sz="3200" b="1" u="sng" dirty="0">
                <a:solidFill>
                  <a:schemeClr val="tx1"/>
                </a:solidFill>
              </a:rPr>
              <a:t>Bokningen öppnar kl. 07.00 </a:t>
            </a:r>
          </a:p>
          <a:p>
            <a:pPr algn="ctr"/>
            <a:endParaRPr lang="sv-SE" sz="3200" dirty="0">
              <a:solidFill>
                <a:schemeClr val="tx1"/>
              </a:solidFill>
            </a:endParaRPr>
          </a:p>
          <a:p>
            <a:pPr algn="l"/>
            <a:r>
              <a:rPr lang="sv-SE" sz="3200" dirty="0">
                <a:solidFill>
                  <a:schemeClr val="tx1"/>
                </a:solidFill>
              </a:rPr>
              <a:t>Onsdag 		11/1	Friskvård</a:t>
            </a:r>
            <a:br>
              <a:rPr lang="sv-SE" sz="3200" dirty="0">
                <a:solidFill>
                  <a:schemeClr val="tx1"/>
                </a:solidFill>
              </a:rPr>
            </a:br>
            <a:r>
              <a:rPr lang="sv-SE" sz="3200" dirty="0">
                <a:solidFill>
                  <a:schemeClr val="tx1"/>
                </a:solidFill>
              </a:rPr>
              <a:t>Torsdag		12/1	Blandade</a:t>
            </a:r>
            <a:br>
              <a:rPr lang="sv-SE" sz="3200" dirty="0">
                <a:solidFill>
                  <a:schemeClr val="tx1"/>
                </a:solidFill>
              </a:rPr>
            </a:br>
            <a:r>
              <a:rPr lang="sv-SE" sz="3200" dirty="0">
                <a:solidFill>
                  <a:schemeClr val="tx1"/>
                </a:solidFill>
              </a:rPr>
              <a:t>					aktiviteter </a:t>
            </a:r>
          </a:p>
          <a:p>
            <a:r>
              <a:rPr lang="sv-SE" sz="3200" dirty="0">
                <a:solidFill>
                  <a:schemeClr val="tx1"/>
                </a:solidFill>
              </a:rPr>
              <a:t>Boka aktivitet på </a:t>
            </a:r>
            <a:r>
              <a:rPr lang="sv-SE" sz="3200" dirty="0" err="1">
                <a:solidFill>
                  <a:schemeClr val="tx1"/>
                </a:solidFill>
              </a:rPr>
              <a:t>PIK:s</a:t>
            </a:r>
            <a:r>
              <a:rPr lang="sv-SE" sz="3200" dirty="0">
                <a:solidFill>
                  <a:schemeClr val="tx1"/>
                </a:solidFill>
              </a:rPr>
              <a:t> hemsida;</a:t>
            </a:r>
            <a:br>
              <a:rPr lang="sv-SE" sz="3200" dirty="0">
                <a:solidFill>
                  <a:schemeClr val="tx1"/>
                </a:solidFill>
              </a:rPr>
            </a:br>
            <a:r>
              <a:rPr lang="sv-SE" sz="3200" dirty="0">
                <a:solidFill>
                  <a:schemeClr val="tx1"/>
                </a:solidFill>
              </a:rPr>
              <a:t>www.haninge.se/PIK</a:t>
            </a:r>
          </a:p>
          <a:p>
            <a:pPr algn="ctr"/>
            <a:endParaRPr lang="sv-SE" sz="3200" dirty="0">
              <a:solidFill>
                <a:schemeClr val="tx1"/>
              </a:solidFill>
            </a:endParaRPr>
          </a:p>
        </p:txBody>
      </p:sp>
      <p:sp>
        <p:nvSpPr>
          <p:cNvPr id="7" name="textruta 6"/>
          <p:cNvSpPr txBox="1"/>
          <p:nvPr/>
        </p:nvSpPr>
        <p:spPr>
          <a:xfrm>
            <a:off x="514347" y="7868479"/>
            <a:ext cx="2228853" cy="2062103"/>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sz="2000" b="1" dirty="0">
                <a:solidFill>
                  <a:schemeClr val="tx1"/>
                </a:solidFill>
              </a:rPr>
              <a:t>Medlemsvärvning</a:t>
            </a:r>
          </a:p>
          <a:p>
            <a:pPr algn="ctr"/>
            <a:r>
              <a:rPr lang="sv-SE" sz="1600" dirty="0">
                <a:solidFill>
                  <a:schemeClr val="tx1"/>
                </a:solidFill>
              </a:rPr>
              <a:t>Värva en medlem och få en biobiljett till dig själv och den du värvar. </a:t>
            </a:r>
          </a:p>
          <a:p>
            <a:pPr algn="ctr"/>
            <a:endParaRPr lang="sv-SE" sz="1200" dirty="0">
              <a:solidFill>
                <a:schemeClr val="tx1"/>
              </a:solidFill>
            </a:endParaRPr>
          </a:p>
          <a:p>
            <a:pPr algn="ctr"/>
            <a:r>
              <a:rPr lang="sv-SE" sz="1600" dirty="0">
                <a:solidFill>
                  <a:schemeClr val="tx1"/>
                </a:solidFill>
              </a:rPr>
              <a:t>Ange på medlemsansökan vem som värvat.</a:t>
            </a:r>
          </a:p>
        </p:txBody>
      </p:sp>
    </p:spTree>
    <p:extLst>
      <p:ext uri="{BB962C8B-B14F-4D97-AF65-F5344CB8AC3E}">
        <p14:creationId xmlns:p14="http://schemas.microsoft.com/office/powerpoint/2010/main" val="196174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ruta 23">
            <a:extLst>
              <a:ext uri="{FF2B5EF4-FFF2-40B4-BE49-F238E27FC236}">
                <a16:creationId xmlns:a16="http://schemas.microsoft.com/office/drawing/2014/main" id="{16C9A801-73AA-4C4F-7D16-34B98247DFE8}"/>
              </a:ext>
            </a:extLst>
          </p:cNvPr>
          <p:cNvSpPr txBox="1"/>
          <p:nvPr/>
        </p:nvSpPr>
        <p:spPr>
          <a:xfrm>
            <a:off x="603250" y="3654583"/>
            <a:ext cx="3829851" cy="338554"/>
          </a:xfrm>
          <a:prstGeom prst="rect">
            <a:avLst/>
          </a:prstGeom>
          <a:noFill/>
        </p:spPr>
        <p:txBody>
          <a:bodyPr wrap="square" rtlCol="0">
            <a:spAutoFit/>
          </a:bodyPr>
          <a:lstStyle/>
          <a:p>
            <a:r>
              <a:rPr lang="sv-SE" sz="1600" b="1" dirty="0"/>
              <a:t>Halv 8 Hos Mig</a:t>
            </a:r>
          </a:p>
        </p:txBody>
      </p:sp>
      <p:sp>
        <p:nvSpPr>
          <p:cNvPr id="25" name="textruta 24">
            <a:extLst>
              <a:ext uri="{FF2B5EF4-FFF2-40B4-BE49-F238E27FC236}">
                <a16:creationId xmlns:a16="http://schemas.microsoft.com/office/drawing/2014/main" id="{7937CCCD-F1F4-C5AD-DB87-7914B11741E0}"/>
              </a:ext>
            </a:extLst>
          </p:cNvPr>
          <p:cNvSpPr txBox="1"/>
          <p:nvPr/>
        </p:nvSpPr>
        <p:spPr>
          <a:xfrm>
            <a:off x="603249" y="3989788"/>
            <a:ext cx="3429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Varje lag bokar in sina träffar under feb-maj</a:t>
            </a:r>
            <a:br>
              <a:rPr lang="sv-SE" sz="1200" dirty="0">
                <a:solidFill>
                  <a:schemeClr val="tx1"/>
                </a:solidFill>
              </a:rPr>
            </a:br>
            <a:r>
              <a:rPr lang="sv-SE" sz="1200" b="1" dirty="0">
                <a:solidFill>
                  <a:schemeClr val="tx1"/>
                </a:solidFill>
              </a:rPr>
              <a:t>Plats: </a:t>
            </a:r>
            <a:r>
              <a:rPr lang="sv-SE" sz="1200" dirty="0">
                <a:solidFill>
                  <a:schemeClr val="tx1"/>
                </a:solidFill>
              </a:rPr>
              <a:t>Hemma hos deltagarna</a:t>
            </a:r>
          </a:p>
          <a:p>
            <a:r>
              <a:rPr lang="sv-SE" sz="1200" b="1" dirty="0">
                <a:solidFill>
                  <a:schemeClr val="tx1"/>
                </a:solidFill>
              </a:rPr>
              <a:t>Pris: </a:t>
            </a:r>
            <a:r>
              <a:rPr lang="sv-SE" sz="1200" dirty="0">
                <a:solidFill>
                  <a:schemeClr val="tx1"/>
                </a:solidFill>
              </a:rPr>
              <a:t>100 kr. </a:t>
            </a:r>
          </a:p>
          <a:p>
            <a:r>
              <a:rPr lang="sv-SE" sz="1200" b="1" dirty="0">
                <a:solidFill>
                  <a:schemeClr val="tx1"/>
                </a:solidFill>
              </a:rPr>
              <a:t>Deltagare:  </a:t>
            </a:r>
            <a:r>
              <a:rPr lang="sv-SE" sz="1200" dirty="0">
                <a:solidFill>
                  <a:schemeClr val="tx1"/>
                </a:solidFill>
              </a:rPr>
              <a:t>Endast medlemmar, lag om 4 personer</a:t>
            </a:r>
          </a:p>
          <a:p>
            <a:r>
              <a:rPr lang="sv-SE" sz="1200" b="1" dirty="0">
                <a:solidFill>
                  <a:schemeClr val="tx1"/>
                </a:solidFill>
              </a:rPr>
              <a:t>Sista anmälningsdag:  </a:t>
            </a:r>
            <a:r>
              <a:rPr lang="sv-SE" sz="1200" dirty="0">
                <a:solidFill>
                  <a:schemeClr val="tx1"/>
                </a:solidFill>
              </a:rPr>
              <a:t>Måndagen den 23/1</a:t>
            </a: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26" name="textruta 25">
            <a:extLst>
              <a:ext uri="{FF2B5EF4-FFF2-40B4-BE49-F238E27FC236}">
                <a16:creationId xmlns:a16="http://schemas.microsoft.com/office/drawing/2014/main" id="{5855DC47-4ACF-A141-6994-6AC0FC4F937B}"/>
              </a:ext>
            </a:extLst>
          </p:cNvPr>
          <p:cNvSpPr txBox="1"/>
          <p:nvPr/>
        </p:nvSpPr>
        <p:spPr>
          <a:xfrm>
            <a:off x="603250" y="5430661"/>
            <a:ext cx="56515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solidFill>
                  <a:schemeClr val="tx1"/>
                </a:solidFill>
              </a:rPr>
              <a:t>Tycker du om att laga mat och lära känna nya människor? Då bör du anmäla dig till </a:t>
            </a:r>
            <a:br>
              <a:rPr lang="sv-SE" sz="1200" dirty="0">
                <a:solidFill>
                  <a:schemeClr val="tx1"/>
                </a:solidFill>
              </a:rPr>
            </a:br>
            <a:r>
              <a:rPr lang="sv-SE" sz="1200" dirty="0">
                <a:solidFill>
                  <a:schemeClr val="tx1"/>
                </a:solidFill>
              </a:rPr>
              <a:t>Halv 8 Hos Mig!</a:t>
            </a:r>
          </a:p>
          <a:p>
            <a:endParaRPr lang="sv-SE" sz="1200" dirty="0">
              <a:solidFill>
                <a:schemeClr val="tx1"/>
              </a:solidFill>
            </a:endParaRPr>
          </a:p>
          <a:p>
            <a:r>
              <a:rPr lang="sv-SE" sz="1200" dirty="0">
                <a:solidFill>
                  <a:schemeClr val="tx1"/>
                </a:solidFill>
              </a:rPr>
              <a:t>I lag om 4 personer, som vi i styrelsen slumpar utifrån de anmälda, bjuder ni hem varandra på en 3-rätters middag, precis som i programmet. Varje deltagare ersätts med 500 kr, mot kvitto. Hur </a:t>
            </a:r>
            <a:r>
              <a:rPr lang="sv-SE" sz="1200" dirty="0" err="1">
                <a:solidFill>
                  <a:schemeClr val="tx1"/>
                </a:solidFill>
              </a:rPr>
              <a:t>fancy</a:t>
            </a:r>
            <a:r>
              <a:rPr lang="sv-SE" sz="1200" dirty="0">
                <a:solidFill>
                  <a:schemeClr val="tx1"/>
                </a:solidFill>
              </a:rPr>
              <a:t> eller enkel du vill göra din middag, är sedan helt upp till dig. Deltagarna får poängsätta varje middag och efter sista middagen har vi en vinnare, som får ett litet pris. </a:t>
            </a:r>
            <a:br>
              <a:rPr lang="sv-SE" sz="1200" dirty="0">
                <a:solidFill>
                  <a:schemeClr val="tx1"/>
                </a:solidFill>
              </a:rPr>
            </a:br>
            <a:r>
              <a:rPr lang="sv-SE" sz="1200" dirty="0">
                <a:solidFill>
                  <a:schemeClr val="tx1"/>
                </a:solidFill>
              </a:rPr>
              <a:t>De 4 middagarna ska genomföras mellan februari till maj, men varje grupp får själva bestämma de datum som passar er grupp.</a:t>
            </a:r>
          </a:p>
          <a:p>
            <a:endParaRPr lang="sv-SE"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27" name="Picture 4" descr="Älvsbynews – Just Nu » Halv åtta hos mig – från Älvsbyn">
            <a:extLst>
              <a:ext uri="{FF2B5EF4-FFF2-40B4-BE49-F238E27FC236}">
                <a16:creationId xmlns:a16="http://schemas.microsoft.com/office/drawing/2014/main" id="{E7068854-C943-F61D-5394-CE23F1581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100" y="3823860"/>
            <a:ext cx="2549809" cy="14326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ruta 27">
            <a:extLst>
              <a:ext uri="{FF2B5EF4-FFF2-40B4-BE49-F238E27FC236}">
                <a16:creationId xmlns:a16="http://schemas.microsoft.com/office/drawing/2014/main" id="{17A231D0-6C69-63A4-DA6A-558E2A287AEE}"/>
              </a:ext>
            </a:extLst>
          </p:cNvPr>
          <p:cNvSpPr txBox="1"/>
          <p:nvPr/>
        </p:nvSpPr>
        <p:spPr>
          <a:xfrm>
            <a:off x="603251" y="717528"/>
            <a:ext cx="313449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Tisdagen den 9 maj kl. 17.00-19.00</a:t>
            </a:r>
            <a:endParaRPr lang="sv-SE" sz="1200" b="1" dirty="0">
              <a:solidFill>
                <a:schemeClr val="tx1"/>
              </a:solidFill>
            </a:endParaRPr>
          </a:p>
          <a:p>
            <a:r>
              <a:rPr lang="sv-SE" sz="1200" b="1" dirty="0">
                <a:solidFill>
                  <a:schemeClr val="tx1"/>
                </a:solidFill>
              </a:rPr>
              <a:t>Plats: </a:t>
            </a:r>
            <a:r>
              <a:rPr lang="sv-SE" sz="1200" dirty="0">
                <a:solidFill>
                  <a:schemeClr val="tx1"/>
                </a:solidFill>
              </a:rPr>
              <a:t>Blomsterlandet, Port73</a:t>
            </a:r>
            <a:endParaRPr lang="sv-SE" sz="1200" b="1" dirty="0">
              <a:solidFill>
                <a:schemeClr val="tx1"/>
              </a:solidFill>
            </a:endParaRPr>
          </a:p>
          <a:p>
            <a:r>
              <a:rPr lang="sv-SE" sz="1200" b="1" dirty="0">
                <a:solidFill>
                  <a:schemeClr val="tx1"/>
                </a:solidFill>
              </a:rPr>
              <a:t>Pris: </a:t>
            </a:r>
            <a:r>
              <a:rPr lang="sv-SE" sz="1200" dirty="0">
                <a:solidFill>
                  <a:schemeClr val="tx1"/>
                </a:solidFill>
              </a:rPr>
              <a:t>300 kr</a:t>
            </a:r>
            <a:r>
              <a:rPr lang="sv-SE" sz="1200" b="1" dirty="0">
                <a:solidFill>
                  <a:schemeClr val="tx1"/>
                </a:solidFill>
              </a:rPr>
              <a:t> </a:t>
            </a:r>
            <a:r>
              <a:rPr lang="sv-SE" sz="1200" dirty="0">
                <a:solidFill>
                  <a:schemeClr val="tx1"/>
                </a:solidFill>
              </a:rPr>
              <a:t>inkl. fika</a:t>
            </a:r>
            <a:endParaRPr lang="sv-SE" sz="1200" b="1" dirty="0">
              <a:solidFill>
                <a:schemeClr val="tx1"/>
              </a:solidFill>
            </a:endParaRPr>
          </a:p>
          <a:p>
            <a:r>
              <a:rPr lang="sv-SE" sz="1200" b="1" dirty="0">
                <a:solidFill>
                  <a:schemeClr val="tx1"/>
                </a:solidFill>
              </a:rPr>
              <a:t>Deltagare: </a:t>
            </a:r>
            <a:r>
              <a:rPr lang="sv-SE" sz="1200" dirty="0">
                <a:solidFill>
                  <a:schemeClr val="tx1"/>
                </a:solidFill>
              </a:rPr>
              <a:t>Endast medlemmar, max 20 deltagare</a:t>
            </a:r>
          </a:p>
          <a:p>
            <a:r>
              <a:rPr lang="sv-SE" sz="1200" b="1" dirty="0">
                <a:solidFill>
                  <a:schemeClr val="tx1"/>
                </a:solidFill>
              </a:rPr>
              <a:t>Sista anmälningsdag: </a:t>
            </a:r>
            <a:r>
              <a:rPr lang="sv-SE" sz="1200" dirty="0">
                <a:solidFill>
                  <a:schemeClr val="tx1"/>
                </a:solidFill>
              </a:rPr>
              <a:t>Torsdagen den 4 maj</a:t>
            </a:r>
            <a:endParaRPr lang="sv-SE" sz="1200" b="1" dirty="0">
              <a:solidFill>
                <a:schemeClr val="tx1"/>
              </a:solidFill>
            </a:endParaRP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29" name="textruta 28">
            <a:extLst>
              <a:ext uri="{FF2B5EF4-FFF2-40B4-BE49-F238E27FC236}">
                <a16:creationId xmlns:a16="http://schemas.microsoft.com/office/drawing/2014/main" id="{C0C6D652-AA0F-4542-440D-40BDD1B3FB29}"/>
              </a:ext>
            </a:extLst>
          </p:cNvPr>
          <p:cNvSpPr txBox="1"/>
          <p:nvPr/>
        </p:nvSpPr>
        <p:spPr>
          <a:xfrm>
            <a:off x="603250" y="2425045"/>
            <a:ext cx="56515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solidFill>
                  <a:schemeClr val="tx1"/>
                </a:solidFill>
              </a:rPr>
              <a:t>Vi fortsätter med denna populära aktivitet. Nu är det vår och snart härlig sommar. Vi träffas, sätta ihop ett tjusigt arrangemang, fikar lite och har trevligt tillsammans. </a:t>
            </a: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sp>
        <p:nvSpPr>
          <p:cNvPr id="30" name="textruta 29">
            <a:extLst>
              <a:ext uri="{FF2B5EF4-FFF2-40B4-BE49-F238E27FC236}">
                <a16:creationId xmlns:a16="http://schemas.microsoft.com/office/drawing/2014/main" id="{91D076B3-3658-1B64-6C8B-19A8ACA5C473}"/>
              </a:ext>
            </a:extLst>
          </p:cNvPr>
          <p:cNvSpPr txBox="1"/>
          <p:nvPr/>
        </p:nvSpPr>
        <p:spPr>
          <a:xfrm>
            <a:off x="603251" y="369359"/>
            <a:ext cx="3556000" cy="338554"/>
          </a:xfrm>
          <a:prstGeom prst="rect">
            <a:avLst/>
          </a:prstGeom>
          <a:noFill/>
        </p:spPr>
        <p:txBody>
          <a:bodyPr wrap="square" rtlCol="0">
            <a:spAutoFit/>
          </a:bodyPr>
          <a:lstStyle/>
          <a:p>
            <a:r>
              <a:rPr lang="sv-SE" sz="1600" b="1" dirty="0" err="1"/>
              <a:t>Vårarrangemang</a:t>
            </a:r>
            <a:r>
              <a:rPr lang="sv-SE" sz="1600" b="1" dirty="0"/>
              <a:t> på Blomsterlandet</a:t>
            </a:r>
          </a:p>
        </p:txBody>
      </p:sp>
      <p:pic>
        <p:nvPicPr>
          <p:cNvPr id="31" name="Bildobjekt 30">
            <a:extLst>
              <a:ext uri="{FF2B5EF4-FFF2-40B4-BE49-F238E27FC236}">
                <a16:creationId xmlns:a16="http://schemas.microsoft.com/office/drawing/2014/main" id="{670DC0F4-8B7E-F232-4E62-5DCFB18831E3}"/>
              </a:ext>
            </a:extLst>
          </p:cNvPr>
          <p:cNvPicPr>
            <a:picLocks noChangeAspect="1"/>
          </p:cNvPicPr>
          <p:nvPr/>
        </p:nvPicPr>
        <p:blipFill>
          <a:blip r:embed="rId3"/>
          <a:stretch>
            <a:fillRect/>
          </a:stretch>
        </p:blipFill>
        <p:spPr>
          <a:xfrm>
            <a:off x="3885563" y="757562"/>
            <a:ext cx="2821477" cy="1304925"/>
          </a:xfrm>
          <a:prstGeom prst="rect">
            <a:avLst/>
          </a:prstGeom>
        </p:spPr>
      </p:pic>
    </p:spTree>
    <p:extLst>
      <p:ext uri="{BB962C8B-B14F-4D97-AF65-F5344CB8AC3E}">
        <p14:creationId xmlns:p14="http://schemas.microsoft.com/office/powerpoint/2010/main" val="302530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ruta 16">
            <a:extLst>
              <a:ext uri="{FF2B5EF4-FFF2-40B4-BE49-F238E27FC236}">
                <a16:creationId xmlns:a16="http://schemas.microsoft.com/office/drawing/2014/main" id="{260F8D67-0248-7B09-0015-1E0EE2545246}"/>
              </a:ext>
            </a:extLst>
          </p:cNvPr>
          <p:cNvSpPr txBox="1"/>
          <p:nvPr/>
        </p:nvSpPr>
        <p:spPr>
          <a:xfrm>
            <a:off x="354000" y="7021782"/>
            <a:ext cx="3556000" cy="338554"/>
          </a:xfrm>
          <a:prstGeom prst="rect">
            <a:avLst/>
          </a:prstGeom>
          <a:noFill/>
        </p:spPr>
        <p:txBody>
          <a:bodyPr wrap="square" rtlCol="0">
            <a:spAutoFit/>
          </a:bodyPr>
          <a:lstStyle/>
          <a:p>
            <a:r>
              <a:rPr lang="sv-SE" sz="1600" b="1" dirty="0"/>
              <a:t>Båttur med M/S Flora</a:t>
            </a:r>
          </a:p>
        </p:txBody>
      </p:sp>
      <p:pic>
        <p:nvPicPr>
          <p:cNvPr id="18" name="Bildobjekt 17">
            <a:extLst>
              <a:ext uri="{FF2B5EF4-FFF2-40B4-BE49-F238E27FC236}">
                <a16:creationId xmlns:a16="http://schemas.microsoft.com/office/drawing/2014/main" id="{D089DD71-EEFA-8E27-1033-751442AC21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093" y="7284653"/>
            <a:ext cx="2662089" cy="1521689"/>
          </a:xfrm>
          <a:prstGeom prst="rect">
            <a:avLst/>
          </a:prstGeom>
        </p:spPr>
      </p:pic>
      <p:sp>
        <p:nvSpPr>
          <p:cNvPr id="19" name="textruta 18">
            <a:extLst>
              <a:ext uri="{FF2B5EF4-FFF2-40B4-BE49-F238E27FC236}">
                <a16:creationId xmlns:a16="http://schemas.microsoft.com/office/drawing/2014/main" id="{1541D2C4-A075-913D-B5FA-181CD9864102}"/>
              </a:ext>
            </a:extLst>
          </p:cNvPr>
          <p:cNvSpPr txBox="1"/>
          <p:nvPr/>
        </p:nvSpPr>
        <p:spPr>
          <a:xfrm>
            <a:off x="354000" y="8867353"/>
            <a:ext cx="56515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Två-timmarskryssning i Nynäshamns vackra skärgård</a:t>
            </a:r>
          </a:p>
          <a:p>
            <a:r>
              <a:rPr lang="sv-SE" sz="1200" dirty="0">
                <a:solidFill>
                  <a:schemeClr val="tx1"/>
                </a:solidFill>
              </a:rPr>
              <a:t>Turen går söderut, genom Dragets Kanal vidare ut mot </a:t>
            </a:r>
            <a:r>
              <a:rPr lang="sv-SE" sz="1200" dirty="0" err="1">
                <a:solidFill>
                  <a:schemeClr val="tx1"/>
                </a:solidFill>
              </a:rPr>
              <a:t>Arholmarna</a:t>
            </a:r>
            <a:r>
              <a:rPr lang="sv-SE" sz="1200" dirty="0">
                <a:solidFill>
                  <a:schemeClr val="tx1"/>
                </a:solidFill>
              </a:rPr>
              <a:t> där vi ka se Landsorts fyr i horisonten. Sedan vänder vi och går tillbaka genom </a:t>
            </a:r>
            <a:r>
              <a:rPr lang="sv-SE" sz="1200" dirty="0" err="1">
                <a:solidFill>
                  <a:schemeClr val="tx1"/>
                </a:solidFill>
              </a:rPr>
              <a:t>Tattmarsund</a:t>
            </a:r>
            <a:r>
              <a:rPr lang="sv-SE" sz="1200" dirty="0">
                <a:solidFill>
                  <a:schemeClr val="tx1"/>
                </a:solidFill>
              </a:rPr>
              <a:t>, in i </a:t>
            </a:r>
            <a:r>
              <a:rPr lang="sv-SE" sz="1200" dirty="0" err="1">
                <a:solidFill>
                  <a:schemeClr val="tx1"/>
                </a:solidFill>
              </a:rPr>
              <a:t>Rassa</a:t>
            </a:r>
            <a:r>
              <a:rPr lang="sv-SE" sz="1200" dirty="0">
                <a:solidFill>
                  <a:schemeClr val="tx1"/>
                </a:solidFill>
              </a:rPr>
              <a:t> Vikar och åter mot Nynäshamn.</a:t>
            </a:r>
            <a:br>
              <a:rPr lang="sv-SE" sz="1200" dirty="0">
                <a:solidFill>
                  <a:schemeClr val="tx1"/>
                </a:solidFill>
              </a:rPr>
            </a:br>
            <a:r>
              <a:rPr lang="sv-SE" sz="1200" dirty="0">
                <a:solidFill>
                  <a:schemeClr val="tx1"/>
                </a:solidFill>
              </a:rPr>
              <a:t>Vi bjuder på något att äta, men du får gärna ta med dig egen, valfri, dryck.</a:t>
            </a: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sp>
        <p:nvSpPr>
          <p:cNvPr id="20" name="textruta 19">
            <a:extLst>
              <a:ext uri="{FF2B5EF4-FFF2-40B4-BE49-F238E27FC236}">
                <a16:creationId xmlns:a16="http://schemas.microsoft.com/office/drawing/2014/main" id="{18AEAED3-2E23-B14E-B494-2684E4893723}"/>
              </a:ext>
            </a:extLst>
          </p:cNvPr>
          <p:cNvSpPr txBox="1"/>
          <p:nvPr/>
        </p:nvSpPr>
        <p:spPr>
          <a:xfrm>
            <a:off x="354000" y="7360336"/>
            <a:ext cx="325279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a:t>
            </a:r>
            <a:r>
              <a:rPr lang="sv-SE" sz="1200" dirty="0">
                <a:solidFill>
                  <a:schemeClr val="tx1"/>
                </a:solidFill>
              </a:rPr>
              <a:t> Lördagen den 17 juni kl. 11.45-ca 14.00</a:t>
            </a:r>
          </a:p>
          <a:p>
            <a:r>
              <a:rPr lang="sv-SE" sz="1200" b="1" dirty="0">
                <a:solidFill>
                  <a:schemeClr val="tx1"/>
                </a:solidFill>
              </a:rPr>
              <a:t>Plats:</a:t>
            </a:r>
            <a:r>
              <a:rPr lang="sv-SE" sz="1200" dirty="0">
                <a:solidFill>
                  <a:schemeClr val="tx1"/>
                </a:solidFill>
              </a:rPr>
              <a:t> Hamnen i Nynäshamn</a:t>
            </a:r>
          </a:p>
          <a:p>
            <a:r>
              <a:rPr lang="sv-SE" sz="1200" b="1" dirty="0">
                <a:solidFill>
                  <a:schemeClr val="tx1"/>
                </a:solidFill>
              </a:rPr>
              <a:t>Pris:</a:t>
            </a:r>
            <a:r>
              <a:rPr lang="sv-SE" sz="1200" dirty="0">
                <a:solidFill>
                  <a:schemeClr val="tx1"/>
                </a:solidFill>
              </a:rPr>
              <a:t> 210 kr inkl. förtäring (I anmälan meddelar du oss om ev. allergier eller specialkost)</a:t>
            </a:r>
          </a:p>
          <a:p>
            <a:r>
              <a:rPr lang="sv-SE" sz="1200" b="1" dirty="0">
                <a:solidFill>
                  <a:schemeClr val="tx1"/>
                </a:solidFill>
              </a:rPr>
              <a:t>Deltagare:</a:t>
            </a:r>
            <a:r>
              <a:rPr lang="sv-SE" sz="1200" dirty="0">
                <a:solidFill>
                  <a:schemeClr val="tx1"/>
                </a:solidFill>
              </a:rPr>
              <a:t> Endast medlemmar, max 30 deltagare</a:t>
            </a:r>
          </a:p>
          <a:p>
            <a:r>
              <a:rPr lang="sv-SE" sz="1200" b="1" dirty="0">
                <a:solidFill>
                  <a:schemeClr val="tx1"/>
                </a:solidFill>
              </a:rPr>
              <a:t>Sista anmälningsdag:</a:t>
            </a:r>
            <a:r>
              <a:rPr lang="sv-SE" sz="1200" dirty="0">
                <a:solidFill>
                  <a:schemeClr val="tx1"/>
                </a:solidFill>
              </a:rPr>
              <a:t> Fredagen den 9/6</a:t>
            </a:r>
          </a:p>
          <a:p>
            <a:r>
              <a:rPr lang="sv-SE" sz="1200" b="1" dirty="0">
                <a:solidFill>
                  <a:schemeClr val="tx1"/>
                </a:solidFill>
              </a:rPr>
              <a:t>Bokningen öppnar:</a:t>
            </a:r>
            <a:r>
              <a:rPr lang="sv-SE" sz="1200" dirty="0">
                <a:solidFill>
                  <a:schemeClr val="tx1"/>
                </a:solidFill>
              </a:rPr>
              <a:t> </a:t>
            </a:r>
            <a:r>
              <a:rPr lang="sv-SE" sz="1200" i="0" u="none" strike="noStrike" baseline="0" dirty="0">
                <a:solidFill>
                  <a:srgbClr val="000000"/>
                </a:solidFill>
                <a:latin typeface="Calibri" panose="020F0502020204030204" pitchFamily="34" charset="0"/>
              </a:rPr>
              <a:t>Torsdagen den 12/1 kl. 07.00</a:t>
            </a:r>
            <a:endParaRPr lang="sv-SE" sz="1200" dirty="0">
              <a:solidFill>
                <a:schemeClr val="tx1"/>
              </a:solidFill>
            </a:endParaRPr>
          </a:p>
        </p:txBody>
      </p:sp>
      <p:sp>
        <p:nvSpPr>
          <p:cNvPr id="21" name="textruta 20">
            <a:extLst>
              <a:ext uri="{FF2B5EF4-FFF2-40B4-BE49-F238E27FC236}">
                <a16:creationId xmlns:a16="http://schemas.microsoft.com/office/drawing/2014/main" id="{01963223-C567-2463-FB39-A468E7657972}"/>
              </a:ext>
            </a:extLst>
          </p:cNvPr>
          <p:cNvSpPr txBox="1"/>
          <p:nvPr/>
        </p:nvSpPr>
        <p:spPr>
          <a:xfrm>
            <a:off x="435548" y="416809"/>
            <a:ext cx="3360152" cy="338554"/>
          </a:xfrm>
          <a:prstGeom prst="rect">
            <a:avLst/>
          </a:prstGeom>
          <a:noFill/>
        </p:spPr>
        <p:txBody>
          <a:bodyPr wrap="square" rtlCol="0">
            <a:spAutoFit/>
          </a:bodyPr>
          <a:lstStyle/>
          <a:p>
            <a:r>
              <a:rPr lang="sv-SE" sz="1600" b="1" dirty="0"/>
              <a:t>Stadsvandring; Stockholm 1793	</a:t>
            </a:r>
          </a:p>
        </p:txBody>
      </p:sp>
      <p:sp>
        <p:nvSpPr>
          <p:cNvPr id="22" name="textruta 21">
            <a:extLst>
              <a:ext uri="{FF2B5EF4-FFF2-40B4-BE49-F238E27FC236}">
                <a16:creationId xmlns:a16="http://schemas.microsoft.com/office/drawing/2014/main" id="{15522770-AD37-241E-2645-8094CA766711}"/>
              </a:ext>
            </a:extLst>
          </p:cNvPr>
          <p:cNvSpPr txBox="1"/>
          <p:nvPr/>
        </p:nvSpPr>
        <p:spPr>
          <a:xfrm>
            <a:off x="435547" y="886725"/>
            <a:ext cx="336015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Tisdagen den 23/5 kl. 17.00-19.00</a:t>
            </a:r>
          </a:p>
          <a:p>
            <a:r>
              <a:rPr lang="sv-SE" sz="1200" b="1" dirty="0">
                <a:solidFill>
                  <a:schemeClr val="tx1"/>
                </a:solidFill>
              </a:rPr>
              <a:t>Plats: </a:t>
            </a:r>
            <a:r>
              <a:rPr lang="sv-SE" sz="1200" dirty="0"/>
              <a:t>Kasperstatyn, nära Medborgarplatsen 27</a:t>
            </a:r>
            <a:endParaRPr lang="sv-SE" sz="1200" b="1" dirty="0">
              <a:solidFill>
                <a:schemeClr val="tx1"/>
              </a:solidFill>
            </a:endParaRPr>
          </a:p>
          <a:p>
            <a:r>
              <a:rPr lang="sv-SE" sz="1200" b="1" dirty="0">
                <a:solidFill>
                  <a:schemeClr val="tx1"/>
                </a:solidFill>
              </a:rPr>
              <a:t>Pris: </a:t>
            </a:r>
            <a:r>
              <a:rPr lang="sv-SE" sz="1200" dirty="0">
                <a:solidFill>
                  <a:schemeClr val="tx1"/>
                </a:solidFill>
              </a:rPr>
              <a:t>100 kr</a:t>
            </a:r>
            <a:r>
              <a:rPr lang="sv-SE" sz="1200" b="1" dirty="0">
                <a:solidFill>
                  <a:schemeClr val="tx1"/>
                </a:solidFill>
              </a:rPr>
              <a:t> </a:t>
            </a:r>
          </a:p>
          <a:p>
            <a:r>
              <a:rPr lang="sv-SE" sz="1200" b="1" dirty="0">
                <a:solidFill>
                  <a:schemeClr val="tx1"/>
                </a:solidFill>
              </a:rPr>
              <a:t>Deltagare: </a:t>
            </a:r>
            <a:r>
              <a:rPr lang="sv-SE" sz="1200" dirty="0">
                <a:solidFill>
                  <a:schemeClr val="tx1"/>
                </a:solidFill>
              </a:rPr>
              <a:t>Medlem + 1, max 30 deltagare</a:t>
            </a:r>
          </a:p>
          <a:p>
            <a:r>
              <a:rPr lang="sv-SE" sz="1200" b="1" dirty="0">
                <a:solidFill>
                  <a:schemeClr val="tx1"/>
                </a:solidFill>
              </a:rPr>
              <a:t>Sista anmälningsdag: </a:t>
            </a:r>
            <a:r>
              <a:rPr lang="sv-SE" sz="1200" dirty="0">
                <a:solidFill>
                  <a:schemeClr val="tx1"/>
                </a:solidFill>
              </a:rPr>
              <a:t>Tisdagen den 16/5</a:t>
            </a: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23" name="textruta 22">
            <a:extLst>
              <a:ext uri="{FF2B5EF4-FFF2-40B4-BE49-F238E27FC236}">
                <a16:creationId xmlns:a16="http://schemas.microsoft.com/office/drawing/2014/main" id="{56CC926F-121F-4097-AD0C-77EC1819AF3A}"/>
              </a:ext>
            </a:extLst>
          </p:cNvPr>
          <p:cNvSpPr txBox="1"/>
          <p:nvPr/>
        </p:nvSpPr>
        <p:spPr>
          <a:xfrm>
            <a:off x="435548" y="2319231"/>
            <a:ext cx="5651500" cy="42729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solidFill>
                  <a:schemeClr val="tx1"/>
                </a:solidFill>
                <a:effectLst/>
                <a:ea typeface="Calibri" panose="020F0502020204030204" pitchFamily="34" charset="0"/>
                <a:cs typeface="Arial" panose="020B0604020202020204" pitchFamily="34" charset="0"/>
              </a:rPr>
              <a:t>Välkommen tillbaka till en tid av ofattbar prakt, armod, smuts, nöd och förtvivlan. </a:t>
            </a:r>
            <a:br>
              <a:rPr lang="sv-SE" sz="1200" dirty="0">
                <a:solidFill>
                  <a:schemeClr val="tx1"/>
                </a:solidFill>
                <a:effectLst/>
                <a:ea typeface="Calibri" panose="020F0502020204030204" pitchFamily="34" charset="0"/>
                <a:cs typeface="Arial" panose="020B0604020202020204" pitchFamily="34" charset="0"/>
              </a:rPr>
            </a:br>
            <a:r>
              <a:rPr lang="sv-SE" sz="1200" dirty="0">
                <a:solidFill>
                  <a:schemeClr val="tx1"/>
                </a:solidFill>
                <a:effectLst/>
                <a:ea typeface="Calibri" panose="020F0502020204030204" pitchFamily="34" charset="0"/>
                <a:cs typeface="Arial" panose="020B0604020202020204" pitchFamily="34" charset="0"/>
              </a:rPr>
              <a:t>Följ med i jakten på en bestialisk mördare.</a:t>
            </a:r>
            <a:endParaRPr lang="sv-SE" sz="1200" dirty="0">
              <a:solidFill>
                <a:schemeClr val="tx1"/>
              </a:solidFill>
              <a:effectLst/>
              <a:ea typeface="Calibri" panose="020F0502020204030204" pitchFamily="34" charset="0"/>
            </a:endParaRPr>
          </a:p>
          <a:p>
            <a:pPr>
              <a:spcAft>
                <a:spcPts val="1905"/>
              </a:spcAft>
            </a:pPr>
            <a:r>
              <a:rPr lang="sv-SE" sz="1200" dirty="0">
                <a:solidFill>
                  <a:schemeClr val="tx1"/>
                </a:solidFill>
                <a:effectLst/>
                <a:ea typeface="Calibri" panose="020F0502020204030204" pitchFamily="34" charset="0"/>
              </a:rPr>
              <a:t>I sina romaner ”1793” och ”1794” och "1795" har författaren Niklas Natt och Dag klätt av den sengustavianska tiden dess prakt och ståtlighet. Gustav III är död.</a:t>
            </a:r>
          </a:p>
          <a:p>
            <a:pPr>
              <a:spcAft>
                <a:spcPts val="1905"/>
              </a:spcAft>
            </a:pPr>
            <a:r>
              <a:rPr lang="sv-SE" sz="1200" dirty="0">
                <a:solidFill>
                  <a:schemeClr val="tx1"/>
                </a:solidFill>
                <a:effectLst/>
                <a:ea typeface="Calibri" panose="020F0502020204030204" pitchFamily="34" charset="0"/>
              </a:rPr>
              <a:t>Mer än ett år har gått sedan skotten föll på maskeradbalen. Kronprinsen är omyndig och krigsåren har tömt statskassan. Riket styrs av egenintressen medan folket far illa. Ingen litar på någon. Överallt frodas missnöje och paranoia.</a:t>
            </a:r>
            <a:br>
              <a:rPr lang="sv-SE" sz="1200" dirty="0">
                <a:solidFill>
                  <a:schemeClr val="tx1"/>
                </a:solidFill>
                <a:effectLst/>
                <a:ea typeface="Calibri" panose="020F0502020204030204" pitchFamily="34" charset="0"/>
              </a:rPr>
            </a:br>
            <a:br>
              <a:rPr lang="sv-SE" sz="1200" dirty="0">
                <a:solidFill>
                  <a:schemeClr val="tx1"/>
                </a:solidFill>
                <a:effectLst/>
                <a:ea typeface="Calibri" panose="020F0502020204030204" pitchFamily="34" charset="0"/>
              </a:rPr>
            </a:br>
            <a:r>
              <a:rPr lang="sv-SE" sz="1200" dirty="0">
                <a:solidFill>
                  <a:schemeClr val="tx1"/>
                </a:solidFill>
                <a:effectLst/>
                <a:ea typeface="Calibri" panose="020F0502020204030204" pitchFamily="34" charset="0"/>
              </a:rPr>
              <a:t>Hösten 1793 hittas ett lik i Fatburen på Södermalm, den igenslammade sjön där allt kåkstadens avskräde hamnar. Den döde saknar armar och ben, men skadorna är inte nya.</a:t>
            </a:r>
            <a:br>
              <a:rPr lang="sv-SE" sz="1200" dirty="0">
                <a:solidFill>
                  <a:schemeClr val="tx1"/>
                </a:solidFill>
                <a:effectLst/>
                <a:ea typeface="Calibri" panose="020F0502020204030204" pitchFamily="34" charset="0"/>
              </a:rPr>
            </a:br>
            <a:br>
              <a:rPr lang="sv-SE" sz="1200" dirty="0">
                <a:solidFill>
                  <a:schemeClr val="tx1"/>
                </a:solidFill>
                <a:effectLst/>
                <a:ea typeface="Calibri" panose="020F0502020204030204" pitchFamily="34" charset="0"/>
              </a:rPr>
            </a:br>
            <a:r>
              <a:rPr lang="sv-SE" sz="1200" dirty="0">
                <a:solidFill>
                  <a:schemeClr val="tx1"/>
                </a:solidFill>
                <a:effectLst/>
                <a:ea typeface="Calibri" panose="020F0502020204030204" pitchFamily="34" charset="0"/>
              </a:rPr>
              <a:t>Vi besöker platser ur romanerna som Fatburen, </a:t>
            </a:r>
            <a:r>
              <a:rPr lang="sv-SE" sz="1200" dirty="0" err="1">
                <a:solidFill>
                  <a:schemeClr val="tx1"/>
                </a:solidFill>
                <a:effectLst/>
                <a:ea typeface="Calibri" panose="020F0502020204030204" pitchFamily="34" charset="0"/>
              </a:rPr>
              <a:t>Indebetouska</a:t>
            </a:r>
            <a:r>
              <a:rPr lang="sv-SE" sz="1200" dirty="0">
                <a:solidFill>
                  <a:schemeClr val="tx1"/>
                </a:solidFill>
                <a:effectLst/>
                <a:ea typeface="Calibri" panose="020F0502020204030204" pitchFamily="34" charset="0"/>
              </a:rPr>
              <a:t> och Flugmötet. Vi får veta mer om livet i 1790-talets Stockholm och även om hur författaren inspirerats till att skriva sin Bellman </a:t>
            </a:r>
            <a:r>
              <a:rPr lang="sv-SE" sz="1200" dirty="0" err="1">
                <a:solidFill>
                  <a:schemeClr val="tx1"/>
                </a:solidFill>
                <a:effectLst/>
                <a:ea typeface="Calibri" panose="020F0502020204030204" pitchFamily="34" charset="0"/>
              </a:rPr>
              <a:t>noir</a:t>
            </a:r>
            <a:r>
              <a:rPr lang="sv-SE" sz="1200" dirty="0">
                <a:solidFill>
                  <a:schemeClr val="tx1"/>
                </a:solidFill>
                <a:effectLst/>
                <a:ea typeface="Calibri" panose="020F0502020204030204" pitchFamily="34" charset="0"/>
              </a:rPr>
              <a:t>-trilogi.</a:t>
            </a:r>
          </a:p>
          <a:p>
            <a:r>
              <a:rPr lang="sv-SE" sz="1200" dirty="0">
                <a:solidFill>
                  <a:schemeClr val="tx1"/>
                </a:solidFill>
                <a:effectLst/>
                <a:ea typeface="Calibri" panose="020F0502020204030204" pitchFamily="34" charset="0"/>
                <a:cs typeface="Calibri" panose="020F0502020204030204" pitchFamily="34" charset="0"/>
              </a:rPr>
              <a:t>Längd: Ca 2 timmar</a:t>
            </a:r>
            <a:br>
              <a:rPr lang="sv-SE" sz="1200" dirty="0">
                <a:solidFill>
                  <a:schemeClr val="tx1"/>
                </a:solidFill>
                <a:effectLst/>
                <a:ea typeface="Calibri" panose="020F0502020204030204" pitchFamily="34" charset="0"/>
                <a:cs typeface="Calibri" panose="020F0502020204030204" pitchFamily="34" charset="0"/>
              </a:rPr>
            </a:br>
            <a:r>
              <a:rPr lang="sv-SE" sz="1200" dirty="0">
                <a:solidFill>
                  <a:schemeClr val="tx1"/>
                </a:solidFill>
                <a:effectLst/>
                <a:ea typeface="Calibri" panose="020F0502020204030204" pitchFamily="34" charset="0"/>
                <a:cs typeface="Calibri" panose="020F0502020204030204" pitchFamily="34" charset="0"/>
              </a:rPr>
              <a:t>Sträcka: Cirka 3 kilometer</a:t>
            </a:r>
            <a:br>
              <a:rPr lang="sv-SE" sz="1200" dirty="0">
                <a:solidFill>
                  <a:schemeClr val="tx1"/>
                </a:solidFill>
                <a:effectLst/>
                <a:ea typeface="Calibri" panose="020F0502020204030204" pitchFamily="34" charset="0"/>
                <a:cs typeface="Calibri" panose="020F0502020204030204" pitchFamily="34" charset="0"/>
              </a:rPr>
            </a:br>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24" name="Picture 4" descr="Stockholm 1793 - Stadsmuseet">
            <a:extLst>
              <a:ext uri="{FF2B5EF4-FFF2-40B4-BE49-F238E27FC236}">
                <a16:creationId xmlns:a16="http://schemas.microsoft.com/office/drawing/2014/main" id="{06A0E1D6-1E81-F586-9F3A-E14F3FCA8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707" y="694706"/>
            <a:ext cx="2657475" cy="149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0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503D17-F582-B451-7BE4-9ADE05D3F9F2}"/>
              </a:ext>
            </a:extLst>
          </p:cNvPr>
          <p:cNvSpPr txBox="1"/>
          <p:nvPr/>
        </p:nvSpPr>
        <p:spPr>
          <a:xfrm>
            <a:off x="478339" y="449689"/>
            <a:ext cx="3829851" cy="338554"/>
          </a:xfrm>
          <a:prstGeom prst="rect">
            <a:avLst/>
          </a:prstGeom>
          <a:noFill/>
        </p:spPr>
        <p:txBody>
          <a:bodyPr wrap="square" rtlCol="0">
            <a:spAutoFit/>
          </a:bodyPr>
          <a:lstStyle/>
          <a:p>
            <a:r>
              <a:rPr lang="sv-SE" sz="1600" b="1" dirty="0"/>
              <a:t>Stora Sundby Slott</a:t>
            </a:r>
          </a:p>
        </p:txBody>
      </p:sp>
      <p:sp>
        <p:nvSpPr>
          <p:cNvPr id="6" name="textruta 5">
            <a:extLst>
              <a:ext uri="{FF2B5EF4-FFF2-40B4-BE49-F238E27FC236}">
                <a16:creationId xmlns:a16="http://schemas.microsoft.com/office/drawing/2014/main" id="{3D5B2FE7-988F-82DD-BC89-75F86245E772}"/>
              </a:ext>
            </a:extLst>
          </p:cNvPr>
          <p:cNvSpPr txBox="1"/>
          <p:nvPr/>
        </p:nvSpPr>
        <p:spPr>
          <a:xfrm>
            <a:off x="478339" y="796251"/>
            <a:ext cx="33557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Tisdagen den 6/6 ca kl. 09.00-15:00</a:t>
            </a:r>
          </a:p>
          <a:p>
            <a:r>
              <a:rPr lang="sv-SE" sz="1200" b="1" dirty="0">
                <a:solidFill>
                  <a:schemeClr val="tx1"/>
                </a:solidFill>
              </a:rPr>
              <a:t>Plats: </a:t>
            </a:r>
            <a:r>
              <a:rPr lang="sv-SE" sz="1200" dirty="0">
                <a:solidFill>
                  <a:schemeClr val="tx1"/>
                </a:solidFill>
              </a:rPr>
              <a:t>Avresa Haninge Kommunhus</a:t>
            </a:r>
          </a:p>
          <a:p>
            <a:r>
              <a:rPr lang="sv-SE" sz="1200" b="1" dirty="0">
                <a:solidFill>
                  <a:schemeClr val="tx1"/>
                </a:solidFill>
              </a:rPr>
              <a:t>Pris: </a:t>
            </a:r>
            <a:r>
              <a:rPr lang="sv-SE" sz="1200" dirty="0">
                <a:solidFill>
                  <a:schemeClr val="tx1"/>
                </a:solidFill>
              </a:rPr>
              <a:t>300 kr</a:t>
            </a:r>
            <a:r>
              <a:rPr lang="sv-SE" sz="1200" b="1" dirty="0">
                <a:solidFill>
                  <a:schemeClr val="tx1"/>
                </a:solidFill>
              </a:rPr>
              <a:t> </a:t>
            </a:r>
          </a:p>
          <a:p>
            <a:r>
              <a:rPr lang="sv-SE" sz="1200" b="1" dirty="0">
                <a:solidFill>
                  <a:schemeClr val="tx1"/>
                </a:solidFill>
              </a:rPr>
              <a:t>Deltagare: </a:t>
            </a:r>
            <a:r>
              <a:rPr lang="sv-SE" sz="1200" dirty="0">
                <a:solidFill>
                  <a:schemeClr val="tx1"/>
                </a:solidFill>
              </a:rPr>
              <a:t>Medlem +1, max 40 deltagare</a:t>
            </a:r>
          </a:p>
          <a:p>
            <a:r>
              <a:rPr lang="sv-SE" sz="1200" b="1" dirty="0">
                <a:solidFill>
                  <a:schemeClr val="tx1"/>
                </a:solidFill>
              </a:rPr>
              <a:t>Sista anmälningsdag: </a:t>
            </a:r>
            <a:r>
              <a:rPr lang="sv-SE" sz="1200" dirty="0">
                <a:solidFill>
                  <a:schemeClr val="tx1"/>
                </a:solidFill>
              </a:rPr>
              <a:t>Tisdagen den 30 maj</a:t>
            </a: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9" name="textruta 8">
            <a:extLst>
              <a:ext uri="{FF2B5EF4-FFF2-40B4-BE49-F238E27FC236}">
                <a16:creationId xmlns:a16="http://schemas.microsoft.com/office/drawing/2014/main" id="{B73557E7-AC65-2810-350F-FAAEA27D770D}"/>
              </a:ext>
            </a:extLst>
          </p:cNvPr>
          <p:cNvSpPr txBox="1"/>
          <p:nvPr/>
        </p:nvSpPr>
        <p:spPr>
          <a:xfrm>
            <a:off x="478339" y="2161723"/>
            <a:ext cx="5651500" cy="22159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effectLst/>
                <a:latin typeface="Calibri Light" panose="020F0302020204030204" pitchFamily="34" charset="0"/>
                <a:ea typeface="Calibri" panose="020F0502020204030204" pitchFamily="34" charset="0"/>
              </a:rPr>
              <a:t>Välkommen till årets slottsresa. </a:t>
            </a:r>
            <a:endParaRPr lang="sv-SE" sz="1200" dirty="0">
              <a:effectLst/>
              <a:latin typeface="Calibri" panose="020F0502020204030204" pitchFamily="34" charset="0"/>
              <a:ea typeface="Calibri" panose="020F0502020204030204" pitchFamily="34" charset="0"/>
            </a:endParaRPr>
          </a:p>
          <a:p>
            <a:r>
              <a:rPr lang="sv-SE" sz="1200" dirty="0">
                <a:effectLst/>
                <a:latin typeface="Calibri Light" panose="020F0302020204030204" pitchFamily="34" charset="0"/>
                <a:ea typeface="Calibri" panose="020F0502020204030204" pitchFamily="34" charset="0"/>
              </a:rPr>
              <a:t>Mitt i natursköna Södermanland ligger sagolika Stora Sundby Slott, en romantisk riddarborg och speglar sig i Hjälmarens vatten. 1848 stod Sveriges vackraste slott färdigt och slottet är idag bebott av familjen Klingspor.</a:t>
            </a:r>
            <a:endParaRPr lang="sv-SE" sz="1200" dirty="0">
              <a:effectLst/>
              <a:latin typeface="Calibri" panose="020F0502020204030204" pitchFamily="34" charset="0"/>
              <a:ea typeface="Calibri" panose="020F0502020204030204" pitchFamily="34" charset="0"/>
            </a:endParaRPr>
          </a:p>
          <a:p>
            <a:r>
              <a:rPr lang="sv-SE" sz="1200" dirty="0">
                <a:effectLst/>
                <a:latin typeface="Calibri Light" panose="020F0302020204030204" pitchFamily="34" charset="0"/>
                <a:ea typeface="Calibri" panose="020F0502020204030204" pitchFamily="34" charset="0"/>
              </a:rPr>
              <a:t>Visningen tar ca en timme och slottet är inte handikappanpassat. Vi får se allt från den pampiga Riddarsalen till slottets matsal och majoriteten av alla salonger.</a:t>
            </a:r>
            <a:endParaRPr lang="sv-SE" sz="1200" dirty="0">
              <a:effectLst/>
              <a:latin typeface="Calibri" panose="020F0502020204030204" pitchFamily="34" charset="0"/>
              <a:ea typeface="Calibri" panose="020F0502020204030204" pitchFamily="34" charset="0"/>
            </a:endParaRPr>
          </a:p>
          <a:p>
            <a:r>
              <a:rPr lang="sv-SE" sz="1200" dirty="0">
                <a:effectLst/>
                <a:latin typeface="Calibri Light" panose="020F0302020204030204" pitchFamily="34" charset="0"/>
                <a:ea typeface="Calibri" panose="020F0502020204030204" pitchFamily="34" charset="0"/>
              </a:rPr>
              <a:t>I resans pris ingår bussresa, inträde och guide. Vi kommer att stanna för att äta mat, som man bekostar själv.</a:t>
            </a:r>
            <a:endParaRPr lang="sv-SE" sz="1200" dirty="0">
              <a:effectLst/>
              <a:latin typeface="Calibri" panose="020F0502020204030204" pitchFamily="34" charset="0"/>
              <a:ea typeface="Calibri" panose="020F0502020204030204" pitchFamily="34" charset="0"/>
            </a:endParaRPr>
          </a:p>
          <a:p>
            <a:endParaRPr lang="sv-SE"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10" name="Picture 2" descr="Stora Sundby Slott - visiteskilstuna.se">
            <a:extLst>
              <a:ext uri="{FF2B5EF4-FFF2-40B4-BE49-F238E27FC236}">
                <a16:creationId xmlns:a16="http://schemas.microsoft.com/office/drawing/2014/main" id="{34A7470A-4591-7C1D-EDD6-BFFF420DC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25" y="592423"/>
            <a:ext cx="2517775" cy="141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1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2456597" y="532250"/>
            <a:ext cx="1610436" cy="584775"/>
          </a:xfrm>
          <a:prstGeom prst="rect">
            <a:avLst/>
          </a:prstGeom>
          <a:noFill/>
        </p:spPr>
        <p:txBody>
          <a:bodyPr wrap="square" rtlCol="0">
            <a:spAutoFit/>
          </a:bodyPr>
          <a:lstStyle/>
          <a:p>
            <a:r>
              <a:rPr lang="sv-SE" sz="3200" b="1" dirty="0"/>
              <a:t>TEATER</a:t>
            </a:r>
          </a:p>
        </p:txBody>
      </p:sp>
      <p:sp>
        <p:nvSpPr>
          <p:cNvPr id="20" name="textruta 19"/>
          <p:cNvSpPr txBox="1"/>
          <p:nvPr/>
        </p:nvSpPr>
        <p:spPr>
          <a:xfrm>
            <a:off x="436065" y="1228383"/>
            <a:ext cx="56515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sz="2000" b="1" dirty="0">
                <a:solidFill>
                  <a:schemeClr val="tx1"/>
                </a:solidFill>
              </a:rPr>
              <a:t>Vi fortsätter med subventioneringen! </a:t>
            </a:r>
            <a:br>
              <a:rPr lang="sv-SE" sz="2000" dirty="0">
                <a:solidFill>
                  <a:schemeClr val="tx1"/>
                </a:solidFill>
              </a:rPr>
            </a:br>
            <a:r>
              <a:rPr lang="sv-SE" sz="2000" dirty="0">
                <a:solidFill>
                  <a:schemeClr val="tx1"/>
                </a:solidFill>
              </a:rPr>
              <a:t>Varje medlem själv får köpa (max 2st) biljetter till valfri föreställning. Gäller 1 gång/termin.</a:t>
            </a:r>
            <a:br>
              <a:rPr lang="sv-SE" sz="2000" dirty="0">
                <a:solidFill>
                  <a:schemeClr val="tx1"/>
                </a:solidFill>
              </a:rPr>
            </a:br>
            <a:r>
              <a:rPr lang="sv-SE" sz="2000" dirty="0">
                <a:solidFill>
                  <a:schemeClr val="tx1"/>
                </a:solidFill>
              </a:rPr>
              <a:t>Vi kommer sedan, efter inskickande av kvitto och kopia på biljetter, återbetala er 100 kr/biljett. </a:t>
            </a:r>
          </a:p>
          <a:p>
            <a:pPr algn="ctr"/>
            <a:r>
              <a:rPr lang="sv-SE" sz="2000" dirty="0">
                <a:solidFill>
                  <a:schemeClr val="tx1"/>
                </a:solidFill>
              </a:rPr>
              <a:t>Detta gäller endast föreställningar på Dramaten, Stadsteatern, Dansens Hus samt Operan. </a:t>
            </a:r>
          </a:p>
          <a:p>
            <a:pPr algn="ctr"/>
            <a:r>
              <a:rPr lang="sv-SE" sz="2000" dirty="0">
                <a:solidFill>
                  <a:schemeClr val="tx1"/>
                </a:solidFill>
              </a:rPr>
              <a:t>Vid frågor skickar du oss enklast ett mail. </a:t>
            </a:r>
          </a:p>
        </p:txBody>
      </p:sp>
      <p:pic>
        <p:nvPicPr>
          <p:cNvPr id="3" name="Bildobjekt 2"/>
          <p:cNvPicPr>
            <a:picLocks noChangeAspect="1"/>
          </p:cNvPicPr>
          <p:nvPr/>
        </p:nvPicPr>
        <p:blipFill>
          <a:blip r:embed="rId2"/>
          <a:stretch>
            <a:fillRect/>
          </a:stretch>
        </p:blipFill>
        <p:spPr>
          <a:xfrm>
            <a:off x="436065" y="4698810"/>
            <a:ext cx="2757511" cy="154420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66" y="6730725"/>
            <a:ext cx="2020532" cy="818574"/>
          </a:xfrm>
          <a:prstGeom prst="rect">
            <a:avLst/>
          </a:prstGeom>
        </p:spPr>
      </p:pic>
      <p:pic>
        <p:nvPicPr>
          <p:cNvPr id="5" name="Bildobjekt 4"/>
          <p:cNvPicPr>
            <a:picLocks noChangeAspect="1"/>
          </p:cNvPicPr>
          <p:nvPr/>
        </p:nvPicPr>
        <p:blipFill>
          <a:blip r:embed="rId4"/>
          <a:stretch>
            <a:fillRect/>
          </a:stretch>
        </p:blipFill>
        <p:spPr>
          <a:xfrm>
            <a:off x="3361116" y="6730725"/>
            <a:ext cx="2962275" cy="1543050"/>
          </a:xfrm>
          <a:prstGeom prst="rect">
            <a:avLst/>
          </a:prstGeom>
        </p:spPr>
      </p:pic>
      <p:pic>
        <p:nvPicPr>
          <p:cNvPr id="7" name="Bildobjekt 6"/>
          <p:cNvPicPr>
            <a:picLocks noChangeAspect="1"/>
          </p:cNvPicPr>
          <p:nvPr/>
        </p:nvPicPr>
        <p:blipFill>
          <a:blip r:embed="rId5"/>
          <a:stretch>
            <a:fillRect/>
          </a:stretch>
        </p:blipFill>
        <p:spPr>
          <a:xfrm>
            <a:off x="4258101" y="4972068"/>
            <a:ext cx="2065290" cy="1270948"/>
          </a:xfrm>
          <a:prstGeom prst="rect">
            <a:avLst/>
          </a:prstGeom>
        </p:spPr>
      </p:pic>
    </p:spTree>
    <p:extLst>
      <p:ext uri="{BB962C8B-B14F-4D97-AF65-F5344CB8AC3E}">
        <p14:creationId xmlns:p14="http://schemas.microsoft.com/office/powerpoint/2010/main" val="255495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p:cNvSpPr txBox="1">
            <a:spLocks/>
          </p:cNvSpPr>
          <p:nvPr/>
        </p:nvSpPr>
        <p:spPr>
          <a:xfrm>
            <a:off x="1929600" y="563429"/>
            <a:ext cx="3455999" cy="465271"/>
          </a:xfrm>
          <a:prstGeom prst="rect">
            <a:avLst/>
          </a:prstGeom>
        </p:spPr>
        <p:txBody>
          <a:bodyPr vert="horz" lIns="91440" tIns="45720" rIns="91440" bIns="45720" rtlCol="0" anchor="t">
            <a:normAutofit fontScale="90000"/>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b="1" dirty="0">
                <a:solidFill>
                  <a:schemeClr val="tx1"/>
                </a:solidFill>
              </a:rPr>
              <a:t>Rabatter och erbjudanden</a:t>
            </a:r>
          </a:p>
        </p:txBody>
      </p:sp>
      <p:sp>
        <p:nvSpPr>
          <p:cNvPr id="3" name="textruta 2"/>
          <p:cNvSpPr txBox="1"/>
          <p:nvPr/>
        </p:nvSpPr>
        <p:spPr>
          <a:xfrm>
            <a:off x="1605750" y="1028700"/>
            <a:ext cx="4851400" cy="307777"/>
          </a:xfrm>
          <a:prstGeom prst="rect">
            <a:avLst/>
          </a:prstGeom>
          <a:noFill/>
        </p:spPr>
        <p:txBody>
          <a:bodyPr wrap="square" rtlCol="0">
            <a:spAutoFit/>
          </a:bodyPr>
          <a:lstStyle/>
          <a:p>
            <a:r>
              <a:rPr lang="sv-SE" sz="1400" dirty="0"/>
              <a:t>Alla erbjudanden kräver uppvisande av medlemskort.</a:t>
            </a:r>
          </a:p>
        </p:txBody>
      </p:sp>
      <p:sp>
        <p:nvSpPr>
          <p:cNvPr id="9" name="textruta 8"/>
          <p:cNvSpPr txBox="1"/>
          <p:nvPr/>
        </p:nvSpPr>
        <p:spPr>
          <a:xfrm>
            <a:off x="4165600" y="2076560"/>
            <a:ext cx="1828800" cy="1384995"/>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solidFill>
                  <a:schemeClr val="tx1"/>
                </a:solidFill>
              </a:rPr>
              <a:t>Mary Kay </a:t>
            </a:r>
            <a:br>
              <a:rPr lang="sv-SE" sz="1400" dirty="0">
                <a:solidFill>
                  <a:schemeClr val="tx1"/>
                </a:solidFill>
              </a:rPr>
            </a:br>
            <a:r>
              <a:rPr lang="sv-SE" sz="1400" dirty="0">
                <a:solidFill>
                  <a:schemeClr val="tx1"/>
                </a:solidFill>
              </a:rPr>
              <a:t>10% rabatt på hela sortimentet. Kontakta </a:t>
            </a:r>
            <a:r>
              <a:rPr lang="sv-SE" sz="1400" dirty="0" err="1">
                <a:solidFill>
                  <a:schemeClr val="tx1"/>
                </a:solidFill>
              </a:rPr>
              <a:t>jessica.wahlstrom</a:t>
            </a:r>
            <a:r>
              <a:rPr lang="sv-SE" sz="1400" dirty="0">
                <a:solidFill>
                  <a:schemeClr val="tx1"/>
                </a:solidFill>
              </a:rPr>
              <a:t>@</a:t>
            </a:r>
            <a:br>
              <a:rPr lang="sv-SE" sz="1400" dirty="0">
                <a:solidFill>
                  <a:schemeClr val="tx1"/>
                </a:solidFill>
              </a:rPr>
            </a:br>
            <a:r>
              <a:rPr lang="sv-SE" sz="1400" dirty="0">
                <a:solidFill>
                  <a:schemeClr val="tx1"/>
                </a:solidFill>
              </a:rPr>
              <a:t>haninge.se</a:t>
            </a:r>
            <a:br>
              <a:rPr lang="sv-SE" sz="1400" dirty="0">
                <a:solidFill>
                  <a:schemeClr val="tx1"/>
                </a:solidFill>
              </a:rPr>
            </a:br>
            <a:r>
              <a:rPr lang="sv-SE" sz="1400" dirty="0">
                <a:solidFill>
                  <a:schemeClr val="tx1"/>
                </a:solidFill>
              </a:rPr>
              <a:t>Gäller hela 2023</a:t>
            </a:r>
          </a:p>
        </p:txBody>
      </p:sp>
      <p:sp>
        <p:nvSpPr>
          <p:cNvPr id="10" name="textruta 9"/>
          <p:cNvSpPr txBox="1"/>
          <p:nvPr/>
        </p:nvSpPr>
        <p:spPr>
          <a:xfrm>
            <a:off x="1128867" y="4201636"/>
            <a:ext cx="2528731" cy="954107"/>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solidFill>
                  <a:schemeClr val="tx1"/>
                </a:solidFill>
              </a:rPr>
              <a:t>Actic Torvalla</a:t>
            </a:r>
            <a:br>
              <a:rPr lang="sv-SE" sz="1400" dirty="0">
                <a:solidFill>
                  <a:schemeClr val="tx1"/>
                </a:solidFill>
              </a:rPr>
            </a:br>
            <a:r>
              <a:rPr lang="sv-SE" sz="1400" dirty="0">
                <a:solidFill>
                  <a:schemeClr val="tx1"/>
                </a:solidFill>
              </a:rPr>
              <a:t>Fri medlemsavgift samt 20% rabatt på ordinarie pris under hela 2023</a:t>
            </a:r>
          </a:p>
        </p:txBody>
      </p:sp>
      <p:sp>
        <p:nvSpPr>
          <p:cNvPr id="11" name="textruta 10"/>
          <p:cNvSpPr txBox="1"/>
          <p:nvPr/>
        </p:nvSpPr>
        <p:spPr>
          <a:xfrm>
            <a:off x="1128868" y="2076559"/>
            <a:ext cx="2528731" cy="1384995"/>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solidFill>
                  <a:schemeClr val="tx1"/>
                </a:solidFill>
              </a:rPr>
              <a:t>Dana Gestaltterapi</a:t>
            </a:r>
            <a:br>
              <a:rPr lang="sv-SE" sz="1400" dirty="0">
                <a:solidFill>
                  <a:schemeClr val="tx1"/>
                </a:solidFill>
              </a:rPr>
            </a:br>
            <a:r>
              <a:rPr lang="sv-SE" sz="1400" dirty="0">
                <a:solidFill>
                  <a:schemeClr val="tx1"/>
                </a:solidFill>
              </a:rPr>
              <a:t>15% rabatt på ordinarie priser. Gestaltterapi 600 kr, 60 minuter. Första besöker, 30 minuter, </a:t>
            </a:r>
            <a:br>
              <a:rPr lang="sv-SE" sz="1400" dirty="0">
                <a:solidFill>
                  <a:schemeClr val="tx1"/>
                </a:solidFill>
              </a:rPr>
            </a:br>
            <a:r>
              <a:rPr lang="sv-SE" sz="1400" dirty="0">
                <a:solidFill>
                  <a:schemeClr val="tx1"/>
                </a:solidFill>
              </a:rPr>
              <a:t>utan kostnad.</a:t>
            </a:r>
            <a:br>
              <a:rPr lang="sv-SE" sz="1400" dirty="0">
                <a:solidFill>
                  <a:schemeClr val="tx1"/>
                </a:solidFill>
              </a:rPr>
            </a:br>
            <a:r>
              <a:rPr lang="sv-SE" sz="1400" dirty="0">
                <a:solidFill>
                  <a:schemeClr val="tx1"/>
                </a:solidFill>
              </a:rPr>
              <a:t>Gäller under hela 2023</a:t>
            </a:r>
          </a:p>
        </p:txBody>
      </p:sp>
      <p:sp>
        <p:nvSpPr>
          <p:cNvPr id="13" name="textruta 12"/>
          <p:cNvSpPr txBox="1"/>
          <p:nvPr/>
        </p:nvSpPr>
        <p:spPr>
          <a:xfrm>
            <a:off x="4165600" y="4233498"/>
            <a:ext cx="1828800" cy="1600438"/>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solidFill>
                  <a:schemeClr val="tx1"/>
                </a:solidFill>
              </a:rPr>
              <a:t>Evexia</a:t>
            </a:r>
          </a:p>
          <a:p>
            <a:r>
              <a:rPr lang="sv-SE" sz="1400" dirty="0">
                <a:solidFill>
                  <a:schemeClr val="tx1"/>
                </a:solidFill>
              </a:rPr>
              <a:t>20% rabatt på två valfria behandlingar på hela utbudet, även frisör och träning, gäller under hela 2023.</a:t>
            </a:r>
          </a:p>
        </p:txBody>
      </p:sp>
    </p:spTree>
    <p:extLst>
      <p:ext uri="{BB962C8B-B14F-4D97-AF65-F5344CB8AC3E}">
        <p14:creationId xmlns:p14="http://schemas.microsoft.com/office/powerpoint/2010/main" val="179149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0" name="textruta 29">
            <a:extLst>
              <a:ext uri="{FF2B5EF4-FFF2-40B4-BE49-F238E27FC236}">
                <a16:creationId xmlns:a16="http://schemas.microsoft.com/office/drawing/2014/main" id="{BA7E2831-2035-C35F-FA1A-BCCF9044A581}"/>
              </a:ext>
            </a:extLst>
          </p:cNvPr>
          <p:cNvSpPr txBox="1"/>
          <p:nvPr/>
        </p:nvSpPr>
        <p:spPr>
          <a:xfrm>
            <a:off x="264695" y="818147"/>
            <a:ext cx="6328610" cy="3302443"/>
          </a:xfrm>
          <a:prstGeom prst="rect">
            <a:avLst/>
          </a:prstGeom>
          <a:noFill/>
        </p:spPr>
        <p:txBody>
          <a:bodyPr wrap="square" rtlCol="0">
            <a:spAutoFit/>
          </a:bodyPr>
          <a:lstStyle/>
          <a:p>
            <a:pPr algn="ctr">
              <a:lnSpc>
                <a:spcPct val="115000"/>
              </a:lnSpc>
              <a:spcAft>
                <a:spcPts val="1000"/>
              </a:spcAft>
            </a:pPr>
            <a:r>
              <a:rPr lang="sv-SE" sz="1800" b="1" dirty="0">
                <a:solidFill>
                  <a:srgbClr val="FC96DF"/>
                </a:solidFill>
                <a:effectLst/>
                <a:latin typeface="Mystical Woods Smooth Script" panose="02000500000000000000" pitchFamily="2" charset="0"/>
                <a:ea typeface="Times New Roman" panose="02020603050405020304" pitchFamily="18" charset="0"/>
                <a:cs typeface="Times New Roman" panose="02020603050405020304" pitchFamily="18" charset="0"/>
              </a:rPr>
              <a:t>Sveriges bästa personalförening med de bästa medlemmarna! </a:t>
            </a:r>
            <a:endParaRPr lang="sv-SE" sz="1800" dirty="0">
              <a:solidFill>
                <a:srgbClr val="FC96D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800" b="1" dirty="0">
                <a:effectLst/>
                <a:ea typeface="Times New Roman" panose="02020603050405020304" pitchFamily="18" charset="0"/>
                <a:cs typeface="Times New Roman" panose="02020603050405020304" pitchFamily="18" charset="0"/>
              </a:rPr>
              <a:t>Hallå där </a:t>
            </a:r>
            <a:r>
              <a:rPr lang="sv-SE" sz="1800" b="1" dirty="0" err="1">
                <a:effectLst/>
                <a:ea typeface="Times New Roman" panose="02020603050405020304" pitchFamily="18" charset="0"/>
                <a:cs typeface="Times New Roman" panose="02020603050405020304" pitchFamily="18" charset="0"/>
              </a:rPr>
              <a:t>PIK:are</a:t>
            </a:r>
            <a:r>
              <a:rPr lang="sv-SE" sz="1800" b="1" dirty="0">
                <a:effectLst/>
                <a:ea typeface="Times New Roman" panose="02020603050405020304" pitchFamily="18" charset="0"/>
                <a:cs typeface="Times New Roman" panose="02020603050405020304" pitchFamily="18" charset="0"/>
              </a:rPr>
              <a:t>!</a:t>
            </a:r>
            <a:br>
              <a:rPr lang="sv-SE" sz="1800" b="1" dirty="0">
                <a:effectLst/>
                <a:ea typeface="Times New Roman" panose="02020603050405020304" pitchFamily="18" charset="0"/>
                <a:cs typeface="Times New Roman" panose="02020603050405020304" pitchFamily="18" charset="0"/>
              </a:rPr>
            </a:br>
            <a:r>
              <a:rPr lang="sv-SE" sz="1800" b="1" dirty="0">
                <a:effectLst/>
                <a:ea typeface="Times New Roman" panose="02020603050405020304" pitchFamily="18" charset="0"/>
                <a:cs typeface="Times New Roman" panose="02020603050405020304" pitchFamily="18" charset="0"/>
              </a:rPr>
              <a:t>Det är definitivt dags för ett nytt </a:t>
            </a:r>
            <a:r>
              <a:rPr lang="sv-SE" sz="1800" b="1" dirty="0" err="1">
                <a:effectLst/>
                <a:ea typeface="Times New Roman" panose="02020603050405020304" pitchFamily="18" charset="0"/>
                <a:cs typeface="Times New Roman" panose="02020603050405020304" pitchFamily="18" charset="0"/>
              </a:rPr>
              <a:t>PIK:igare</a:t>
            </a:r>
            <a:r>
              <a:rPr lang="sv-SE" sz="1800" b="1" dirty="0">
                <a:effectLst/>
                <a:ea typeface="Times New Roman" panose="02020603050405020304" pitchFamily="18" charset="0"/>
                <a:cs typeface="Times New Roman" panose="02020603050405020304" pitchFamily="18" charset="0"/>
              </a:rPr>
              <a:t> år 2023!</a:t>
            </a:r>
            <a:r>
              <a:rPr lang="sv-SE" sz="1800" dirty="0">
                <a:effectLst/>
                <a:ea typeface="Times New Roman" panose="02020603050405020304" pitchFamily="18" charset="0"/>
                <a:cs typeface="Times New Roman" panose="02020603050405020304" pitchFamily="18" charset="0"/>
              </a:rPr>
              <a:t> </a:t>
            </a:r>
          </a:p>
          <a:p>
            <a:pPr>
              <a:lnSpc>
                <a:spcPct val="115000"/>
              </a:lnSpc>
              <a:spcAft>
                <a:spcPts val="1000"/>
              </a:spcAft>
            </a:pPr>
            <a:r>
              <a:rPr lang="sv-SE" sz="1800" dirty="0">
                <a:solidFill>
                  <a:srgbClr val="000000"/>
                </a:solidFill>
                <a:effectLst/>
                <a:ea typeface="Times New Roman" panose="02020603050405020304" pitchFamily="18" charset="0"/>
                <a:cs typeface="Times New Roman" panose="02020603050405020304" pitchFamily="18" charset="0"/>
              </a:rPr>
              <a:t>Här kommer ett axplock av bilder från (ett halvt Covid-år) året 2022:s aktiviteter. Bläddrar du vidare så kommer du finna det lyxigaste programmet </a:t>
            </a:r>
            <a:r>
              <a:rPr lang="sv-SE" sz="1800" dirty="0" err="1">
                <a:solidFill>
                  <a:srgbClr val="000000"/>
                </a:solidFill>
                <a:effectLst/>
                <a:ea typeface="Times New Roman" panose="02020603050405020304" pitchFamily="18" charset="0"/>
                <a:cs typeface="Times New Roman" panose="02020603050405020304" pitchFamily="18" charset="0"/>
              </a:rPr>
              <a:t>ever</a:t>
            </a:r>
            <a:r>
              <a:rPr lang="sv-SE" sz="1800" dirty="0">
                <a:solidFill>
                  <a:srgbClr val="000000"/>
                </a:solidFill>
                <a:effectLst/>
                <a:ea typeface="Times New Roman" panose="02020603050405020304" pitchFamily="18" charset="0"/>
                <a:cs typeface="Times New Roman" panose="02020603050405020304" pitchFamily="18" charset="0"/>
              </a:rPr>
              <a:t> 2023, med en del nyheter även för oss </a:t>
            </a:r>
            <a:r>
              <a:rPr lang="sv-SE" sz="1800" dirty="0" err="1">
                <a:solidFill>
                  <a:srgbClr val="000000"/>
                </a:solidFill>
                <a:effectLst/>
                <a:ea typeface="Times New Roman" panose="02020603050405020304" pitchFamily="18" charset="0"/>
                <a:cs typeface="Times New Roman" panose="02020603050405020304" pitchFamily="18" charset="0"/>
              </a:rPr>
              <a:t>PIK:are</a:t>
            </a:r>
            <a:r>
              <a:rPr lang="sv-SE" sz="1800" dirty="0">
                <a:solidFill>
                  <a:srgbClr val="000000"/>
                </a:solidFill>
                <a:effectLst/>
                <a:ea typeface="Times New Roman" panose="02020603050405020304" pitchFamily="18" charset="0"/>
                <a:cs typeface="Times New Roman" panose="02020603050405020304" pitchFamily="18" charset="0"/>
              </a:rPr>
              <a:t> (som varit först med många aktiviteter genom åren)!</a:t>
            </a:r>
            <a:endParaRPr lang="sv-SE" sz="1800" dirty="0">
              <a:effectLst/>
              <a:ea typeface="Times New Roman" panose="02020603050405020304" pitchFamily="18" charset="0"/>
              <a:cs typeface="Times New Roman" panose="02020603050405020304" pitchFamily="18" charset="0"/>
            </a:endParaRPr>
          </a:p>
          <a:p>
            <a:endParaRPr lang="sv-SE" dirty="0"/>
          </a:p>
        </p:txBody>
      </p:sp>
      <p:pic>
        <p:nvPicPr>
          <p:cNvPr id="31" name="Bild 7" descr="Kan vara en bild av 1 person och inomhus">
            <a:extLst>
              <a:ext uri="{FF2B5EF4-FFF2-40B4-BE49-F238E27FC236}">
                <a16:creationId xmlns:a16="http://schemas.microsoft.com/office/drawing/2014/main" id="{28DA9A08-361C-721A-E9B9-76AEFE3894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31" y="3781764"/>
            <a:ext cx="1304925" cy="1304925"/>
          </a:xfrm>
          <a:prstGeom prst="rect">
            <a:avLst/>
          </a:prstGeom>
          <a:noFill/>
          <a:ln>
            <a:noFill/>
          </a:ln>
        </p:spPr>
      </p:pic>
      <p:pic>
        <p:nvPicPr>
          <p:cNvPr id="3072" name="Bild 8" descr="Kan vara en bild av 1 person och inomhus">
            <a:extLst>
              <a:ext uri="{FF2B5EF4-FFF2-40B4-BE49-F238E27FC236}">
                <a16:creationId xmlns:a16="http://schemas.microsoft.com/office/drawing/2014/main" id="{2F487F9D-317B-C91B-08AF-1669D27432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7956" y="3781763"/>
            <a:ext cx="1371600" cy="1304925"/>
          </a:xfrm>
          <a:prstGeom prst="rect">
            <a:avLst/>
          </a:prstGeom>
          <a:noFill/>
          <a:ln>
            <a:noFill/>
          </a:ln>
        </p:spPr>
      </p:pic>
      <p:pic>
        <p:nvPicPr>
          <p:cNvPr id="3073" name="Bild 9" descr="Kan vara en bild av ros och inomhus">
            <a:extLst>
              <a:ext uri="{FF2B5EF4-FFF2-40B4-BE49-F238E27FC236}">
                <a16:creationId xmlns:a16="http://schemas.microsoft.com/office/drawing/2014/main" id="{85FB08A0-E442-9D1B-F748-081497C994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56" y="3783033"/>
            <a:ext cx="1342390" cy="1303655"/>
          </a:xfrm>
          <a:prstGeom prst="rect">
            <a:avLst/>
          </a:prstGeom>
          <a:noFill/>
          <a:ln>
            <a:noFill/>
          </a:ln>
        </p:spPr>
      </p:pic>
      <p:pic>
        <p:nvPicPr>
          <p:cNvPr id="3074" name="Bildobjekt 3073">
            <a:extLst>
              <a:ext uri="{FF2B5EF4-FFF2-40B4-BE49-F238E27FC236}">
                <a16:creationId xmlns:a16="http://schemas.microsoft.com/office/drawing/2014/main" id="{7FDA69E1-FDF2-142F-A982-53F5A12DBC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2856" y="3781763"/>
            <a:ext cx="2038350" cy="1322705"/>
          </a:xfrm>
          <a:prstGeom prst="rect">
            <a:avLst/>
          </a:prstGeom>
          <a:noFill/>
          <a:ln>
            <a:noFill/>
          </a:ln>
        </p:spPr>
      </p:pic>
      <p:pic>
        <p:nvPicPr>
          <p:cNvPr id="3077" name="Bildobjekt 3076" descr="En bild som visar clipart&#10;&#10;Automatiskt genererad beskrivning">
            <a:extLst>
              <a:ext uri="{FF2B5EF4-FFF2-40B4-BE49-F238E27FC236}">
                <a16:creationId xmlns:a16="http://schemas.microsoft.com/office/drawing/2014/main" id="{AEEB868A-5CC7-5286-7745-5E9C2E8FBA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031" y="5104468"/>
            <a:ext cx="1123950" cy="1075055"/>
          </a:xfrm>
          <a:prstGeom prst="rect">
            <a:avLst/>
          </a:prstGeom>
          <a:noFill/>
          <a:ln>
            <a:noFill/>
          </a:ln>
        </p:spPr>
      </p:pic>
      <p:pic>
        <p:nvPicPr>
          <p:cNvPr id="3078" name="Bildobjekt 3077">
            <a:extLst>
              <a:ext uri="{FF2B5EF4-FFF2-40B4-BE49-F238E27FC236}">
                <a16:creationId xmlns:a16="http://schemas.microsoft.com/office/drawing/2014/main" id="{5C3C6D53-6C1B-98CB-741A-C020A184577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18036" y="5104468"/>
            <a:ext cx="2019300" cy="1098550"/>
          </a:xfrm>
          <a:prstGeom prst="rect">
            <a:avLst/>
          </a:prstGeom>
          <a:noFill/>
          <a:ln>
            <a:noFill/>
          </a:ln>
        </p:spPr>
      </p:pic>
      <p:pic>
        <p:nvPicPr>
          <p:cNvPr id="3087" name="Bildobjekt 3086">
            <a:extLst>
              <a:ext uri="{FF2B5EF4-FFF2-40B4-BE49-F238E27FC236}">
                <a16:creationId xmlns:a16="http://schemas.microsoft.com/office/drawing/2014/main" id="{617577B3-992A-337E-7CE5-60392464C90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31823" y="5104469"/>
            <a:ext cx="912289" cy="1098550"/>
          </a:xfrm>
          <a:prstGeom prst="rect">
            <a:avLst/>
          </a:prstGeom>
          <a:noFill/>
          <a:ln>
            <a:noFill/>
          </a:ln>
        </p:spPr>
      </p:pic>
      <p:pic>
        <p:nvPicPr>
          <p:cNvPr id="3092" name="Bildobjekt 3091">
            <a:extLst>
              <a:ext uri="{FF2B5EF4-FFF2-40B4-BE49-F238E27FC236}">
                <a16:creationId xmlns:a16="http://schemas.microsoft.com/office/drawing/2014/main" id="{AF1F1DD7-AC9F-6214-EFC1-66914B2124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4112" y="5117168"/>
            <a:ext cx="1993265" cy="1085850"/>
          </a:xfrm>
          <a:prstGeom prst="rect">
            <a:avLst/>
          </a:prstGeom>
          <a:noFill/>
          <a:ln>
            <a:noFill/>
          </a:ln>
        </p:spPr>
      </p:pic>
      <p:pic>
        <p:nvPicPr>
          <p:cNvPr id="3093" name="Bild 5" descr="Kan vara en bild av inomhus">
            <a:extLst>
              <a:ext uri="{FF2B5EF4-FFF2-40B4-BE49-F238E27FC236}">
                <a16:creationId xmlns:a16="http://schemas.microsoft.com/office/drawing/2014/main" id="{48AB43E0-1760-C4BE-B6FA-4B21442B9CA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031" y="6211717"/>
            <a:ext cx="1047750" cy="1744980"/>
          </a:xfrm>
          <a:prstGeom prst="rect">
            <a:avLst/>
          </a:prstGeom>
          <a:noFill/>
          <a:ln>
            <a:noFill/>
          </a:ln>
        </p:spPr>
      </p:pic>
      <p:sp>
        <p:nvSpPr>
          <p:cNvPr id="3094" name="Rektangel: rundade hörn 3093">
            <a:extLst>
              <a:ext uri="{FF2B5EF4-FFF2-40B4-BE49-F238E27FC236}">
                <a16:creationId xmlns:a16="http://schemas.microsoft.com/office/drawing/2014/main" id="{D0BAC8BB-9EC7-DBF9-A6BC-AF42EF42B6BE}"/>
              </a:ext>
            </a:extLst>
          </p:cNvPr>
          <p:cNvSpPr/>
          <p:nvPr/>
        </p:nvSpPr>
        <p:spPr>
          <a:xfrm>
            <a:off x="1478381" y="6244860"/>
            <a:ext cx="5021682" cy="559119"/>
          </a:xfrm>
          <a:prstGeom prst="roundRect">
            <a:avLst/>
          </a:prstGeom>
          <a:blipFill>
            <a:blip r:embed="rId1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sv-SE" sz="1200" dirty="0">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Vad kunde varit trevligare än en middag på </a:t>
            </a:r>
            <a:r>
              <a:rPr lang="sv-SE" sz="1200" dirty="0" err="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Herrgårn</a:t>
            </a:r>
            <a:r>
              <a:rPr lang="sv-SE" sz="1200" dirty="0">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hos Per och Urban i mörkaste november med andra trevliga </a:t>
            </a:r>
            <a:r>
              <a:rPr lang="sv-SE" sz="1200" dirty="0" err="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PIK:are</a:t>
            </a:r>
            <a:r>
              <a:rPr lang="sv-SE" sz="1200" dirty="0">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och ett spännande besök på </a:t>
            </a:r>
            <a:r>
              <a:rPr lang="sv-SE" sz="1200" dirty="0" err="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Beckis</a:t>
            </a:r>
            <a:endParaRPr lang="sv-SE" sz="1100" dirty="0">
              <a:effectLst/>
              <a:ea typeface="Times New Roman" panose="02020603050405020304" pitchFamily="18" charset="0"/>
              <a:cs typeface="Times New Roman" panose="02020603050405020304" pitchFamily="18" charset="0"/>
            </a:endParaRPr>
          </a:p>
        </p:txBody>
      </p:sp>
      <p:pic>
        <p:nvPicPr>
          <p:cNvPr id="3095" name="Bildobjekt 3094">
            <a:extLst>
              <a:ext uri="{FF2B5EF4-FFF2-40B4-BE49-F238E27FC236}">
                <a16:creationId xmlns:a16="http://schemas.microsoft.com/office/drawing/2014/main" id="{BDF4DFA3-4867-58A6-DDC7-7DDF96CB282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0781" y="6836174"/>
            <a:ext cx="1777818" cy="1114237"/>
          </a:xfrm>
          <a:prstGeom prst="rect">
            <a:avLst/>
          </a:prstGeom>
          <a:noFill/>
          <a:ln>
            <a:noFill/>
          </a:ln>
        </p:spPr>
      </p:pic>
      <p:pic>
        <p:nvPicPr>
          <p:cNvPr id="3096" name="Bildobjekt 3095">
            <a:extLst>
              <a:ext uri="{FF2B5EF4-FFF2-40B4-BE49-F238E27FC236}">
                <a16:creationId xmlns:a16="http://schemas.microsoft.com/office/drawing/2014/main" id="{F5A09A42-D168-2DBA-15D9-BCB3A3A4726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3727" y="6841801"/>
            <a:ext cx="1784569" cy="1114237"/>
          </a:xfrm>
          <a:prstGeom prst="rect">
            <a:avLst/>
          </a:prstGeom>
          <a:noFill/>
          <a:ln>
            <a:noFill/>
          </a:ln>
        </p:spPr>
      </p:pic>
      <p:pic>
        <p:nvPicPr>
          <p:cNvPr id="3097" name="Bildobjekt 3096">
            <a:extLst>
              <a:ext uri="{FF2B5EF4-FFF2-40B4-BE49-F238E27FC236}">
                <a16:creationId xmlns:a16="http://schemas.microsoft.com/office/drawing/2014/main" id="{E18F4D21-865B-AABF-4ABF-71085570ECB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92580" y="6841801"/>
            <a:ext cx="1444797" cy="1114237"/>
          </a:xfrm>
          <a:prstGeom prst="rect">
            <a:avLst/>
          </a:prstGeom>
          <a:noFill/>
          <a:ln>
            <a:noFill/>
          </a:ln>
        </p:spPr>
      </p:pic>
      <p:sp>
        <p:nvSpPr>
          <p:cNvPr id="3098" name="Rektangel: rundade hörn 3097">
            <a:extLst>
              <a:ext uri="{FF2B5EF4-FFF2-40B4-BE49-F238E27FC236}">
                <a16:creationId xmlns:a16="http://schemas.microsoft.com/office/drawing/2014/main" id="{3929E37A-A86F-9A3E-F9E9-6B2525120289}"/>
              </a:ext>
            </a:extLst>
          </p:cNvPr>
          <p:cNvSpPr/>
          <p:nvPr/>
        </p:nvSpPr>
        <p:spPr>
          <a:xfrm>
            <a:off x="346912" y="8097616"/>
            <a:ext cx="6153150" cy="952864"/>
          </a:xfrm>
          <a:prstGeom prst="roundRect">
            <a:avLst/>
          </a:prstGeom>
          <a:blipFill>
            <a:blip r:embed="rId11"/>
            <a:tile tx="0" ty="0" sx="100000" sy="100000" flip="none" algn="tl"/>
          </a:blip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sv-SE" sz="1400" b="1" dirty="0">
              <a:solidFill>
                <a:srgbClr val="833C0B"/>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endParaRPr lang="sv-SE" sz="1400" b="1" dirty="0">
              <a:solidFill>
                <a:srgbClr val="833C0B"/>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sv-SE" sz="1200" b="1" dirty="0">
                <a:ea typeface="Times New Roman" panose="02020603050405020304" pitchFamily="18" charset="0"/>
                <a:cs typeface="Times New Roman" panose="02020603050405020304" pitchFamily="18" charset="0"/>
              </a:rPr>
              <a:t>2023</a:t>
            </a:r>
            <a:r>
              <a:rPr lang="sv-SE" sz="1200" b="1" dirty="0">
                <a:solidFill>
                  <a:srgbClr val="833C0B"/>
                </a:solidFill>
                <a:ea typeface="Times New Roman" panose="02020603050405020304" pitchFamily="18" charset="0"/>
                <a:cs typeface="Times New Roman" panose="02020603050405020304" pitchFamily="18" charset="0"/>
              </a:rPr>
              <a:t> </a:t>
            </a:r>
            <a:r>
              <a:rPr lang="sv-SE" sz="1200" b="1" dirty="0">
                <a:solidFill>
                  <a:srgbClr val="000000"/>
                </a:solidFill>
                <a:effectLst/>
                <a:ea typeface="Times New Roman" panose="02020603050405020304" pitchFamily="18" charset="0"/>
                <a:cs typeface="Times New Roman" panose="02020603050405020304" pitchFamily="18" charset="0"/>
              </a:rPr>
              <a:t>Anmälan till vårprogrammets aktiviteter öppnar 11:e och 12:e januari</a:t>
            </a:r>
            <a:br>
              <a:rPr lang="sv-SE" sz="1200" b="1" dirty="0">
                <a:solidFill>
                  <a:srgbClr val="000000"/>
                </a:solidFill>
                <a:ea typeface="Times New Roman" panose="02020603050405020304" pitchFamily="18" charset="0"/>
                <a:cs typeface="Times New Roman" panose="02020603050405020304" pitchFamily="18" charset="0"/>
              </a:rPr>
            </a:br>
            <a:r>
              <a:rPr lang="sv-SE" sz="1200" dirty="0">
                <a:solidFill>
                  <a:srgbClr val="000000"/>
                </a:solidFill>
                <a:effectLst/>
                <a:ea typeface="Times New Roman" panose="02020603050405020304" pitchFamily="18" charset="0"/>
                <a:cs typeface="Times New Roman" panose="02020603050405020304" pitchFamily="18" charset="0"/>
              </a:rPr>
              <a:t>Ni vet väl att ni kan följa oss på Facebook och via hemsidan </a:t>
            </a:r>
            <a:r>
              <a:rPr lang="sv-SE" sz="1200" u="sng" dirty="0">
                <a:solidFill>
                  <a:srgbClr val="000000"/>
                </a:solidFill>
                <a:effectLst/>
                <a:ea typeface="Times New Roman" panose="02020603050405020304" pitchFamily="18" charset="0"/>
                <a:cs typeface="Times New Roman" panose="02020603050405020304" pitchFamily="18" charset="0"/>
                <a:hlinkClick r:id="rId15"/>
              </a:rPr>
              <a:t>www.haninge.se/pik</a:t>
            </a:r>
            <a:r>
              <a:rPr lang="sv-SE" sz="1200" dirty="0">
                <a:solidFill>
                  <a:srgbClr val="000000"/>
                </a:solidFill>
                <a:effectLst/>
                <a:ea typeface="Times New Roman" panose="02020603050405020304" pitchFamily="18" charset="0"/>
                <a:cs typeface="Times New Roman" panose="02020603050405020304" pitchFamily="18" charset="0"/>
              </a:rPr>
              <a:t>.</a:t>
            </a:r>
            <a:endParaRPr lang="sv-SE"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sv-SE" sz="1200" dirty="0">
                <a:solidFill>
                  <a:srgbClr val="000000"/>
                </a:solidFill>
                <a:effectLst/>
                <a:ea typeface="Times New Roman" panose="02020603050405020304" pitchFamily="18" charset="0"/>
                <a:cs typeface="Times New Roman" panose="02020603050405020304" pitchFamily="18" charset="0"/>
              </a:rPr>
              <a:t>PIK sätter guldkant på tillvaron och det är Du som är PIK!</a:t>
            </a:r>
            <a:endParaRPr lang="sv-SE"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99" name="Rektangel: rundade hörn 3098">
            <a:extLst>
              <a:ext uri="{FF2B5EF4-FFF2-40B4-BE49-F238E27FC236}">
                <a16:creationId xmlns:a16="http://schemas.microsoft.com/office/drawing/2014/main" id="{2FD71574-2E46-45AA-1570-F7593C438DA3}"/>
              </a:ext>
            </a:extLst>
          </p:cNvPr>
          <p:cNvSpPr/>
          <p:nvPr/>
        </p:nvSpPr>
        <p:spPr>
          <a:xfrm>
            <a:off x="346912" y="9222724"/>
            <a:ext cx="6153150" cy="952864"/>
          </a:xfrm>
          <a:prstGeom prst="roundRect">
            <a:avLst/>
          </a:prstGeom>
          <a:blipFill>
            <a:blip r:embed="rId11"/>
            <a:tile tx="0" ty="0" sx="100000" sy="100000" flip="none" algn="tl"/>
          </a:blip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sv-SE" sz="1200" dirty="0">
                <a:latin typeface="Times New Roman" panose="02020603050405020304" pitchFamily="18" charset="0"/>
                <a:ea typeface="Times New Roman" panose="02020603050405020304" pitchFamily="18" charset="0"/>
                <a:cs typeface="Times New Roman" panose="02020603050405020304" pitchFamily="18" charset="0"/>
              </a:rPr>
              <a:t>		</a:t>
            </a:r>
            <a:br>
              <a:rPr lang="sv-SE" sz="1200" dirty="0">
                <a:latin typeface="Times New Roman" panose="02020603050405020304" pitchFamily="18" charset="0"/>
                <a:ea typeface="Times New Roman" panose="02020603050405020304" pitchFamily="18" charset="0"/>
                <a:cs typeface="Times New Roman" panose="02020603050405020304" pitchFamily="18" charset="0"/>
              </a:rPr>
            </a:br>
            <a:r>
              <a:rPr lang="sv-SE" sz="1200" dirty="0">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a:effectLst/>
                <a:ea typeface="Times New Roman" panose="02020603050405020304" pitchFamily="18" charset="0"/>
                <a:cs typeface="Times New Roman" panose="02020603050405020304" pitchFamily="18" charset="0"/>
              </a:rPr>
              <a:t>Vi räknar med att hålla årsmötet</a:t>
            </a:r>
            <a:r>
              <a:rPr lang="sv-SE" sz="1000" dirty="0">
                <a:effectLst/>
                <a:ea typeface="Times New Roman" panose="02020603050405020304" pitchFamily="18" charset="0"/>
                <a:cs typeface="Times New Roman" panose="02020603050405020304" pitchFamily="18" charset="0"/>
              </a:rPr>
              <a:t> </a:t>
            </a:r>
            <a:r>
              <a:rPr lang="sv-SE" sz="1200" dirty="0">
                <a:solidFill>
                  <a:srgbClr val="002060"/>
                </a:solidFill>
                <a:effectLst/>
                <a:latin typeface="MV Boli" panose="02000500030200090000" pitchFamily="2" charset="0"/>
                <a:ea typeface="Times New Roman" panose="02020603050405020304" pitchFamily="18" charset="0"/>
                <a:cs typeface="MV Boli" panose="02000500030200090000" pitchFamily="2" charset="0"/>
              </a:rPr>
              <a:t>fredagen den 31 mars </a:t>
            </a:r>
            <a:r>
              <a:rPr lang="sv-SE" sz="1200" dirty="0" err="1">
                <a:solidFill>
                  <a:srgbClr val="002060"/>
                </a:solidFill>
                <a:effectLst/>
                <a:latin typeface="MV Boli" panose="02000500030200090000" pitchFamily="2" charset="0"/>
                <a:ea typeface="Times New Roman" panose="02020603050405020304" pitchFamily="18" charset="0"/>
                <a:cs typeface="MV Boli" panose="02000500030200090000" pitchFamily="2" charset="0"/>
              </a:rPr>
              <a:t>kl</a:t>
            </a:r>
            <a:r>
              <a:rPr lang="sv-SE" sz="1200" dirty="0">
                <a:solidFill>
                  <a:srgbClr val="002060"/>
                </a:solidFill>
                <a:effectLst/>
                <a:latin typeface="MV Boli" panose="02000500030200090000" pitchFamily="2" charset="0"/>
                <a:ea typeface="Times New Roman" panose="02020603050405020304" pitchFamily="18" charset="0"/>
                <a:cs typeface="MV Boli" panose="02000500030200090000" pitchFamily="2" charset="0"/>
              </a:rPr>
              <a:t> 16.00</a:t>
            </a:r>
            <a:r>
              <a:rPr lang="sv-SE" sz="1200" dirty="0">
                <a:solidFill>
                  <a:srgbClr val="002060"/>
                </a:solidFill>
                <a:effectLst/>
                <a:ea typeface="Times New Roman" panose="02020603050405020304" pitchFamily="18" charset="0"/>
                <a:cs typeface="MV Boli" panose="02000500030200090000" pitchFamily="2" charset="0"/>
              </a:rPr>
              <a:t> </a:t>
            </a:r>
            <a:r>
              <a:rPr lang="sv-SE" sz="1200" dirty="0">
                <a:effectLst/>
                <a:ea typeface="Times New Roman" panose="02020603050405020304" pitchFamily="18" charset="0"/>
                <a:cs typeface="Times New Roman" panose="02020603050405020304" pitchFamily="18" charset="0"/>
              </a:rPr>
              <a:t>som 		inledning på</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a:solidFill>
                  <a:srgbClr val="002060"/>
                </a:solidFill>
                <a:effectLst/>
                <a:latin typeface="MV Boli" panose="02000500030200090000" pitchFamily="2" charset="0"/>
                <a:ea typeface="Times New Roman" panose="02020603050405020304" pitchFamily="18" charset="0"/>
                <a:cs typeface="MV Boli" panose="02000500030200090000" pitchFamily="2" charset="0"/>
              </a:rPr>
              <a:t>partyt på Hotell Winn!</a:t>
            </a:r>
            <a:r>
              <a:rPr lang="sv-SE" sz="1200" b="1" dirty="0">
                <a:solidFill>
                  <a:srgbClr val="002060"/>
                </a:solidFill>
                <a:effectLst/>
                <a:latin typeface="MV Boli" panose="02000500030200090000" pitchFamily="2" charset="0"/>
                <a:ea typeface="Times New Roman" panose="02020603050405020304" pitchFamily="18" charset="0"/>
                <a:cs typeface="MV Boli" panose="02000500030200090000" pitchFamily="2" charset="0"/>
              </a:rPr>
              <a:t> </a:t>
            </a:r>
            <a:r>
              <a:rPr lang="sv-SE" sz="1200" b="1" dirty="0">
                <a:effectLst/>
                <a:ea typeface="Times New Roman" panose="02020603050405020304" pitchFamily="18" charset="0"/>
                <a:cs typeface="Times New Roman" panose="02020603050405020304" pitchFamily="18" charset="0"/>
              </a:rPr>
              <a:t>S</a:t>
            </a:r>
            <a:r>
              <a:rPr lang="sv-SE" sz="1200" dirty="0">
                <a:effectLst/>
                <a:ea typeface="Times New Roman" panose="02020603050405020304" pitchFamily="18" charset="0"/>
                <a:cs typeface="Times New Roman" panose="02020603050405020304" pitchFamily="18" charset="0"/>
              </a:rPr>
              <a:t>å</a:t>
            </a:r>
            <a:r>
              <a:rPr lang="sv-SE" sz="1200" b="1" dirty="0">
                <a:effectLst/>
                <a:ea typeface="Times New Roman" panose="02020603050405020304" pitchFamily="18" charset="0"/>
                <a:cs typeface="Times New Roman" panose="02020603050405020304" pitchFamily="18" charset="0"/>
              </a:rPr>
              <a:t> </a:t>
            </a:r>
            <a:r>
              <a:rPr lang="sv-SE" sz="1200" dirty="0">
                <a:effectLst/>
                <a:ea typeface="Times New Roman" panose="02020603050405020304" pitchFamily="18" charset="0"/>
                <a:cs typeface="Times New Roman" panose="02020603050405020304" pitchFamily="18" charset="0"/>
              </a:rPr>
              <a:t>anteckna datumet i er nya 			almanacka för då önskar vi er välkomna till glam och partaj! </a:t>
            </a:r>
            <a:endParaRPr lang="sv-SE" sz="11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sv-SE" sz="1200" dirty="0">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100" name="Bildobjekt 3099">
            <a:extLst>
              <a:ext uri="{FF2B5EF4-FFF2-40B4-BE49-F238E27FC236}">
                <a16:creationId xmlns:a16="http://schemas.microsoft.com/office/drawing/2014/main" id="{527783A2-871A-4C86-0FA6-C94AA2801B3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56609" y="9295741"/>
            <a:ext cx="855836" cy="821603"/>
          </a:xfrm>
          <a:prstGeom prst="rect">
            <a:avLst/>
          </a:prstGeom>
          <a:noFill/>
          <a:ln>
            <a:noFill/>
          </a:ln>
        </p:spPr>
      </p:pic>
      <p:sp>
        <p:nvSpPr>
          <p:cNvPr id="3101" name="Rektangel: rundade hörn 3100">
            <a:extLst>
              <a:ext uri="{FF2B5EF4-FFF2-40B4-BE49-F238E27FC236}">
                <a16:creationId xmlns:a16="http://schemas.microsoft.com/office/drawing/2014/main" id="{C13E39BC-3DA2-3959-62E5-CE4035075FFB}"/>
              </a:ext>
            </a:extLst>
          </p:cNvPr>
          <p:cNvSpPr/>
          <p:nvPr/>
        </p:nvSpPr>
        <p:spPr>
          <a:xfrm>
            <a:off x="365962" y="10341575"/>
            <a:ext cx="6134100" cy="1431266"/>
          </a:xfrm>
          <a:prstGeom prst="roundRect">
            <a:avLst/>
          </a:prstGeom>
          <a:blipFill>
            <a:blip r:embed="rId11"/>
            <a:tile tx="0" ty="0" sx="100000" sy="100000" flip="none" algn="tl"/>
          </a:blip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200">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02" name="Rektangel: rundade hörn 3101">
            <a:extLst>
              <a:ext uri="{FF2B5EF4-FFF2-40B4-BE49-F238E27FC236}">
                <a16:creationId xmlns:a16="http://schemas.microsoft.com/office/drawing/2014/main" id="{62D40994-9BD4-F878-A0A1-84A1F41D983A}"/>
              </a:ext>
            </a:extLst>
          </p:cNvPr>
          <p:cNvSpPr/>
          <p:nvPr/>
        </p:nvSpPr>
        <p:spPr>
          <a:xfrm>
            <a:off x="633711" y="10423794"/>
            <a:ext cx="4848225" cy="1266825"/>
          </a:xfrm>
          <a:prstGeom prst="round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sv-SE" sz="1200" dirty="0">
                <a:solidFill>
                  <a:schemeClr val="tx1"/>
                </a:solidFill>
                <a:effectLst/>
                <a:ea typeface="Times New Roman" panose="02020603050405020304" pitchFamily="18" charset="0"/>
                <a:cs typeface="Times New Roman" panose="02020603050405020304" pitchFamily="18" charset="0"/>
              </a:rPr>
              <a:t>På årsmötet ska vi avtacka både vår bästa </a:t>
            </a:r>
            <a:r>
              <a:rPr lang="sv-SE" sz="1200" i="1" dirty="0">
                <a:solidFill>
                  <a:schemeClr val="tx1"/>
                </a:solidFill>
                <a:effectLst/>
                <a:ea typeface="Times New Roman" panose="02020603050405020304" pitchFamily="18" charset="0"/>
                <a:cs typeface="Times New Roman" panose="02020603050405020304" pitchFamily="18" charset="0"/>
              </a:rPr>
              <a:t>Karin</a:t>
            </a:r>
            <a:r>
              <a:rPr lang="sv-SE" sz="1200" dirty="0">
                <a:solidFill>
                  <a:schemeClr val="tx1"/>
                </a:solidFill>
                <a:effectLst/>
                <a:ea typeface="Times New Roman" panose="02020603050405020304" pitchFamily="18" charset="0"/>
                <a:cs typeface="Times New Roman" panose="02020603050405020304" pitchFamily="18" charset="0"/>
              </a:rPr>
              <a:t>, avgående webbmaster, som lämnar oss för annat jobb i Stockholm och vi ska historiskt avtacka allas vår </a:t>
            </a:r>
            <a:r>
              <a:rPr lang="sv-SE" sz="1200" b="1" i="1" dirty="0">
                <a:solidFill>
                  <a:schemeClr val="tx1"/>
                </a:solidFill>
                <a:effectLst/>
                <a:ea typeface="Times New Roman" panose="02020603050405020304" pitchFamily="18" charset="0"/>
                <a:cs typeface="Times New Roman" panose="02020603050405020304" pitchFamily="18" charset="0"/>
              </a:rPr>
              <a:t>Kerstin</a:t>
            </a:r>
            <a:r>
              <a:rPr lang="sv-SE" sz="1200" i="1" dirty="0">
                <a:solidFill>
                  <a:schemeClr val="tx1"/>
                </a:solidFill>
                <a:effectLst/>
                <a:ea typeface="Times New Roman" panose="02020603050405020304" pitchFamily="18" charset="0"/>
                <a:cs typeface="Times New Roman" panose="02020603050405020304" pitchFamily="18" charset="0"/>
              </a:rPr>
              <a:t>! Kerstin</a:t>
            </a:r>
            <a:r>
              <a:rPr lang="sv-SE" sz="1200" dirty="0">
                <a:solidFill>
                  <a:schemeClr val="tx1"/>
                </a:solidFill>
                <a:effectLst/>
                <a:ea typeface="Times New Roman" panose="02020603050405020304" pitchFamily="18" charset="0"/>
                <a:cs typeface="Times New Roman" panose="02020603050405020304" pitchFamily="18" charset="0"/>
              </a:rPr>
              <a:t> som i alla år varit vårt frenetiska kulturombud och administrativa proffs som bemannat PIK-telefonen och e-posten i vårt och torrt. </a:t>
            </a:r>
            <a:r>
              <a:rPr lang="sv-SE" sz="1200" i="1" dirty="0">
                <a:solidFill>
                  <a:schemeClr val="tx1"/>
                </a:solidFill>
                <a:effectLst/>
                <a:ea typeface="Times New Roman" panose="02020603050405020304" pitchFamily="18" charset="0"/>
                <a:cs typeface="Times New Roman" panose="02020603050405020304" pitchFamily="18" charset="0"/>
              </a:rPr>
              <a:t>Kerstin</a:t>
            </a:r>
            <a:r>
              <a:rPr lang="sv-SE" sz="1200" dirty="0">
                <a:solidFill>
                  <a:schemeClr val="tx1"/>
                </a:solidFill>
                <a:effectLst/>
                <a:ea typeface="Times New Roman" panose="02020603050405020304" pitchFamily="18" charset="0"/>
                <a:cs typeface="Times New Roman" panose="02020603050405020304" pitchFamily="18" charset="0"/>
              </a:rPr>
              <a:t> som hållit reda på oss medlemmar och framför allt satt oss i styrelsen på plats!</a:t>
            </a:r>
            <a:r>
              <a:rPr lang="sv-SE" sz="1100" dirty="0">
                <a:solidFill>
                  <a:schemeClr val="tx1"/>
                </a:solidFill>
                <a:effectLst/>
                <a:ea typeface="Times New Roman" panose="02020603050405020304" pitchFamily="18" charset="0"/>
                <a:cs typeface="Times New Roman" panose="02020603050405020304" pitchFamily="18" charset="0"/>
              </a:rPr>
              <a:t> </a:t>
            </a:r>
          </a:p>
        </p:txBody>
      </p:sp>
      <p:pic>
        <p:nvPicPr>
          <p:cNvPr id="3103" name="Bildobjekt 3102" descr="En bild som visar person, inomhus, orange&#10;&#10;Automatiskt genererad beskrivning">
            <a:extLst>
              <a:ext uri="{FF2B5EF4-FFF2-40B4-BE49-F238E27FC236}">
                <a16:creationId xmlns:a16="http://schemas.microsoft.com/office/drawing/2014/main" id="{55B0C61E-BB0D-C08B-DB82-17AE77FC8A16}"/>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15878" y="10518727"/>
            <a:ext cx="762000" cy="1076960"/>
          </a:xfrm>
          <a:prstGeom prst="rect">
            <a:avLst/>
          </a:prstGeom>
          <a:noFill/>
        </p:spPr>
      </p:pic>
    </p:spTree>
    <p:extLst>
      <p:ext uri="{BB962C8B-B14F-4D97-AF65-F5344CB8AC3E}">
        <p14:creationId xmlns:p14="http://schemas.microsoft.com/office/powerpoint/2010/main" val="24887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686C488-8664-873F-AA85-8A27AA7D4889}"/>
              </a:ext>
            </a:extLst>
          </p:cNvPr>
          <p:cNvSpPr txBox="1"/>
          <p:nvPr/>
        </p:nvSpPr>
        <p:spPr>
          <a:xfrm>
            <a:off x="619627" y="378499"/>
            <a:ext cx="5618746" cy="11030520"/>
          </a:xfrm>
          <a:prstGeom prst="rect">
            <a:avLst/>
          </a:prstGeom>
          <a:noFill/>
        </p:spPr>
        <p:txBody>
          <a:bodyPr wrap="square">
            <a:spAutoFit/>
          </a:bodyPr>
          <a:lstStyle/>
          <a:p>
            <a:pPr algn="ctr">
              <a:lnSpc>
                <a:spcPct val="115000"/>
              </a:lnSpc>
              <a:spcAft>
                <a:spcPts val="1000"/>
              </a:spcAft>
            </a:pPr>
            <a:r>
              <a:rPr lang="sv-SE" sz="1800" i="1" dirty="0">
                <a:solidFill>
                  <a:srgbClr val="CC6600"/>
                </a:solidFill>
                <a:effectLst/>
                <a:latin typeface="Times New Roman" panose="02020603050405020304" pitchFamily="18" charset="0"/>
                <a:ea typeface="Times New Roman" panose="02020603050405020304" pitchFamily="18" charset="0"/>
                <a:cs typeface="Times New Roman" panose="02020603050405020304" pitchFamily="18" charset="0"/>
              </a:rPr>
              <a:t>PIK önskar en </a:t>
            </a:r>
            <a:br>
              <a:rPr lang="sv-SE" sz="1800" i="1" dirty="0">
                <a:solidFill>
                  <a:srgbClr val="CC66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b="1" i="1" dirty="0">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GOD JUL &amp; GOTT NYTT ÅR</a:t>
            </a:r>
            <a:endParaRPr lang="sv-SE"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800" i="1" dirty="0">
                <a:solidFill>
                  <a:srgbClr val="CC6600"/>
                </a:solidFill>
                <a:effectLst/>
                <a:latin typeface="Times New Roman" panose="02020603050405020304" pitchFamily="18" charset="0"/>
                <a:ea typeface="Times New Roman" panose="02020603050405020304" pitchFamily="18" charset="0"/>
                <a:cs typeface="Times New Roman" panose="02020603050405020304" pitchFamily="18" charset="0"/>
              </a:rPr>
              <a:t>En elektronisk julhälsning Ni nu får!</a:t>
            </a:r>
          </a:p>
          <a:p>
            <a:pPr algn="ctr">
              <a:lnSpc>
                <a:spcPct val="115000"/>
              </a:lnSpc>
              <a:spcAft>
                <a:spcPts val="1000"/>
              </a:spcAft>
            </a:pPr>
            <a:endPar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Inför julen är det mycket bak och stök,</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från vört till ålen som brukar med fördel vara rökt.</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Äntligen är helgen här med julens frosseri,</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så strunta i allt vad som kallas onyttig kalori.</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Hoppas att inte skinkgriljeringen blir bränd,</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när Ni firar jul i bostadsområdets gata eller gränd.</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tabLst>
                <a:tab pos="1260475" algn="l"/>
              </a:tabLs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Allt från skinka, korv, sylta och sill,</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Du får förtära för mycket och precis vad Du vill</a:t>
            </a:r>
            <a:r>
              <a:rPr lang="sv-SE" sz="1200"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I år kan Du äntligen våldgästa släkten och vänner,</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eller grannar och andra Du ännu inte känner.</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Hoppas att Du under Din ledighet inte nödgas laga mat,</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att Du kan sätta Dig till dukat bord och upplagt fat.</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Hoppas att Din jul även får vara lite lugn och seg,</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drunkna inte i pyssel och pepparkaksdeg.</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Önskar Dig en härligt GOD JUL,</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att även Du får klapp som tycks vara kul.</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Nästa år kanske Du hakar på någon ny aktivitet,</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vilken förvånande blir det bästa Du vet…</a:t>
            </a:r>
          </a:p>
          <a:p>
            <a:pPr algn="ctr">
              <a:lnSpc>
                <a:spcPct val="115000"/>
              </a:lnSpc>
              <a:spcAft>
                <a:spcPts val="1000"/>
              </a:spcAft>
            </a:pPr>
            <a:r>
              <a:rPr lang="sv-SE" sz="1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God Jul och Gott nytt PIK-år,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hoppas vi att ni alla får!</a:t>
            </a:r>
          </a:p>
          <a:p>
            <a:pPr algn="ctr">
              <a:lnSpc>
                <a:spcPct val="115000"/>
              </a:lnSpc>
              <a:spcAft>
                <a:spcPts val="1000"/>
              </a:spcAft>
            </a:pPr>
            <a:endParaRPr lang="sv-SE"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sv-SE" sz="1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sv-SE"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sv-SE" sz="1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sv-SE" sz="1200" i="1" dirty="0">
                <a:effectLst/>
                <a:latin typeface="Times New Roman" panose="02020603050405020304" pitchFamily="18" charset="0"/>
                <a:ea typeface="Times New Roman" panose="02020603050405020304" pitchFamily="18" charset="0"/>
                <a:cs typeface="Times New Roman" panose="02020603050405020304" pitchFamily="18" charset="0"/>
              </a:rPr>
              <a:t>Ann-Louise Olofsdotter,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ordf</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med styrelse</a:t>
            </a:r>
            <a:endParaRPr lang="sv-SE" sz="1200" i="1" dirty="0">
              <a:solidFill>
                <a:srgbClr val="CC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sv-SE"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Bildobjekt 7">
            <a:extLst>
              <a:ext uri="{FF2B5EF4-FFF2-40B4-BE49-F238E27FC236}">
                <a16:creationId xmlns:a16="http://schemas.microsoft.com/office/drawing/2014/main" id="{CED6B085-95E3-B5DE-FEA6-58BBC1D546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19208" y="1189673"/>
            <a:ext cx="4219575" cy="1162050"/>
          </a:xfrm>
          <a:prstGeom prst="rect">
            <a:avLst/>
          </a:prstGeom>
        </p:spPr>
      </p:pic>
      <p:pic>
        <p:nvPicPr>
          <p:cNvPr id="9" name="Bild 4" descr="En bild som visar himmel, utomhus, person, står&#10;&#10;Automatiskt genererad beskrivning">
            <a:extLst>
              <a:ext uri="{FF2B5EF4-FFF2-40B4-BE49-F238E27FC236}">
                <a16:creationId xmlns:a16="http://schemas.microsoft.com/office/drawing/2014/main" id="{E1CB6D5B-6B57-4221-09B5-EFD74FDADF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409" y="9085897"/>
            <a:ext cx="1781175" cy="1335405"/>
          </a:xfrm>
          <a:prstGeom prst="rect">
            <a:avLst/>
          </a:prstGeom>
          <a:noFill/>
          <a:ln>
            <a:noFill/>
          </a:ln>
        </p:spPr>
      </p:pic>
    </p:spTree>
    <p:extLst>
      <p:ext uri="{BB962C8B-B14F-4D97-AF65-F5344CB8AC3E}">
        <p14:creationId xmlns:p14="http://schemas.microsoft.com/office/powerpoint/2010/main" val="77336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ruta 18"/>
          <p:cNvSpPr txBox="1"/>
          <p:nvPr/>
        </p:nvSpPr>
        <p:spPr>
          <a:xfrm>
            <a:off x="1509729" y="644357"/>
            <a:ext cx="3478196" cy="646331"/>
          </a:xfrm>
          <a:prstGeom prst="rect">
            <a:avLst/>
          </a:prstGeom>
          <a:noFill/>
        </p:spPr>
        <p:txBody>
          <a:bodyPr wrap="none" rtlCol="0">
            <a:spAutoFit/>
          </a:bodyPr>
          <a:lstStyle/>
          <a:p>
            <a:r>
              <a:rPr lang="sv-SE" b="1" dirty="0"/>
              <a:t>Anmälnings- och betalningsrutiner</a:t>
            </a:r>
          </a:p>
          <a:p>
            <a:endParaRPr lang="sv-SE" b="1" dirty="0"/>
          </a:p>
        </p:txBody>
      </p:sp>
      <p:sp>
        <p:nvSpPr>
          <p:cNvPr id="20" name="textruta 19"/>
          <p:cNvSpPr txBox="1"/>
          <p:nvPr/>
        </p:nvSpPr>
        <p:spPr>
          <a:xfrm>
            <a:off x="381000" y="1403043"/>
            <a:ext cx="6311900" cy="74174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sz="1400" dirty="0">
                <a:solidFill>
                  <a:schemeClr val="tx1"/>
                </a:solidFill>
              </a:rPr>
              <a:t>Anmälan till alla aktiviteter görs via vår hemsida, </a:t>
            </a:r>
          </a:p>
          <a:p>
            <a:pPr algn="ctr"/>
            <a:r>
              <a:rPr lang="sv-SE" sz="1400" dirty="0">
                <a:solidFill>
                  <a:schemeClr val="tx1"/>
                </a:solidFill>
                <a:hlinkClick r:id="rId2"/>
              </a:rPr>
              <a:t>www.haninge.se/PIK</a:t>
            </a:r>
            <a:r>
              <a:rPr lang="sv-SE" sz="1400" dirty="0">
                <a:solidFill>
                  <a:schemeClr val="tx1"/>
                </a:solidFill>
              </a:rPr>
              <a:t> och du måste vara medlem för </a:t>
            </a:r>
          </a:p>
          <a:p>
            <a:pPr algn="ctr"/>
            <a:r>
              <a:rPr lang="sv-SE" sz="1400" dirty="0">
                <a:solidFill>
                  <a:schemeClr val="tx1"/>
                </a:solidFill>
              </a:rPr>
              <a:t>att få boka en aktivitet. </a:t>
            </a:r>
          </a:p>
          <a:p>
            <a:pPr algn="ctr"/>
            <a:endParaRPr lang="sv-SE" sz="1400" dirty="0">
              <a:solidFill>
                <a:schemeClr val="tx1"/>
              </a:solidFill>
            </a:endParaRPr>
          </a:p>
          <a:p>
            <a:pPr algn="ctr"/>
            <a:r>
              <a:rPr lang="sv-SE" sz="1400" dirty="0">
                <a:solidFill>
                  <a:schemeClr val="tx1"/>
                </a:solidFill>
              </a:rPr>
              <a:t>Blankett för medlemsansökan hittar du på vår hemsida </a:t>
            </a:r>
          </a:p>
          <a:p>
            <a:pPr algn="ctr"/>
            <a:r>
              <a:rPr lang="sv-SE" sz="1400" dirty="0">
                <a:solidFill>
                  <a:schemeClr val="tx1"/>
                </a:solidFill>
              </a:rPr>
              <a:t>under ”medlemsinformation”.</a:t>
            </a:r>
          </a:p>
          <a:p>
            <a:pPr algn="ctr"/>
            <a:endParaRPr lang="sv-SE" sz="1400" dirty="0">
              <a:solidFill>
                <a:schemeClr val="tx1"/>
              </a:solidFill>
            </a:endParaRPr>
          </a:p>
          <a:p>
            <a:pPr algn="ctr"/>
            <a:r>
              <a:rPr lang="sv-SE" sz="1400" dirty="0">
                <a:solidFill>
                  <a:schemeClr val="tx1"/>
                </a:solidFill>
              </a:rPr>
              <a:t>Vi försöker alltid att bekräfta anmälningarna snarast, </a:t>
            </a:r>
          </a:p>
          <a:p>
            <a:pPr algn="ctr"/>
            <a:r>
              <a:rPr lang="sv-SE" sz="1400" dirty="0">
                <a:solidFill>
                  <a:schemeClr val="tx1"/>
                </a:solidFill>
              </a:rPr>
              <a:t>högst inom en vecka. </a:t>
            </a:r>
          </a:p>
          <a:p>
            <a:pPr algn="ctr"/>
            <a:endParaRPr lang="sv-SE" sz="1400" dirty="0">
              <a:solidFill>
                <a:schemeClr val="tx1"/>
              </a:solidFill>
            </a:endParaRPr>
          </a:p>
          <a:p>
            <a:pPr algn="ctr"/>
            <a:r>
              <a:rPr lang="sv-SE" sz="1400" dirty="0">
                <a:solidFill>
                  <a:schemeClr val="tx1"/>
                </a:solidFill>
              </a:rPr>
              <a:t>Observera att anmälan till aktiviteterna är bindande </a:t>
            </a:r>
          </a:p>
          <a:p>
            <a:pPr algn="ctr"/>
            <a:r>
              <a:rPr lang="sv-SE" sz="1400" dirty="0">
                <a:solidFill>
                  <a:schemeClr val="tx1"/>
                </a:solidFill>
              </a:rPr>
              <a:t>och avbokning kan ej göras, då vi oftast betalar</a:t>
            </a:r>
          </a:p>
          <a:p>
            <a:pPr algn="ctr"/>
            <a:r>
              <a:rPr lang="sv-SE" sz="1400" dirty="0">
                <a:solidFill>
                  <a:schemeClr val="tx1"/>
                </a:solidFill>
              </a:rPr>
              <a:t>aktiviteterna i förväg. Därav kan vi ej göra någon </a:t>
            </a:r>
          </a:p>
          <a:p>
            <a:pPr algn="ctr"/>
            <a:r>
              <a:rPr lang="sv-SE" sz="1400" dirty="0">
                <a:solidFill>
                  <a:schemeClr val="tx1"/>
                </a:solidFill>
              </a:rPr>
              <a:t>återbetalning till medlemmen.</a:t>
            </a:r>
            <a:br>
              <a:rPr lang="sv-SE" sz="1400" dirty="0">
                <a:solidFill>
                  <a:schemeClr val="tx1"/>
                </a:solidFill>
              </a:rPr>
            </a:br>
            <a:endParaRPr lang="sv-SE" sz="1400" dirty="0">
              <a:solidFill>
                <a:schemeClr val="tx1"/>
              </a:solidFill>
            </a:endParaRPr>
          </a:p>
          <a:p>
            <a:pPr algn="ctr"/>
            <a:r>
              <a:rPr lang="sv-SE" sz="1400" dirty="0">
                <a:solidFill>
                  <a:schemeClr val="tx1"/>
                </a:solidFill>
              </a:rPr>
              <a:t>Vid förhinder skall PIK meddelas snarast, via vår e-post, </a:t>
            </a:r>
          </a:p>
          <a:p>
            <a:pPr algn="ctr"/>
            <a:r>
              <a:rPr lang="sv-SE" sz="1400" dirty="0">
                <a:solidFill>
                  <a:schemeClr val="tx1"/>
                </a:solidFill>
              </a:rPr>
              <a:t>för att se om det finns någon kö/väntelista.</a:t>
            </a:r>
          </a:p>
          <a:p>
            <a:pPr algn="ctr"/>
            <a:r>
              <a:rPr lang="sv-SE" sz="1400" dirty="0">
                <a:solidFill>
                  <a:schemeClr val="tx1"/>
                </a:solidFill>
              </a:rPr>
              <a:t>Om så inte är fallet kan medlemmen själv försöka hitta</a:t>
            </a:r>
          </a:p>
          <a:p>
            <a:pPr algn="ctr"/>
            <a:r>
              <a:rPr lang="sv-SE" sz="1400" dirty="0">
                <a:solidFill>
                  <a:schemeClr val="tx1"/>
                </a:solidFill>
              </a:rPr>
              <a:t>en annan PIK-medlem som kan ta platsen. Detta måste då </a:t>
            </a:r>
            <a:br>
              <a:rPr lang="sv-SE" sz="1400" dirty="0">
                <a:solidFill>
                  <a:schemeClr val="tx1"/>
                </a:solidFill>
              </a:rPr>
            </a:br>
            <a:r>
              <a:rPr lang="sv-SE" sz="1400" dirty="0">
                <a:solidFill>
                  <a:schemeClr val="tx1"/>
                </a:solidFill>
              </a:rPr>
              <a:t>meddelas till oss så vi får rätt person på vår lista till aktiviteten.</a:t>
            </a:r>
          </a:p>
          <a:p>
            <a:pPr algn="ctr"/>
            <a:endParaRPr lang="sv-SE" sz="1400" dirty="0">
              <a:solidFill>
                <a:schemeClr val="tx1"/>
              </a:solidFill>
            </a:endParaRPr>
          </a:p>
          <a:p>
            <a:pPr algn="ctr"/>
            <a:r>
              <a:rPr lang="sv-SE" sz="1400" b="1" dirty="0">
                <a:solidFill>
                  <a:schemeClr val="tx1"/>
                </a:solidFill>
              </a:rPr>
              <a:t>Man får inte boka in sig på en aktivitet och ge platsen </a:t>
            </a:r>
          </a:p>
          <a:p>
            <a:pPr algn="ctr"/>
            <a:r>
              <a:rPr lang="sv-SE" sz="1400" b="1" dirty="0">
                <a:solidFill>
                  <a:schemeClr val="tx1"/>
                </a:solidFill>
              </a:rPr>
              <a:t>till en icke medlem.</a:t>
            </a:r>
            <a:r>
              <a:rPr lang="sv-SE" sz="1400" dirty="0">
                <a:solidFill>
                  <a:schemeClr val="tx1"/>
                </a:solidFill>
              </a:rPr>
              <a:t> </a:t>
            </a:r>
          </a:p>
          <a:p>
            <a:pPr algn="ctr"/>
            <a:endParaRPr lang="sv-SE" sz="1400" dirty="0">
              <a:solidFill>
                <a:schemeClr val="tx1"/>
              </a:solidFill>
            </a:endParaRPr>
          </a:p>
          <a:p>
            <a:pPr algn="ctr"/>
            <a:r>
              <a:rPr lang="sv-SE" sz="1400" dirty="0">
                <a:solidFill>
                  <a:schemeClr val="tx1"/>
                </a:solidFill>
              </a:rPr>
              <a:t>Betalning av bokad aktivitet skall ske snarast till vårt </a:t>
            </a:r>
          </a:p>
          <a:p>
            <a:pPr algn="ctr"/>
            <a:r>
              <a:rPr lang="sv-SE" sz="1400" dirty="0">
                <a:solidFill>
                  <a:schemeClr val="tx1"/>
                </a:solidFill>
              </a:rPr>
              <a:t>plusgiro-konto 38 43 60-4. </a:t>
            </a:r>
            <a:r>
              <a:rPr lang="sv-SE" sz="1400" u="sng" dirty="0">
                <a:solidFill>
                  <a:schemeClr val="tx1"/>
                </a:solidFill>
              </a:rPr>
              <a:t>Notera ditt namn, antal, samt </a:t>
            </a:r>
          </a:p>
          <a:p>
            <a:pPr algn="ctr"/>
            <a:r>
              <a:rPr lang="sv-SE" sz="1400" u="sng" dirty="0">
                <a:solidFill>
                  <a:schemeClr val="tx1"/>
                </a:solidFill>
              </a:rPr>
              <a:t>vilken aktivitet det gäller.</a:t>
            </a:r>
            <a:r>
              <a:rPr lang="sv-SE" sz="1400" dirty="0">
                <a:solidFill>
                  <a:schemeClr val="tx1"/>
                </a:solidFill>
              </a:rPr>
              <a:t> </a:t>
            </a:r>
            <a:br>
              <a:rPr lang="sv-SE" sz="1400" dirty="0">
                <a:solidFill>
                  <a:schemeClr val="tx1"/>
                </a:solidFill>
              </a:rPr>
            </a:br>
            <a:r>
              <a:rPr lang="sv-SE" sz="1400" dirty="0">
                <a:solidFill>
                  <a:srgbClr val="FF0000"/>
                </a:solidFill>
              </a:rPr>
              <a:t>Har du bokat flera aktiviteter? Betala då varje aktivitet enskilt.</a:t>
            </a:r>
            <a:r>
              <a:rPr lang="sv-SE" sz="1400" dirty="0">
                <a:solidFill>
                  <a:schemeClr val="tx1"/>
                </a:solidFill>
              </a:rPr>
              <a:t> </a:t>
            </a:r>
          </a:p>
          <a:p>
            <a:pPr algn="ctr"/>
            <a:endParaRPr lang="sv-SE" sz="1400" dirty="0">
              <a:solidFill>
                <a:schemeClr val="tx1"/>
              </a:solidFill>
            </a:endParaRPr>
          </a:p>
          <a:p>
            <a:pPr algn="ctr"/>
            <a:r>
              <a:rPr lang="sv-SE" sz="1400" dirty="0">
                <a:solidFill>
                  <a:schemeClr val="tx1"/>
                </a:solidFill>
              </a:rPr>
              <a:t>Vi tar ej emot friskvårdsbidrag.</a:t>
            </a:r>
          </a:p>
          <a:p>
            <a:pPr algn="ctr"/>
            <a:endParaRPr lang="sv-SE" sz="1400" dirty="0">
              <a:solidFill>
                <a:schemeClr val="tx1"/>
              </a:solidFill>
            </a:endParaRPr>
          </a:p>
          <a:p>
            <a:pPr algn="ctr"/>
            <a:r>
              <a:rPr lang="sv-SE" sz="1400" dirty="0">
                <a:solidFill>
                  <a:schemeClr val="tx1"/>
                </a:solidFill>
              </a:rPr>
              <a:t>Medlemsavgiften är 20kr/månad (240 kr/år) via löneavdrag eller inbetalning via pg.</a:t>
            </a:r>
          </a:p>
          <a:p>
            <a:pPr algn="ctr"/>
            <a:endParaRPr lang="sv-SE" sz="1400" dirty="0">
              <a:solidFill>
                <a:schemeClr val="tx1"/>
              </a:solidFill>
            </a:endParaRPr>
          </a:p>
        </p:txBody>
      </p:sp>
      <p:sp>
        <p:nvSpPr>
          <p:cNvPr id="21" name="textruta 20"/>
          <p:cNvSpPr txBox="1"/>
          <p:nvPr/>
        </p:nvSpPr>
        <p:spPr>
          <a:xfrm>
            <a:off x="1041400" y="9753600"/>
            <a:ext cx="2495550" cy="954107"/>
          </a:xfrm>
          <a:prstGeom prst="rect">
            <a:avLst/>
          </a:prstGeom>
          <a:noFill/>
        </p:spPr>
        <p:txBody>
          <a:bodyPr wrap="square" rtlCol="0">
            <a:spAutoFit/>
          </a:bodyPr>
          <a:lstStyle/>
          <a:p>
            <a:endParaRPr lang="sv-SE" sz="1400" dirty="0"/>
          </a:p>
          <a:p>
            <a:r>
              <a:rPr lang="sv-SE" sz="1400" dirty="0"/>
              <a:t>pikhaninge@gmail.com</a:t>
            </a:r>
          </a:p>
          <a:p>
            <a:r>
              <a:rPr lang="sv-SE" sz="1400" b="1" dirty="0"/>
              <a:t>Ordförande:</a:t>
            </a:r>
          </a:p>
          <a:p>
            <a:r>
              <a:rPr lang="sv-SE" sz="1400" dirty="0"/>
              <a:t>Ann-Louise Olofsdotter </a:t>
            </a:r>
          </a:p>
        </p:txBody>
      </p:sp>
      <p:sp>
        <p:nvSpPr>
          <p:cNvPr id="22" name="textruta 21"/>
          <p:cNvSpPr txBox="1"/>
          <p:nvPr/>
        </p:nvSpPr>
        <p:spPr>
          <a:xfrm>
            <a:off x="3536950" y="9969043"/>
            <a:ext cx="2901950" cy="738664"/>
          </a:xfrm>
          <a:prstGeom prst="rect">
            <a:avLst/>
          </a:prstGeom>
          <a:noFill/>
        </p:spPr>
        <p:txBody>
          <a:bodyPr wrap="square" rtlCol="0">
            <a:spAutoFit/>
          </a:bodyPr>
          <a:lstStyle/>
          <a:p>
            <a:r>
              <a:rPr lang="sv-SE" sz="1400" b="1" dirty="0"/>
              <a:t>Extern post: </a:t>
            </a:r>
            <a:r>
              <a:rPr lang="sv-SE" sz="1400" dirty="0"/>
              <a:t>PIK, 13681 Haninge</a:t>
            </a:r>
          </a:p>
          <a:p>
            <a:r>
              <a:rPr lang="sv-SE" sz="1400" b="1" dirty="0"/>
              <a:t>Intern post: </a:t>
            </a:r>
            <a:r>
              <a:rPr lang="sv-SE" sz="1400" dirty="0"/>
              <a:t>PIK</a:t>
            </a:r>
          </a:p>
          <a:p>
            <a:r>
              <a:rPr lang="sv-SE" sz="1400" b="1" dirty="0"/>
              <a:t>Vårt postgiro: </a:t>
            </a:r>
            <a:r>
              <a:rPr lang="sv-SE" sz="1400" dirty="0"/>
              <a:t>38 43 60-4</a:t>
            </a:r>
          </a:p>
        </p:txBody>
      </p:sp>
      <p:sp>
        <p:nvSpPr>
          <p:cNvPr id="23" name="textruta 22"/>
          <p:cNvSpPr txBox="1"/>
          <p:nvPr/>
        </p:nvSpPr>
        <p:spPr>
          <a:xfrm>
            <a:off x="3050202" y="9574311"/>
            <a:ext cx="973496" cy="307777"/>
          </a:xfrm>
          <a:prstGeom prst="rect">
            <a:avLst/>
          </a:prstGeom>
          <a:noFill/>
        </p:spPr>
        <p:txBody>
          <a:bodyPr wrap="square" rtlCol="0">
            <a:spAutoFit/>
          </a:bodyPr>
          <a:lstStyle/>
          <a:p>
            <a:r>
              <a:rPr lang="sv-SE" sz="1400" b="1" dirty="0"/>
              <a:t>KONTAKT</a:t>
            </a:r>
          </a:p>
        </p:txBody>
      </p:sp>
    </p:spTree>
    <p:extLst>
      <p:ext uri="{BB962C8B-B14F-4D97-AF65-F5344CB8AC3E}">
        <p14:creationId xmlns:p14="http://schemas.microsoft.com/office/powerpoint/2010/main" val="13540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8050" y="295051"/>
            <a:ext cx="4941899" cy="465271"/>
          </a:xfrm>
        </p:spPr>
        <p:txBody>
          <a:bodyPr>
            <a:normAutofit fontScale="90000"/>
          </a:bodyPr>
          <a:lstStyle/>
          <a:p>
            <a:pPr algn="ctr"/>
            <a:r>
              <a:rPr lang="sv-SE" b="1" dirty="0"/>
              <a:t>FRISKVÅRD</a:t>
            </a:r>
          </a:p>
        </p:txBody>
      </p:sp>
      <p:sp>
        <p:nvSpPr>
          <p:cNvPr id="15" name="textruta 14"/>
          <p:cNvSpPr txBox="1"/>
          <p:nvPr/>
        </p:nvSpPr>
        <p:spPr>
          <a:xfrm>
            <a:off x="735001" y="1192704"/>
            <a:ext cx="384926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a:t>
            </a:r>
            <a:r>
              <a:rPr lang="sv-SE" sz="1200" dirty="0">
                <a:solidFill>
                  <a:schemeClr val="tx1"/>
                </a:solidFill>
              </a:rPr>
              <a:t> Måndagar kl. 17.00; 30/1, 20/2, 27/3, 24/4 och 29/5. </a:t>
            </a:r>
            <a:br>
              <a:rPr lang="sv-SE" sz="1200" dirty="0">
                <a:solidFill>
                  <a:schemeClr val="tx1"/>
                </a:solidFill>
              </a:rPr>
            </a:br>
            <a:r>
              <a:rPr lang="sv-SE" sz="1200" b="1" dirty="0">
                <a:solidFill>
                  <a:schemeClr val="tx1"/>
                </a:solidFill>
              </a:rPr>
              <a:t>Plats:</a:t>
            </a:r>
            <a:r>
              <a:rPr lang="sv-SE" sz="1200" dirty="0">
                <a:solidFill>
                  <a:schemeClr val="tx1"/>
                </a:solidFill>
              </a:rPr>
              <a:t> Budosalen, </a:t>
            </a:r>
            <a:r>
              <a:rPr lang="sv-SE" sz="1200" dirty="0" err="1">
                <a:solidFill>
                  <a:schemeClr val="tx1"/>
                </a:solidFill>
              </a:rPr>
              <a:t>Ribbyskolan</a:t>
            </a:r>
            <a:br>
              <a:rPr lang="sv-SE" sz="1200" dirty="0">
                <a:solidFill>
                  <a:schemeClr val="tx1"/>
                </a:solidFill>
              </a:rPr>
            </a:br>
            <a:r>
              <a:rPr lang="sv-SE" sz="1200" b="1" dirty="0">
                <a:solidFill>
                  <a:schemeClr val="tx1"/>
                </a:solidFill>
              </a:rPr>
              <a:t>Pris:</a:t>
            </a:r>
            <a:r>
              <a:rPr lang="sv-SE" sz="1200" dirty="0">
                <a:solidFill>
                  <a:schemeClr val="tx1"/>
                </a:solidFill>
              </a:rPr>
              <a:t> 600 kr.</a:t>
            </a:r>
          </a:p>
          <a:p>
            <a:r>
              <a:rPr lang="sv-SE" sz="1200" b="1" dirty="0">
                <a:solidFill>
                  <a:schemeClr val="tx1"/>
                </a:solidFill>
              </a:rPr>
              <a:t>Deltagare:</a:t>
            </a:r>
            <a:r>
              <a:rPr lang="sv-SE" sz="1200" dirty="0">
                <a:solidFill>
                  <a:schemeClr val="tx1"/>
                </a:solidFill>
              </a:rPr>
              <a:t> Endast medlemmar, max 15 personer</a:t>
            </a:r>
          </a:p>
          <a:p>
            <a:r>
              <a:rPr lang="sv-SE" sz="1200" b="1" dirty="0">
                <a:solidFill>
                  <a:schemeClr val="tx1"/>
                </a:solidFill>
              </a:rPr>
              <a:t>Bokningen öppnar:</a:t>
            </a:r>
            <a:r>
              <a:rPr lang="sv-SE" sz="1200" dirty="0">
                <a:solidFill>
                  <a:schemeClr val="tx1"/>
                </a:solidFill>
              </a:rPr>
              <a:t> Onsdagen den 11/1 kl. 07.00</a:t>
            </a:r>
          </a:p>
        </p:txBody>
      </p:sp>
      <p:sp>
        <p:nvSpPr>
          <p:cNvPr id="16" name="textruta 15"/>
          <p:cNvSpPr txBox="1"/>
          <p:nvPr/>
        </p:nvSpPr>
        <p:spPr>
          <a:xfrm>
            <a:off x="737268" y="2355259"/>
            <a:ext cx="56515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solidFill>
                  <a:schemeClr val="tx1"/>
                </a:solidFill>
              </a:rPr>
              <a:t>Kom och prova på ett </a:t>
            </a:r>
            <a:r>
              <a:rPr lang="sv-SE" sz="1200" dirty="0" err="1">
                <a:solidFill>
                  <a:schemeClr val="tx1"/>
                </a:solidFill>
              </a:rPr>
              <a:t>Gongbad</a:t>
            </a:r>
            <a:r>
              <a:rPr lang="sv-SE" sz="1200" dirty="0">
                <a:solidFill>
                  <a:schemeClr val="tx1"/>
                </a:solidFill>
              </a:rPr>
              <a:t> som ger skön vila, ny energi och, enligt många, bättre sömn. Gongavslappning är ett sätt att komma ner i varv. Ljudets vågor påverkar sinnet så man ofta hamnar i ett läge mellan sömn och vakenhet, vilket stillar tankarna. Detta med hjälp av gongens vibrationer hjälper kroppens självläkande förmåga att lösa upp spänningar och stress.</a:t>
            </a: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17" name="Picture 2" descr="Avslapp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1650" y="1079973"/>
            <a:ext cx="1971516" cy="11875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ruta 17"/>
          <p:cNvSpPr txBox="1"/>
          <p:nvPr/>
        </p:nvSpPr>
        <p:spPr>
          <a:xfrm>
            <a:off x="754418" y="4138194"/>
            <a:ext cx="3829851" cy="338554"/>
          </a:xfrm>
          <a:prstGeom prst="rect">
            <a:avLst/>
          </a:prstGeom>
          <a:noFill/>
        </p:spPr>
        <p:txBody>
          <a:bodyPr wrap="square" rtlCol="0">
            <a:spAutoFit/>
          </a:bodyPr>
          <a:lstStyle/>
          <a:p>
            <a:r>
              <a:rPr lang="sv-SE" sz="1600" b="1" dirty="0"/>
              <a:t>Yoga med </a:t>
            </a:r>
            <a:r>
              <a:rPr lang="sv-SE" sz="1600" b="1" dirty="0" err="1"/>
              <a:t>Eeva-Liisa</a:t>
            </a:r>
            <a:endParaRPr lang="sv-SE" sz="1600" b="1" dirty="0"/>
          </a:p>
        </p:txBody>
      </p:sp>
      <p:sp>
        <p:nvSpPr>
          <p:cNvPr id="19" name="textruta 18"/>
          <p:cNvSpPr txBox="1"/>
          <p:nvPr/>
        </p:nvSpPr>
        <p:spPr>
          <a:xfrm>
            <a:off x="735000" y="4514551"/>
            <a:ext cx="369729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a:t>
            </a:r>
            <a:r>
              <a:rPr lang="sv-SE" sz="1200" dirty="0">
                <a:solidFill>
                  <a:schemeClr val="tx1"/>
                </a:solidFill>
              </a:rPr>
              <a:t> Onsdagar kl. 17.00, start 8/2, 14 tillfällen.</a:t>
            </a:r>
          </a:p>
          <a:p>
            <a:r>
              <a:rPr lang="sv-SE" sz="1200" b="1" dirty="0">
                <a:solidFill>
                  <a:schemeClr val="tx1"/>
                </a:solidFill>
              </a:rPr>
              <a:t>Plats:</a:t>
            </a:r>
            <a:r>
              <a:rPr lang="sv-SE" sz="1200" dirty="0">
                <a:solidFill>
                  <a:schemeClr val="tx1"/>
                </a:solidFill>
              </a:rPr>
              <a:t> I-Form Västerhaninge</a:t>
            </a:r>
          </a:p>
          <a:p>
            <a:r>
              <a:rPr lang="sv-SE" sz="1200" b="1" dirty="0">
                <a:solidFill>
                  <a:schemeClr val="tx1"/>
                </a:solidFill>
              </a:rPr>
              <a:t>Pris:</a:t>
            </a:r>
            <a:r>
              <a:rPr lang="sv-SE" sz="1200" dirty="0">
                <a:solidFill>
                  <a:schemeClr val="tx1"/>
                </a:solidFill>
              </a:rPr>
              <a:t> 500 kr.</a:t>
            </a:r>
          </a:p>
          <a:p>
            <a:r>
              <a:rPr lang="sv-SE" sz="1200" b="1" dirty="0">
                <a:solidFill>
                  <a:schemeClr val="tx1"/>
                </a:solidFill>
              </a:rPr>
              <a:t>Deltagare:</a:t>
            </a:r>
            <a:r>
              <a:rPr lang="sv-SE" sz="1200" dirty="0">
                <a:solidFill>
                  <a:schemeClr val="tx1"/>
                </a:solidFill>
              </a:rPr>
              <a:t> Endast medlemmar, max 15 personer </a:t>
            </a:r>
          </a:p>
          <a:p>
            <a:r>
              <a:rPr lang="sv-SE" sz="1200" b="1" dirty="0">
                <a:solidFill>
                  <a:schemeClr val="tx1"/>
                </a:solidFill>
              </a:rPr>
              <a:t>Bokningen öppnar:</a:t>
            </a:r>
            <a:r>
              <a:rPr lang="sv-SE" sz="1200" dirty="0">
                <a:solidFill>
                  <a:schemeClr val="tx1"/>
                </a:solidFill>
              </a:rPr>
              <a:t> Onsdagen den 11/1 kl. 07.00</a:t>
            </a:r>
          </a:p>
        </p:txBody>
      </p:sp>
      <p:sp>
        <p:nvSpPr>
          <p:cNvPr id="20" name="textruta 19"/>
          <p:cNvSpPr txBox="1"/>
          <p:nvPr/>
        </p:nvSpPr>
        <p:spPr>
          <a:xfrm>
            <a:off x="743749" y="5719063"/>
            <a:ext cx="56515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err="1">
                <a:solidFill>
                  <a:schemeClr val="tx1"/>
                </a:solidFill>
              </a:rPr>
              <a:t>Eeva-Liisas</a:t>
            </a:r>
            <a:r>
              <a:rPr lang="sv-SE" sz="1200" dirty="0">
                <a:solidFill>
                  <a:schemeClr val="tx1"/>
                </a:solidFill>
              </a:rPr>
              <a:t> yoga-klasser är influerade av olika yogastilar, såsom </a:t>
            </a:r>
            <a:r>
              <a:rPr lang="sv-SE" sz="1200" dirty="0" err="1">
                <a:solidFill>
                  <a:schemeClr val="tx1"/>
                </a:solidFill>
              </a:rPr>
              <a:t>vinyasa</a:t>
            </a:r>
            <a:r>
              <a:rPr lang="sv-SE" sz="1200" dirty="0">
                <a:solidFill>
                  <a:schemeClr val="tx1"/>
                </a:solidFill>
              </a:rPr>
              <a:t>, </a:t>
            </a:r>
            <a:r>
              <a:rPr lang="sv-SE" sz="1200" dirty="0" err="1">
                <a:solidFill>
                  <a:schemeClr val="tx1"/>
                </a:solidFill>
              </a:rPr>
              <a:t>kundalini</a:t>
            </a:r>
            <a:r>
              <a:rPr lang="sv-SE" sz="1200" dirty="0">
                <a:solidFill>
                  <a:schemeClr val="tx1"/>
                </a:solidFill>
              </a:rPr>
              <a:t>, </a:t>
            </a:r>
            <a:r>
              <a:rPr lang="sv-SE" sz="1200" dirty="0" err="1">
                <a:solidFill>
                  <a:schemeClr val="tx1"/>
                </a:solidFill>
              </a:rPr>
              <a:t>hatha</a:t>
            </a:r>
            <a:r>
              <a:rPr lang="sv-SE" sz="1200" dirty="0">
                <a:solidFill>
                  <a:schemeClr val="tx1"/>
                </a:solidFill>
              </a:rPr>
              <a:t>, </a:t>
            </a:r>
            <a:r>
              <a:rPr lang="sv-SE" sz="1200" dirty="0" err="1">
                <a:solidFill>
                  <a:schemeClr val="tx1"/>
                </a:solidFill>
              </a:rPr>
              <a:t>deep</a:t>
            </a:r>
            <a:r>
              <a:rPr lang="sv-SE" sz="1200" dirty="0">
                <a:solidFill>
                  <a:schemeClr val="tx1"/>
                </a:solidFill>
              </a:rPr>
              <a:t> stretch och </a:t>
            </a:r>
            <a:r>
              <a:rPr lang="sv-SE" sz="1200" dirty="0" err="1">
                <a:solidFill>
                  <a:schemeClr val="tx1"/>
                </a:solidFill>
              </a:rPr>
              <a:t>poweryoga</a:t>
            </a:r>
            <a:r>
              <a:rPr lang="sv-SE" sz="1200" dirty="0">
                <a:solidFill>
                  <a:schemeClr val="tx1"/>
                </a:solidFill>
              </a:rPr>
              <a:t>. Inom yogan utgår varje individ utifrån sin kropp och sina förutsättningar, vilket gör att träningen passar alla, både gamla och nya </a:t>
            </a:r>
            <a:r>
              <a:rPr lang="sv-SE" sz="1200" dirty="0" err="1">
                <a:solidFill>
                  <a:schemeClr val="tx1"/>
                </a:solidFill>
              </a:rPr>
              <a:t>yogisar</a:t>
            </a:r>
            <a:r>
              <a:rPr lang="sv-SE" sz="1200" dirty="0">
                <a:solidFill>
                  <a:schemeClr val="tx1"/>
                </a:solidFill>
              </a:rPr>
              <a:t>.</a:t>
            </a:r>
          </a:p>
          <a:p>
            <a:endParaRPr lang="sv-SE" sz="1200" b="1"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22" name="Picture 6" descr="Profilbild av Eeva Liisa Johans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9916" y="4267755"/>
            <a:ext cx="1333250" cy="13332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ruta 25"/>
          <p:cNvSpPr txBox="1"/>
          <p:nvPr/>
        </p:nvSpPr>
        <p:spPr>
          <a:xfrm>
            <a:off x="743749" y="854150"/>
            <a:ext cx="3829851" cy="338554"/>
          </a:xfrm>
          <a:prstGeom prst="rect">
            <a:avLst/>
          </a:prstGeom>
          <a:noFill/>
        </p:spPr>
        <p:txBody>
          <a:bodyPr wrap="square" rtlCol="0">
            <a:spAutoFit/>
          </a:bodyPr>
          <a:lstStyle/>
          <a:p>
            <a:r>
              <a:rPr lang="sv-SE" sz="1600" b="1" dirty="0" err="1"/>
              <a:t>Gongbad</a:t>
            </a:r>
            <a:endParaRPr lang="sv-SE" sz="1600" b="1" dirty="0"/>
          </a:p>
        </p:txBody>
      </p:sp>
      <p:sp>
        <p:nvSpPr>
          <p:cNvPr id="3" name="textruta 2">
            <a:extLst>
              <a:ext uri="{FF2B5EF4-FFF2-40B4-BE49-F238E27FC236}">
                <a16:creationId xmlns:a16="http://schemas.microsoft.com/office/drawing/2014/main" id="{F037A0F3-D9D6-4CFD-B6BD-6B0E19E79150}"/>
              </a:ext>
            </a:extLst>
          </p:cNvPr>
          <p:cNvSpPr txBox="1"/>
          <p:nvPr/>
        </p:nvSpPr>
        <p:spPr>
          <a:xfrm>
            <a:off x="754418" y="8868355"/>
            <a:ext cx="56515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err="1">
                <a:solidFill>
                  <a:schemeClr val="tx1"/>
                </a:solidFill>
              </a:rPr>
              <a:t>Zumba</a:t>
            </a:r>
            <a:r>
              <a:rPr lang="sv-SE" sz="1200" dirty="0">
                <a:solidFill>
                  <a:schemeClr val="tx1"/>
                </a:solidFill>
              </a:rPr>
              <a:t> är en dansbaserad träningsform med influenser främst från Latinamerika. Dans har god träningseffekt på hela kroppen och ger även hjärnan lite utmaning. Du rör dig till musiken och får massor med träningsglädje.  </a:t>
            </a: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sp>
        <p:nvSpPr>
          <p:cNvPr id="5" name="textruta 4">
            <a:extLst>
              <a:ext uri="{FF2B5EF4-FFF2-40B4-BE49-F238E27FC236}">
                <a16:creationId xmlns:a16="http://schemas.microsoft.com/office/drawing/2014/main" id="{A6067613-D97E-830E-8321-746EF2173751}"/>
              </a:ext>
            </a:extLst>
          </p:cNvPr>
          <p:cNvSpPr txBox="1"/>
          <p:nvPr/>
        </p:nvSpPr>
        <p:spPr>
          <a:xfrm>
            <a:off x="754418" y="7601266"/>
            <a:ext cx="377349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a:t>
            </a:r>
            <a:r>
              <a:rPr lang="sv-SE" sz="1200" dirty="0">
                <a:solidFill>
                  <a:schemeClr val="tx1"/>
                </a:solidFill>
              </a:rPr>
              <a:t> Tisdagar kl. 17.00 start 7/2, 14 tillfällen</a:t>
            </a:r>
          </a:p>
          <a:p>
            <a:r>
              <a:rPr lang="sv-SE" sz="1200" b="1" dirty="0">
                <a:solidFill>
                  <a:schemeClr val="tx1"/>
                </a:solidFill>
              </a:rPr>
              <a:t>Plats:</a:t>
            </a:r>
            <a:r>
              <a:rPr lang="sv-SE" sz="1200" dirty="0">
                <a:solidFill>
                  <a:schemeClr val="tx1"/>
                </a:solidFill>
              </a:rPr>
              <a:t> I-Form Västerhaninge</a:t>
            </a:r>
          </a:p>
          <a:p>
            <a:r>
              <a:rPr lang="sv-SE" sz="1200" b="1" dirty="0">
                <a:solidFill>
                  <a:schemeClr val="tx1"/>
                </a:solidFill>
              </a:rPr>
              <a:t>Pris:</a:t>
            </a:r>
            <a:r>
              <a:rPr lang="sv-SE" sz="1200" dirty="0">
                <a:solidFill>
                  <a:schemeClr val="tx1"/>
                </a:solidFill>
              </a:rPr>
              <a:t> 500 kr.</a:t>
            </a:r>
          </a:p>
          <a:p>
            <a:r>
              <a:rPr lang="sv-SE" sz="1200" b="1" dirty="0">
                <a:solidFill>
                  <a:schemeClr val="tx1"/>
                </a:solidFill>
              </a:rPr>
              <a:t>Deltagare:</a:t>
            </a:r>
            <a:r>
              <a:rPr lang="sv-SE" sz="1200" dirty="0">
                <a:solidFill>
                  <a:schemeClr val="tx1"/>
                </a:solidFill>
              </a:rPr>
              <a:t> Endast medlemmar, max 15 personer</a:t>
            </a:r>
          </a:p>
          <a:p>
            <a:r>
              <a:rPr lang="sv-SE" sz="1200" b="1" dirty="0">
                <a:solidFill>
                  <a:schemeClr val="tx1"/>
                </a:solidFill>
              </a:rPr>
              <a:t>Bokningen öppnar:</a:t>
            </a:r>
            <a:r>
              <a:rPr lang="sv-SE" sz="1200" dirty="0">
                <a:solidFill>
                  <a:schemeClr val="tx1"/>
                </a:solidFill>
              </a:rPr>
              <a:t> Onsdagen den 11/1 kl. 07.00</a:t>
            </a:r>
          </a:p>
        </p:txBody>
      </p:sp>
      <p:pic>
        <p:nvPicPr>
          <p:cNvPr id="6" name="Bildobjekt 5">
            <a:extLst>
              <a:ext uri="{FF2B5EF4-FFF2-40B4-BE49-F238E27FC236}">
                <a16:creationId xmlns:a16="http://schemas.microsoft.com/office/drawing/2014/main" id="{C8E0C016-FED8-F41F-95E5-96DDEF176688}"/>
              </a:ext>
            </a:extLst>
          </p:cNvPr>
          <p:cNvPicPr>
            <a:picLocks noChangeAspect="1"/>
          </p:cNvPicPr>
          <p:nvPr/>
        </p:nvPicPr>
        <p:blipFill>
          <a:blip r:embed="rId4"/>
          <a:stretch>
            <a:fillRect/>
          </a:stretch>
        </p:blipFill>
        <p:spPr>
          <a:xfrm>
            <a:off x="4745235" y="7540942"/>
            <a:ext cx="1917931" cy="1136309"/>
          </a:xfrm>
          <a:prstGeom prst="rect">
            <a:avLst/>
          </a:prstGeom>
        </p:spPr>
      </p:pic>
      <p:sp>
        <p:nvSpPr>
          <p:cNvPr id="7" name="textruta 6">
            <a:extLst>
              <a:ext uri="{FF2B5EF4-FFF2-40B4-BE49-F238E27FC236}">
                <a16:creationId xmlns:a16="http://schemas.microsoft.com/office/drawing/2014/main" id="{43C2AA1C-60D8-C1A2-32EE-90ECFDAF9843}"/>
              </a:ext>
            </a:extLst>
          </p:cNvPr>
          <p:cNvSpPr txBox="1"/>
          <p:nvPr/>
        </p:nvSpPr>
        <p:spPr>
          <a:xfrm>
            <a:off x="754418" y="7262712"/>
            <a:ext cx="3556000" cy="338554"/>
          </a:xfrm>
          <a:prstGeom prst="rect">
            <a:avLst/>
          </a:prstGeom>
          <a:noFill/>
        </p:spPr>
        <p:txBody>
          <a:bodyPr wrap="square" rtlCol="0">
            <a:spAutoFit/>
          </a:bodyPr>
          <a:lstStyle/>
          <a:p>
            <a:r>
              <a:rPr lang="sv-SE" sz="1600" b="1" dirty="0" err="1"/>
              <a:t>Zumba</a:t>
            </a:r>
            <a:endParaRPr lang="sv-SE" sz="1600" b="1" dirty="0"/>
          </a:p>
        </p:txBody>
      </p:sp>
    </p:spTree>
    <p:extLst>
      <p:ext uri="{BB962C8B-B14F-4D97-AF65-F5344CB8AC3E}">
        <p14:creationId xmlns:p14="http://schemas.microsoft.com/office/powerpoint/2010/main" val="316852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ruta 29"/>
          <p:cNvSpPr txBox="1"/>
          <p:nvPr/>
        </p:nvSpPr>
        <p:spPr>
          <a:xfrm>
            <a:off x="648133" y="422111"/>
            <a:ext cx="3556000" cy="338554"/>
          </a:xfrm>
          <a:prstGeom prst="rect">
            <a:avLst/>
          </a:prstGeom>
          <a:noFill/>
        </p:spPr>
        <p:txBody>
          <a:bodyPr wrap="square" rtlCol="0">
            <a:spAutoFit/>
          </a:bodyPr>
          <a:lstStyle/>
          <a:p>
            <a:r>
              <a:rPr lang="sv-SE" sz="1600" b="1" dirty="0" err="1"/>
              <a:t>Easyline</a:t>
            </a:r>
            <a:endParaRPr lang="sv-SE" sz="1600" b="1" dirty="0"/>
          </a:p>
        </p:txBody>
      </p:sp>
      <p:sp>
        <p:nvSpPr>
          <p:cNvPr id="31" name="textruta 30"/>
          <p:cNvSpPr txBox="1"/>
          <p:nvPr/>
        </p:nvSpPr>
        <p:spPr>
          <a:xfrm>
            <a:off x="648133" y="2161048"/>
            <a:ext cx="56515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err="1"/>
              <a:t>Easyline</a:t>
            </a:r>
            <a:r>
              <a:rPr lang="sv-SE" sz="1200" dirty="0"/>
              <a:t> är en cirkelträning med olika stationer där man får arbeta igenom hela kroppen tillsammans med en ledare. Maskinerna är utformade så att man inte behöver ändra några inställningar alls. Man får helt enkelt det motstånd man själv ger den, dvs har du en dålig dag och inte kan ta i så mycket så är motståndet mindre och har du en bra dag och vill köra vad du kan så får du mer motstånd. Detta gör att oavsett om du är vältränad eller inte så kan alla få ut det man vill. Passet varar 45 min inkl. stretch.</a:t>
            </a:r>
          </a:p>
          <a:p>
            <a:endParaRPr lang="sv-SE" sz="1200" b="1"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sp>
        <p:nvSpPr>
          <p:cNvPr id="32" name="textruta 31"/>
          <p:cNvSpPr txBox="1"/>
          <p:nvPr/>
        </p:nvSpPr>
        <p:spPr>
          <a:xfrm>
            <a:off x="648133" y="760665"/>
            <a:ext cx="322331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Måndagar kl. 17.00 start 6/2, 10 tillfällen</a:t>
            </a:r>
            <a:endParaRPr lang="sv-SE" sz="1200" dirty="0">
              <a:solidFill>
                <a:srgbClr val="FF0000"/>
              </a:solidFill>
            </a:endParaRPr>
          </a:p>
          <a:p>
            <a:r>
              <a:rPr lang="sv-SE" sz="1200" b="1" dirty="0">
                <a:solidFill>
                  <a:schemeClr val="tx1"/>
                </a:solidFill>
              </a:rPr>
              <a:t>Plats: </a:t>
            </a:r>
            <a:r>
              <a:rPr lang="sv-SE" sz="1200" dirty="0" err="1">
                <a:solidFill>
                  <a:schemeClr val="tx1"/>
                </a:solidFill>
              </a:rPr>
              <a:t>Medfit</a:t>
            </a:r>
            <a:r>
              <a:rPr lang="sv-SE" sz="1200" dirty="0">
                <a:solidFill>
                  <a:schemeClr val="tx1"/>
                </a:solidFill>
              </a:rPr>
              <a:t>, Rörvägen 4, Jordbro</a:t>
            </a:r>
          </a:p>
          <a:p>
            <a:r>
              <a:rPr lang="sv-SE" sz="1200" b="1" dirty="0">
                <a:solidFill>
                  <a:schemeClr val="tx1"/>
                </a:solidFill>
              </a:rPr>
              <a:t>Pris: </a:t>
            </a:r>
            <a:r>
              <a:rPr lang="sv-SE" sz="1200" dirty="0">
                <a:solidFill>
                  <a:schemeClr val="tx1"/>
                </a:solidFill>
              </a:rPr>
              <a:t>500 kr.</a:t>
            </a:r>
          </a:p>
          <a:p>
            <a:r>
              <a:rPr lang="sv-SE" sz="1200" b="1" dirty="0">
                <a:solidFill>
                  <a:schemeClr val="tx1"/>
                </a:solidFill>
              </a:rPr>
              <a:t>Deltagare: </a:t>
            </a:r>
            <a:r>
              <a:rPr lang="sv-SE" sz="1200" dirty="0">
                <a:solidFill>
                  <a:schemeClr val="tx1"/>
                </a:solidFill>
              </a:rPr>
              <a:t>Endast medlemmar, max 12 deltagare</a:t>
            </a:r>
          </a:p>
          <a:p>
            <a:r>
              <a:rPr lang="sv-SE" sz="1200" b="1" dirty="0">
                <a:solidFill>
                  <a:schemeClr val="tx1"/>
                </a:solidFill>
              </a:rPr>
              <a:t>Sista anmälningsdag:</a:t>
            </a:r>
          </a:p>
          <a:p>
            <a:r>
              <a:rPr lang="sv-SE" sz="1200" b="1" dirty="0">
                <a:solidFill>
                  <a:schemeClr val="tx1"/>
                </a:solidFill>
              </a:rPr>
              <a:t>Bokningen öppnar: </a:t>
            </a:r>
            <a:r>
              <a:rPr lang="sv-SE" sz="1200" dirty="0">
                <a:solidFill>
                  <a:schemeClr val="tx1"/>
                </a:solidFill>
              </a:rPr>
              <a:t>Onsdagen den 11/1 kl. 07.00</a:t>
            </a:r>
          </a:p>
        </p:txBody>
      </p:sp>
      <p:pic>
        <p:nvPicPr>
          <p:cNvPr id="33" name="Bildobjekt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74" y="717291"/>
            <a:ext cx="2293229" cy="1287075"/>
          </a:xfrm>
          <a:prstGeom prst="rect">
            <a:avLst/>
          </a:prstGeom>
        </p:spPr>
      </p:pic>
    </p:spTree>
    <p:extLst>
      <p:ext uri="{BB962C8B-B14F-4D97-AF65-F5344CB8AC3E}">
        <p14:creationId xmlns:p14="http://schemas.microsoft.com/office/powerpoint/2010/main" val="295721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392100" y="2041501"/>
            <a:ext cx="362644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i="0" u="none" strike="noStrike" baseline="0" dirty="0">
                <a:solidFill>
                  <a:srgbClr val="000000"/>
                </a:solidFill>
                <a:latin typeface="Calibri" panose="020F0502020204030204" pitchFamily="34" charset="0"/>
              </a:rPr>
              <a:t>Tid: </a:t>
            </a:r>
            <a:r>
              <a:rPr lang="sv-SE" sz="1600" b="0" i="0" u="none" strike="noStrike" baseline="0" dirty="0">
                <a:solidFill>
                  <a:srgbClr val="000000"/>
                </a:solidFill>
                <a:latin typeface="Calibri" panose="020F0502020204030204" pitchFamily="34" charset="0"/>
              </a:rPr>
              <a:t>Fredagen den 31/3 kl. 16.00-22.00</a:t>
            </a:r>
          </a:p>
          <a:p>
            <a:r>
              <a:rPr lang="sv-SE" sz="1600" b="1" i="0" u="none" strike="noStrike" baseline="0" dirty="0">
                <a:solidFill>
                  <a:srgbClr val="000000"/>
                </a:solidFill>
                <a:latin typeface="Calibri" panose="020F0502020204030204" pitchFamily="34" charset="0"/>
              </a:rPr>
              <a:t>Plats: </a:t>
            </a:r>
            <a:r>
              <a:rPr lang="sv-SE" sz="1600" b="0" i="0" u="none" strike="noStrike" baseline="0" dirty="0">
                <a:solidFill>
                  <a:srgbClr val="000000"/>
                </a:solidFill>
                <a:latin typeface="Calibri" panose="020F0502020204030204" pitchFamily="34" charset="0"/>
              </a:rPr>
              <a:t>Hotell Winn, Handen</a:t>
            </a:r>
          </a:p>
          <a:p>
            <a:r>
              <a:rPr lang="sv-SE" sz="1600" b="1" i="0" u="none" strike="noStrike" baseline="0" dirty="0">
                <a:solidFill>
                  <a:srgbClr val="000000"/>
                </a:solidFill>
                <a:latin typeface="Calibri" panose="020F0502020204030204" pitchFamily="34" charset="0"/>
              </a:rPr>
              <a:t>Pris: </a:t>
            </a:r>
            <a:r>
              <a:rPr lang="sv-SE" sz="1600" b="0" i="0" u="none" strike="noStrike" baseline="0" dirty="0">
                <a:solidFill>
                  <a:srgbClr val="000000"/>
                </a:solidFill>
                <a:latin typeface="Calibri" panose="020F0502020204030204" pitchFamily="34" charset="0"/>
              </a:rPr>
              <a:t>100 kr.</a:t>
            </a:r>
          </a:p>
          <a:p>
            <a:r>
              <a:rPr lang="sv-SE" sz="1600" b="1" i="0" u="none" strike="noStrike" baseline="0" dirty="0">
                <a:solidFill>
                  <a:srgbClr val="000000"/>
                </a:solidFill>
                <a:latin typeface="Calibri" panose="020F0502020204030204" pitchFamily="34" charset="0"/>
              </a:rPr>
              <a:t>Deltagare: </a:t>
            </a:r>
            <a:r>
              <a:rPr lang="sv-SE" sz="1600" b="0" i="0" u="none" strike="noStrike" baseline="0" dirty="0">
                <a:solidFill>
                  <a:srgbClr val="000000"/>
                </a:solidFill>
                <a:latin typeface="Calibri" panose="020F0502020204030204" pitchFamily="34" charset="0"/>
              </a:rPr>
              <a:t>Endast medlemmar</a:t>
            </a:r>
          </a:p>
          <a:p>
            <a:r>
              <a:rPr lang="sv-SE" sz="1600" b="1" i="0" u="none" strike="noStrike" baseline="0" dirty="0">
                <a:solidFill>
                  <a:srgbClr val="000000"/>
                </a:solidFill>
                <a:latin typeface="Calibri" panose="020F0502020204030204" pitchFamily="34" charset="0"/>
              </a:rPr>
              <a:t>Sista anmälningsdag: </a:t>
            </a:r>
            <a:r>
              <a:rPr lang="sv-SE" sz="1600" b="0" i="0" u="none" strike="noStrike" baseline="0" dirty="0">
                <a:solidFill>
                  <a:srgbClr val="000000"/>
                </a:solidFill>
                <a:latin typeface="Calibri" panose="020F0502020204030204" pitchFamily="34" charset="0"/>
              </a:rPr>
              <a:t>Fredagen den 24/3</a:t>
            </a:r>
          </a:p>
          <a:p>
            <a:r>
              <a:rPr lang="sv-SE" sz="1600" b="1" i="0" u="none" strike="noStrike" baseline="0" dirty="0">
                <a:solidFill>
                  <a:srgbClr val="000000"/>
                </a:solidFill>
                <a:latin typeface="Calibri" panose="020F0502020204030204" pitchFamily="34" charset="0"/>
              </a:rPr>
              <a:t>Bokningen öppnar: </a:t>
            </a:r>
            <a:r>
              <a:rPr lang="sv-SE" sz="1600" i="0" u="none" strike="noStrike" baseline="0" dirty="0">
                <a:solidFill>
                  <a:srgbClr val="000000"/>
                </a:solidFill>
                <a:latin typeface="Calibri" panose="020F0502020204030204" pitchFamily="34" charset="0"/>
              </a:rPr>
              <a:t>Torsdagen den 12/1 kl. 07.00</a:t>
            </a:r>
            <a:endParaRPr lang="sv-SE" sz="1600" dirty="0">
              <a:solidFill>
                <a:schemeClr val="tx1"/>
              </a:solidFill>
            </a:endParaRPr>
          </a:p>
        </p:txBody>
      </p:sp>
      <p:sp>
        <p:nvSpPr>
          <p:cNvPr id="8" name="textruta 7"/>
          <p:cNvSpPr txBox="1"/>
          <p:nvPr/>
        </p:nvSpPr>
        <p:spPr>
          <a:xfrm>
            <a:off x="392100" y="242733"/>
            <a:ext cx="6158308" cy="646331"/>
          </a:xfrm>
          <a:prstGeom prst="rect">
            <a:avLst/>
          </a:prstGeom>
          <a:noFill/>
        </p:spPr>
        <p:txBody>
          <a:bodyPr wrap="square" rtlCol="0">
            <a:spAutoFit/>
          </a:bodyPr>
          <a:lstStyle/>
          <a:p>
            <a:pPr algn="ctr"/>
            <a:r>
              <a:rPr lang="sv-SE" sz="3600" b="1" dirty="0"/>
              <a:t>70-tals fest och Årsmöte</a:t>
            </a:r>
          </a:p>
        </p:txBody>
      </p:sp>
      <p:sp>
        <p:nvSpPr>
          <p:cNvPr id="9" name="textruta 8"/>
          <p:cNvSpPr txBox="1"/>
          <p:nvPr/>
        </p:nvSpPr>
        <p:spPr>
          <a:xfrm>
            <a:off x="392100" y="4166797"/>
            <a:ext cx="565150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800" dirty="0">
                <a:effectLst/>
                <a:ea typeface="Calibri" panose="020F0502020204030204" pitchFamily="34" charset="0"/>
              </a:rPr>
              <a:t>Vi inleder 70-talsfesten med årsmötet och vid denna festliga sammankomst ska vi fira av allas vår Kerstin. </a:t>
            </a:r>
            <a:r>
              <a:rPr lang="sv-SE" sz="1800" dirty="0" err="1">
                <a:effectLst/>
                <a:ea typeface="Calibri" panose="020F0502020204030204" pitchFamily="34" charset="0"/>
              </a:rPr>
              <a:t>PIK:s</a:t>
            </a:r>
            <a:r>
              <a:rPr lang="sv-SE" sz="1800" dirty="0">
                <a:effectLst/>
                <a:ea typeface="Calibri" panose="020F0502020204030204" pitchFamily="34" charset="0"/>
              </a:rPr>
              <a:t> administratör och kulturombud, som varit med sedan föreningens begynnelse, i vått och torrt!</a:t>
            </a:r>
          </a:p>
          <a:p>
            <a:endParaRPr lang="sv-SE" sz="1800" b="0" i="0" u="none" strike="noStrike" baseline="0" dirty="0">
              <a:solidFill>
                <a:srgbClr val="000000"/>
              </a:solidFill>
              <a:latin typeface="Calibri" panose="020F0502020204030204" pitchFamily="34" charset="0"/>
            </a:endParaRPr>
          </a:p>
          <a:p>
            <a:r>
              <a:rPr lang="sv-SE" sz="1800" b="0" i="0" u="none" strike="noStrike" baseline="0" dirty="0">
                <a:solidFill>
                  <a:srgbClr val="000000"/>
                </a:solidFill>
                <a:latin typeface="Calibri" panose="020F0502020204030204" pitchFamily="34" charset="0"/>
              </a:rPr>
              <a:t>Ni bjuds på välkomstdrink, 70-tals inspirerad 3-rätters middag och 2 glas välsmakande dryck till detta. Klä er gärna enligt tema, pris utgår till kvällens bästa </a:t>
            </a:r>
            <a:r>
              <a:rPr lang="sv-SE" sz="1800" b="0" i="0" u="none" strike="noStrike" baseline="0" dirty="0" err="1">
                <a:solidFill>
                  <a:srgbClr val="000000"/>
                </a:solidFill>
                <a:latin typeface="Calibri" panose="020F0502020204030204" pitchFamily="34" charset="0"/>
              </a:rPr>
              <a:t>outfit</a:t>
            </a:r>
            <a:r>
              <a:rPr lang="sv-SE" sz="1800" b="0" i="0" u="none" strike="noStrike" baseline="0" dirty="0">
                <a:solidFill>
                  <a:srgbClr val="000000"/>
                </a:solidFill>
                <a:latin typeface="Calibri" panose="020F0502020204030204" pitchFamily="34" charset="0"/>
              </a:rPr>
              <a:t>.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I anmälan meddelar du oss om eventuella allergier eller specialkost.</a:t>
            </a: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3" name="Bildobjekt 2">
            <a:extLst>
              <a:ext uri="{FF2B5EF4-FFF2-40B4-BE49-F238E27FC236}">
                <a16:creationId xmlns:a16="http://schemas.microsoft.com/office/drawing/2014/main" id="{C0B06432-57E3-069F-3454-31878955A325}"/>
              </a:ext>
            </a:extLst>
          </p:cNvPr>
          <p:cNvPicPr>
            <a:picLocks noChangeAspect="1"/>
          </p:cNvPicPr>
          <p:nvPr/>
        </p:nvPicPr>
        <p:blipFill>
          <a:blip r:embed="rId2"/>
          <a:stretch>
            <a:fillRect/>
          </a:stretch>
        </p:blipFill>
        <p:spPr>
          <a:xfrm>
            <a:off x="4388495" y="1745374"/>
            <a:ext cx="2161913" cy="2161913"/>
          </a:xfrm>
          <a:prstGeom prst="rect">
            <a:avLst/>
          </a:prstGeom>
        </p:spPr>
      </p:pic>
      <p:pic>
        <p:nvPicPr>
          <p:cNvPr id="1026" name="Bildobjekt 2" descr="En bild som visar hammare, inomhus, verktyg, av trä&#10;&#10;Automatiskt genererad beskrivning">
            <a:extLst>
              <a:ext uri="{FF2B5EF4-FFF2-40B4-BE49-F238E27FC236}">
                <a16:creationId xmlns:a16="http://schemas.microsoft.com/office/drawing/2014/main" id="{B439F07E-66A4-F793-0296-9808B29BC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8495" y="8262419"/>
            <a:ext cx="2161912" cy="90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a:extLst>
              <a:ext uri="{FF2B5EF4-FFF2-40B4-BE49-F238E27FC236}">
                <a16:creationId xmlns:a16="http://schemas.microsoft.com/office/drawing/2014/main" id="{7D98DCDF-3428-1605-E541-351DD21D33C1}"/>
              </a:ext>
            </a:extLst>
          </p:cNvPr>
          <p:cNvSpPr txBox="1"/>
          <p:nvPr/>
        </p:nvSpPr>
        <p:spPr>
          <a:xfrm>
            <a:off x="392100" y="7949302"/>
            <a:ext cx="3829851" cy="38164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i="0" u="none" strike="noStrike" baseline="0" dirty="0">
                <a:solidFill>
                  <a:srgbClr val="000000"/>
                </a:solidFill>
                <a:latin typeface="Calibri" panose="020F0502020204030204" pitchFamily="34" charset="0"/>
              </a:rPr>
              <a:t>Stämman</a:t>
            </a:r>
            <a:endParaRPr lang="sv-SE" sz="1600" b="0" i="0" u="none" strike="noStrike" baseline="0" dirty="0">
              <a:solidFill>
                <a:srgbClr val="000000"/>
              </a:solidFill>
              <a:latin typeface="Calibri" panose="020F0502020204030204" pitchFamily="34" charset="0"/>
            </a:endParaRPr>
          </a:p>
          <a:p>
            <a:r>
              <a:rPr lang="sv-SE" sz="1600" dirty="0">
                <a:effectLst/>
                <a:ea typeface="Calibri" panose="020F0502020204030204" pitchFamily="34" charset="0"/>
              </a:rPr>
              <a:t>Utskick av verksamhetsplan </a:t>
            </a:r>
            <a:r>
              <a:rPr lang="sv-SE" sz="1600" dirty="0">
                <a:ea typeface="Calibri" panose="020F0502020204030204" pitchFamily="34" charset="0"/>
              </a:rPr>
              <a:t>osv</a:t>
            </a:r>
            <a:r>
              <a:rPr lang="sv-SE" sz="1600" dirty="0">
                <a:effectLst/>
                <a:ea typeface="Calibri" panose="020F0502020204030204" pitchFamily="34" charset="0"/>
              </a:rPr>
              <a:t> kommer att göras via e-post i god tid inför mötet och vill man föreslå något som årsstämman ska ta beslut om, kan man redan nu skicka in en motion. </a:t>
            </a:r>
            <a:r>
              <a:rPr lang="sv-SE" sz="1600" dirty="0">
                <a:ea typeface="Calibri" panose="020F0502020204030204" pitchFamily="34" charset="0"/>
              </a:rPr>
              <a:t>S</a:t>
            </a:r>
            <a:r>
              <a:rPr lang="sv-SE" sz="1600" dirty="0">
                <a:effectLst/>
                <a:ea typeface="Calibri" panose="020F0502020204030204" pitchFamily="34" charset="0"/>
              </a:rPr>
              <a:t>enaste dag för att lämna motioner är 31 januari 2023.</a:t>
            </a:r>
          </a:p>
          <a:p>
            <a:endParaRPr lang="sv-SE" sz="1200" b="1" dirty="0">
              <a:solidFill>
                <a:schemeClr val="tx1"/>
              </a:solidFill>
            </a:endParaRPr>
          </a:p>
          <a:p>
            <a:r>
              <a:rPr lang="sv-SE" sz="1200" dirty="0">
                <a:solidFill>
                  <a:srgbClr val="000000"/>
                </a:solidFill>
                <a:effectLst/>
                <a:ea typeface="Calibri" panose="020F0502020204030204" pitchFamily="34" charset="0"/>
              </a:rPr>
              <a:t>Så här skriver du en motion</a:t>
            </a:r>
            <a:endParaRPr lang="sv-SE" sz="1200" dirty="0">
              <a:effectLst/>
              <a:ea typeface="Calibri" panose="020F0502020204030204" pitchFamily="34" charset="0"/>
            </a:endParaRPr>
          </a:p>
          <a:p>
            <a:pPr marL="342900" lvl="0" indent="-342900">
              <a:spcAft>
                <a:spcPts val="300"/>
              </a:spcAft>
              <a:buFont typeface="+mj-lt"/>
              <a:buAutoNum type="arabicPeriod"/>
              <a:tabLst>
                <a:tab pos="457200" algn="l"/>
              </a:tabLst>
            </a:pPr>
            <a:r>
              <a:rPr lang="sv-SE" sz="1200" dirty="0">
                <a:solidFill>
                  <a:srgbClr val="000000"/>
                </a:solidFill>
                <a:effectLst/>
                <a:ea typeface="Times New Roman" panose="02020603050405020304" pitchFamily="18" charset="0"/>
              </a:rPr>
              <a:t>Skriv en rubrik som kortfattat beskriver vad ärendet handlar om.</a:t>
            </a:r>
            <a:endParaRPr lang="sv-SE" sz="1200" dirty="0">
              <a:effectLst/>
              <a:ea typeface="Calibri" panose="020F0502020204030204" pitchFamily="34" charset="0"/>
            </a:endParaRPr>
          </a:p>
          <a:p>
            <a:pPr marL="342900" lvl="0" indent="-342900">
              <a:spcAft>
                <a:spcPts val="300"/>
              </a:spcAft>
              <a:buFont typeface="+mj-lt"/>
              <a:buAutoNum type="arabicPeriod"/>
              <a:tabLst>
                <a:tab pos="457200" algn="l"/>
              </a:tabLst>
            </a:pPr>
            <a:r>
              <a:rPr lang="sv-SE" sz="1200" dirty="0">
                <a:solidFill>
                  <a:srgbClr val="000000"/>
                </a:solidFill>
                <a:effectLst/>
                <a:ea typeface="Times New Roman" panose="02020603050405020304" pitchFamily="18" charset="0"/>
              </a:rPr>
              <a:t>Skriv vad ärendet handlar om.</a:t>
            </a:r>
            <a:endParaRPr lang="sv-SE" sz="1200" dirty="0">
              <a:effectLst/>
              <a:ea typeface="Calibri" panose="020F0502020204030204" pitchFamily="34" charset="0"/>
            </a:endParaRPr>
          </a:p>
          <a:p>
            <a:pPr marL="342900" lvl="0" indent="-342900">
              <a:spcAft>
                <a:spcPts val="300"/>
              </a:spcAft>
              <a:buFont typeface="+mj-lt"/>
              <a:buAutoNum type="arabicPeriod"/>
              <a:tabLst>
                <a:tab pos="457200" algn="l"/>
              </a:tabLst>
            </a:pPr>
            <a:r>
              <a:rPr lang="sv-SE" sz="1200" dirty="0">
                <a:solidFill>
                  <a:srgbClr val="000000"/>
                </a:solidFill>
                <a:effectLst/>
                <a:ea typeface="Times New Roman" panose="02020603050405020304" pitchFamily="18" charset="0"/>
              </a:rPr>
              <a:t>Avsluta motionen med att själv föreslå ett beslut som du tycker att årsstämman ska ta.</a:t>
            </a:r>
            <a:endParaRPr lang="sv-SE" sz="1200" dirty="0">
              <a:effectLst/>
              <a:ea typeface="Calibri" panose="020F0502020204030204" pitchFamily="34" charset="0"/>
            </a:endParaRPr>
          </a:p>
          <a:p>
            <a:pPr marL="342900" lvl="0" indent="-342900">
              <a:spcAft>
                <a:spcPts val="300"/>
              </a:spcAft>
              <a:buFont typeface="+mj-lt"/>
              <a:buAutoNum type="arabicPeriod"/>
              <a:tabLst>
                <a:tab pos="457200" algn="l"/>
              </a:tabLst>
            </a:pPr>
            <a:r>
              <a:rPr lang="sv-SE" sz="1200" dirty="0">
                <a:solidFill>
                  <a:srgbClr val="000000"/>
                </a:solidFill>
                <a:effectLst/>
                <a:ea typeface="Times New Roman" panose="02020603050405020304" pitchFamily="18" charset="0"/>
              </a:rPr>
              <a:t>Skriv under dokumentet med ditt namn.</a:t>
            </a:r>
            <a:endParaRPr lang="sv-SE" sz="1200" dirty="0">
              <a:effectLst/>
              <a:ea typeface="Calibri" panose="020F0502020204030204" pitchFamily="34" charset="0"/>
            </a:endParaRPr>
          </a:p>
          <a:p>
            <a:pPr marL="342900" lvl="0" indent="-342900">
              <a:spcAft>
                <a:spcPts val="300"/>
              </a:spcAft>
              <a:buFont typeface="+mj-lt"/>
              <a:buAutoNum type="arabicPeriod"/>
              <a:tabLst>
                <a:tab pos="457200" algn="l"/>
              </a:tabLst>
            </a:pPr>
            <a:r>
              <a:rPr lang="sv-SE" sz="1200" dirty="0">
                <a:solidFill>
                  <a:srgbClr val="000000"/>
                </a:solidFill>
                <a:effectLst/>
                <a:ea typeface="Times New Roman" panose="02020603050405020304" pitchFamily="18" charset="0"/>
              </a:rPr>
              <a:t>Skicka motionen till ordförande via e-post </a:t>
            </a:r>
            <a:r>
              <a:rPr lang="sv-SE" sz="1200" u="sng" dirty="0">
                <a:solidFill>
                  <a:srgbClr val="000000"/>
                </a:solidFill>
                <a:effectLst/>
                <a:ea typeface="Times New Roman" panose="02020603050405020304" pitchFamily="18" charset="0"/>
                <a:hlinkClick r:id="rId4"/>
              </a:rPr>
              <a:t>ann-louise.olofsdotter@haninge.se</a:t>
            </a:r>
            <a:endParaRPr lang="sv-SE" sz="1200" dirty="0">
              <a:effectLst/>
              <a:ea typeface="Calibri" panose="020F0502020204030204" pitchFamily="34" charset="0"/>
            </a:endParaRPr>
          </a:p>
        </p:txBody>
      </p:sp>
      <p:sp>
        <p:nvSpPr>
          <p:cNvPr id="5" name="textruta 4">
            <a:extLst>
              <a:ext uri="{FF2B5EF4-FFF2-40B4-BE49-F238E27FC236}">
                <a16:creationId xmlns:a16="http://schemas.microsoft.com/office/drawing/2014/main" id="{9B5B678A-4392-48E6-F8E8-C308A6F59F31}"/>
              </a:ext>
            </a:extLst>
          </p:cNvPr>
          <p:cNvSpPr txBox="1"/>
          <p:nvPr/>
        </p:nvSpPr>
        <p:spPr>
          <a:xfrm>
            <a:off x="392101" y="1090060"/>
            <a:ext cx="382985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solidFill>
                  <a:schemeClr val="tx1"/>
                </a:solidFill>
              </a:rPr>
              <a:t>Vi inleder kvällen med årsmötet för att sedan festa loss och slå pumpsen i taket. </a:t>
            </a:r>
          </a:p>
        </p:txBody>
      </p:sp>
    </p:spTree>
    <p:extLst>
      <p:ext uri="{BB962C8B-B14F-4D97-AF65-F5344CB8AC3E}">
        <p14:creationId xmlns:p14="http://schemas.microsoft.com/office/powerpoint/2010/main" val="280575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ubrik 1">
            <a:extLst>
              <a:ext uri="{FF2B5EF4-FFF2-40B4-BE49-F238E27FC236}">
                <a16:creationId xmlns:a16="http://schemas.microsoft.com/office/drawing/2014/main" id="{8EDF2A13-B71E-1609-3837-07CC0C99D902}"/>
              </a:ext>
            </a:extLst>
          </p:cNvPr>
          <p:cNvSpPr txBox="1">
            <a:spLocks/>
          </p:cNvSpPr>
          <p:nvPr/>
        </p:nvSpPr>
        <p:spPr>
          <a:xfrm>
            <a:off x="958050" y="251002"/>
            <a:ext cx="4941899" cy="46527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gn="ctr"/>
            <a:r>
              <a:rPr lang="sv-SE" b="1" dirty="0"/>
              <a:t>BLANDADE AKTIVITETER</a:t>
            </a:r>
          </a:p>
        </p:txBody>
      </p:sp>
      <p:sp>
        <p:nvSpPr>
          <p:cNvPr id="26" name="textruta 25">
            <a:extLst>
              <a:ext uri="{FF2B5EF4-FFF2-40B4-BE49-F238E27FC236}">
                <a16:creationId xmlns:a16="http://schemas.microsoft.com/office/drawing/2014/main" id="{595C7235-EBC0-EEC2-CEB6-77B0DE0814E9}"/>
              </a:ext>
            </a:extLst>
          </p:cNvPr>
          <p:cNvSpPr txBox="1"/>
          <p:nvPr/>
        </p:nvSpPr>
        <p:spPr>
          <a:xfrm>
            <a:off x="478339" y="803307"/>
            <a:ext cx="3829851" cy="338554"/>
          </a:xfrm>
          <a:prstGeom prst="rect">
            <a:avLst/>
          </a:prstGeom>
          <a:noFill/>
        </p:spPr>
        <p:txBody>
          <a:bodyPr wrap="square" rtlCol="0">
            <a:spAutoFit/>
          </a:bodyPr>
          <a:lstStyle/>
          <a:p>
            <a:r>
              <a:rPr lang="sv-SE" sz="1600" b="1" dirty="0"/>
              <a:t>Drejning</a:t>
            </a:r>
          </a:p>
        </p:txBody>
      </p:sp>
      <p:sp>
        <p:nvSpPr>
          <p:cNvPr id="27" name="textruta 26">
            <a:extLst>
              <a:ext uri="{FF2B5EF4-FFF2-40B4-BE49-F238E27FC236}">
                <a16:creationId xmlns:a16="http://schemas.microsoft.com/office/drawing/2014/main" id="{9EFA501D-16D3-2A9E-2204-AAB96A6C7433}"/>
              </a:ext>
            </a:extLst>
          </p:cNvPr>
          <p:cNvSpPr txBox="1"/>
          <p:nvPr/>
        </p:nvSpPr>
        <p:spPr>
          <a:xfrm>
            <a:off x="478338" y="1149869"/>
            <a:ext cx="345358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Onsdagen den 22/2 kl. 17.00-19.30</a:t>
            </a:r>
          </a:p>
          <a:p>
            <a:r>
              <a:rPr lang="sv-SE" sz="1200" b="1" dirty="0">
                <a:solidFill>
                  <a:schemeClr val="tx1"/>
                </a:solidFill>
              </a:rPr>
              <a:t>Plats: </a:t>
            </a:r>
            <a:r>
              <a:rPr lang="sv-SE" sz="1200" dirty="0">
                <a:solidFill>
                  <a:schemeClr val="tx1"/>
                </a:solidFill>
              </a:rPr>
              <a:t>The </a:t>
            </a:r>
            <a:r>
              <a:rPr lang="sv-SE" sz="1200" dirty="0" err="1">
                <a:solidFill>
                  <a:schemeClr val="tx1"/>
                </a:solidFill>
              </a:rPr>
              <a:t>Creativity</a:t>
            </a:r>
            <a:r>
              <a:rPr lang="sv-SE" sz="1200" dirty="0">
                <a:solidFill>
                  <a:schemeClr val="tx1"/>
                </a:solidFill>
              </a:rPr>
              <a:t> House, Drottningholmsvägen 31</a:t>
            </a:r>
          </a:p>
          <a:p>
            <a:r>
              <a:rPr lang="sv-SE" sz="1200" b="1" dirty="0">
                <a:solidFill>
                  <a:schemeClr val="tx1"/>
                </a:solidFill>
              </a:rPr>
              <a:t>Pris: </a:t>
            </a:r>
            <a:r>
              <a:rPr lang="sv-SE" sz="1200" dirty="0">
                <a:solidFill>
                  <a:schemeClr val="tx1"/>
                </a:solidFill>
              </a:rPr>
              <a:t>350 kr.</a:t>
            </a:r>
            <a:r>
              <a:rPr lang="sv-SE" sz="1200" b="1" dirty="0">
                <a:solidFill>
                  <a:schemeClr val="tx1"/>
                </a:solidFill>
              </a:rPr>
              <a:t> </a:t>
            </a:r>
          </a:p>
          <a:p>
            <a:r>
              <a:rPr lang="sv-SE" sz="1200" b="1" dirty="0">
                <a:solidFill>
                  <a:schemeClr val="tx1"/>
                </a:solidFill>
              </a:rPr>
              <a:t>Deltagare: </a:t>
            </a:r>
            <a:r>
              <a:rPr lang="sv-SE" sz="1200" dirty="0">
                <a:solidFill>
                  <a:schemeClr val="tx1"/>
                </a:solidFill>
              </a:rPr>
              <a:t>Endast medlemmar, minst 6 deltagare för att aktiviteten ska genomföras</a:t>
            </a:r>
          </a:p>
          <a:p>
            <a:r>
              <a:rPr lang="sv-SE" sz="1200" b="1" dirty="0">
                <a:solidFill>
                  <a:schemeClr val="tx1"/>
                </a:solidFill>
              </a:rPr>
              <a:t>Sista anmälningsdag:  </a:t>
            </a:r>
            <a:r>
              <a:rPr lang="sv-SE" sz="1200" dirty="0">
                <a:solidFill>
                  <a:schemeClr val="tx1"/>
                </a:solidFill>
              </a:rPr>
              <a:t>onsdagen den 15/2</a:t>
            </a: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29" name="textruta 28">
            <a:extLst>
              <a:ext uri="{FF2B5EF4-FFF2-40B4-BE49-F238E27FC236}">
                <a16:creationId xmlns:a16="http://schemas.microsoft.com/office/drawing/2014/main" id="{FB858C9A-CA81-CE00-23E2-3F8B7DA0F578}"/>
              </a:ext>
            </a:extLst>
          </p:cNvPr>
          <p:cNvSpPr txBox="1"/>
          <p:nvPr/>
        </p:nvSpPr>
        <p:spPr>
          <a:xfrm>
            <a:off x="478339" y="2653840"/>
            <a:ext cx="5651500"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sv-SE" sz="1200" b="0" i="0" dirty="0">
                <a:solidFill>
                  <a:srgbClr val="000000"/>
                </a:solidFill>
                <a:effectLst/>
              </a:rPr>
              <a:t>Under 2,5 timmar får du tid att öva på att dreja och har möjlighet att skapa flera alster. Vid drejskivan får du forma och skapa dina egna alster i vit lergodslera. Du får introduktion och handledning av instruktör hela tiden. Ni får grundläggande kunskaper om drejning för att kunna forma exempelvis en skål. Du får träna på de olika handgrepp som används för att kunna åstadkomma olika former. Du får behålla alla de alster du hinner göra. All lera samt bränning ingår i priset. </a:t>
            </a:r>
            <a:br>
              <a:rPr lang="sv-SE" sz="1200" b="0" i="0" dirty="0">
                <a:solidFill>
                  <a:srgbClr val="000000"/>
                </a:solidFill>
                <a:effectLst/>
              </a:rPr>
            </a:br>
            <a:r>
              <a:rPr lang="sv-SE" sz="1200" b="0" i="0" dirty="0">
                <a:solidFill>
                  <a:srgbClr val="000000"/>
                </a:solidFill>
                <a:effectLst/>
              </a:rPr>
              <a:t>Alla sitter vid egen </a:t>
            </a:r>
            <a:r>
              <a:rPr lang="sv-SE" sz="1200" b="0" i="0" dirty="0" err="1">
                <a:solidFill>
                  <a:srgbClr val="000000"/>
                </a:solidFill>
                <a:effectLst/>
              </a:rPr>
              <a:t>drejmaskin</a:t>
            </a:r>
            <a:r>
              <a:rPr lang="sv-SE" sz="1200" dirty="0">
                <a:solidFill>
                  <a:srgbClr val="000000"/>
                </a:solidFill>
              </a:rPr>
              <a:t>. Vill man ha sina alster färgglaserade i vald färg kostar detta en extra peng på 160 kr.</a:t>
            </a:r>
            <a:endParaRPr lang="sv-SE" sz="1200" b="0" i="0" dirty="0">
              <a:solidFill>
                <a:srgbClr val="000000"/>
              </a:solidFill>
              <a:effectLst/>
            </a:endParaRP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1030" name="Picture 6" descr="Dreja drejning kurs lera">
            <a:extLst>
              <a:ext uri="{FF2B5EF4-FFF2-40B4-BE49-F238E27FC236}">
                <a16:creationId xmlns:a16="http://schemas.microsoft.com/office/drawing/2014/main" id="{B3A29FD3-6AB6-D4F5-7E35-C3E84F18A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576" y="948437"/>
            <a:ext cx="2382424" cy="158642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C95D0FDC-B57B-E628-F96C-CDB217BDC409}"/>
              </a:ext>
            </a:extLst>
          </p:cNvPr>
          <p:cNvSpPr txBox="1"/>
          <p:nvPr/>
        </p:nvSpPr>
        <p:spPr>
          <a:xfrm>
            <a:off x="462296" y="5555583"/>
            <a:ext cx="382985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Lördagen den 11/3 och 18/3 kl. 17.00-19.30 </a:t>
            </a:r>
          </a:p>
          <a:p>
            <a:r>
              <a:rPr lang="sv-SE" sz="1200" b="1" dirty="0">
                <a:solidFill>
                  <a:schemeClr val="tx1"/>
                </a:solidFill>
              </a:rPr>
              <a:t>Plats: </a:t>
            </a:r>
            <a:r>
              <a:rPr lang="sv-SE" sz="1200" dirty="0">
                <a:solidFill>
                  <a:schemeClr val="tx1"/>
                </a:solidFill>
              </a:rPr>
              <a:t>Studio Stil, Vikingavägen 26, Handen</a:t>
            </a:r>
          </a:p>
          <a:p>
            <a:r>
              <a:rPr lang="sv-SE" sz="1200" b="1" dirty="0">
                <a:solidFill>
                  <a:schemeClr val="tx1"/>
                </a:solidFill>
              </a:rPr>
              <a:t>Pris: </a:t>
            </a:r>
            <a:r>
              <a:rPr lang="sv-SE" sz="1200" dirty="0">
                <a:solidFill>
                  <a:schemeClr val="tx1"/>
                </a:solidFill>
              </a:rPr>
              <a:t>400 kr,</a:t>
            </a:r>
            <a:r>
              <a:rPr lang="sv-SE" sz="1200" b="1" dirty="0">
                <a:solidFill>
                  <a:schemeClr val="tx1"/>
                </a:solidFill>
              </a:rPr>
              <a:t> </a:t>
            </a:r>
            <a:r>
              <a:rPr lang="sv-SE" sz="1200" dirty="0">
                <a:solidFill>
                  <a:schemeClr val="tx1"/>
                </a:solidFill>
              </a:rPr>
              <a:t>inkl. vin, snacks och material</a:t>
            </a:r>
            <a:endParaRPr lang="sv-SE" sz="1200" b="1" dirty="0">
              <a:solidFill>
                <a:schemeClr val="tx1"/>
              </a:solidFill>
            </a:endParaRPr>
          </a:p>
          <a:p>
            <a:r>
              <a:rPr lang="sv-SE" sz="1200" b="1" dirty="0">
                <a:solidFill>
                  <a:schemeClr val="tx1"/>
                </a:solidFill>
              </a:rPr>
              <a:t>Deltagare: </a:t>
            </a:r>
            <a:r>
              <a:rPr lang="sv-SE" sz="1200" dirty="0">
                <a:solidFill>
                  <a:schemeClr val="tx1"/>
                </a:solidFill>
              </a:rPr>
              <a:t>Endast medlemmar, max 6 deltagare per tillfälle</a:t>
            </a:r>
          </a:p>
          <a:p>
            <a:r>
              <a:rPr lang="sv-SE" sz="1200" b="1" dirty="0">
                <a:solidFill>
                  <a:schemeClr val="tx1"/>
                </a:solidFill>
              </a:rPr>
              <a:t>Sista anmälningsdag: </a:t>
            </a:r>
            <a:r>
              <a:rPr lang="sv-SE" sz="1200" dirty="0">
                <a:solidFill>
                  <a:schemeClr val="tx1"/>
                </a:solidFill>
              </a:rPr>
              <a:t>Måndagen den 6/2</a:t>
            </a: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9" name="textruta 8">
            <a:extLst>
              <a:ext uri="{FF2B5EF4-FFF2-40B4-BE49-F238E27FC236}">
                <a16:creationId xmlns:a16="http://schemas.microsoft.com/office/drawing/2014/main" id="{2EC6B2FC-DA8A-A6C4-1DFE-1E11928071B8}"/>
              </a:ext>
            </a:extLst>
          </p:cNvPr>
          <p:cNvSpPr txBox="1"/>
          <p:nvPr/>
        </p:nvSpPr>
        <p:spPr>
          <a:xfrm>
            <a:off x="462297" y="7163654"/>
            <a:ext cx="5651500" cy="15523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Äntligen är det dags att plocka upp penseln och ta fram din kreativa sida, oavsett förkunskaper.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Under två och en halv timma träffas vi för att umgås och måla,  i en mysig miljö tillsammans med konstnären som guidar oss under kvällen.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Det bjuds på vin och tilltugg, alternativt alkoholfritt under målningen.</a:t>
            </a:r>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sp>
        <p:nvSpPr>
          <p:cNvPr id="10" name="textruta 9">
            <a:extLst>
              <a:ext uri="{FF2B5EF4-FFF2-40B4-BE49-F238E27FC236}">
                <a16:creationId xmlns:a16="http://schemas.microsoft.com/office/drawing/2014/main" id="{46104C0F-E6D3-414C-9C9C-6A8D9578A3FC}"/>
              </a:ext>
            </a:extLst>
          </p:cNvPr>
          <p:cNvSpPr txBox="1"/>
          <p:nvPr/>
        </p:nvSpPr>
        <p:spPr>
          <a:xfrm>
            <a:off x="462297" y="5097535"/>
            <a:ext cx="3829851" cy="338554"/>
          </a:xfrm>
          <a:prstGeom prst="rect">
            <a:avLst/>
          </a:prstGeom>
          <a:noFill/>
        </p:spPr>
        <p:txBody>
          <a:bodyPr wrap="square" rtlCol="0">
            <a:spAutoFit/>
          </a:bodyPr>
          <a:lstStyle/>
          <a:p>
            <a:r>
              <a:rPr lang="sv-SE" sz="1600" b="1" dirty="0"/>
              <a:t>Måla och Skåla</a:t>
            </a:r>
          </a:p>
        </p:txBody>
      </p:sp>
      <p:pic>
        <p:nvPicPr>
          <p:cNvPr id="11" name="Bildobjekt 10" descr="En bild som visar inomhus, vägg, bord, belamrad&#10;&#10;Automatiskt genererad beskrivning">
            <a:extLst>
              <a:ext uri="{FF2B5EF4-FFF2-40B4-BE49-F238E27FC236}">
                <a16:creationId xmlns:a16="http://schemas.microsoft.com/office/drawing/2014/main" id="{28D22FE5-BD36-7D7B-B568-2E1DE57D6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594" y="5214787"/>
            <a:ext cx="2003364" cy="1806311"/>
          </a:xfrm>
          <a:prstGeom prst="rect">
            <a:avLst/>
          </a:prstGeom>
        </p:spPr>
      </p:pic>
    </p:spTree>
    <p:extLst>
      <p:ext uri="{BB962C8B-B14F-4D97-AF65-F5344CB8AC3E}">
        <p14:creationId xmlns:p14="http://schemas.microsoft.com/office/powerpoint/2010/main" val="415880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ruta 19">
            <a:extLst>
              <a:ext uri="{FF2B5EF4-FFF2-40B4-BE49-F238E27FC236}">
                <a16:creationId xmlns:a16="http://schemas.microsoft.com/office/drawing/2014/main" id="{FCD0C7AA-B378-F794-B9E1-6C69851AED6E}"/>
              </a:ext>
            </a:extLst>
          </p:cNvPr>
          <p:cNvSpPr txBox="1"/>
          <p:nvPr/>
        </p:nvSpPr>
        <p:spPr>
          <a:xfrm>
            <a:off x="297707" y="272765"/>
            <a:ext cx="3829851" cy="338554"/>
          </a:xfrm>
          <a:prstGeom prst="rect">
            <a:avLst/>
          </a:prstGeom>
          <a:noFill/>
        </p:spPr>
        <p:txBody>
          <a:bodyPr wrap="square" rtlCol="0">
            <a:spAutoFit/>
          </a:bodyPr>
          <a:lstStyle/>
          <a:p>
            <a:r>
              <a:rPr lang="sv-SE" sz="1600" b="1" dirty="0"/>
              <a:t>Ullared</a:t>
            </a:r>
          </a:p>
        </p:txBody>
      </p:sp>
      <p:sp>
        <p:nvSpPr>
          <p:cNvPr id="21" name="textruta 20">
            <a:extLst>
              <a:ext uri="{FF2B5EF4-FFF2-40B4-BE49-F238E27FC236}">
                <a16:creationId xmlns:a16="http://schemas.microsoft.com/office/drawing/2014/main" id="{66BCB712-271E-F207-5E20-FC2B6B6FFA16}"/>
              </a:ext>
            </a:extLst>
          </p:cNvPr>
          <p:cNvSpPr txBox="1"/>
          <p:nvPr/>
        </p:nvSpPr>
        <p:spPr>
          <a:xfrm>
            <a:off x="297706" y="773459"/>
            <a:ext cx="3360151"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t>Tid: </a:t>
            </a:r>
            <a:r>
              <a:rPr lang="sv-SE" sz="1200" dirty="0"/>
              <a:t>Lördag-söndag den 22-23/4.       </a:t>
            </a:r>
            <a:br>
              <a:rPr lang="sv-SE" sz="1200" dirty="0"/>
            </a:br>
            <a:r>
              <a:rPr lang="sv-SE" sz="1200" b="1" dirty="0"/>
              <a:t>Plats: </a:t>
            </a:r>
            <a:r>
              <a:rPr lang="sv-SE" sz="1200" dirty="0"/>
              <a:t>Haninge Kommunhus, preliminär avgångstid ca 07.30 med hemkomst ca 21.00.</a:t>
            </a:r>
            <a:br>
              <a:rPr lang="sv-SE" sz="1200" dirty="0"/>
            </a:br>
            <a:r>
              <a:rPr lang="sv-SE" sz="1200" b="1" dirty="0"/>
              <a:t>Pris: </a:t>
            </a:r>
            <a:r>
              <a:rPr lang="sv-SE" sz="1200" dirty="0"/>
              <a:t>Endast 1000 kr för resa, övernattning, frukost. Tillkommer kostnad för lunch och middag. Blir vi färre än 40 personer tillkommer </a:t>
            </a:r>
            <a:r>
              <a:rPr lang="sv-SE" sz="1200" dirty="0" err="1"/>
              <a:t>ev</a:t>
            </a:r>
            <a:r>
              <a:rPr lang="sv-SE" sz="1200" dirty="0"/>
              <a:t> en liten kostnad. Om man önskar enkelrum tillkommer en kostnad på 635 kr.</a:t>
            </a:r>
            <a:br>
              <a:rPr lang="sv-SE" sz="1200" dirty="0"/>
            </a:br>
            <a:r>
              <a:rPr lang="sv-SE" sz="1200" b="1" dirty="0"/>
              <a:t>Deltagare: </a:t>
            </a:r>
            <a:r>
              <a:rPr lang="sv-SE" sz="1200" dirty="0"/>
              <a:t>Medlem + 1 person</a:t>
            </a:r>
            <a:br>
              <a:rPr lang="sv-SE" sz="1200" dirty="0"/>
            </a:br>
            <a:r>
              <a:rPr lang="sv-SE" sz="1200" b="1" dirty="0"/>
              <a:t>Sista anmälningsdag:</a:t>
            </a:r>
            <a:r>
              <a:rPr lang="sv-SE" sz="1200" dirty="0"/>
              <a:t> Ännu inte fastställt.</a:t>
            </a:r>
            <a:br>
              <a:rPr lang="sv-SE" sz="1200" dirty="0"/>
            </a:br>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22" name="textruta 21">
            <a:extLst>
              <a:ext uri="{FF2B5EF4-FFF2-40B4-BE49-F238E27FC236}">
                <a16:creationId xmlns:a16="http://schemas.microsoft.com/office/drawing/2014/main" id="{09D59658-6F5F-F1EC-3519-E6F75039D4BC}"/>
              </a:ext>
            </a:extLst>
          </p:cNvPr>
          <p:cNvSpPr txBox="1"/>
          <p:nvPr/>
        </p:nvSpPr>
        <p:spPr>
          <a:xfrm>
            <a:off x="297049" y="3228632"/>
            <a:ext cx="56515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0" i="0" dirty="0">
                <a:solidFill>
                  <a:srgbClr val="1B1B1D"/>
                </a:solidFill>
                <a:effectLst/>
                <a:latin typeface="FranklinGothicFS"/>
              </a:rPr>
              <a:t>Äntligen dags för oss </a:t>
            </a:r>
            <a:r>
              <a:rPr lang="sv-SE" sz="1200" b="0" i="0" dirty="0" err="1">
                <a:solidFill>
                  <a:srgbClr val="1B1B1D"/>
                </a:solidFill>
                <a:effectLst/>
                <a:latin typeface="FranklinGothicFS"/>
              </a:rPr>
              <a:t>PIK:are</a:t>
            </a:r>
            <a:r>
              <a:rPr lang="sv-SE" sz="1200" b="0" i="0" dirty="0">
                <a:solidFill>
                  <a:srgbClr val="1B1B1D"/>
                </a:solidFill>
                <a:effectLst/>
                <a:latin typeface="FranklinGothicFS"/>
              </a:rPr>
              <a:t> att vallfärda till Ullared och varuhuset Gekås! </a:t>
            </a:r>
            <a:br>
              <a:rPr lang="sv-SE" sz="1200" b="0" i="0" dirty="0">
                <a:solidFill>
                  <a:srgbClr val="1B1B1D"/>
                </a:solidFill>
                <a:effectLst/>
                <a:latin typeface="FranklinGothicFS"/>
              </a:rPr>
            </a:br>
            <a:r>
              <a:rPr lang="sv-SE" sz="1200" b="0" i="0" dirty="0">
                <a:solidFill>
                  <a:srgbClr val="1B1B1D"/>
                </a:solidFill>
                <a:effectLst/>
                <a:latin typeface="FranklinGothicFS"/>
              </a:rPr>
              <a:t>PIK har fixat en egen bussresa! </a:t>
            </a:r>
            <a:br>
              <a:rPr lang="sv-SE" sz="1200" b="0" i="0" dirty="0">
                <a:solidFill>
                  <a:srgbClr val="1B1B1D"/>
                </a:solidFill>
                <a:effectLst/>
                <a:latin typeface="FranklinGothicFS"/>
              </a:rPr>
            </a:br>
            <a:br>
              <a:rPr lang="sv-SE" sz="1200" b="0" i="0" dirty="0">
                <a:solidFill>
                  <a:srgbClr val="1B1B1D"/>
                </a:solidFill>
                <a:effectLst/>
                <a:latin typeface="FranklinGothicFS"/>
              </a:rPr>
            </a:br>
            <a:r>
              <a:rPr lang="sv-SE" sz="1200" b="0" i="0" dirty="0">
                <a:solidFill>
                  <a:srgbClr val="1B1B1D"/>
                </a:solidFill>
                <a:effectLst/>
                <a:latin typeface="FranklinGothicFS"/>
              </a:rPr>
              <a:t>Varuhuset har utvecklat orten till Sveriges största utflyktsmål och ett shoppingparadis för besökare i alla åldrar. Vi tillbringar två halvdagar i Ullared och fyndar bland de många butikerna. Natten spenderar vi på Gekås egna hotell. </a:t>
            </a:r>
            <a:br>
              <a:rPr lang="sv-SE" sz="1200" b="0" i="0" dirty="0">
                <a:solidFill>
                  <a:srgbClr val="1B1B1D"/>
                </a:solidFill>
                <a:effectLst/>
                <a:latin typeface="FranklinGothicFS"/>
              </a:rPr>
            </a:br>
            <a:r>
              <a:rPr lang="sv-SE" sz="1200" b="0" i="0" dirty="0">
                <a:solidFill>
                  <a:srgbClr val="1B1B1D"/>
                </a:solidFill>
                <a:effectLst/>
                <a:latin typeface="FranklinGothicFS"/>
              </a:rPr>
              <a:t>Vi kommer att åka från Haninge kommunhus och i resan ingår bussresa tur och retur samt en övernattning med del i dubbelrum, inklusive frukost. </a:t>
            </a:r>
            <a:br>
              <a:rPr lang="sv-SE" sz="1200" b="0" i="0" dirty="0">
                <a:solidFill>
                  <a:srgbClr val="1B1B1D"/>
                </a:solidFill>
                <a:effectLst/>
                <a:latin typeface="FranklinGothicFS"/>
              </a:rPr>
            </a:br>
            <a:br>
              <a:rPr lang="sv-SE" sz="1200" b="0" i="0" dirty="0">
                <a:solidFill>
                  <a:srgbClr val="1B1B1D"/>
                </a:solidFill>
                <a:effectLst/>
                <a:latin typeface="FranklinGothicFS"/>
              </a:rPr>
            </a:br>
            <a:r>
              <a:rPr lang="sv-SE" sz="1200" b="0" i="0" dirty="0">
                <a:solidFill>
                  <a:srgbClr val="1B1B1D"/>
                </a:solidFill>
                <a:effectLst/>
                <a:latin typeface="FranklinGothicFS"/>
              </a:rPr>
              <a:t>Vi äter även en gemensam lunch på vägen och en gemensam middag på hotellet vilka resenären betalar för själva.</a:t>
            </a:r>
            <a:br>
              <a:rPr lang="sv-SE" sz="1200" dirty="0">
                <a:solidFill>
                  <a:schemeClr val="tx1"/>
                </a:solidFill>
              </a:rPr>
            </a:br>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pic>
        <p:nvPicPr>
          <p:cNvPr id="23" name="Picture 2" descr="Besöksinformation | Gekås Ullared">
            <a:extLst>
              <a:ext uri="{FF2B5EF4-FFF2-40B4-BE49-F238E27FC236}">
                <a16:creationId xmlns:a16="http://schemas.microsoft.com/office/drawing/2014/main" id="{87A9A45B-5D1E-DB87-59B3-F371F527D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57" y="1093762"/>
            <a:ext cx="2549809" cy="14830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1DFB3CF0-CF9E-4756-53FB-C13E36C64506}"/>
              </a:ext>
            </a:extLst>
          </p:cNvPr>
          <p:cNvSpPr txBox="1"/>
          <p:nvPr/>
        </p:nvSpPr>
        <p:spPr>
          <a:xfrm>
            <a:off x="297706" y="6665532"/>
            <a:ext cx="336015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b="1" dirty="0">
                <a:solidFill>
                  <a:schemeClr val="tx1"/>
                </a:solidFill>
              </a:rPr>
              <a:t>Tid: </a:t>
            </a:r>
            <a:r>
              <a:rPr lang="sv-SE" sz="1200" dirty="0">
                <a:solidFill>
                  <a:schemeClr val="tx1"/>
                </a:solidFill>
              </a:rPr>
              <a:t>Måndagen den 24/4 kl. 17.00</a:t>
            </a:r>
          </a:p>
          <a:p>
            <a:r>
              <a:rPr lang="sv-SE" sz="1200" b="1" dirty="0">
                <a:solidFill>
                  <a:schemeClr val="tx1"/>
                </a:solidFill>
              </a:rPr>
              <a:t>Plats: </a:t>
            </a:r>
            <a:r>
              <a:rPr lang="sv-SE" sz="1200" dirty="0">
                <a:solidFill>
                  <a:schemeClr val="tx1"/>
                </a:solidFill>
              </a:rPr>
              <a:t>Medborgarplatsen Bryggartäppan, </a:t>
            </a:r>
            <a:r>
              <a:rPr lang="sv-SE" sz="1200" dirty="0" err="1">
                <a:solidFill>
                  <a:schemeClr val="tx1"/>
                </a:solidFill>
              </a:rPr>
              <a:t>Bjursholmsgatan</a:t>
            </a:r>
            <a:r>
              <a:rPr lang="sv-SE" sz="1200" dirty="0">
                <a:solidFill>
                  <a:schemeClr val="tx1"/>
                </a:solidFill>
              </a:rPr>
              <a:t> 1A</a:t>
            </a:r>
          </a:p>
          <a:p>
            <a:r>
              <a:rPr lang="sv-SE" sz="1200" b="1" dirty="0">
                <a:solidFill>
                  <a:schemeClr val="tx1"/>
                </a:solidFill>
              </a:rPr>
              <a:t>Pris: </a:t>
            </a:r>
            <a:r>
              <a:rPr lang="sv-SE" sz="1200" dirty="0">
                <a:solidFill>
                  <a:schemeClr val="tx1"/>
                </a:solidFill>
              </a:rPr>
              <a:t>100 kr.</a:t>
            </a:r>
            <a:r>
              <a:rPr lang="sv-SE" sz="1200" b="1" dirty="0">
                <a:solidFill>
                  <a:schemeClr val="tx1"/>
                </a:solidFill>
              </a:rPr>
              <a:t> </a:t>
            </a:r>
          </a:p>
          <a:p>
            <a:r>
              <a:rPr lang="sv-SE" sz="1200" b="1" dirty="0">
                <a:solidFill>
                  <a:schemeClr val="tx1"/>
                </a:solidFill>
              </a:rPr>
              <a:t>Deltagare: </a:t>
            </a:r>
            <a:r>
              <a:rPr lang="sv-SE" sz="1200" dirty="0">
                <a:solidFill>
                  <a:schemeClr val="tx1"/>
                </a:solidFill>
              </a:rPr>
              <a:t> Medlem + 1, max 30 personer</a:t>
            </a:r>
          </a:p>
          <a:p>
            <a:r>
              <a:rPr lang="sv-SE" sz="1200" b="1" dirty="0">
                <a:solidFill>
                  <a:schemeClr val="tx1"/>
                </a:solidFill>
              </a:rPr>
              <a:t>Sista anmälningsdag:  </a:t>
            </a:r>
            <a:r>
              <a:rPr lang="sv-SE" sz="1200" dirty="0">
                <a:solidFill>
                  <a:schemeClr val="tx1"/>
                </a:solidFill>
              </a:rPr>
              <a:t>Måndagen den 17/4</a:t>
            </a:r>
          </a:p>
          <a:p>
            <a:r>
              <a:rPr lang="sv-SE" sz="1200" b="1" dirty="0">
                <a:solidFill>
                  <a:schemeClr val="tx1"/>
                </a:solidFill>
              </a:rPr>
              <a:t>Bokningen öppnar: </a:t>
            </a:r>
            <a:r>
              <a:rPr lang="sv-SE" sz="1200" i="0" u="none" strike="noStrike" baseline="0" dirty="0">
                <a:solidFill>
                  <a:srgbClr val="000000"/>
                </a:solidFill>
                <a:latin typeface="Calibri" panose="020F0502020204030204" pitchFamily="34" charset="0"/>
              </a:rPr>
              <a:t>Torsdagen den 12/1 kl. 07.00</a:t>
            </a:r>
            <a:endParaRPr lang="sv-SE" sz="1200" b="1" dirty="0">
              <a:solidFill>
                <a:schemeClr val="tx1"/>
              </a:solidFill>
            </a:endParaRPr>
          </a:p>
        </p:txBody>
      </p:sp>
      <p:sp>
        <p:nvSpPr>
          <p:cNvPr id="15" name="textruta 14">
            <a:extLst>
              <a:ext uri="{FF2B5EF4-FFF2-40B4-BE49-F238E27FC236}">
                <a16:creationId xmlns:a16="http://schemas.microsoft.com/office/drawing/2014/main" id="{598C3E21-1B2A-BC22-E11A-344C25B06822}"/>
              </a:ext>
            </a:extLst>
          </p:cNvPr>
          <p:cNvSpPr txBox="1"/>
          <p:nvPr/>
        </p:nvSpPr>
        <p:spPr>
          <a:xfrm>
            <a:off x="297049" y="8268678"/>
            <a:ext cx="56515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solidFill>
                  <a:srgbClr val="444444"/>
                </a:solidFill>
                <a:effectLst/>
                <a:ea typeface="Times New Roman" panose="02020603050405020304" pitchFamily="18" charset="0"/>
              </a:rPr>
              <a:t>Stadsvandring på Söder där vi besöker platser i Per Anders Fogelströms stadsserie.</a:t>
            </a:r>
            <a:endParaRPr lang="sv-SE" sz="1200" dirty="0">
              <a:effectLst/>
              <a:ea typeface="Calibri" panose="020F0502020204030204" pitchFamily="34" charset="0"/>
            </a:endParaRPr>
          </a:p>
          <a:p>
            <a:r>
              <a:rPr lang="sv-SE" sz="1200" dirty="0">
                <a:solidFill>
                  <a:srgbClr val="444444"/>
                </a:solidFill>
                <a:effectLst/>
                <a:ea typeface="Times New Roman" panose="02020603050405020304" pitchFamily="18" charset="0"/>
              </a:rPr>
              <a:t>”Mina drömmars stad” börjar år 1860 då Henning, en kille på 15 år ensam kommer till Stockholm. Han vet inte vem hans pappa är och hans mamma har dött av kolera. Han behöver hitta bostad, jobb och nya vänner.</a:t>
            </a:r>
            <a:br>
              <a:rPr lang="sv-SE" sz="1200" dirty="0">
                <a:solidFill>
                  <a:srgbClr val="444444"/>
                </a:solidFill>
                <a:effectLst/>
                <a:ea typeface="Times New Roman" panose="02020603050405020304" pitchFamily="18" charset="0"/>
              </a:rPr>
            </a:br>
            <a:r>
              <a:rPr lang="sv-SE" sz="1200" dirty="0">
                <a:solidFill>
                  <a:srgbClr val="444444"/>
                </a:solidFill>
                <a:effectLst/>
                <a:ea typeface="Times New Roman" panose="02020603050405020304" pitchFamily="18" charset="0"/>
              </a:rPr>
              <a:t>Vandringen följer de platser och personer han möter och vi får höra beskrivningar av ett tidigt Stockholm, framtida drömmar och om en flicka som heter Lotten som Henning gärna vill vara med.</a:t>
            </a:r>
            <a:endParaRPr lang="sv-SE" sz="1200" dirty="0">
              <a:effectLst/>
              <a:ea typeface="Calibri" panose="020F0502020204030204" pitchFamily="34" charset="0"/>
            </a:endParaRPr>
          </a:p>
          <a:p>
            <a:br>
              <a:rPr lang="sv-SE" sz="1200" dirty="0">
                <a:solidFill>
                  <a:srgbClr val="444444"/>
                </a:solidFill>
                <a:effectLst/>
                <a:ea typeface="Times New Roman" panose="02020603050405020304" pitchFamily="18" charset="0"/>
              </a:rPr>
            </a:br>
            <a:r>
              <a:rPr lang="sv-SE" sz="1200" dirty="0">
                <a:solidFill>
                  <a:srgbClr val="444444"/>
                </a:solidFill>
                <a:effectLst/>
                <a:ea typeface="Times New Roman" panose="02020603050405020304" pitchFamily="18" charset="0"/>
              </a:rPr>
              <a:t>Tillgänglighet: Kullersten och backigt. Begränsad tillgänglighet med rullstol och rullator.</a:t>
            </a:r>
            <a:endParaRPr lang="sv-SE" sz="1200" dirty="0">
              <a:effectLst/>
              <a:ea typeface="Calibri" panose="020F0502020204030204" pitchFamily="34" charset="0"/>
            </a:endParaRPr>
          </a:p>
          <a:p>
            <a:endParaRPr lang="sv-SE" sz="1200" dirty="0">
              <a:solidFill>
                <a:schemeClr val="tx1"/>
              </a:solidFill>
            </a:endParaRPr>
          </a:p>
          <a:p>
            <a:r>
              <a:rPr lang="sv-SE" sz="1200" b="1" dirty="0">
                <a:solidFill>
                  <a:schemeClr val="tx1"/>
                </a:solidFill>
              </a:rPr>
              <a:t>Anmälan är bindande och betalas in snarast, senast 14 dagar efter bokningsbekräftelse, till </a:t>
            </a:r>
            <a:r>
              <a:rPr lang="sv-SE" sz="1200" b="1" dirty="0" err="1">
                <a:solidFill>
                  <a:schemeClr val="tx1"/>
                </a:solidFill>
              </a:rPr>
              <a:t>PIK´s</a:t>
            </a:r>
            <a:r>
              <a:rPr lang="sv-SE" sz="1200" b="1" dirty="0">
                <a:solidFill>
                  <a:schemeClr val="tx1"/>
                </a:solidFill>
              </a:rPr>
              <a:t> pg 384360-4.</a:t>
            </a:r>
          </a:p>
        </p:txBody>
      </p:sp>
      <p:sp>
        <p:nvSpPr>
          <p:cNvPr id="16" name="textruta 15">
            <a:extLst>
              <a:ext uri="{FF2B5EF4-FFF2-40B4-BE49-F238E27FC236}">
                <a16:creationId xmlns:a16="http://schemas.microsoft.com/office/drawing/2014/main" id="{531EBF95-E280-CF71-0012-DE8BD2AAC297}"/>
              </a:ext>
            </a:extLst>
          </p:cNvPr>
          <p:cNvSpPr txBox="1"/>
          <p:nvPr/>
        </p:nvSpPr>
        <p:spPr>
          <a:xfrm>
            <a:off x="297706" y="6240769"/>
            <a:ext cx="3829851" cy="338554"/>
          </a:xfrm>
          <a:prstGeom prst="rect">
            <a:avLst/>
          </a:prstGeom>
          <a:noFill/>
        </p:spPr>
        <p:txBody>
          <a:bodyPr wrap="square" rtlCol="0">
            <a:spAutoFit/>
          </a:bodyPr>
          <a:lstStyle/>
          <a:p>
            <a:r>
              <a:rPr lang="sv-SE" sz="1600" b="1" dirty="0"/>
              <a:t>Mina Drömmars Stad</a:t>
            </a:r>
          </a:p>
        </p:txBody>
      </p:sp>
      <p:pic>
        <p:nvPicPr>
          <p:cNvPr id="17" name="Bildobjekt 16" descr="En bild som visar utomhus, byggnad, gammal, svart&#10;&#10;Automatiskt genererad beskrivning">
            <a:extLst>
              <a:ext uri="{FF2B5EF4-FFF2-40B4-BE49-F238E27FC236}">
                <a16:creationId xmlns:a16="http://schemas.microsoft.com/office/drawing/2014/main" id="{21AFE781-05E7-8109-939C-DB053DD89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500" y="6356091"/>
            <a:ext cx="2679866" cy="1803512"/>
          </a:xfrm>
          <a:prstGeom prst="rect">
            <a:avLst/>
          </a:prstGeom>
        </p:spPr>
      </p:pic>
    </p:spTree>
    <p:extLst>
      <p:ext uri="{BB962C8B-B14F-4D97-AF65-F5344CB8AC3E}">
        <p14:creationId xmlns:p14="http://schemas.microsoft.com/office/powerpoint/2010/main" val="2559861350"/>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3342</Words>
  <Application>Microsoft Office PowerPoint</Application>
  <PresentationFormat>Bredbild</PresentationFormat>
  <Paragraphs>254</Paragraphs>
  <Slides>14</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Arial</vt:lpstr>
      <vt:lpstr>Calibri</vt:lpstr>
      <vt:lpstr>Calibri Light</vt:lpstr>
      <vt:lpstr>FranklinGothicFS</vt:lpstr>
      <vt:lpstr>MV Boli</vt:lpstr>
      <vt:lpstr>Mystical Woods Smooth Script</vt:lpstr>
      <vt:lpstr>Times New Roman</vt:lpstr>
      <vt:lpstr>Office Theme</vt:lpstr>
      <vt:lpstr>Vårprogram 2023</vt:lpstr>
      <vt:lpstr>PowerPoint-presentation</vt:lpstr>
      <vt:lpstr>PowerPoint-presentation</vt:lpstr>
      <vt:lpstr>PowerPoint-presentation</vt:lpstr>
      <vt:lpstr>FRISKVÅRD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Höstprogram 2022</dc:title>
  <dc:creator>Karin Lundgren</dc:creator>
  <cp:lastModifiedBy>Karin Lundgren</cp:lastModifiedBy>
  <cp:revision>429</cp:revision>
  <cp:lastPrinted>2022-05-31T11:07:54Z</cp:lastPrinted>
  <dcterms:created xsi:type="dcterms:W3CDTF">2022-04-27T08:19:08Z</dcterms:created>
  <dcterms:modified xsi:type="dcterms:W3CDTF">2022-12-13T14:50:14Z</dcterms:modified>
</cp:coreProperties>
</file>