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8"/>
  </p:notesMasterIdLst>
  <p:handoutMasterIdLst>
    <p:handoutMasterId r:id="rId29"/>
  </p:handoutMasterIdLst>
  <p:sldIdLst>
    <p:sldId id="289" r:id="rId3"/>
    <p:sldId id="305" r:id="rId4"/>
    <p:sldId id="355" r:id="rId5"/>
    <p:sldId id="354" r:id="rId6"/>
    <p:sldId id="356" r:id="rId7"/>
    <p:sldId id="357" r:id="rId8"/>
    <p:sldId id="358" r:id="rId9"/>
    <p:sldId id="348" r:id="rId10"/>
    <p:sldId id="361" r:id="rId11"/>
    <p:sldId id="325" r:id="rId12"/>
    <p:sldId id="326" r:id="rId13"/>
    <p:sldId id="362" r:id="rId14"/>
    <p:sldId id="363" r:id="rId15"/>
    <p:sldId id="344" r:id="rId16"/>
    <p:sldId id="327" r:id="rId17"/>
    <p:sldId id="329" r:id="rId18"/>
    <p:sldId id="330" r:id="rId19"/>
    <p:sldId id="341" r:id="rId20"/>
    <p:sldId id="313" r:id="rId21"/>
    <p:sldId id="320" r:id="rId22"/>
    <p:sldId id="322" r:id="rId23"/>
    <p:sldId id="324" r:id="rId24"/>
    <p:sldId id="364" r:id="rId25"/>
    <p:sldId id="302" r:id="rId26"/>
    <p:sldId id="365" r:id="rId27"/>
  </p:sldIdLst>
  <p:sldSz cx="9144000" cy="6858000" type="screen4x3"/>
  <p:notesSz cx="6797675" cy="9926638"/>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9916" autoAdjust="0"/>
  </p:normalViewPr>
  <p:slideViewPr>
    <p:cSldViewPr>
      <p:cViewPr varScale="1">
        <p:scale>
          <a:sx n="118" d="100"/>
          <a:sy n="118" d="100"/>
        </p:scale>
        <p:origin x="1332" y="102"/>
      </p:cViewPr>
      <p:guideLst>
        <p:guide orient="horz" pos="2160"/>
        <p:guide pos="2880"/>
      </p:guideLst>
    </p:cSldViewPr>
  </p:slideViewPr>
  <p:notesTextViewPr>
    <p:cViewPr>
      <p:scale>
        <a:sx n="1" d="1"/>
        <a:sy n="1" d="1"/>
      </p:scale>
      <p:origin x="0" y="0"/>
    </p:cViewPr>
  </p:notesTextViewPr>
  <p:notesViewPr>
    <p:cSldViewPr>
      <p:cViewPr varScale="1">
        <p:scale>
          <a:sx n="100" d="100"/>
          <a:sy n="100" d="100"/>
        </p:scale>
        <p:origin x="-624"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0"/>
            <a:ext cx="2945659" cy="496333"/>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5" y="0"/>
            <a:ext cx="2945659" cy="496333"/>
          </a:xfrm>
          <a:prstGeom prst="rect">
            <a:avLst/>
          </a:prstGeom>
        </p:spPr>
        <p:txBody>
          <a:bodyPr vert="horz" lIns="91440" tIns="45720" rIns="91440" bIns="45720" rtlCol="0"/>
          <a:lstStyle>
            <a:lvl1pPr algn="r">
              <a:defRPr sz="1200"/>
            </a:lvl1pPr>
          </a:lstStyle>
          <a:p>
            <a:fld id="{829130D8-15C0-4930-8CD6-857E9C9D6FCA}" type="datetimeFigureOut">
              <a:rPr lang="sv-SE" smtClean="0"/>
              <a:t>2020-08-24</a:t>
            </a:fld>
            <a:endParaRPr lang="sv-SE"/>
          </a:p>
        </p:txBody>
      </p:sp>
      <p:sp>
        <p:nvSpPr>
          <p:cNvPr id="4" name="Platshållare för sidfot 3"/>
          <p:cNvSpPr>
            <a:spLocks noGrp="1"/>
          </p:cNvSpPr>
          <p:nvPr>
            <p:ph type="ftr" sz="quarter" idx="2"/>
          </p:nvPr>
        </p:nvSpPr>
        <p:spPr>
          <a:xfrm>
            <a:off x="2" y="9428583"/>
            <a:ext cx="2945659" cy="496333"/>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5" y="9428583"/>
            <a:ext cx="2945659" cy="496333"/>
          </a:xfrm>
          <a:prstGeom prst="rect">
            <a:avLst/>
          </a:prstGeom>
        </p:spPr>
        <p:txBody>
          <a:bodyPr vert="horz" lIns="91440" tIns="45720" rIns="91440" bIns="45720" rtlCol="0" anchor="b"/>
          <a:lstStyle>
            <a:lvl1pPr algn="r">
              <a:defRPr sz="1200"/>
            </a:lvl1pPr>
          </a:lstStyle>
          <a:p>
            <a:fld id="{9525739C-FBD2-4427-892A-531320C2F0CD}" type="slidenum">
              <a:rPr lang="sv-SE" smtClean="0"/>
              <a:t>‹#›</a:t>
            </a:fld>
            <a:endParaRPr lang="sv-SE"/>
          </a:p>
        </p:txBody>
      </p:sp>
    </p:spTree>
    <p:extLst>
      <p:ext uri="{BB962C8B-B14F-4D97-AF65-F5344CB8AC3E}">
        <p14:creationId xmlns:p14="http://schemas.microsoft.com/office/powerpoint/2010/main" val="1436146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2" y="0"/>
            <a:ext cx="2945659"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endParaRPr lang="sv-SE"/>
          </a:p>
        </p:txBody>
      </p:sp>
      <p:sp>
        <p:nvSpPr>
          <p:cNvPr id="5123" name="Rectangle 3"/>
          <p:cNvSpPr>
            <a:spLocks noGrp="1" noChangeArrowheads="1"/>
          </p:cNvSpPr>
          <p:nvPr>
            <p:ph type="dt" idx="1"/>
          </p:nvPr>
        </p:nvSpPr>
        <p:spPr bwMode="auto">
          <a:xfrm>
            <a:off x="3852018" y="0"/>
            <a:ext cx="2945659"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endParaRPr lang="sv-SE"/>
          </a:p>
        </p:txBody>
      </p:sp>
      <p:sp>
        <p:nvSpPr>
          <p:cNvPr id="5124"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4"/>
            <a:ext cx="4984962" cy="44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5126" name="Rectangle 6"/>
          <p:cNvSpPr>
            <a:spLocks noGrp="1" noChangeArrowheads="1"/>
          </p:cNvSpPr>
          <p:nvPr>
            <p:ph type="ftr" sz="quarter" idx="4"/>
          </p:nvPr>
        </p:nvSpPr>
        <p:spPr bwMode="auto">
          <a:xfrm>
            <a:off x="2" y="9430306"/>
            <a:ext cx="2945659"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endParaRPr lang="sv-SE"/>
          </a:p>
        </p:txBody>
      </p:sp>
      <p:sp>
        <p:nvSpPr>
          <p:cNvPr id="5127" name="Rectangle 7"/>
          <p:cNvSpPr>
            <a:spLocks noGrp="1" noChangeArrowheads="1"/>
          </p:cNvSpPr>
          <p:nvPr>
            <p:ph type="sldNum" sz="quarter" idx="5"/>
          </p:nvPr>
        </p:nvSpPr>
        <p:spPr bwMode="auto">
          <a:xfrm>
            <a:off x="3852018" y="9430306"/>
            <a:ext cx="2945659" cy="49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fld id="{86F92C26-299F-42C9-AAEA-2888584109B2}" type="slidenum">
              <a:rPr lang="sv-SE"/>
              <a:pPr/>
              <a:t>‹#›</a:t>
            </a:fld>
            <a:endParaRPr lang="sv-SE"/>
          </a:p>
        </p:txBody>
      </p:sp>
    </p:spTree>
    <p:extLst>
      <p:ext uri="{BB962C8B-B14F-4D97-AF65-F5344CB8AC3E}">
        <p14:creationId xmlns:p14="http://schemas.microsoft.com/office/powerpoint/2010/main" val="3882644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 kommer inte att prata om kostnader</a:t>
            </a:r>
            <a:r>
              <a:rPr lang="sv-SE" baseline="0" dirty="0" smtClean="0"/>
              <a:t> för anslutningar. Ett arbete pågår med att räkna fram ett förhandsbesked. Information kommer skickas till respektive fastighetsägare under slutet av september. Det kommer vara ett förhandsbesked baserat på 2020-års </a:t>
            </a:r>
            <a:r>
              <a:rPr lang="sv-SE" baseline="0" dirty="0" err="1" smtClean="0"/>
              <a:t>VA-taxa</a:t>
            </a:r>
            <a:r>
              <a:rPr lang="sv-SE" baseline="0" dirty="0" smtClean="0"/>
              <a:t>. Den slutgiltiga summan kommer baseras på Va-taxa för det året som anslutningen sker (2021)</a:t>
            </a:r>
          </a:p>
          <a:p>
            <a:r>
              <a:rPr lang="sv-SE" baseline="0" dirty="0" smtClean="0"/>
              <a:t>Vi kommer heller inte, under själva mötet, ta upp fastighetsspecifika frågor. Dessa frågor tas, i mån av tid efter mötet. Eller så bokar vi in en tid.</a:t>
            </a:r>
          </a:p>
          <a:p>
            <a:endParaRPr lang="sv-SE"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2</a:t>
            </a:fld>
            <a:endParaRPr lang="sv-SE"/>
          </a:p>
        </p:txBody>
      </p:sp>
    </p:spTree>
    <p:extLst>
      <p:ext uri="{BB962C8B-B14F-4D97-AF65-F5344CB8AC3E}">
        <p14:creationId xmlns:p14="http://schemas.microsoft.com/office/powerpoint/2010/main" val="1016276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3</a:t>
            </a:fld>
            <a:endParaRPr lang="sv-SE"/>
          </a:p>
        </p:txBody>
      </p:sp>
    </p:spTree>
    <p:extLst>
      <p:ext uri="{BB962C8B-B14F-4D97-AF65-F5344CB8AC3E}">
        <p14:creationId xmlns:p14="http://schemas.microsoft.com/office/powerpoint/2010/main" val="387955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Times" pitchFamily="-16" charset="0"/>
                <a:ea typeface="+mn-ea"/>
                <a:cs typeface="+mn-cs"/>
              </a:rPr>
              <a:t>Från kommunens distributionsledningar anläggs en mindre ledning, servisledning, till förbindelsepunkten ca 0,5 m utanför tomtgränsen. I innan detta möte skickades en ritning till er med förslag på förbindelsepunktens placering som du ges möjlighet att ha synpunkter på. </a:t>
            </a:r>
            <a:r>
              <a:rPr lang="sv-SE" sz="1200" kern="1200" dirty="0" smtClean="0">
                <a:solidFill>
                  <a:schemeClr val="tx1"/>
                </a:solidFill>
                <a:effectLst/>
                <a:latin typeface="Times" pitchFamily="-16" charset="0"/>
                <a:ea typeface="+mn-ea"/>
                <a:cs typeface="+mn-cs"/>
              </a:rPr>
              <a:t>Vid</a:t>
            </a:r>
            <a:r>
              <a:rPr lang="sv-SE" sz="1200" kern="1200" baseline="0" dirty="0" smtClean="0">
                <a:solidFill>
                  <a:schemeClr val="tx1"/>
                </a:solidFill>
                <a:effectLst/>
                <a:latin typeface="Times" pitchFamily="-16" charset="0"/>
                <a:ea typeface="+mn-ea"/>
                <a:cs typeface="+mn-cs"/>
              </a:rPr>
              <a:t> behov ges r</a:t>
            </a:r>
            <a:r>
              <a:rPr lang="sv-SE" sz="1200" kern="1200" dirty="0" smtClean="0">
                <a:solidFill>
                  <a:schemeClr val="tx1"/>
                </a:solidFill>
                <a:effectLst/>
                <a:latin typeface="Times" pitchFamily="-16" charset="0"/>
                <a:ea typeface="+mn-ea"/>
                <a:cs typeface="+mn-cs"/>
              </a:rPr>
              <a:t>ådgivning </a:t>
            </a:r>
            <a:r>
              <a:rPr lang="sv-SE" sz="1200" kern="1200" dirty="0" smtClean="0">
                <a:solidFill>
                  <a:schemeClr val="tx1"/>
                </a:solidFill>
                <a:effectLst/>
                <a:latin typeface="Times" pitchFamily="-16" charset="0"/>
                <a:ea typeface="+mn-ea"/>
                <a:cs typeface="+mn-cs"/>
              </a:rPr>
              <a:t>från Haninge kommun</a:t>
            </a:r>
            <a:r>
              <a:rPr lang="sv-SE" sz="1200" kern="1200" baseline="0" dirty="0" smtClean="0">
                <a:solidFill>
                  <a:schemeClr val="tx1"/>
                </a:solidFill>
                <a:effectLst/>
                <a:latin typeface="Times" pitchFamily="-16" charset="0"/>
                <a:ea typeface="+mn-ea"/>
                <a:cs typeface="+mn-cs"/>
              </a:rPr>
              <a:t> </a:t>
            </a:r>
            <a:endParaRPr lang="sv-SE" sz="1200" kern="1200" dirty="0" smtClean="0">
              <a:solidFill>
                <a:schemeClr val="tx1"/>
              </a:solidFill>
              <a:effectLst/>
              <a:latin typeface="Times" pitchFamily="-16" charset="0"/>
              <a:ea typeface="+mn-ea"/>
              <a:cs typeface="+mn-cs"/>
            </a:endParaRPr>
          </a:p>
          <a:p>
            <a:endParaRPr lang="sv-SE" sz="1200" kern="1200" dirty="0" smtClean="0">
              <a:solidFill>
                <a:schemeClr val="tx1"/>
              </a:solidFill>
              <a:effectLst/>
              <a:latin typeface="Times" pitchFamily="-16" charset="0"/>
              <a:ea typeface="+mn-ea"/>
              <a:cs typeface="+mn-cs"/>
            </a:endParaRPr>
          </a:p>
          <a:p>
            <a:endParaRPr lang="sv-SE" sz="1200" kern="1200" baseline="0" dirty="0" smtClean="0">
              <a:solidFill>
                <a:schemeClr val="tx1"/>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fld id="{86F92C26-299F-42C9-AAEA-2888584109B2}" type="slidenum">
              <a:rPr lang="sv-SE" smtClean="0"/>
              <a:pPr/>
              <a:t>10</a:t>
            </a:fld>
            <a:endParaRPr lang="sv-SE"/>
          </a:p>
        </p:txBody>
      </p:sp>
    </p:spTree>
    <p:extLst>
      <p:ext uri="{BB962C8B-B14F-4D97-AF65-F5344CB8AC3E}">
        <p14:creationId xmlns:p14="http://schemas.microsoft.com/office/powerpoint/2010/main" val="110312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smtClean="0">
                <a:solidFill>
                  <a:schemeClr val="tx1"/>
                </a:solidFill>
                <a:effectLst/>
                <a:latin typeface="Times" pitchFamily="-16" charset="0"/>
                <a:ea typeface="+mn-ea"/>
                <a:cs typeface="+mn-cs"/>
              </a:rPr>
              <a:t>För att förenkla ledningsarbetet på fastigheten där förbindelsepunkten ska anläggas så kommer Haninge kommun att teckna ett frischaktsavtal med alla fastighetsägare för att kunna gräva 1,5-2 m in på tomten. Om det också finns berg på tomten så behöver kommunen även spränga loss berget. Frischakten kommer dels att minska kostnaden för er som fastighetsägare, och dels minska risken för att kommunens ledningar skadas när arbetet på din tomt utförs. </a:t>
            </a:r>
          </a:p>
          <a:p>
            <a:r>
              <a:rPr lang="sv-SE" dirty="0" smtClean="0"/>
              <a:t>Om</a:t>
            </a:r>
            <a:r>
              <a:rPr lang="sv-SE" baseline="0" dirty="0" smtClean="0"/>
              <a:t> ni inte skickar in ett svar så anses det som godkänt. </a:t>
            </a:r>
            <a:endParaRPr lang="sv-SE"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11</a:t>
            </a:fld>
            <a:endParaRPr lang="sv-SE"/>
          </a:p>
        </p:txBody>
      </p:sp>
    </p:spTree>
    <p:extLst>
      <p:ext uri="{BB962C8B-B14F-4D97-AF65-F5344CB8AC3E}">
        <p14:creationId xmlns:p14="http://schemas.microsoft.com/office/powerpoint/2010/main" val="1447643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Times" pitchFamily="-16" charset="0"/>
                <a:ea typeface="+mn-ea"/>
                <a:cs typeface="+mn-cs"/>
              </a:rPr>
              <a:t>4. Kommunen påbörjar anläggningsarbetet.  </a:t>
            </a:r>
            <a:r>
              <a:rPr lang="sv-SE" sz="1200" kern="1200" dirty="0" smtClean="0">
                <a:solidFill>
                  <a:schemeClr val="tx1"/>
                </a:solidFill>
                <a:effectLst/>
                <a:latin typeface="Times" pitchFamily="-16" charset="0"/>
                <a:ea typeface="+mn-ea"/>
                <a:cs typeface="+mn-cs"/>
              </a:rPr>
              <a:t>Aktuell tidplan och detaljerad information om etapperna kommer att finnas på kommunens hemsida, informationsboden i Årsta Havsbad och i nyhetsbreven. Där ges även uppdateringar på hur anläggningsarbetet går framåt. När förbindelsepunkten är upprättad och meddelad samt ledningssystemet utbyggt skickas en faktura på anslutningsavgiften. </a:t>
            </a:r>
          </a:p>
          <a:p>
            <a:r>
              <a:rPr lang="sv-SE" sz="1200" kern="1200" dirty="0" smtClean="0">
                <a:solidFill>
                  <a:schemeClr val="tx1"/>
                </a:solidFill>
                <a:effectLst/>
                <a:latin typeface="Times" pitchFamily="-16" charset="0"/>
                <a:ea typeface="+mn-ea"/>
                <a:cs typeface="+mn-cs"/>
              </a:rPr>
              <a:t>Om det finns staket där förbindelsepunkten anläggs mot tomtgräns kommer fastighetsägaren behöva förbereda och flytta på staketet vid just den platsen. I samband med schaktningsarbetet kommer fastighetsägaren behöva förbereda och flytta på staketet, om ett sådant finns, där förbindelsepunkten anläggs mot tomtgräns. Anläggningsarbetet av LTA-ledningar i gator kan innebära att exempelvis staket längs med en hel tomtgräns behöver flyttas. Detta ersätts i överenskommelse mellan fastighetsägaren och Haninge kommun. Staket och liknande utanför tomtgräns måste fastighetsägaren själv flytta på.</a:t>
            </a:r>
          </a:p>
          <a:p>
            <a:endParaRPr lang="sv-SE"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14</a:t>
            </a:fld>
            <a:endParaRPr lang="sv-SE"/>
          </a:p>
        </p:txBody>
      </p:sp>
    </p:spTree>
    <p:extLst>
      <p:ext uri="{BB962C8B-B14F-4D97-AF65-F5344CB8AC3E}">
        <p14:creationId xmlns:p14="http://schemas.microsoft.com/office/powerpoint/2010/main" val="94794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Times" pitchFamily="-16" charset="0"/>
                <a:ea typeface="+mn-ea"/>
                <a:cs typeface="+mn-cs"/>
              </a:rPr>
              <a:t>-</a:t>
            </a:r>
            <a:r>
              <a:rPr lang="sv-SE" sz="1200" b="1" kern="1200" baseline="0" dirty="0" smtClean="0">
                <a:solidFill>
                  <a:schemeClr val="tx1"/>
                </a:solidFill>
                <a:effectLst/>
                <a:latin typeface="Times" pitchFamily="-16" charset="0"/>
                <a:ea typeface="+mn-ea"/>
                <a:cs typeface="+mn-cs"/>
              </a:rPr>
              <a:t> </a:t>
            </a:r>
            <a:r>
              <a:rPr lang="sv-SE" sz="1200" kern="1200" dirty="0" smtClean="0">
                <a:solidFill>
                  <a:schemeClr val="tx1"/>
                </a:solidFill>
                <a:effectLst/>
                <a:latin typeface="Times" pitchFamily="-16" charset="0"/>
                <a:ea typeface="+mn-ea"/>
                <a:cs typeface="+mn-cs"/>
              </a:rPr>
              <a:t>Innan </a:t>
            </a:r>
            <a:r>
              <a:rPr lang="sv-SE" sz="1200" kern="1200" dirty="0" smtClean="0">
                <a:solidFill>
                  <a:schemeClr val="tx1"/>
                </a:solidFill>
                <a:effectLst/>
                <a:latin typeface="Times" pitchFamily="-16" charset="0"/>
                <a:ea typeface="+mn-ea"/>
                <a:cs typeface="+mn-cs"/>
              </a:rPr>
              <a:t>LTA-enheten installeras och ledningar anläggs på din tomt behöver du ha kontakt med kommunens Plan- och byggcenter. Om stora förändringar ska ske på fastigheten så måste du som fastighetsägare ansöka om bygg-, mark- eller rivningslov. För VA-arbeten i mark, alltså</a:t>
            </a:r>
            <a:r>
              <a:rPr lang="sv-SE" sz="1200" kern="1200" baseline="0" dirty="0" smtClean="0">
                <a:solidFill>
                  <a:schemeClr val="tx1"/>
                </a:solidFill>
                <a:effectLst/>
                <a:latin typeface="Times" pitchFamily="-16" charset="0"/>
                <a:ea typeface="+mn-ea"/>
                <a:cs typeface="+mn-cs"/>
              </a:rPr>
              <a:t> ledningar och LTA-enhet</a:t>
            </a:r>
            <a:r>
              <a:rPr lang="sv-SE" sz="1200" kern="1200" dirty="0" smtClean="0">
                <a:solidFill>
                  <a:schemeClr val="tx1"/>
                </a:solidFill>
                <a:effectLst/>
                <a:latin typeface="Times" pitchFamily="-16" charset="0"/>
                <a:ea typeface="+mn-ea"/>
                <a:cs typeface="+mn-cs"/>
              </a:rPr>
              <a:t> räcker det med en anmälan</a:t>
            </a:r>
          </a:p>
          <a:p>
            <a:r>
              <a:rPr lang="sv-SE" sz="1200" kern="1200" dirty="0" smtClean="0">
                <a:solidFill>
                  <a:schemeClr val="tx1"/>
                </a:solidFill>
                <a:effectLst/>
                <a:latin typeface="Times" pitchFamily="-16" charset="0"/>
                <a:ea typeface="+mn-ea"/>
                <a:cs typeface="+mn-cs"/>
              </a:rPr>
              <a:t>-</a:t>
            </a:r>
            <a:r>
              <a:rPr lang="sv-SE" sz="1200" kern="1200" baseline="0" dirty="0" smtClean="0">
                <a:solidFill>
                  <a:schemeClr val="tx1"/>
                </a:solidFill>
                <a:effectLst/>
                <a:latin typeface="Times" pitchFamily="-16" charset="0"/>
                <a:ea typeface="+mn-ea"/>
                <a:cs typeface="+mn-cs"/>
              </a:rPr>
              <a:t> </a:t>
            </a:r>
            <a:r>
              <a:rPr lang="sv-SE" sz="1200" kern="1200" dirty="0" smtClean="0">
                <a:solidFill>
                  <a:schemeClr val="tx1"/>
                </a:solidFill>
                <a:effectLst/>
                <a:latin typeface="Times" pitchFamily="-16" charset="0"/>
                <a:ea typeface="+mn-ea"/>
                <a:cs typeface="+mn-cs"/>
              </a:rPr>
              <a:t>När </a:t>
            </a:r>
            <a:r>
              <a:rPr lang="sv-SE" sz="1200" kern="1200" dirty="0" smtClean="0">
                <a:solidFill>
                  <a:schemeClr val="tx1"/>
                </a:solidFill>
                <a:effectLst/>
                <a:latin typeface="Times" pitchFamily="-16" charset="0"/>
                <a:ea typeface="+mn-ea"/>
                <a:cs typeface="+mn-cs"/>
              </a:rPr>
              <a:t>du fått klartecken för anmälan/bygglov kan du kontakta en entreprenör som kan utföra arbetet på din tomt. Det vill säga anlägga ledningar och </a:t>
            </a:r>
            <a:r>
              <a:rPr lang="sv-SE" sz="1200" kern="1200" dirty="0" smtClean="0">
                <a:solidFill>
                  <a:schemeClr val="tx1"/>
                </a:solidFill>
                <a:effectLst/>
                <a:latin typeface="Times" pitchFamily="-16" charset="0"/>
                <a:ea typeface="+mn-ea"/>
                <a:cs typeface="+mn-cs"/>
              </a:rPr>
              <a:t>LTA-enheten. </a:t>
            </a:r>
            <a:r>
              <a:rPr lang="sv-SE" sz="1200" kern="1200" dirty="0" smtClean="0">
                <a:solidFill>
                  <a:schemeClr val="tx1"/>
                </a:solidFill>
                <a:effectLst/>
                <a:latin typeface="Times" pitchFamily="-16" charset="0"/>
                <a:ea typeface="+mn-ea"/>
                <a:cs typeface="+mn-cs"/>
              </a:rPr>
              <a:t>El-arbeten ska utföras av behörig elektriker som lämnar intyg på utfört arbete. </a:t>
            </a:r>
          </a:p>
          <a:p>
            <a:endParaRPr lang="sv-SE"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15</a:t>
            </a:fld>
            <a:endParaRPr lang="sv-SE"/>
          </a:p>
        </p:txBody>
      </p:sp>
    </p:spTree>
    <p:extLst>
      <p:ext uri="{BB962C8B-B14F-4D97-AF65-F5344CB8AC3E}">
        <p14:creationId xmlns:p14="http://schemas.microsoft.com/office/powerpoint/2010/main" val="496561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5113" indent="-265113"/>
            <a:r>
              <a:rPr lang="en-US" altLang="sv-SE" dirty="0" smtClean="0"/>
              <a:t>•	</a:t>
            </a:r>
            <a:r>
              <a:rPr lang="en-US" altLang="sv-SE" dirty="0" err="1" smtClean="0"/>
              <a:t>Tanken</a:t>
            </a:r>
            <a:r>
              <a:rPr lang="en-US" altLang="sv-SE" dirty="0" smtClean="0"/>
              <a:t> </a:t>
            </a:r>
            <a:r>
              <a:rPr lang="en-US" altLang="sv-SE" dirty="0" err="1" smtClean="0"/>
              <a:t>är</a:t>
            </a:r>
            <a:r>
              <a:rPr lang="en-US" altLang="sv-SE" dirty="0" smtClean="0"/>
              <a:t> </a:t>
            </a:r>
            <a:r>
              <a:rPr lang="en-US" altLang="sv-SE" dirty="0" err="1" smtClean="0"/>
              <a:t>tillverkad</a:t>
            </a:r>
            <a:r>
              <a:rPr lang="en-US" altLang="sv-SE" dirty="0" smtClean="0"/>
              <a:t> </a:t>
            </a:r>
            <a:r>
              <a:rPr lang="en-US" altLang="sv-SE" dirty="0" err="1" smtClean="0"/>
              <a:t>i</a:t>
            </a:r>
            <a:r>
              <a:rPr lang="en-US" altLang="sv-SE" dirty="0" smtClean="0"/>
              <a:t> </a:t>
            </a:r>
            <a:r>
              <a:rPr lang="en-US" altLang="sv-SE" dirty="0" err="1" smtClean="0"/>
              <a:t>miljövänlig</a:t>
            </a:r>
            <a:r>
              <a:rPr lang="en-US" altLang="sv-SE" dirty="0" smtClean="0"/>
              <a:t> </a:t>
            </a:r>
            <a:r>
              <a:rPr lang="en-US" altLang="sv-SE" dirty="0" err="1" smtClean="0"/>
              <a:t>polyeten</a:t>
            </a:r>
            <a:r>
              <a:rPr lang="en-US" altLang="sv-SE" dirty="0" smtClean="0"/>
              <a:t>. </a:t>
            </a:r>
            <a:r>
              <a:rPr lang="en-US" altLang="sv-SE" dirty="0" err="1" smtClean="0"/>
              <a:t>Tanken</a:t>
            </a:r>
            <a:r>
              <a:rPr lang="en-US" altLang="sv-SE" dirty="0" smtClean="0"/>
              <a:t> </a:t>
            </a:r>
            <a:r>
              <a:rPr lang="en-US" altLang="sv-SE" dirty="0" err="1" smtClean="0"/>
              <a:t>har</a:t>
            </a:r>
            <a:r>
              <a:rPr lang="en-US" altLang="sv-SE" dirty="0" smtClean="0"/>
              <a:t> </a:t>
            </a:r>
            <a:r>
              <a:rPr lang="en-US" altLang="sv-SE" dirty="0" err="1" smtClean="0"/>
              <a:t>dubbla</a:t>
            </a:r>
            <a:r>
              <a:rPr lang="en-US" altLang="sv-SE" dirty="0" smtClean="0"/>
              <a:t> </a:t>
            </a:r>
            <a:r>
              <a:rPr lang="en-US" altLang="sv-SE" dirty="0" err="1" smtClean="0"/>
              <a:t>väggar</a:t>
            </a:r>
            <a:r>
              <a:rPr lang="en-US" altLang="sv-SE" dirty="0" smtClean="0"/>
              <a:t> med </a:t>
            </a:r>
            <a:r>
              <a:rPr lang="en-US" altLang="sv-SE" dirty="0" err="1" smtClean="0"/>
              <a:t>inbygg</a:t>
            </a:r>
            <a:r>
              <a:rPr lang="en-US" altLang="sv-SE" dirty="0" smtClean="0"/>
              <a:t> </a:t>
            </a:r>
            <a:r>
              <a:rPr lang="en-US" altLang="sv-SE" dirty="0" err="1" smtClean="0"/>
              <a:t>isolering</a:t>
            </a:r>
            <a:r>
              <a:rPr lang="en-US" altLang="sv-SE" dirty="0" smtClean="0"/>
              <a:t> </a:t>
            </a:r>
            <a:r>
              <a:rPr lang="en-US" altLang="sv-SE" dirty="0" err="1" smtClean="0"/>
              <a:t>och</a:t>
            </a:r>
            <a:r>
              <a:rPr lang="en-US" altLang="sv-SE" dirty="0" smtClean="0"/>
              <a:t> </a:t>
            </a:r>
            <a:r>
              <a:rPr lang="en-US" altLang="sv-SE" dirty="0" err="1" smtClean="0"/>
              <a:t>frostskyddskabel</a:t>
            </a:r>
            <a:r>
              <a:rPr lang="en-US" altLang="sv-SE" dirty="0" smtClean="0"/>
              <a:t>.</a:t>
            </a:r>
          </a:p>
          <a:p>
            <a:pPr marL="265113" indent="-265113"/>
            <a:r>
              <a:rPr lang="en-US" altLang="sv-SE" dirty="0" smtClean="0"/>
              <a:t> </a:t>
            </a:r>
          </a:p>
          <a:p>
            <a:pPr marL="265113" indent="-265113"/>
            <a:r>
              <a:rPr lang="en-US" altLang="sv-SE" dirty="0" smtClean="0"/>
              <a:t>•	</a:t>
            </a:r>
            <a:r>
              <a:rPr lang="en-US" altLang="sv-SE" dirty="0" err="1" smtClean="0"/>
              <a:t>Frostskyddskabeln</a:t>
            </a:r>
            <a:r>
              <a:rPr lang="en-US" altLang="sv-SE" dirty="0" smtClean="0"/>
              <a:t> </a:t>
            </a:r>
            <a:r>
              <a:rPr lang="en-US" altLang="sv-SE" dirty="0" err="1" smtClean="0"/>
              <a:t>är</a:t>
            </a:r>
            <a:r>
              <a:rPr lang="en-US" altLang="sv-SE" dirty="0" smtClean="0"/>
              <a:t> </a:t>
            </a:r>
            <a:r>
              <a:rPr lang="en-US" altLang="sv-SE" dirty="0" err="1" smtClean="0"/>
              <a:t>styrd</a:t>
            </a:r>
            <a:r>
              <a:rPr lang="en-US" altLang="sv-SE" dirty="0" smtClean="0"/>
              <a:t> via en </a:t>
            </a:r>
            <a:r>
              <a:rPr lang="en-US" altLang="sv-SE" dirty="0" err="1" smtClean="0"/>
              <a:t>termostat</a:t>
            </a:r>
            <a:r>
              <a:rPr lang="en-US" altLang="sv-SE" dirty="0" smtClean="0"/>
              <a:t> </a:t>
            </a:r>
            <a:br>
              <a:rPr lang="en-US" altLang="sv-SE" dirty="0" smtClean="0"/>
            </a:br>
            <a:r>
              <a:rPr lang="en-US" altLang="sv-SE" dirty="0" err="1" smtClean="0"/>
              <a:t>för</a:t>
            </a:r>
            <a:r>
              <a:rPr lang="en-US" altLang="sv-SE" dirty="0" smtClean="0"/>
              <a:t> </a:t>
            </a:r>
            <a:r>
              <a:rPr lang="en-US" altLang="sv-SE" dirty="0" err="1" smtClean="0"/>
              <a:t>att</a:t>
            </a:r>
            <a:r>
              <a:rPr lang="en-US" altLang="sv-SE" dirty="0" smtClean="0"/>
              <a:t> </a:t>
            </a:r>
            <a:r>
              <a:rPr lang="en-US" altLang="sv-SE" dirty="0" err="1" smtClean="0"/>
              <a:t>förhindra</a:t>
            </a:r>
            <a:r>
              <a:rPr lang="en-US" altLang="sv-SE" dirty="0" smtClean="0"/>
              <a:t> </a:t>
            </a:r>
            <a:r>
              <a:rPr lang="en-US" altLang="sv-SE" dirty="0" err="1" smtClean="0"/>
              <a:t>onödig</a:t>
            </a:r>
            <a:r>
              <a:rPr lang="en-US" altLang="sv-SE" dirty="0" smtClean="0"/>
              <a:t> </a:t>
            </a:r>
            <a:r>
              <a:rPr lang="en-US" altLang="sv-SE" dirty="0" err="1" smtClean="0"/>
              <a:t>energiåtgång</a:t>
            </a:r>
            <a:r>
              <a:rPr lang="en-US" altLang="sv-SE" dirty="0" smtClean="0"/>
              <a:t>.</a:t>
            </a:r>
          </a:p>
          <a:p>
            <a:pPr marL="265113" indent="-265113"/>
            <a:r>
              <a:rPr lang="en-US" altLang="sv-SE" dirty="0" smtClean="0"/>
              <a:t> </a:t>
            </a:r>
          </a:p>
          <a:p>
            <a:pPr marL="265113" indent="-265113"/>
            <a:r>
              <a:rPr lang="en-US" altLang="sv-SE" dirty="0" smtClean="0"/>
              <a:t>•	</a:t>
            </a:r>
            <a:r>
              <a:rPr lang="en-US" altLang="sv-SE" dirty="0" err="1" smtClean="0"/>
              <a:t>Skillnaden</a:t>
            </a:r>
            <a:r>
              <a:rPr lang="en-US" altLang="sv-SE" dirty="0" smtClean="0"/>
              <a:t> </a:t>
            </a:r>
            <a:r>
              <a:rPr lang="en-US" altLang="sv-SE" dirty="0" err="1" smtClean="0"/>
              <a:t>mellan</a:t>
            </a:r>
            <a:r>
              <a:rPr lang="en-US" altLang="sv-SE" dirty="0" smtClean="0"/>
              <a:t> de </a:t>
            </a:r>
            <a:r>
              <a:rPr lang="en-US" altLang="sv-SE" dirty="0" err="1" smtClean="0"/>
              <a:t>två</a:t>
            </a:r>
            <a:r>
              <a:rPr lang="en-US" altLang="sv-SE" dirty="0" smtClean="0"/>
              <a:t>, LPS1000EIV </a:t>
            </a:r>
            <a:r>
              <a:rPr lang="en-US" altLang="sv-SE" dirty="0" err="1" smtClean="0"/>
              <a:t>och</a:t>
            </a:r>
            <a:r>
              <a:rPr lang="en-US" altLang="sv-SE" dirty="0" smtClean="0"/>
              <a:t> LPS2000EIV </a:t>
            </a:r>
            <a:r>
              <a:rPr lang="en-US" altLang="sv-SE" dirty="0" err="1" smtClean="0"/>
              <a:t>är</a:t>
            </a:r>
            <a:r>
              <a:rPr lang="en-US" altLang="sv-SE" dirty="0" smtClean="0"/>
              <a:t> </a:t>
            </a:r>
            <a:r>
              <a:rPr lang="en-US" altLang="sv-SE" dirty="0" err="1" smtClean="0"/>
              <a:t>att</a:t>
            </a:r>
            <a:r>
              <a:rPr lang="en-US" altLang="sv-SE" dirty="0" smtClean="0"/>
              <a:t> 1000 </a:t>
            </a:r>
            <a:r>
              <a:rPr lang="en-US" altLang="sv-SE" dirty="0" err="1" smtClean="0"/>
              <a:t>modellen</a:t>
            </a:r>
            <a:r>
              <a:rPr lang="en-US" altLang="sv-SE" dirty="0" smtClean="0"/>
              <a:t> </a:t>
            </a:r>
            <a:r>
              <a:rPr lang="en-US" altLang="sv-SE" dirty="0" err="1" smtClean="0"/>
              <a:t>är</a:t>
            </a:r>
            <a:r>
              <a:rPr lang="en-US" altLang="sv-SE" dirty="0" smtClean="0"/>
              <a:t> </a:t>
            </a:r>
            <a:r>
              <a:rPr lang="en-US" altLang="sv-SE" dirty="0" err="1" smtClean="0"/>
              <a:t>tanken</a:t>
            </a:r>
            <a:r>
              <a:rPr lang="en-US" altLang="sv-SE" dirty="0" smtClean="0"/>
              <a:t/>
            </a:r>
            <a:br>
              <a:rPr lang="en-US" altLang="sv-SE" dirty="0" smtClean="0"/>
            </a:br>
            <a:r>
              <a:rPr lang="en-US" altLang="sv-SE" dirty="0" smtClean="0"/>
              <a:t>”</a:t>
            </a:r>
            <a:r>
              <a:rPr lang="en-US" altLang="sv-SE" dirty="0" err="1" smtClean="0"/>
              <a:t>öppen</a:t>
            </a:r>
            <a:r>
              <a:rPr lang="en-US" altLang="sv-SE" dirty="0" smtClean="0"/>
              <a:t>” </a:t>
            </a:r>
            <a:r>
              <a:rPr lang="en-US" altLang="sv-SE" dirty="0" err="1" smtClean="0"/>
              <a:t>för</a:t>
            </a:r>
            <a:r>
              <a:rPr lang="en-US" altLang="sv-SE" dirty="0" smtClean="0"/>
              <a:t> en </a:t>
            </a:r>
            <a:r>
              <a:rPr lang="en-US" altLang="sv-SE" dirty="0" err="1" smtClean="0"/>
              <a:t>dränkbar</a:t>
            </a:r>
            <a:r>
              <a:rPr lang="en-US" altLang="sv-SE" dirty="0" smtClean="0"/>
              <a:t> LPS-pump </a:t>
            </a:r>
            <a:r>
              <a:rPr lang="en-US" altLang="sv-SE" dirty="0" err="1" smtClean="0"/>
              <a:t>och</a:t>
            </a:r>
            <a:r>
              <a:rPr lang="en-US" altLang="sv-SE" dirty="0" smtClean="0"/>
              <a:t> </a:t>
            </a:r>
            <a:r>
              <a:rPr lang="en-US" altLang="sv-SE" dirty="0" err="1" smtClean="0"/>
              <a:t>att</a:t>
            </a:r>
            <a:r>
              <a:rPr lang="en-US" altLang="sv-SE" dirty="0" smtClean="0"/>
              <a:t> </a:t>
            </a:r>
            <a:r>
              <a:rPr lang="en-US" altLang="sv-SE" dirty="0" err="1" smtClean="0"/>
              <a:t>i</a:t>
            </a:r>
            <a:r>
              <a:rPr lang="en-US" altLang="sv-SE" dirty="0" smtClean="0"/>
              <a:t> </a:t>
            </a:r>
            <a:br>
              <a:rPr lang="en-US" altLang="sv-SE" dirty="0" smtClean="0"/>
            </a:br>
            <a:r>
              <a:rPr lang="en-US" altLang="sv-SE" dirty="0" smtClean="0"/>
              <a:t>2000 </a:t>
            </a:r>
            <a:r>
              <a:rPr lang="en-US" altLang="sv-SE" dirty="0" err="1" smtClean="0"/>
              <a:t>modellen</a:t>
            </a:r>
            <a:r>
              <a:rPr lang="en-US" altLang="sv-SE" dirty="0" smtClean="0"/>
              <a:t> </a:t>
            </a:r>
            <a:r>
              <a:rPr lang="en-US" altLang="sv-SE" dirty="0" err="1" smtClean="0"/>
              <a:t>passar</a:t>
            </a:r>
            <a:r>
              <a:rPr lang="en-US" altLang="sv-SE" dirty="0" smtClean="0"/>
              <a:t> LPS-</a:t>
            </a:r>
            <a:r>
              <a:rPr lang="en-US" altLang="sv-SE" dirty="0" err="1" smtClean="0"/>
              <a:t>pumpen</a:t>
            </a:r>
            <a:r>
              <a:rPr lang="en-US" altLang="sv-SE" dirty="0" smtClean="0"/>
              <a:t> med </a:t>
            </a:r>
            <a:br>
              <a:rPr lang="en-US" altLang="sv-SE" dirty="0" smtClean="0"/>
            </a:br>
            <a:r>
              <a:rPr lang="en-US" altLang="sv-SE" dirty="0" err="1" smtClean="0"/>
              <a:t>fläns</a:t>
            </a:r>
            <a:r>
              <a:rPr lang="en-US" altLang="sv-SE" dirty="0" smtClean="0"/>
              <a:t> </a:t>
            </a:r>
            <a:r>
              <a:rPr lang="en-US" altLang="sv-SE" dirty="0" err="1" smtClean="0"/>
              <a:t>och</a:t>
            </a:r>
            <a:r>
              <a:rPr lang="en-US" altLang="sv-SE" dirty="0" smtClean="0"/>
              <a:t> </a:t>
            </a:r>
            <a:r>
              <a:rPr lang="en-US" altLang="sv-SE" dirty="0" err="1" smtClean="0"/>
              <a:t>böjt</a:t>
            </a:r>
            <a:r>
              <a:rPr lang="en-US" altLang="sv-SE" dirty="0" smtClean="0"/>
              <a:t> </a:t>
            </a:r>
            <a:r>
              <a:rPr lang="en-US" altLang="sv-SE" dirty="0" err="1" smtClean="0"/>
              <a:t>utlopp</a:t>
            </a:r>
            <a:r>
              <a:rPr lang="en-US" altLang="sv-SE" dirty="0" smtClean="0"/>
              <a:t>.</a:t>
            </a:r>
          </a:p>
          <a:p>
            <a:pPr marL="265113" indent="-265113"/>
            <a:r>
              <a:rPr lang="en-US" altLang="sv-SE" dirty="0" smtClean="0"/>
              <a:t> </a:t>
            </a:r>
          </a:p>
          <a:p>
            <a:pPr marL="265113" indent="-265113"/>
            <a:r>
              <a:rPr lang="en-US" altLang="sv-SE" dirty="0" smtClean="0"/>
              <a:t>•	</a:t>
            </a:r>
            <a:r>
              <a:rPr lang="en-US" altLang="sv-SE" dirty="0" err="1" smtClean="0"/>
              <a:t>Båda</a:t>
            </a:r>
            <a:r>
              <a:rPr lang="en-US" altLang="sv-SE" dirty="0" smtClean="0"/>
              <a:t> </a:t>
            </a:r>
            <a:r>
              <a:rPr lang="en-US" altLang="sv-SE" dirty="0" err="1" smtClean="0"/>
              <a:t>pumparna</a:t>
            </a:r>
            <a:r>
              <a:rPr lang="en-US" altLang="sv-SE" dirty="0" smtClean="0"/>
              <a:t> </a:t>
            </a:r>
            <a:r>
              <a:rPr lang="en-US" altLang="sv-SE" dirty="0" err="1" smtClean="0"/>
              <a:t>är</a:t>
            </a:r>
            <a:r>
              <a:rPr lang="en-US" altLang="sv-SE" dirty="0" smtClean="0"/>
              <a:t> </a:t>
            </a:r>
            <a:r>
              <a:rPr lang="en-US" altLang="sv-SE" dirty="0" err="1" smtClean="0"/>
              <a:t>hydrauliskt</a:t>
            </a:r>
            <a:r>
              <a:rPr lang="en-US" altLang="sv-SE" dirty="0" smtClean="0"/>
              <a:t> </a:t>
            </a:r>
            <a:r>
              <a:rPr lang="en-US" altLang="sv-SE" dirty="0" err="1" smtClean="0"/>
              <a:t>helt</a:t>
            </a:r>
            <a:r>
              <a:rPr lang="en-US" altLang="sv-SE" dirty="0" smtClean="0"/>
              <a:t> </a:t>
            </a:r>
            <a:r>
              <a:rPr lang="en-US" altLang="sv-SE" dirty="0" err="1" smtClean="0"/>
              <a:t>kompatibla</a:t>
            </a:r>
            <a:r>
              <a:rPr lang="en-US" altLang="sv-SE" dirty="0" smtClean="0"/>
              <a:t> med LPS-</a:t>
            </a:r>
            <a:r>
              <a:rPr lang="en-US" altLang="sv-SE" dirty="0" err="1" smtClean="0"/>
              <a:t>tryckavloppssystem</a:t>
            </a:r>
            <a:r>
              <a:rPr lang="en-US" altLang="sv-SE" dirty="0" smtClean="0"/>
              <a:t>.</a:t>
            </a:r>
          </a:p>
          <a:p>
            <a:pPr marL="265113" indent="-265113"/>
            <a:r>
              <a:rPr lang="en-US" altLang="sv-SE" dirty="0" smtClean="0"/>
              <a:t> </a:t>
            </a:r>
          </a:p>
          <a:p>
            <a:pPr marL="265113" indent="-265113"/>
            <a:r>
              <a:rPr lang="en-US" altLang="sv-SE" dirty="0" smtClean="0"/>
              <a:t>•	</a:t>
            </a:r>
            <a:r>
              <a:rPr lang="en-US" altLang="sv-SE" dirty="0" err="1" smtClean="0"/>
              <a:t>Pumparna</a:t>
            </a:r>
            <a:r>
              <a:rPr lang="en-US" altLang="sv-SE" dirty="0" smtClean="0"/>
              <a:t> </a:t>
            </a:r>
            <a:r>
              <a:rPr lang="en-US" altLang="sv-SE" dirty="0" err="1" smtClean="0"/>
              <a:t>har</a:t>
            </a:r>
            <a:r>
              <a:rPr lang="en-US" altLang="sv-SE" dirty="0" smtClean="0"/>
              <a:t> </a:t>
            </a:r>
            <a:r>
              <a:rPr lang="en-US" altLang="sv-SE" dirty="0" err="1" smtClean="0"/>
              <a:t>hydraulisk</a:t>
            </a:r>
            <a:r>
              <a:rPr lang="en-US" altLang="sv-SE" dirty="0" smtClean="0"/>
              <a:t> </a:t>
            </a:r>
            <a:r>
              <a:rPr lang="en-US" altLang="sv-SE" dirty="0" err="1" smtClean="0"/>
              <a:t>och</a:t>
            </a:r>
            <a:r>
              <a:rPr lang="en-US" altLang="sv-SE" dirty="0" smtClean="0"/>
              <a:t> </a:t>
            </a:r>
            <a:r>
              <a:rPr lang="en-US" altLang="sv-SE" dirty="0" err="1" smtClean="0"/>
              <a:t>elektrisk</a:t>
            </a:r>
            <a:r>
              <a:rPr lang="en-US" altLang="sv-SE" dirty="0" smtClean="0"/>
              <a:t> </a:t>
            </a:r>
            <a:r>
              <a:rPr lang="en-US" altLang="sv-SE" dirty="0" err="1" smtClean="0"/>
              <a:t>snabbkoppling</a:t>
            </a:r>
            <a:r>
              <a:rPr lang="en-US" altLang="sv-SE" dirty="0" smtClean="0"/>
              <a:t> </a:t>
            </a:r>
            <a:r>
              <a:rPr lang="en-US" altLang="sv-SE" dirty="0" err="1" smtClean="0"/>
              <a:t>för</a:t>
            </a:r>
            <a:r>
              <a:rPr lang="en-US" altLang="sv-SE" dirty="0" smtClean="0"/>
              <a:t> </a:t>
            </a:r>
            <a:r>
              <a:rPr lang="en-US" altLang="sv-SE" dirty="0" err="1" smtClean="0"/>
              <a:t>snabbt</a:t>
            </a:r>
            <a:r>
              <a:rPr lang="en-US" altLang="sv-SE" dirty="0" smtClean="0"/>
              <a:t> </a:t>
            </a:r>
            <a:r>
              <a:rPr lang="en-US" altLang="sv-SE" dirty="0" err="1" smtClean="0"/>
              <a:t>och</a:t>
            </a:r>
            <a:r>
              <a:rPr lang="en-US" altLang="sv-SE" dirty="0" smtClean="0"/>
              <a:t> </a:t>
            </a:r>
            <a:r>
              <a:rPr lang="en-US" altLang="sv-SE" dirty="0" err="1" smtClean="0"/>
              <a:t>enkelt</a:t>
            </a:r>
            <a:r>
              <a:rPr lang="en-US" altLang="sv-SE" dirty="0" smtClean="0"/>
              <a:t> </a:t>
            </a:r>
            <a:r>
              <a:rPr lang="en-US" altLang="sv-SE" dirty="0" err="1" smtClean="0"/>
              <a:t>pumpbyte</a:t>
            </a:r>
            <a:r>
              <a:rPr lang="en-US" altLang="sv-SE" dirty="0" smtClean="0"/>
              <a:t>.</a:t>
            </a:r>
          </a:p>
          <a:p>
            <a:pPr marL="265113" indent="-265113"/>
            <a:r>
              <a:rPr lang="en-US" altLang="sv-SE" dirty="0" smtClean="0"/>
              <a:t> </a:t>
            </a:r>
          </a:p>
          <a:p>
            <a:pPr marL="265113" indent="-265113"/>
            <a:r>
              <a:rPr lang="en-US" altLang="sv-SE" dirty="0" smtClean="0"/>
              <a:t>•	</a:t>
            </a:r>
            <a:r>
              <a:rPr lang="en-US" altLang="sv-SE" dirty="0" err="1" smtClean="0"/>
              <a:t>Styrningen</a:t>
            </a:r>
            <a:r>
              <a:rPr lang="en-US" altLang="sv-SE" dirty="0" smtClean="0"/>
              <a:t> </a:t>
            </a:r>
            <a:r>
              <a:rPr lang="en-US" altLang="sv-SE" dirty="0" err="1" smtClean="0"/>
              <a:t>placeras</a:t>
            </a:r>
            <a:r>
              <a:rPr lang="en-US" altLang="sv-SE" dirty="0" smtClean="0"/>
              <a:t> </a:t>
            </a:r>
            <a:r>
              <a:rPr lang="en-US" altLang="sv-SE" dirty="0" err="1" smtClean="0"/>
              <a:t>antingen</a:t>
            </a:r>
            <a:r>
              <a:rPr lang="en-US" altLang="sv-SE" dirty="0" smtClean="0"/>
              <a:t> </a:t>
            </a:r>
            <a:r>
              <a:rPr lang="en-US" altLang="sv-SE" dirty="0" err="1" smtClean="0"/>
              <a:t>väderskyddat</a:t>
            </a:r>
            <a:r>
              <a:rPr lang="en-US" altLang="sv-SE" dirty="0" smtClean="0"/>
              <a:t> </a:t>
            </a:r>
            <a:r>
              <a:rPr lang="en-US" altLang="sv-SE" dirty="0" err="1" smtClean="0"/>
              <a:t>i</a:t>
            </a:r>
            <a:r>
              <a:rPr lang="en-US" altLang="sv-SE" dirty="0" smtClean="0"/>
              <a:t> </a:t>
            </a:r>
            <a:r>
              <a:rPr lang="en-US" altLang="sv-SE" dirty="0" err="1" smtClean="0"/>
              <a:t>närheten</a:t>
            </a:r>
            <a:r>
              <a:rPr lang="en-US" altLang="sv-SE" dirty="0" smtClean="0"/>
              <a:t> </a:t>
            </a:r>
            <a:r>
              <a:rPr lang="en-US" altLang="sv-SE" dirty="0" err="1" smtClean="0"/>
              <a:t>av</a:t>
            </a:r>
            <a:r>
              <a:rPr lang="en-US" altLang="sv-SE" dirty="0" smtClean="0"/>
              <a:t> </a:t>
            </a:r>
            <a:r>
              <a:rPr lang="en-US" altLang="sv-SE" dirty="0" err="1" smtClean="0"/>
              <a:t>pumpstationen</a:t>
            </a:r>
            <a:r>
              <a:rPr lang="en-US" altLang="sv-SE" dirty="0" smtClean="0"/>
              <a:t> </a:t>
            </a:r>
            <a:r>
              <a:rPr lang="en-US" altLang="sv-SE" dirty="0" err="1" smtClean="0"/>
              <a:t>eller</a:t>
            </a:r>
            <a:r>
              <a:rPr lang="en-US" altLang="sv-SE" dirty="0" smtClean="0"/>
              <a:t> </a:t>
            </a:r>
            <a:r>
              <a:rPr lang="en-US" altLang="sv-SE" dirty="0" err="1" smtClean="0"/>
              <a:t>i</a:t>
            </a:r>
            <a:r>
              <a:rPr lang="en-US" altLang="sv-SE" dirty="0" smtClean="0"/>
              <a:t> </a:t>
            </a:r>
            <a:r>
              <a:rPr lang="en-US" altLang="sv-SE" dirty="0" err="1" smtClean="0"/>
              <a:t>direkt</a:t>
            </a:r>
            <a:r>
              <a:rPr lang="en-US" altLang="sv-SE" dirty="0" smtClean="0"/>
              <a:t> </a:t>
            </a:r>
            <a:r>
              <a:rPr lang="en-US" altLang="sv-SE" dirty="0" err="1" smtClean="0"/>
              <a:t>anslutning</a:t>
            </a:r>
            <a:r>
              <a:rPr lang="en-US" altLang="sv-SE" dirty="0" smtClean="0"/>
              <a:t> till </a:t>
            </a:r>
            <a:r>
              <a:rPr lang="en-US" altLang="sv-SE" dirty="0" err="1" smtClean="0"/>
              <a:t>pumpstationen</a:t>
            </a:r>
            <a:r>
              <a:rPr lang="en-US" altLang="sv-SE" dirty="0" smtClean="0"/>
              <a:t> </a:t>
            </a:r>
            <a:r>
              <a:rPr lang="en-US" altLang="sv-SE" dirty="0" err="1" smtClean="0"/>
              <a:t>i</a:t>
            </a:r>
            <a:r>
              <a:rPr lang="en-US" altLang="sv-SE" dirty="0" smtClean="0"/>
              <a:t> </a:t>
            </a:r>
            <a:r>
              <a:rPr lang="en-US" altLang="sv-SE" dirty="0" err="1" smtClean="0"/>
              <a:t>ett</a:t>
            </a:r>
            <a:r>
              <a:rPr lang="en-US" altLang="sv-SE" dirty="0" smtClean="0"/>
              <a:t> </a:t>
            </a:r>
            <a:r>
              <a:rPr lang="en-US" altLang="sv-SE" dirty="0" err="1" smtClean="0"/>
              <a:t>för</a:t>
            </a:r>
            <a:r>
              <a:rPr lang="en-US" altLang="sv-SE" dirty="0" smtClean="0"/>
              <a:t> </a:t>
            </a:r>
            <a:r>
              <a:rPr lang="en-US" altLang="sv-SE" dirty="0" err="1" smtClean="0"/>
              <a:t>ändamålet</a:t>
            </a:r>
            <a:r>
              <a:rPr lang="en-US" altLang="sv-SE" dirty="0" smtClean="0"/>
              <a:t> </a:t>
            </a:r>
            <a:r>
              <a:rPr lang="en-US" altLang="sv-SE" dirty="0" err="1" smtClean="0"/>
              <a:t>avsett</a:t>
            </a:r>
            <a:r>
              <a:rPr lang="en-US" altLang="sv-SE" dirty="0" smtClean="0"/>
              <a:t> </a:t>
            </a:r>
            <a:r>
              <a:rPr lang="en-US" altLang="sv-SE" dirty="0" err="1" smtClean="0"/>
              <a:t>fack</a:t>
            </a:r>
            <a:r>
              <a:rPr lang="en-US" altLang="sv-SE" dirty="0" smtClean="0"/>
              <a:t>.</a:t>
            </a:r>
          </a:p>
          <a:p>
            <a:pPr marL="265113" indent="-265113"/>
            <a:r>
              <a:rPr lang="en-US" altLang="sv-SE" dirty="0" smtClean="0"/>
              <a:t> </a:t>
            </a:r>
          </a:p>
          <a:p>
            <a:pPr marL="265113" indent="-265113"/>
            <a:r>
              <a:rPr lang="en-US" altLang="sv-SE" dirty="0" smtClean="0"/>
              <a:t>•	</a:t>
            </a:r>
            <a:r>
              <a:rPr lang="en-US" altLang="sv-SE" dirty="0" err="1" smtClean="0"/>
              <a:t>Pumpstationerna</a:t>
            </a:r>
            <a:r>
              <a:rPr lang="en-US" altLang="sv-SE" dirty="0" smtClean="0"/>
              <a:t> </a:t>
            </a:r>
            <a:r>
              <a:rPr lang="en-US" altLang="sv-SE" dirty="0" err="1" smtClean="0"/>
              <a:t>passar</a:t>
            </a:r>
            <a:r>
              <a:rPr lang="en-US" altLang="sv-SE" dirty="0" smtClean="0"/>
              <a:t> extra bra vid </a:t>
            </a:r>
            <a:r>
              <a:rPr lang="en-US" altLang="sv-SE" dirty="0" err="1" smtClean="0"/>
              <a:t>fastigheter</a:t>
            </a:r>
            <a:r>
              <a:rPr lang="en-US" altLang="sv-SE" dirty="0" smtClean="0"/>
              <a:t> </a:t>
            </a:r>
            <a:r>
              <a:rPr lang="en-US" altLang="sv-SE" dirty="0" err="1" smtClean="0"/>
              <a:t>där</a:t>
            </a:r>
            <a:r>
              <a:rPr lang="en-US" altLang="sv-SE" dirty="0" smtClean="0"/>
              <a:t> </a:t>
            </a:r>
            <a:r>
              <a:rPr lang="en-US" altLang="sv-SE" dirty="0" err="1" smtClean="0"/>
              <a:t>det</a:t>
            </a:r>
            <a:r>
              <a:rPr lang="en-US" altLang="sv-SE" dirty="0" smtClean="0"/>
              <a:t> </a:t>
            </a:r>
            <a:r>
              <a:rPr lang="en-US" altLang="sv-SE" dirty="0" err="1" smtClean="0"/>
              <a:t>är</a:t>
            </a:r>
            <a:r>
              <a:rPr lang="en-US" altLang="sv-SE" dirty="0" smtClean="0"/>
              <a:t> </a:t>
            </a:r>
            <a:r>
              <a:rPr lang="en-US" altLang="sv-SE" dirty="0" err="1" smtClean="0"/>
              <a:t>svårt</a:t>
            </a:r>
            <a:r>
              <a:rPr lang="en-US" altLang="sv-SE" dirty="0" smtClean="0"/>
              <a:t> </a:t>
            </a:r>
            <a:r>
              <a:rPr lang="en-US" altLang="sv-SE" dirty="0" err="1" smtClean="0"/>
              <a:t>att</a:t>
            </a:r>
            <a:r>
              <a:rPr lang="en-US" altLang="sv-SE" dirty="0" smtClean="0"/>
              <a:t> </a:t>
            </a:r>
            <a:r>
              <a:rPr lang="en-US" altLang="sv-SE" dirty="0" err="1" smtClean="0"/>
              <a:t>gräva</a:t>
            </a:r>
            <a:r>
              <a:rPr lang="en-US" altLang="sv-SE" dirty="0" smtClean="0"/>
              <a:t> </a:t>
            </a:r>
            <a:r>
              <a:rPr lang="en-US" altLang="sv-SE" dirty="0" err="1" smtClean="0"/>
              <a:t>eller</a:t>
            </a:r>
            <a:r>
              <a:rPr lang="en-US" altLang="sv-SE" dirty="0" smtClean="0"/>
              <a:t> </a:t>
            </a:r>
            <a:r>
              <a:rPr lang="en-US" altLang="sv-SE" dirty="0" err="1" smtClean="0"/>
              <a:t>spränga</a:t>
            </a:r>
            <a:r>
              <a:rPr lang="en-US" altLang="sv-SE" dirty="0" smtClean="0"/>
              <a:t>.</a:t>
            </a:r>
          </a:p>
          <a:p>
            <a:pPr marL="265113" indent="-265113"/>
            <a:endParaRPr lang="en-US" altLang="sv-SE"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defRPr sz="1200">
                <a:solidFill>
                  <a:schemeClr val="tx1"/>
                </a:solidFill>
                <a:latin typeface="Calibri" pitchFamily="34" charset="0"/>
                <a:ea typeface="MS PGothic" pitchFamily="34" charset="-128"/>
              </a:defRPr>
            </a:lvl1pPr>
            <a:lvl2pPr marL="742950" indent="-285750" defTabSz="457200">
              <a:defRPr sz="1200">
                <a:solidFill>
                  <a:schemeClr val="tx1"/>
                </a:solidFill>
                <a:latin typeface="Calibri" pitchFamily="34" charset="0"/>
                <a:ea typeface="MS PGothic" pitchFamily="34" charset="-128"/>
              </a:defRPr>
            </a:lvl2pPr>
            <a:lvl3pPr marL="1143000" indent="-228600" defTabSz="457200">
              <a:defRPr sz="1200">
                <a:solidFill>
                  <a:schemeClr val="tx1"/>
                </a:solidFill>
                <a:latin typeface="Calibri" pitchFamily="34" charset="0"/>
                <a:ea typeface="MS PGothic" pitchFamily="34" charset="-128"/>
              </a:defRPr>
            </a:lvl3pPr>
            <a:lvl4pPr marL="1600200" indent="-228600" defTabSz="457200">
              <a:defRPr sz="1200">
                <a:solidFill>
                  <a:schemeClr val="tx1"/>
                </a:solidFill>
                <a:latin typeface="Calibri" pitchFamily="34" charset="0"/>
                <a:ea typeface="MS PGothic" pitchFamily="34" charset="-128"/>
              </a:defRPr>
            </a:lvl4pPr>
            <a:lvl5pPr marL="2057400" indent="-228600" defTabSz="457200">
              <a:defRPr sz="1200">
                <a:solidFill>
                  <a:schemeClr val="tx1"/>
                </a:solidFill>
                <a:latin typeface="Calibri" pitchFamily="34" charset="0"/>
                <a:ea typeface="MS PGothic"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83DC5348-1157-461B-BD03-16FB79B07CEC}" type="slidenum">
              <a:rPr lang="sv-SE" altLang="sv-SE">
                <a:solidFill>
                  <a:prstClr val="black"/>
                </a:solidFill>
              </a:rPr>
              <a:pPr/>
              <a:t>22</a:t>
            </a:fld>
            <a:endParaRPr lang="sv-SE" altLang="sv-SE">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24</a:t>
            </a:fld>
            <a:endParaRPr lang="sv-SE"/>
          </a:p>
        </p:txBody>
      </p:sp>
    </p:spTree>
    <p:extLst>
      <p:ext uri="{BB962C8B-B14F-4D97-AF65-F5344CB8AC3E}">
        <p14:creationId xmlns:p14="http://schemas.microsoft.com/office/powerpoint/2010/main" val="203558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här för att ändra format på underrubrik i bakgrunden</a:t>
            </a:r>
            <a:endParaRPr lang="sv-SE"/>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48565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81989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312068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228331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912938"/>
            <a:ext cx="8229600" cy="995362"/>
          </a:xfrm>
        </p:spPr>
        <p:txBody>
          <a:bodyPr>
            <a:normAutofit/>
          </a:bodyPr>
          <a:lstStyle>
            <a:lvl1pPr algn="r">
              <a:defRPr sz="4000" baseline="0">
                <a:solidFill>
                  <a:srgbClr val="008000"/>
                </a:solidFill>
              </a:defRPr>
            </a:lvl1pPr>
          </a:lstStyle>
          <a:p>
            <a:r>
              <a:rPr lang="sv-SE" smtClean="0"/>
              <a:t>Click to edit Master title style</a:t>
            </a:r>
            <a:endParaRPr lang="en-US" dirty="0"/>
          </a:p>
        </p:txBody>
      </p:sp>
    </p:spTree>
    <p:extLst>
      <p:ext uri="{BB962C8B-B14F-4D97-AF65-F5344CB8AC3E}">
        <p14:creationId xmlns:p14="http://schemas.microsoft.com/office/powerpoint/2010/main" val="2596444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Slide Number Placeholder 5"/>
          <p:cNvSpPr>
            <a:spLocks noGrp="1"/>
          </p:cNvSpPr>
          <p:nvPr>
            <p:ph type="sldNum" sz="quarter" idx="10"/>
          </p:nvPr>
        </p:nvSpPr>
        <p:spPr/>
        <p:txBody>
          <a:bodyPr/>
          <a:lstStyle>
            <a:lvl1pPr>
              <a:defRPr sz="1200">
                <a:solidFill>
                  <a:srgbClr val="A6A6A6"/>
                </a:solidFill>
              </a:defRPr>
            </a:lvl1pPr>
          </a:lstStyle>
          <a:p>
            <a:pPr>
              <a:defRPr/>
            </a:pPr>
            <a:r>
              <a:rPr lang="en-US" sz="1000">
                <a:solidFill>
                  <a:srgbClr val="7F7F7F"/>
                </a:solidFill>
              </a:rPr>
              <a:t>Bild </a:t>
            </a:r>
            <a:fld id="{1A5171B5-0C13-4B50-B360-D5A55BA54BEB}" type="slidenum">
              <a:rPr lang="en-US" sz="1000">
                <a:solidFill>
                  <a:srgbClr val="7F7F7F"/>
                </a:solidFill>
              </a:rPr>
              <a:pPr>
                <a:defRPr/>
              </a:pPr>
              <a:t>‹#›</a:t>
            </a:fld>
            <a:r>
              <a:rPr lang="en-US" sz="1000">
                <a:solidFill>
                  <a:srgbClr val="7F7F7F"/>
                </a:solidFill>
              </a:rPr>
              <a:t> </a:t>
            </a:r>
            <a:r>
              <a:rPr lang="en-US" sz="1000">
                <a:solidFill>
                  <a:prstClr val="white"/>
                </a:solidFill>
              </a:rPr>
              <a:t>I</a:t>
            </a:r>
            <a:r>
              <a:rPr lang="en-US" sz="1000">
                <a:solidFill>
                  <a:srgbClr val="7F7F7F"/>
                </a:solidFill>
              </a:rPr>
              <a:t>  Telge Nät</a:t>
            </a:r>
            <a:r>
              <a:rPr lang="en-US" sz="1000">
                <a:solidFill>
                  <a:prstClr val="white"/>
                </a:solidFill>
              </a:rPr>
              <a:t>I</a:t>
            </a:r>
            <a:r>
              <a:rPr lang="en-US" sz="1000">
                <a:solidFill>
                  <a:srgbClr val="7F7F7F"/>
                </a:solidFill>
              </a:rPr>
              <a:t>  2013-03-14</a:t>
            </a:r>
          </a:p>
          <a:p>
            <a:pPr>
              <a:defRPr/>
            </a:pPr>
            <a:endParaRPr lang="en-US"/>
          </a:p>
        </p:txBody>
      </p:sp>
    </p:spTree>
    <p:extLst>
      <p:ext uri="{BB962C8B-B14F-4D97-AF65-F5344CB8AC3E}">
        <p14:creationId xmlns:p14="http://schemas.microsoft.com/office/powerpoint/2010/main" val="803405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Slide Number Placeholder 5"/>
          <p:cNvSpPr>
            <a:spLocks noGrp="1"/>
          </p:cNvSpPr>
          <p:nvPr>
            <p:ph type="sldNum" sz="quarter" idx="10"/>
          </p:nvPr>
        </p:nvSpPr>
        <p:spPr/>
        <p:txBody>
          <a:bodyPr/>
          <a:lstStyle>
            <a:lvl1pPr>
              <a:defRPr sz="1200">
                <a:solidFill>
                  <a:srgbClr val="A6A6A6"/>
                </a:solidFill>
              </a:defRPr>
            </a:lvl1pPr>
          </a:lstStyle>
          <a:p>
            <a:pPr>
              <a:defRPr/>
            </a:pPr>
            <a:r>
              <a:rPr lang="en-US" sz="1000">
                <a:solidFill>
                  <a:srgbClr val="7F7F7F"/>
                </a:solidFill>
              </a:rPr>
              <a:t>Bild </a:t>
            </a:r>
            <a:fld id="{4F2C087D-0500-4D43-91BC-C7E7F951228D}" type="slidenum">
              <a:rPr lang="en-US" sz="1000">
                <a:solidFill>
                  <a:srgbClr val="7F7F7F"/>
                </a:solidFill>
              </a:rPr>
              <a:pPr>
                <a:defRPr/>
              </a:pPr>
              <a:t>‹#›</a:t>
            </a:fld>
            <a:r>
              <a:rPr lang="en-US" sz="1000">
                <a:solidFill>
                  <a:srgbClr val="7F7F7F"/>
                </a:solidFill>
              </a:rPr>
              <a:t> </a:t>
            </a:r>
            <a:r>
              <a:rPr lang="en-US" sz="1000">
                <a:solidFill>
                  <a:prstClr val="white"/>
                </a:solidFill>
              </a:rPr>
              <a:t>I</a:t>
            </a:r>
            <a:r>
              <a:rPr lang="en-US" sz="1000">
                <a:solidFill>
                  <a:srgbClr val="7F7F7F"/>
                </a:solidFill>
              </a:rPr>
              <a:t>  Telge Nät</a:t>
            </a:r>
            <a:r>
              <a:rPr lang="en-US" sz="1000">
                <a:solidFill>
                  <a:prstClr val="white"/>
                </a:solidFill>
              </a:rPr>
              <a:t>I</a:t>
            </a:r>
            <a:r>
              <a:rPr lang="en-US" sz="1000">
                <a:solidFill>
                  <a:srgbClr val="7F7F7F"/>
                </a:solidFill>
              </a:rPr>
              <a:t>  2013-03-14</a:t>
            </a:r>
          </a:p>
          <a:p>
            <a:pPr>
              <a:defRPr/>
            </a:pPr>
            <a:endParaRPr lang="en-US"/>
          </a:p>
        </p:txBody>
      </p:sp>
    </p:spTree>
    <p:extLst>
      <p:ext uri="{BB962C8B-B14F-4D97-AF65-F5344CB8AC3E}">
        <p14:creationId xmlns:p14="http://schemas.microsoft.com/office/powerpoint/2010/main" val="356401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8677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0065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52965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sidfot 6"/>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78967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sidfot 2"/>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55313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7972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66031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8977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ChangeArrowheads="1"/>
          </p:cNvSpPr>
          <p:nvPr/>
        </p:nvSpPr>
        <p:spPr bwMode="auto">
          <a:xfrm>
            <a:off x="381000" y="304800"/>
            <a:ext cx="8458200" cy="6172200"/>
          </a:xfrm>
          <a:prstGeom prst="rect">
            <a:avLst/>
          </a:prstGeom>
          <a:noFill/>
          <a:ln w="31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36" name="Line 12"/>
          <p:cNvSpPr>
            <a:spLocks noChangeShapeType="1"/>
          </p:cNvSpPr>
          <p:nvPr/>
        </p:nvSpPr>
        <p:spPr bwMode="auto">
          <a:xfrm>
            <a:off x="457200" y="5791200"/>
            <a:ext cx="8305800" cy="0"/>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104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smtClean="0"/>
              <a:t>Klicka här för att ändra format på bakgrundsrubriken</a:t>
            </a:r>
          </a:p>
        </p:txBody>
      </p:sp>
      <p:sp>
        <p:nvSpPr>
          <p:cNvPr id="1044"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r>
              <a:rPr lang="sv-SE"/>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ooterPPT3.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342063"/>
            <a:ext cx="91440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smtClean="0"/>
              <a:t>Click to edit Master title style</a:t>
            </a:r>
            <a:endParaRPr lang="en-US" altLang="sv-SE"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smtClean="0"/>
              <a:t>VA-lösningar i omvandlingsområden och glesbygd i mer än 35 år</a:t>
            </a:r>
          </a:p>
        </p:txBody>
      </p:sp>
      <p:sp>
        <p:nvSpPr>
          <p:cNvPr id="9" name="Slide Number Placeholder 5"/>
          <p:cNvSpPr>
            <a:spLocks noGrp="1"/>
          </p:cNvSpPr>
          <p:nvPr>
            <p:ph type="sldNum" sz="quarter" idx="4"/>
          </p:nvPr>
        </p:nvSpPr>
        <p:spPr>
          <a:xfrm>
            <a:off x="457200" y="6464300"/>
            <a:ext cx="3489325"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7F7F7F"/>
                </a:solidFill>
              </a:defRPr>
            </a:lvl1pPr>
          </a:lstStyle>
          <a:p>
            <a:pPr defTabSz="457200">
              <a:spcBef>
                <a:spcPct val="0"/>
              </a:spcBef>
              <a:buFontTx/>
              <a:buNone/>
              <a:defRPr/>
            </a:pPr>
            <a:r>
              <a:rPr lang="en-US">
                <a:latin typeface="Calibri" pitchFamily="34" charset="0"/>
                <a:ea typeface="MS PGothic" pitchFamily="34" charset="-128"/>
              </a:rPr>
              <a:t>Bild </a:t>
            </a:r>
            <a:fld id="{C0FD3CCA-903F-48D7-ADC1-370C6437BD21}" type="slidenum">
              <a:rPr lang="en-US">
                <a:latin typeface="Calibri" pitchFamily="34" charset="0"/>
                <a:ea typeface="MS PGothic" pitchFamily="34" charset="-128"/>
              </a:rPr>
              <a:pPr defTabSz="457200">
                <a:spcBef>
                  <a:spcPct val="0"/>
                </a:spcBef>
                <a:buFontTx/>
                <a:buNone/>
                <a:defRPr/>
              </a:pPr>
              <a:t>‹#›</a:t>
            </a:fld>
            <a:r>
              <a:rPr lang="en-US">
                <a:latin typeface="Calibri" pitchFamily="34" charset="0"/>
                <a:ea typeface="MS PGothic" pitchFamily="34" charset="-128"/>
              </a:rPr>
              <a:t> </a:t>
            </a:r>
            <a:r>
              <a:rPr lang="en-US">
                <a:solidFill>
                  <a:prstClr val="white"/>
                </a:solidFill>
                <a:latin typeface="Calibri" pitchFamily="34" charset="0"/>
                <a:ea typeface="MS PGothic" pitchFamily="34" charset="-128"/>
              </a:rPr>
              <a:t>I</a:t>
            </a:r>
            <a:r>
              <a:rPr lang="en-US">
                <a:latin typeface="Calibri" pitchFamily="34" charset="0"/>
                <a:ea typeface="MS PGothic" pitchFamily="34" charset="-128"/>
              </a:rPr>
              <a:t>  Telge Nät</a:t>
            </a:r>
            <a:r>
              <a:rPr lang="en-US">
                <a:solidFill>
                  <a:prstClr val="white"/>
                </a:solidFill>
                <a:latin typeface="Calibri" pitchFamily="34" charset="0"/>
                <a:ea typeface="MS PGothic" pitchFamily="34" charset="-128"/>
              </a:rPr>
              <a:t>I</a:t>
            </a:r>
            <a:r>
              <a:rPr lang="en-US">
                <a:latin typeface="Calibri" pitchFamily="34" charset="0"/>
                <a:ea typeface="MS PGothic" pitchFamily="34" charset="-128"/>
              </a:rPr>
              <a:t>  2013-03-14</a:t>
            </a:r>
          </a:p>
          <a:p>
            <a:pPr defTabSz="457200">
              <a:spcBef>
                <a:spcPct val="0"/>
              </a:spcBef>
              <a:buFontTx/>
              <a:buNone/>
              <a:defRPr/>
            </a:pPr>
            <a:endParaRPr lang="en-US" sz="1200">
              <a:solidFill>
                <a:srgbClr val="A6A6A6"/>
              </a:solidFill>
              <a:latin typeface="Calibri" pitchFamily="34" charset="0"/>
              <a:ea typeface="MS PGothic" pitchFamily="34" charset="-128"/>
            </a:endParaRPr>
          </a:p>
        </p:txBody>
      </p:sp>
    </p:spTree>
    <p:extLst>
      <p:ext uri="{BB962C8B-B14F-4D97-AF65-F5344CB8AC3E}">
        <p14:creationId xmlns:p14="http://schemas.microsoft.com/office/powerpoint/2010/main" val="3818965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0" fontAlgn="base" hangingPunct="0">
        <a:spcBef>
          <a:spcPct val="0"/>
        </a:spcBef>
        <a:spcAft>
          <a:spcPct val="0"/>
        </a:spcAft>
        <a:defRPr sz="3600" b="1" kern="1200">
          <a:solidFill>
            <a:srgbClr val="008000"/>
          </a:solidFill>
          <a:latin typeface="Helvetica"/>
          <a:ea typeface="MS PGothic" pitchFamily="34" charset="-128"/>
          <a:cs typeface="Helvetica"/>
        </a:defRPr>
      </a:lvl1pPr>
      <a:lvl2pPr algn="l" defTabSz="457200" rtl="0" eaLnBrk="0" fontAlgn="base" hangingPunct="0">
        <a:spcBef>
          <a:spcPct val="0"/>
        </a:spcBef>
        <a:spcAft>
          <a:spcPct val="0"/>
        </a:spcAft>
        <a:defRPr sz="3600" b="1">
          <a:solidFill>
            <a:srgbClr val="008000"/>
          </a:solidFill>
          <a:latin typeface="Helvetica" pitchFamily="80" charset="0"/>
          <a:ea typeface="MS PGothic" pitchFamily="34" charset="-128"/>
          <a:cs typeface="Helvetica" pitchFamily="80" charset="0"/>
        </a:defRPr>
      </a:lvl2pPr>
      <a:lvl3pPr algn="l" defTabSz="457200" rtl="0" eaLnBrk="0" fontAlgn="base" hangingPunct="0">
        <a:spcBef>
          <a:spcPct val="0"/>
        </a:spcBef>
        <a:spcAft>
          <a:spcPct val="0"/>
        </a:spcAft>
        <a:defRPr sz="3600" b="1">
          <a:solidFill>
            <a:srgbClr val="008000"/>
          </a:solidFill>
          <a:latin typeface="Helvetica" pitchFamily="80" charset="0"/>
          <a:ea typeface="MS PGothic" pitchFamily="34" charset="-128"/>
          <a:cs typeface="Helvetica" pitchFamily="80" charset="0"/>
        </a:defRPr>
      </a:lvl3pPr>
      <a:lvl4pPr algn="l" defTabSz="457200" rtl="0" eaLnBrk="0" fontAlgn="base" hangingPunct="0">
        <a:spcBef>
          <a:spcPct val="0"/>
        </a:spcBef>
        <a:spcAft>
          <a:spcPct val="0"/>
        </a:spcAft>
        <a:defRPr sz="3600" b="1">
          <a:solidFill>
            <a:srgbClr val="008000"/>
          </a:solidFill>
          <a:latin typeface="Helvetica" pitchFamily="80" charset="0"/>
          <a:ea typeface="MS PGothic" pitchFamily="34" charset="-128"/>
          <a:cs typeface="Helvetica" pitchFamily="80" charset="0"/>
        </a:defRPr>
      </a:lvl4pPr>
      <a:lvl5pPr algn="l" defTabSz="457200" rtl="0" eaLnBrk="0" fontAlgn="base" hangingPunct="0">
        <a:spcBef>
          <a:spcPct val="0"/>
        </a:spcBef>
        <a:spcAft>
          <a:spcPct val="0"/>
        </a:spcAft>
        <a:defRPr sz="3600" b="1">
          <a:solidFill>
            <a:srgbClr val="008000"/>
          </a:solidFill>
          <a:latin typeface="Helvetica" pitchFamily="80" charset="0"/>
          <a:ea typeface="MS PGothic" pitchFamily="34" charset="-128"/>
          <a:cs typeface="Helvetica" pitchFamily="80" charset="0"/>
        </a:defRPr>
      </a:lvl5pPr>
      <a:lvl6pPr marL="457200" algn="l" defTabSz="457200" rtl="0" fontAlgn="base">
        <a:spcBef>
          <a:spcPct val="0"/>
        </a:spcBef>
        <a:spcAft>
          <a:spcPct val="0"/>
        </a:spcAft>
        <a:defRPr sz="3600" b="1">
          <a:solidFill>
            <a:srgbClr val="008000"/>
          </a:solidFill>
          <a:latin typeface="Helvetica" pitchFamily="80" charset="0"/>
          <a:ea typeface="MS PGothic" pitchFamily="34" charset="-128"/>
        </a:defRPr>
      </a:lvl6pPr>
      <a:lvl7pPr marL="914400" algn="l" defTabSz="457200" rtl="0" fontAlgn="base">
        <a:spcBef>
          <a:spcPct val="0"/>
        </a:spcBef>
        <a:spcAft>
          <a:spcPct val="0"/>
        </a:spcAft>
        <a:defRPr sz="3600" b="1">
          <a:solidFill>
            <a:srgbClr val="008000"/>
          </a:solidFill>
          <a:latin typeface="Helvetica" pitchFamily="80" charset="0"/>
          <a:ea typeface="MS PGothic" pitchFamily="34" charset="-128"/>
        </a:defRPr>
      </a:lvl7pPr>
      <a:lvl8pPr marL="1371600" algn="l" defTabSz="457200" rtl="0" fontAlgn="base">
        <a:spcBef>
          <a:spcPct val="0"/>
        </a:spcBef>
        <a:spcAft>
          <a:spcPct val="0"/>
        </a:spcAft>
        <a:defRPr sz="3600" b="1">
          <a:solidFill>
            <a:srgbClr val="008000"/>
          </a:solidFill>
          <a:latin typeface="Helvetica" pitchFamily="80" charset="0"/>
          <a:ea typeface="MS PGothic" pitchFamily="34" charset="-128"/>
        </a:defRPr>
      </a:lvl8pPr>
      <a:lvl9pPr marL="1828800" algn="l" defTabSz="457200" rtl="0" fontAlgn="base">
        <a:spcBef>
          <a:spcPct val="0"/>
        </a:spcBef>
        <a:spcAft>
          <a:spcPct val="0"/>
        </a:spcAft>
        <a:defRPr sz="3600" b="1">
          <a:solidFill>
            <a:srgbClr val="008000"/>
          </a:solidFill>
          <a:latin typeface="Helvetica" pitchFamily="80" charset="0"/>
          <a:ea typeface="MS PGothic" pitchFamily="34" charset="-128"/>
        </a:defRPr>
      </a:lvl9pPr>
    </p:titleStyle>
    <p:bodyStyle>
      <a:lvl1pPr marL="342900" indent="-341313" algn="l" defTabSz="457200" rtl="0" eaLnBrk="0" fontAlgn="base" hangingPunct="0">
        <a:lnSpc>
          <a:spcPts val="3200"/>
        </a:lnSpc>
        <a:spcBef>
          <a:spcPts val="725"/>
        </a:spcBef>
        <a:spcAft>
          <a:spcPts val="1325"/>
        </a:spcAft>
        <a:buFont typeface="Arial" pitchFamily="34" charset="0"/>
        <a:buChar char="•"/>
        <a:defRPr sz="30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6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2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cid:image001.png@01CE5AF2.A680FDE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vatten@haninge.s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260648"/>
            <a:ext cx="7772400" cy="1470025"/>
          </a:xfrm>
        </p:spPr>
        <p:txBody>
          <a:bodyPr/>
          <a:lstStyle/>
          <a:p>
            <a:r>
              <a:rPr lang="sv-SE" sz="6600" dirty="0" smtClean="0"/>
              <a:t>Bäckvägen</a:t>
            </a:r>
            <a:endParaRPr lang="sv-SE" sz="6600" dirty="0"/>
          </a:p>
        </p:txBody>
      </p:sp>
      <p:sp>
        <p:nvSpPr>
          <p:cNvPr id="3" name="Underrubrik 2"/>
          <p:cNvSpPr>
            <a:spLocks noGrp="1"/>
          </p:cNvSpPr>
          <p:nvPr>
            <p:ph type="subTitle" idx="1"/>
          </p:nvPr>
        </p:nvSpPr>
        <p:spPr>
          <a:xfrm>
            <a:off x="1430640" y="1412776"/>
            <a:ext cx="6400800" cy="1752600"/>
          </a:xfrm>
        </p:spPr>
        <p:txBody>
          <a:bodyPr/>
          <a:lstStyle/>
          <a:p>
            <a:r>
              <a:rPr lang="sv-SE" sz="2800" dirty="0" smtClean="0"/>
              <a:t>Anslutning till kommunalt VA Informationsmöte  2020-08-24</a:t>
            </a:r>
            <a:endParaRPr lang="sv-SE" sz="2800" dirty="0"/>
          </a:p>
        </p:txBody>
      </p:sp>
      <p:pic>
        <p:nvPicPr>
          <p:cNvPr id="6" name="Bildobjekt 5"/>
          <p:cNvPicPr>
            <a:picLocks noChangeAspect="1"/>
          </p:cNvPicPr>
          <p:nvPr/>
        </p:nvPicPr>
        <p:blipFill>
          <a:blip r:embed="rId2"/>
          <a:stretch>
            <a:fillRect/>
          </a:stretch>
        </p:blipFill>
        <p:spPr>
          <a:xfrm>
            <a:off x="2339752" y="2420888"/>
            <a:ext cx="4805137" cy="3436586"/>
          </a:xfrm>
          <a:prstGeom prst="rect">
            <a:avLst/>
          </a:prstGeom>
        </p:spPr>
      </p:pic>
    </p:spTree>
    <p:extLst>
      <p:ext uri="{BB962C8B-B14F-4D97-AF65-F5344CB8AC3E}">
        <p14:creationId xmlns:p14="http://schemas.microsoft.com/office/powerpoint/2010/main" val="392126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Innan utbyggnad av VA</a:t>
            </a:r>
            <a:endParaRPr lang="sv-SE" dirty="0"/>
          </a:p>
        </p:txBody>
      </p:sp>
      <p:sp>
        <p:nvSpPr>
          <p:cNvPr id="3" name="Platshållare för innehåll 2"/>
          <p:cNvSpPr>
            <a:spLocks noGrp="1"/>
          </p:cNvSpPr>
          <p:nvPr>
            <p:ph idx="1"/>
          </p:nvPr>
        </p:nvSpPr>
        <p:spPr>
          <a:xfrm>
            <a:off x="467544" y="1981200"/>
            <a:ext cx="2985392" cy="4114800"/>
          </a:xfrm>
        </p:spPr>
        <p:txBody>
          <a:bodyPr>
            <a:normAutofit/>
          </a:bodyPr>
          <a:lstStyle/>
          <a:p>
            <a:pPr marL="0" indent="0">
              <a:buNone/>
            </a:pPr>
            <a:r>
              <a:rPr lang="sv-SE" sz="2000" b="1" dirty="0" smtClean="0"/>
              <a:t>1. Förslag på    förbindelsepunkt</a:t>
            </a:r>
          </a:p>
          <a:p>
            <a:pPr>
              <a:buFont typeface="Arial" panose="020B0604020202020204" pitchFamily="34" charset="0"/>
              <a:buChar char="•"/>
            </a:pPr>
            <a:r>
              <a:rPr lang="sv-SE" sz="2000" dirty="0" smtClean="0"/>
              <a:t>Möjlighet </a:t>
            </a:r>
            <a:r>
              <a:rPr lang="sv-SE" sz="2000" dirty="0"/>
              <a:t>att ge </a:t>
            </a:r>
            <a:r>
              <a:rPr lang="sv-SE" sz="2000" dirty="0" smtClean="0"/>
              <a:t>  synpunkter </a:t>
            </a:r>
            <a:r>
              <a:rPr lang="sv-SE" sz="2000" dirty="0"/>
              <a:t>och egen </a:t>
            </a:r>
            <a:r>
              <a:rPr lang="sv-SE" sz="2000" dirty="0" smtClean="0"/>
              <a:t>placering</a:t>
            </a:r>
          </a:p>
          <a:p>
            <a:r>
              <a:rPr lang="sv-SE" sz="2000" dirty="0" smtClean="0"/>
              <a:t>Fri </a:t>
            </a:r>
            <a:r>
              <a:rPr lang="sv-SE" sz="2000" dirty="0" smtClean="0"/>
              <a:t>rådgivning </a:t>
            </a:r>
            <a:r>
              <a:rPr lang="sv-SE" sz="2000" dirty="0" smtClean="0"/>
              <a:t>erbjuds </a:t>
            </a:r>
            <a:r>
              <a:rPr lang="sv-SE" sz="2000" dirty="0" smtClean="0"/>
              <a:t>av Haninge kommun</a:t>
            </a:r>
            <a:endParaRPr lang="sv-SE" sz="2000" b="1" dirty="0"/>
          </a:p>
          <a:p>
            <a:pPr marL="0" indent="0">
              <a:buNone/>
            </a:pPr>
            <a:r>
              <a:rPr lang="sv-SE" sz="2000" dirty="0"/>
              <a:t>	</a:t>
            </a:r>
            <a:endParaRPr lang="sv-S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936" y="2060848"/>
            <a:ext cx="5560659" cy="365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52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04664"/>
            <a:ext cx="7772400" cy="731168"/>
          </a:xfrm>
        </p:spPr>
        <p:txBody>
          <a:bodyPr/>
          <a:lstStyle/>
          <a:p>
            <a:r>
              <a:rPr lang="sv-SE" dirty="0" smtClean="0"/>
              <a:t>Blanketter och tillstånd</a:t>
            </a:r>
            <a:endParaRPr lang="sv-SE" dirty="0"/>
          </a:p>
        </p:txBody>
      </p:sp>
      <p:sp>
        <p:nvSpPr>
          <p:cNvPr id="3" name="Platshållare för innehåll 2"/>
          <p:cNvSpPr>
            <a:spLocks noGrp="1"/>
          </p:cNvSpPr>
          <p:nvPr>
            <p:ph idx="1"/>
          </p:nvPr>
        </p:nvSpPr>
        <p:spPr>
          <a:xfrm>
            <a:off x="683568" y="1135832"/>
            <a:ext cx="8064896" cy="4823792"/>
          </a:xfrm>
        </p:spPr>
        <p:txBody>
          <a:bodyPr>
            <a:normAutofit/>
          </a:bodyPr>
          <a:lstStyle/>
          <a:p>
            <a:pPr>
              <a:buFont typeface="Wingdings" panose="05000000000000000000" pitchFamily="2" charset="2"/>
              <a:buChar char="q"/>
            </a:pPr>
            <a:r>
              <a:rPr lang="sv-SE" sz="2000" b="1" dirty="0" smtClean="0"/>
              <a:t>Föreslaget läge för förbindelsepunkt  </a:t>
            </a:r>
            <a:endParaRPr lang="sv-SE" sz="2000" dirty="0" smtClean="0">
              <a:solidFill>
                <a:srgbClr val="FF0000"/>
              </a:solidFill>
            </a:endParaRPr>
          </a:p>
          <a:p>
            <a:pPr>
              <a:buFont typeface="Wingdings" panose="05000000000000000000" pitchFamily="2" charset="2"/>
              <a:buChar char="q"/>
            </a:pPr>
            <a:r>
              <a:rPr lang="sv-SE" sz="2000" b="1" dirty="0" smtClean="0"/>
              <a:t>Frischaktsavtal</a:t>
            </a:r>
            <a:r>
              <a:rPr lang="sv-SE" dirty="0" smtClean="0"/>
              <a:t> </a:t>
            </a:r>
            <a:r>
              <a:rPr lang="sv-SE" dirty="0" smtClean="0"/>
              <a:t>tecknas (skickas med </a:t>
            </a:r>
            <a:r>
              <a:rPr lang="sv-SE" dirty="0" smtClean="0"/>
              <a:t>förbindelsepunkt)</a:t>
            </a:r>
          </a:p>
          <a:p>
            <a:pPr lvl="2">
              <a:buFont typeface="Arial" panose="020B0604020202020204" pitchFamily="34" charset="0"/>
              <a:buChar char="•"/>
            </a:pPr>
            <a:r>
              <a:rPr lang="sv-SE" sz="2000" dirty="0" smtClean="0"/>
              <a:t>Om </a:t>
            </a:r>
            <a:r>
              <a:rPr lang="sv-SE" sz="2000" dirty="0" smtClean="0"/>
              <a:t>det finns berg, kan det behöva sprängas </a:t>
            </a:r>
            <a:r>
              <a:rPr lang="sv-SE" sz="2000" dirty="0" smtClean="0"/>
              <a:t>loss</a:t>
            </a:r>
          </a:p>
          <a:p>
            <a:pPr lvl="2">
              <a:buFont typeface="Arial" panose="020B0604020202020204" pitchFamily="34" charset="0"/>
              <a:buChar char="•"/>
            </a:pPr>
            <a:r>
              <a:rPr lang="sv-SE" sz="2000" dirty="0" smtClean="0"/>
              <a:t>1,5 </a:t>
            </a:r>
            <a:r>
              <a:rPr lang="sv-SE" sz="2000" dirty="0" smtClean="0"/>
              <a:t>– 2 meter in på </a:t>
            </a:r>
            <a:r>
              <a:rPr lang="sv-SE" sz="2000" dirty="0" smtClean="0"/>
              <a:t>tomten</a:t>
            </a:r>
          </a:p>
          <a:p>
            <a:pPr lvl="2">
              <a:buFont typeface="Arial" panose="020B0604020202020204" pitchFamily="34" charset="0"/>
              <a:buChar char="•"/>
            </a:pPr>
            <a:r>
              <a:rPr lang="sv-SE" sz="2000" dirty="0" smtClean="0"/>
              <a:t>Minskar </a:t>
            </a:r>
            <a:r>
              <a:rPr lang="sv-SE" sz="2000" dirty="0" smtClean="0"/>
              <a:t>kostnaden för fastighetsägaren och minskar </a:t>
            </a:r>
            <a:r>
              <a:rPr lang="sv-SE" sz="2000" dirty="0" smtClean="0"/>
              <a:t>risken </a:t>
            </a:r>
            <a:r>
              <a:rPr lang="sv-SE" sz="2000" dirty="0" smtClean="0"/>
              <a:t>för framtida skador på kommunens </a:t>
            </a:r>
            <a:r>
              <a:rPr lang="sv-SE" sz="2000" dirty="0" smtClean="0"/>
              <a:t>ledningar</a:t>
            </a:r>
          </a:p>
          <a:p>
            <a:pPr marL="914400" lvl="2" indent="0">
              <a:buNone/>
            </a:pPr>
            <a:endParaRPr lang="sv-SE" sz="2000" dirty="0" smtClean="0"/>
          </a:p>
          <a:p>
            <a:pPr>
              <a:buFont typeface="Wingdings" panose="05000000000000000000" pitchFamily="2" charset="2"/>
              <a:buChar char="q"/>
            </a:pPr>
            <a:r>
              <a:rPr lang="sv-SE" sz="2000" b="1" dirty="0" smtClean="0"/>
              <a:t>Skicka </a:t>
            </a:r>
            <a:r>
              <a:rPr lang="sv-SE" sz="2000" b="1" dirty="0" smtClean="0"/>
              <a:t>in medföljande </a:t>
            </a:r>
            <a:r>
              <a:rPr lang="sv-SE" sz="2000" b="1" dirty="0" smtClean="0"/>
              <a:t>blankett</a:t>
            </a:r>
          </a:p>
          <a:p>
            <a:pPr lvl="2">
              <a:buFont typeface="Arial" panose="020B0604020202020204" pitchFamily="34" charset="0"/>
              <a:buChar char="•"/>
            </a:pPr>
            <a:r>
              <a:rPr lang="sv-SE" sz="2000" dirty="0" smtClean="0"/>
              <a:t>Godkännande </a:t>
            </a:r>
            <a:r>
              <a:rPr lang="sv-SE" sz="2000" dirty="0" smtClean="0"/>
              <a:t>av </a:t>
            </a:r>
            <a:r>
              <a:rPr lang="sv-SE" sz="2000" dirty="0" smtClean="0"/>
              <a:t>frischaktsavtal</a:t>
            </a:r>
          </a:p>
          <a:p>
            <a:pPr lvl="2">
              <a:buFont typeface="Arial" panose="020B0604020202020204" pitchFamily="34" charset="0"/>
              <a:buChar char="•"/>
            </a:pPr>
            <a:r>
              <a:rPr lang="sv-SE" sz="2000" dirty="0" smtClean="0"/>
              <a:t>Godkännande </a:t>
            </a:r>
            <a:r>
              <a:rPr lang="sv-SE" sz="2000" dirty="0" smtClean="0"/>
              <a:t>eller eget förslag på </a:t>
            </a:r>
            <a:r>
              <a:rPr lang="sv-SE" sz="2000" dirty="0" smtClean="0"/>
              <a:t>förbindelsepunkt</a:t>
            </a:r>
          </a:p>
          <a:p>
            <a:pPr lvl="2">
              <a:buFont typeface="Arial" panose="020B0604020202020204" pitchFamily="34" charset="0"/>
              <a:buChar char="•"/>
            </a:pPr>
            <a:r>
              <a:rPr lang="sv-SE" sz="2000" dirty="0" smtClean="0"/>
              <a:t>Kontaktuppgifter</a:t>
            </a:r>
            <a:endParaRPr lang="sv-SE" sz="2000" dirty="0"/>
          </a:p>
        </p:txBody>
      </p:sp>
    </p:spTree>
    <p:extLst>
      <p:ext uri="{BB962C8B-B14F-4D97-AF65-F5344CB8AC3E}">
        <p14:creationId xmlns:p14="http://schemas.microsoft.com/office/powerpoint/2010/main" val="7296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1340768"/>
            <a:ext cx="7772400" cy="1143000"/>
          </a:xfrm>
        </p:spPr>
        <p:txBody>
          <a:bodyPr/>
          <a:lstStyle/>
          <a:p>
            <a:r>
              <a:rPr lang="sv-SE" sz="3600" dirty="0">
                <a:latin typeface="Arial" pitchFamily="34" charset="0"/>
                <a:cs typeface="Arial" pitchFamily="34" charset="0"/>
              </a:rPr>
              <a:t>VA – </a:t>
            </a:r>
            <a:r>
              <a:rPr lang="sv-SE" sz="3600" dirty="0" smtClean="0">
                <a:latin typeface="Arial" pitchFamily="34" charset="0"/>
                <a:cs typeface="Arial" pitchFamily="34" charset="0"/>
              </a:rPr>
              <a:t>anslutning</a:t>
            </a:r>
            <a:br>
              <a:rPr lang="sv-SE" sz="3600" dirty="0" smtClean="0">
                <a:latin typeface="Arial" pitchFamily="34" charset="0"/>
                <a:cs typeface="Arial" pitchFamily="34" charset="0"/>
              </a:rPr>
            </a:br>
            <a:r>
              <a:rPr lang="sv-SE" sz="3600" dirty="0" smtClean="0">
                <a:latin typeface="Arial" pitchFamily="34" charset="0"/>
                <a:cs typeface="Arial" pitchFamily="34" charset="0"/>
              </a:rPr>
              <a:t>steg för steg</a:t>
            </a:r>
            <a:endParaRPr lang="sv-SE" dirty="0"/>
          </a:p>
        </p:txBody>
      </p:sp>
      <p:sp>
        <p:nvSpPr>
          <p:cNvPr id="5" name="Underrubrik 2"/>
          <p:cNvSpPr txBox="1">
            <a:spLocks/>
          </p:cNvSpPr>
          <p:nvPr/>
        </p:nvSpPr>
        <p:spPr bwMode="auto">
          <a:xfrm>
            <a:off x="2915816" y="2636912"/>
            <a:ext cx="338437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a:lstStyle>
          <a:p>
            <a:pPr marL="0" indent="0">
              <a:buNone/>
            </a:pPr>
            <a:endParaRPr lang="sv-SE" kern="0" dirty="0"/>
          </a:p>
        </p:txBody>
      </p:sp>
      <p:pic>
        <p:nvPicPr>
          <p:cNvPr id="2" name="Bildobjekt 1"/>
          <p:cNvPicPr>
            <a:picLocks noChangeAspect="1"/>
          </p:cNvPicPr>
          <p:nvPr/>
        </p:nvPicPr>
        <p:blipFill>
          <a:blip r:embed="rId2"/>
          <a:stretch>
            <a:fillRect/>
          </a:stretch>
        </p:blipFill>
        <p:spPr>
          <a:xfrm>
            <a:off x="611560" y="275990"/>
            <a:ext cx="8139804" cy="5729955"/>
          </a:xfrm>
          <a:prstGeom prst="rect">
            <a:avLst/>
          </a:prstGeom>
        </p:spPr>
      </p:pic>
    </p:spTree>
    <p:extLst>
      <p:ext uri="{BB962C8B-B14F-4D97-AF65-F5344CB8AC3E}">
        <p14:creationId xmlns:p14="http://schemas.microsoft.com/office/powerpoint/2010/main" val="3908813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2"/>
          <p:cNvSpPr txBox="1">
            <a:spLocks/>
          </p:cNvSpPr>
          <p:nvPr/>
        </p:nvSpPr>
        <p:spPr bwMode="auto">
          <a:xfrm>
            <a:off x="2915816" y="2636912"/>
            <a:ext cx="338437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a:lstStyle>
          <a:p>
            <a:pPr marL="0" indent="0">
              <a:buNone/>
            </a:pPr>
            <a:endParaRPr lang="sv-SE" kern="0" dirty="0"/>
          </a:p>
        </p:txBody>
      </p:sp>
      <p:pic>
        <p:nvPicPr>
          <p:cNvPr id="4" name="Bildobjekt 3"/>
          <p:cNvPicPr>
            <a:picLocks noChangeAspect="1"/>
          </p:cNvPicPr>
          <p:nvPr/>
        </p:nvPicPr>
        <p:blipFill>
          <a:blip r:embed="rId2"/>
          <a:stretch>
            <a:fillRect/>
          </a:stretch>
        </p:blipFill>
        <p:spPr>
          <a:xfrm>
            <a:off x="1691680" y="332656"/>
            <a:ext cx="5328592" cy="6253188"/>
          </a:xfrm>
          <a:prstGeom prst="rect">
            <a:avLst/>
          </a:prstGeom>
        </p:spPr>
      </p:pic>
    </p:spTree>
    <p:extLst>
      <p:ext uri="{BB962C8B-B14F-4D97-AF65-F5344CB8AC3E}">
        <p14:creationId xmlns:p14="http://schemas.microsoft.com/office/powerpoint/2010/main" val="835743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947192"/>
          </a:xfrm>
        </p:spPr>
        <p:txBody>
          <a:bodyPr/>
          <a:lstStyle/>
          <a:p>
            <a:r>
              <a:rPr lang="sv-SE" dirty="0" smtClean="0"/>
              <a:t>Innan utbyggnad av VA</a:t>
            </a:r>
            <a:endParaRPr lang="sv-SE" dirty="0"/>
          </a:p>
        </p:txBody>
      </p:sp>
      <p:sp>
        <p:nvSpPr>
          <p:cNvPr id="3" name="Platshållare för innehåll 2"/>
          <p:cNvSpPr>
            <a:spLocks noGrp="1"/>
          </p:cNvSpPr>
          <p:nvPr>
            <p:ph idx="1"/>
          </p:nvPr>
        </p:nvSpPr>
        <p:spPr>
          <a:xfrm>
            <a:off x="685800" y="1700808"/>
            <a:ext cx="7772400" cy="4395192"/>
          </a:xfrm>
        </p:spPr>
        <p:txBody>
          <a:bodyPr/>
          <a:lstStyle/>
          <a:p>
            <a:pPr marL="0" indent="0">
              <a:buNone/>
            </a:pPr>
            <a:r>
              <a:rPr lang="sv-SE" sz="2000" b="1" kern="1200" dirty="0" smtClean="0">
                <a:latin typeface="+mj-lt"/>
              </a:rPr>
              <a:t>2. </a:t>
            </a:r>
            <a:r>
              <a:rPr lang="sv-SE" sz="2000" b="1" kern="1200" dirty="0" smtClean="0">
                <a:latin typeface="+mj-lt"/>
              </a:rPr>
              <a:t>Kommunen </a:t>
            </a:r>
            <a:r>
              <a:rPr lang="sv-SE" sz="2000" b="1" kern="1200" dirty="0">
                <a:latin typeface="+mj-lt"/>
              </a:rPr>
              <a:t>påbörjar anläggningsarbetet</a:t>
            </a:r>
            <a:r>
              <a:rPr lang="sv-SE" sz="2000" b="1" kern="1200" dirty="0" smtClean="0">
                <a:latin typeface="+mj-lt"/>
              </a:rPr>
              <a:t>.</a:t>
            </a:r>
          </a:p>
          <a:p>
            <a:pPr lvl="1">
              <a:buFont typeface="Arial" panose="020B0604020202020204" pitchFamily="34" charset="0"/>
              <a:buChar char="•"/>
            </a:pPr>
            <a:r>
              <a:rPr lang="sv-SE" sz="2000" kern="1200" dirty="0" smtClean="0">
                <a:latin typeface="+mj-lt"/>
              </a:rPr>
              <a:t>Information om framfart via </a:t>
            </a:r>
            <a:r>
              <a:rPr lang="sv-SE" sz="2000" kern="1200" dirty="0" smtClean="0">
                <a:latin typeface="+mj-lt"/>
              </a:rPr>
              <a:t>hemsida</a:t>
            </a:r>
            <a:endParaRPr lang="sv-SE" sz="2000" kern="1200" dirty="0" smtClean="0">
              <a:latin typeface="+mj-lt"/>
            </a:endParaRPr>
          </a:p>
          <a:p>
            <a:pPr lvl="1">
              <a:buFont typeface="Arial" panose="020B0604020202020204" pitchFamily="34" charset="0"/>
              <a:buChar char="•"/>
            </a:pPr>
            <a:r>
              <a:rPr lang="sv-SE" sz="2000" kern="1200" dirty="0" smtClean="0">
                <a:latin typeface="+mj-lt"/>
              </a:rPr>
              <a:t>Staket och liknande vid förbindelsepunkten ska fastighetsägaren flytta på</a:t>
            </a:r>
          </a:p>
          <a:p>
            <a:pPr lvl="1">
              <a:buFont typeface="Arial" panose="020B0604020202020204" pitchFamily="34" charset="0"/>
              <a:buChar char="•"/>
            </a:pPr>
            <a:r>
              <a:rPr lang="sv-SE" sz="2000" kern="1200" dirty="0" smtClean="0">
                <a:latin typeface="+mj-lt"/>
              </a:rPr>
              <a:t>Anslutningsavgiften </a:t>
            </a:r>
            <a:r>
              <a:rPr lang="sv-SE" sz="2000" kern="1200" dirty="0">
                <a:latin typeface="+mj-lt"/>
              </a:rPr>
              <a:t>betalas när </a:t>
            </a:r>
            <a:r>
              <a:rPr lang="sv-SE" sz="2000" kern="1200" dirty="0" smtClean="0">
                <a:latin typeface="+mj-lt"/>
              </a:rPr>
              <a:t>arbetet</a:t>
            </a:r>
            <a:r>
              <a:rPr lang="sv-SE" sz="2000" kern="1200" dirty="0" smtClean="0">
                <a:latin typeface="+mj-lt"/>
              </a:rPr>
              <a:t> </a:t>
            </a:r>
            <a:r>
              <a:rPr lang="sv-SE" sz="2000" kern="1200" dirty="0">
                <a:latin typeface="+mj-lt"/>
              </a:rPr>
              <a:t>är </a:t>
            </a:r>
            <a:r>
              <a:rPr lang="sv-SE" sz="2000" kern="1200" dirty="0" smtClean="0">
                <a:latin typeface="+mj-lt"/>
              </a:rPr>
              <a:t>färdigställt (</a:t>
            </a:r>
            <a:r>
              <a:rPr lang="sv-SE" sz="2000" kern="1200" dirty="0" smtClean="0">
                <a:latin typeface="+mj-lt"/>
              </a:rPr>
              <a:t>sommaren 2021)</a:t>
            </a:r>
            <a:endParaRPr lang="sv-SE" sz="2000" b="1" kern="1200" dirty="0">
              <a:latin typeface="+mj-lt"/>
            </a:endParaRPr>
          </a:p>
          <a:p>
            <a:pPr lvl="1">
              <a:buFont typeface="Arial" panose="020B0604020202020204" pitchFamily="34" charset="0"/>
              <a:buChar char="•"/>
            </a:pPr>
            <a:r>
              <a:rPr lang="sv-SE" sz="2000" kern="1200" dirty="0" smtClean="0">
                <a:latin typeface="+mj-lt"/>
              </a:rPr>
              <a:t>Staket, buskar </a:t>
            </a:r>
            <a:r>
              <a:rPr lang="sv-SE" sz="2000" kern="1200" dirty="0">
                <a:latin typeface="+mj-lt"/>
              </a:rPr>
              <a:t>och liknande utanför tomtgräns måste fastighetsägaren själv flytta på.</a:t>
            </a:r>
            <a:endParaRPr lang="sv-SE" dirty="0">
              <a:latin typeface="+mj-lt"/>
            </a:endParaRPr>
          </a:p>
        </p:txBody>
      </p:sp>
    </p:spTree>
    <p:extLst>
      <p:ext uri="{BB962C8B-B14F-4D97-AF65-F5344CB8AC3E}">
        <p14:creationId xmlns:p14="http://schemas.microsoft.com/office/powerpoint/2010/main" val="1768570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548680"/>
            <a:ext cx="7772400" cy="1224136"/>
          </a:xfrm>
        </p:spPr>
        <p:txBody>
          <a:bodyPr/>
          <a:lstStyle/>
          <a:p>
            <a:r>
              <a:rPr lang="sv-SE" dirty="0" smtClean="0"/>
              <a:t>Eget arbete på fastigheten – efter utbyggnad</a:t>
            </a:r>
            <a:endParaRPr lang="sv-SE" dirty="0"/>
          </a:p>
        </p:txBody>
      </p:sp>
      <p:sp>
        <p:nvSpPr>
          <p:cNvPr id="3" name="Platshållare för innehåll 2"/>
          <p:cNvSpPr>
            <a:spLocks noGrp="1"/>
          </p:cNvSpPr>
          <p:nvPr>
            <p:ph idx="1"/>
          </p:nvPr>
        </p:nvSpPr>
        <p:spPr>
          <a:xfrm>
            <a:off x="683568" y="1700808"/>
            <a:ext cx="8206680" cy="4339952"/>
          </a:xfrm>
        </p:spPr>
        <p:txBody>
          <a:bodyPr>
            <a:normAutofit/>
          </a:bodyPr>
          <a:lstStyle/>
          <a:p>
            <a:pPr marL="0" indent="0">
              <a:buNone/>
            </a:pPr>
            <a:r>
              <a:rPr lang="sv-SE" sz="2000" b="1" dirty="0" smtClean="0"/>
              <a:t>1. </a:t>
            </a:r>
            <a:r>
              <a:rPr lang="sv-SE" sz="2000" b="1" dirty="0"/>
              <a:t>A</a:t>
            </a:r>
            <a:r>
              <a:rPr lang="sv-SE" sz="2000" b="1" dirty="0" smtClean="0"/>
              <a:t>nmälan</a:t>
            </a:r>
            <a:endParaRPr lang="sv-SE" sz="2000" b="1" dirty="0" smtClean="0"/>
          </a:p>
          <a:p>
            <a:pPr lvl="2">
              <a:buFont typeface="Arial" panose="020B0604020202020204" pitchFamily="34" charset="0"/>
              <a:buChar char="•"/>
            </a:pPr>
            <a:r>
              <a:rPr lang="sv-SE" sz="2000" dirty="0" smtClean="0"/>
              <a:t> </a:t>
            </a:r>
            <a:r>
              <a:rPr lang="sv-SE" sz="2000" dirty="0" smtClean="0"/>
              <a:t>Innan LTA installeras </a:t>
            </a:r>
          </a:p>
          <a:p>
            <a:pPr lvl="2">
              <a:buFont typeface="Arial" panose="020B0604020202020204" pitchFamily="34" charset="0"/>
              <a:buChar char="•"/>
            </a:pPr>
            <a:r>
              <a:rPr lang="sv-SE" sz="2000" dirty="0" smtClean="0"/>
              <a:t>För </a:t>
            </a:r>
            <a:r>
              <a:rPr lang="sv-SE" sz="2000" dirty="0" smtClean="0"/>
              <a:t>ledningar och LTA-enhet på tomt räcker det med </a:t>
            </a:r>
            <a:r>
              <a:rPr lang="sv-SE" sz="2000" dirty="0" smtClean="0"/>
              <a:t>anmälan</a:t>
            </a:r>
          </a:p>
          <a:p>
            <a:pPr marL="914400" lvl="2" indent="0">
              <a:buNone/>
            </a:pPr>
            <a:endParaRPr lang="sv-SE" dirty="0" smtClean="0"/>
          </a:p>
          <a:p>
            <a:pPr marL="0" indent="0">
              <a:buNone/>
            </a:pPr>
            <a:r>
              <a:rPr lang="sv-SE" sz="2000" b="1" dirty="0" smtClean="0"/>
              <a:t>2. Kontakt med entreprenör</a:t>
            </a:r>
          </a:p>
          <a:p>
            <a:pPr lvl="2">
              <a:buFont typeface="Arial" panose="020B0604020202020204" pitchFamily="34" charset="0"/>
              <a:buChar char="•"/>
            </a:pPr>
            <a:r>
              <a:rPr lang="sv-SE" sz="2000" dirty="0" smtClean="0"/>
              <a:t>Gräva </a:t>
            </a:r>
            <a:r>
              <a:rPr lang="sv-SE" sz="2000" dirty="0" smtClean="0"/>
              <a:t>ner ledningar och </a:t>
            </a:r>
            <a:r>
              <a:rPr lang="sv-SE" sz="2000" dirty="0" smtClean="0"/>
              <a:t>LTA-enhet</a:t>
            </a:r>
          </a:p>
          <a:p>
            <a:pPr lvl="2">
              <a:buFont typeface="Arial" panose="020B0604020202020204" pitchFamily="34" charset="0"/>
              <a:buChar char="•"/>
            </a:pPr>
            <a:r>
              <a:rPr lang="sv-SE" sz="2000" dirty="0" smtClean="0"/>
              <a:t>Gå </a:t>
            </a:r>
            <a:r>
              <a:rPr lang="sv-SE" sz="2000" dirty="0" smtClean="0"/>
              <a:t>ihop med grannar och samla ihop </a:t>
            </a:r>
            <a:r>
              <a:rPr lang="sv-SE" sz="2000" dirty="0" smtClean="0"/>
              <a:t>entreprenörer</a:t>
            </a:r>
          </a:p>
          <a:p>
            <a:pPr lvl="2">
              <a:buFont typeface="Arial" panose="020B0604020202020204" pitchFamily="34" charset="0"/>
              <a:buChar char="•"/>
            </a:pPr>
            <a:r>
              <a:rPr lang="sv-SE" sz="2000" dirty="0" smtClean="0"/>
              <a:t>El-arbeten </a:t>
            </a:r>
            <a:r>
              <a:rPr lang="sv-SE" sz="2000" dirty="0" smtClean="0"/>
              <a:t>av </a:t>
            </a:r>
            <a:r>
              <a:rPr lang="sv-SE" sz="2000" dirty="0"/>
              <a:t>behörig elektriker som lämnar </a:t>
            </a:r>
            <a:r>
              <a:rPr lang="sv-SE" sz="2000" dirty="0" smtClean="0"/>
              <a:t>intyg</a:t>
            </a:r>
            <a:endParaRPr lang="sv-SE" sz="2000" dirty="0"/>
          </a:p>
          <a:p>
            <a:pPr marL="0" indent="0">
              <a:buNone/>
            </a:pPr>
            <a:endParaRPr lang="sv-SE" sz="2000" dirty="0"/>
          </a:p>
        </p:txBody>
      </p:sp>
    </p:spTree>
    <p:extLst>
      <p:ext uri="{BB962C8B-B14F-4D97-AF65-F5344CB8AC3E}">
        <p14:creationId xmlns:p14="http://schemas.microsoft.com/office/powerpoint/2010/main" val="263746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720080"/>
          </a:xfrm>
        </p:spPr>
        <p:txBody>
          <a:bodyPr/>
          <a:lstStyle/>
          <a:p>
            <a:r>
              <a:rPr lang="sv-SE" dirty="0" smtClean="0"/>
              <a:t>Eget arbete på fastigheten</a:t>
            </a:r>
            <a:endParaRPr lang="sv-SE" dirty="0"/>
          </a:p>
        </p:txBody>
      </p:sp>
      <p:sp>
        <p:nvSpPr>
          <p:cNvPr id="3" name="Platshållare för innehåll 2"/>
          <p:cNvSpPr>
            <a:spLocks noGrp="1"/>
          </p:cNvSpPr>
          <p:nvPr>
            <p:ph idx="1"/>
          </p:nvPr>
        </p:nvSpPr>
        <p:spPr>
          <a:xfrm>
            <a:off x="685800" y="1412776"/>
            <a:ext cx="7772400" cy="4683224"/>
          </a:xfrm>
        </p:spPr>
        <p:txBody>
          <a:bodyPr>
            <a:normAutofit/>
          </a:bodyPr>
          <a:lstStyle/>
          <a:p>
            <a:pPr marL="0" indent="0">
              <a:buNone/>
            </a:pPr>
            <a:r>
              <a:rPr lang="sv-SE" sz="2000" b="1" dirty="0"/>
              <a:t>3</a:t>
            </a:r>
            <a:r>
              <a:rPr lang="sv-SE" sz="2000" b="1" dirty="0" smtClean="0"/>
              <a:t>. Beställ LTA-enhet (tanken)</a:t>
            </a:r>
          </a:p>
          <a:p>
            <a:pPr lvl="2">
              <a:buFont typeface="Arial" panose="020B0604020202020204" pitchFamily="34" charset="0"/>
              <a:buChar char="•"/>
            </a:pPr>
            <a:r>
              <a:rPr lang="sv-SE" sz="2000" dirty="0" smtClean="0"/>
              <a:t>Information </a:t>
            </a:r>
            <a:r>
              <a:rPr lang="sv-SE" sz="2000" dirty="0"/>
              <a:t>om </a:t>
            </a:r>
            <a:r>
              <a:rPr lang="sv-SE" sz="2000" dirty="0" smtClean="0"/>
              <a:t>installation</a:t>
            </a:r>
          </a:p>
          <a:p>
            <a:pPr marL="0" indent="0">
              <a:buNone/>
            </a:pPr>
            <a:endParaRPr lang="sv-SE" sz="2000" dirty="0"/>
          </a:p>
          <a:p>
            <a:pPr marL="0" indent="0">
              <a:buNone/>
            </a:pPr>
            <a:r>
              <a:rPr lang="sv-SE" sz="2000" b="1" dirty="0" smtClean="0"/>
              <a:t>4. Valmöjligheter </a:t>
            </a:r>
            <a:r>
              <a:rPr lang="sv-SE" sz="2000" b="1" dirty="0"/>
              <a:t>vid </a:t>
            </a:r>
            <a:r>
              <a:rPr lang="sv-SE" sz="2000" b="1" dirty="0" smtClean="0"/>
              <a:t>nedgrävning av ledning </a:t>
            </a:r>
          </a:p>
          <a:p>
            <a:pPr lvl="2">
              <a:buFont typeface="Arial" panose="020B0604020202020204" pitchFamily="34" charset="0"/>
              <a:buChar char="•"/>
            </a:pPr>
            <a:r>
              <a:rPr lang="sv-SE" sz="2000" b="1" dirty="0" smtClean="0"/>
              <a:t>Nära markytan- </a:t>
            </a:r>
            <a:r>
              <a:rPr lang="sv-SE" sz="2000" dirty="0" smtClean="0"/>
              <a:t>i eluppvärmd isolerlåda. </a:t>
            </a:r>
            <a:endParaRPr lang="sv-SE" sz="2000" dirty="0" smtClean="0"/>
          </a:p>
          <a:p>
            <a:pPr lvl="2">
              <a:buFont typeface="Arial" panose="020B0604020202020204" pitchFamily="34" charset="0"/>
              <a:buChar char="•"/>
            </a:pPr>
            <a:r>
              <a:rPr lang="sv-SE" sz="2000" b="1" dirty="0" smtClean="0"/>
              <a:t>Mellandjup</a:t>
            </a:r>
            <a:r>
              <a:rPr lang="sv-SE" sz="2000" dirty="0" smtClean="0"/>
              <a:t>- </a:t>
            </a:r>
            <a:r>
              <a:rPr lang="sv-SE" sz="2000" dirty="0" smtClean="0"/>
              <a:t>Kräver </a:t>
            </a:r>
            <a:r>
              <a:rPr lang="sv-SE" sz="2000" dirty="0" smtClean="0"/>
              <a:t>endast </a:t>
            </a:r>
            <a:r>
              <a:rPr lang="sv-SE" sz="2000" dirty="0" smtClean="0"/>
              <a:t>isolering</a:t>
            </a:r>
          </a:p>
          <a:p>
            <a:pPr lvl="2">
              <a:buFont typeface="Arial" panose="020B0604020202020204" pitchFamily="34" charset="0"/>
              <a:buChar char="•"/>
            </a:pPr>
            <a:r>
              <a:rPr lang="sv-SE" sz="2000" b="1" dirty="0" smtClean="0"/>
              <a:t>Frostfritt</a:t>
            </a:r>
            <a:r>
              <a:rPr lang="sv-SE" sz="2000" dirty="0" smtClean="0"/>
              <a:t>.</a:t>
            </a:r>
            <a:r>
              <a:rPr lang="sv-SE" b="1" dirty="0" smtClean="0"/>
              <a:t> </a:t>
            </a:r>
            <a:endParaRPr lang="sv-SE" b="1" dirty="0" smtClean="0"/>
          </a:p>
          <a:p>
            <a:pPr marL="0" indent="0">
              <a:buNone/>
            </a:pPr>
            <a:r>
              <a:rPr lang="sv-SE" b="1" dirty="0" smtClean="0"/>
              <a:t>	    </a:t>
            </a:r>
            <a:r>
              <a:rPr lang="sv-SE" dirty="0" smtClean="0"/>
              <a:t>Mer driftsäkert och bättre långsiktigt att anlägga </a:t>
            </a:r>
            <a:r>
              <a:rPr lang="sv-SE" dirty="0" smtClean="0"/>
              <a:t>djupt</a:t>
            </a:r>
          </a:p>
          <a:p>
            <a:pPr marL="914400" lvl="2" indent="0">
              <a:buNone/>
            </a:pPr>
            <a:endParaRPr lang="sv-SE" b="1" dirty="0"/>
          </a:p>
          <a:p>
            <a:pPr marL="114300" indent="0">
              <a:buNone/>
            </a:pPr>
            <a:r>
              <a:rPr lang="sv-SE" b="1" dirty="0" smtClean="0"/>
              <a:t>Ju </a:t>
            </a:r>
            <a:r>
              <a:rPr lang="sv-SE" b="1" dirty="0"/>
              <a:t>ytligare ledning, desto mer isolering</a:t>
            </a:r>
          </a:p>
          <a:p>
            <a:pPr marL="914400" lvl="2" indent="0">
              <a:buNone/>
            </a:pPr>
            <a:endParaRPr lang="sv-SE" b="1" dirty="0" smtClean="0"/>
          </a:p>
          <a:p>
            <a:pPr marL="0" indent="0">
              <a:buNone/>
            </a:pPr>
            <a:endParaRPr lang="sv-SE" b="1" dirty="0"/>
          </a:p>
        </p:txBody>
      </p:sp>
    </p:spTree>
    <p:extLst>
      <p:ext uri="{BB962C8B-B14F-4D97-AF65-F5344CB8AC3E}">
        <p14:creationId xmlns:p14="http://schemas.microsoft.com/office/powerpoint/2010/main" val="222408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Eget arbete på fastigheten</a:t>
            </a:r>
            <a:endParaRPr lang="sv-SE" dirty="0"/>
          </a:p>
        </p:txBody>
      </p:sp>
      <p:sp>
        <p:nvSpPr>
          <p:cNvPr id="3" name="Platshållare för innehåll 2"/>
          <p:cNvSpPr>
            <a:spLocks noGrp="1"/>
          </p:cNvSpPr>
          <p:nvPr>
            <p:ph idx="1"/>
          </p:nvPr>
        </p:nvSpPr>
        <p:spPr>
          <a:xfrm>
            <a:off x="683568" y="1844824"/>
            <a:ext cx="7772400" cy="4114800"/>
          </a:xfrm>
        </p:spPr>
        <p:txBody>
          <a:bodyPr>
            <a:normAutofit/>
          </a:bodyPr>
          <a:lstStyle/>
          <a:p>
            <a:pPr marL="0" indent="0">
              <a:buNone/>
            </a:pPr>
            <a:r>
              <a:rPr lang="sv-SE" sz="2000" b="1" dirty="0" smtClean="0"/>
              <a:t>5. </a:t>
            </a:r>
            <a:r>
              <a:rPr lang="sv-SE" sz="2000" b="1" dirty="0" smtClean="0"/>
              <a:t>Godkännande </a:t>
            </a:r>
            <a:r>
              <a:rPr lang="sv-SE" sz="2000" b="1" dirty="0"/>
              <a:t>av ledningar och </a:t>
            </a:r>
            <a:r>
              <a:rPr lang="sv-SE" sz="2000" b="1" dirty="0" smtClean="0"/>
              <a:t>LTA-enhet</a:t>
            </a:r>
          </a:p>
          <a:p>
            <a:pPr lvl="2">
              <a:buFont typeface="Arial" panose="020B0604020202020204" pitchFamily="34" charset="0"/>
              <a:buChar char="•"/>
            </a:pPr>
            <a:r>
              <a:rPr lang="sv-SE" sz="2000" dirty="0" smtClean="0"/>
              <a:t>När </a:t>
            </a:r>
            <a:r>
              <a:rPr lang="sv-SE" sz="2000" dirty="0" smtClean="0"/>
              <a:t>ledningar är på plats i </a:t>
            </a:r>
            <a:r>
              <a:rPr lang="sv-SE" sz="2000" dirty="0" smtClean="0"/>
              <a:t>ledningsgrav kontaktas kommunen</a:t>
            </a:r>
            <a:endParaRPr lang="sv-SE" sz="2000" dirty="0"/>
          </a:p>
          <a:p>
            <a:pPr lvl="2">
              <a:buFont typeface="Arial" panose="020B0604020202020204" pitchFamily="34" charset="0"/>
              <a:buChar char="•"/>
            </a:pPr>
            <a:r>
              <a:rPr lang="sv-SE" sz="2000" dirty="0" smtClean="0"/>
              <a:t>Efter </a:t>
            </a:r>
            <a:r>
              <a:rPr lang="sv-SE" sz="2000" dirty="0" smtClean="0"/>
              <a:t>godkännande fylls </a:t>
            </a:r>
            <a:r>
              <a:rPr lang="sv-SE" sz="2000" dirty="0" smtClean="0"/>
              <a:t>ledningsgraven</a:t>
            </a:r>
          </a:p>
          <a:p>
            <a:pPr lvl="2">
              <a:buFont typeface="Arial" panose="020B0604020202020204" pitchFamily="34" charset="0"/>
              <a:buChar char="•"/>
            </a:pPr>
            <a:r>
              <a:rPr lang="sv-SE" sz="2000" dirty="0" smtClean="0"/>
              <a:t>Fastighetsägare </a:t>
            </a:r>
            <a:r>
              <a:rPr lang="sv-SE" sz="2000" dirty="0" smtClean="0"/>
              <a:t>skickar in installationsintyg från elektriker </a:t>
            </a:r>
            <a:endParaRPr lang="sv-SE" sz="2000" dirty="0"/>
          </a:p>
          <a:p>
            <a:pPr marL="0" indent="0">
              <a:buNone/>
            </a:pPr>
            <a:r>
              <a:rPr lang="sv-SE" sz="2000" b="1" dirty="0" smtClean="0"/>
              <a:t>6. </a:t>
            </a:r>
            <a:r>
              <a:rPr lang="sv-SE" sz="2000" b="1" dirty="0" smtClean="0"/>
              <a:t>Påkoppling</a:t>
            </a:r>
            <a:endParaRPr lang="sv-SE" sz="2000" dirty="0"/>
          </a:p>
          <a:p>
            <a:pPr marL="0" indent="0">
              <a:buNone/>
            </a:pPr>
            <a:r>
              <a:rPr lang="sv-SE" sz="2000" dirty="0" smtClean="0"/>
              <a:t>	 </a:t>
            </a:r>
            <a:endParaRPr lang="sv-SE" dirty="0"/>
          </a:p>
        </p:txBody>
      </p:sp>
    </p:spTree>
    <p:extLst>
      <p:ext uri="{BB962C8B-B14F-4D97-AF65-F5344CB8AC3E}">
        <p14:creationId xmlns:p14="http://schemas.microsoft.com/office/powerpoint/2010/main" val="40313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731168"/>
          </a:xfrm>
        </p:spPr>
        <p:txBody>
          <a:bodyPr/>
          <a:lstStyle/>
          <a:p>
            <a:r>
              <a:rPr lang="sv-SE" dirty="0" smtClean="0"/>
              <a:t>Drift och skötsel</a:t>
            </a:r>
            <a:endParaRPr lang="sv-SE" dirty="0"/>
          </a:p>
        </p:txBody>
      </p:sp>
      <p:sp>
        <p:nvSpPr>
          <p:cNvPr id="3" name="Platshållare för innehåll 2"/>
          <p:cNvSpPr>
            <a:spLocks noGrp="1"/>
          </p:cNvSpPr>
          <p:nvPr>
            <p:ph idx="1"/>
          </p:nvPr>
        </p:nvSpPr>
        <p:spPr>
          <a:xfrm>
            <a:off x="539552" y="1340768"/>
            <a:ext cx="8136904" cy="4114800"/>
          </a:xfrm>
        </p:spPr>
        <p:txBody>
          <a:bodyPr>
            <a:normAutofit/>
          </a:bodyPr>
          <a:lstStyle/>
          <a:p>
            <a:r>
              <a:rPr lang="sv-SE" sz="2000" b="1" dirty="0" smtClean="0"/>
              <a:t>Vad får spolas ner i </a:t>
            </a:r>
            <a:r>
              <a:rPr lang="sv-SE" sz="2000" b="1" dirty="0" smtClean="0"/>
              <a:t>avloppet?</a:t>
            </a:r>
            <a:endParaRPr lang="sv-SE" sz="2000" b="1" dirty="0"/>
          </a:p>
          <a:p>
            <a:pPr lvl="1">
              <a:buFont typeface="Arial" panose="020B0604020202020204" pitchFamily="34" charset="0"/>
              <a:buChar char="•"/>
            </a:pPr>
            <a:r>
              <a:rPr lang="sv-SE" sz="2000" dirty="0" smtClean="0"/>
              <a:t>Vatten </a:t>
            </a:r>
            <a:r>
              <a:rPr lang="sv-SE" sz="2000" dirty="0" smtClean="0"/>
              <a:t>från kök, toalett, dusch och </a:t>
            </a:r>
            <a:r>
              <a:rPr lang="sv-SE" sz="2000" dirty="0" smtClean="0"/>
              <a:t>tvätt</a:t>
            </a:r>
          </a:p>
          <a:p>
            <a:pPr lvl="1">
              <a:buFont typeface="Arial" panose="020B0604020202020204" pitchFamily="34" charset="0"/>
              <a:buChar char="•"/>
            </a:pPr>
            <a:r>
              <a:rPr lang="sv-SE" sz="2000" dirty="0" smtClean="0"/>
              <a:t>Var noga att </a:t>
            </a:r>
            <a:r>
              <a:rPr lang="sv-SE" sz="2000" b="1" dirty="0" smtClean="0"/>
              <a:t>INTE </a:t>
            </a:r>
            <a:r>
              <a:rPr lang="sv-SE" sz="2000" dirty="0" smtClean="0"/>
              <a:t>spola ned:</a:t>
            </a:r>
          </a:p>
          <a:p>
            <a:pPr marL="0" indent="0">
              <a:buNone/>
            </a:pPr>
            <a:r>
              <a:rPr lang="sv-SE" sz="2000" b="1" dirty="0"/>
              <a:t> </a:t>
            </a:r>
            <a:r>
              <a:rPr lang="sv-SE" sz="2000" b="1" dirty="0" smtClean="0"/>
              <a:t>          Våtservetter, </a:t>
            </a:r>
            <a:r>
              <a:rPr lang="sv-SE" sz="2000" b="1" dirty="0" smtClean="0"/>
              <a:t>Bindor</a:t>
            </a:r>
            <a:r>
              <a:rPr lang="sv-SE" sz="2000" b="1" dirty="0" smtClean="0"/>
              <a:t>, tops, tandtråd, snus, </a:t>
            </a:r>
            <a:r>
              <a:rPr lang="sv-SE" sz="2000" b="1" dirty="0" smtClean="0"/>
              <a:t>tamponger m.m.</a:t>
            </a:r>
          </a:p>
          <a:p>
            <a:pPr lvl="1">
              <a:lnSpc>
                <a:spcPct val="150000"/>
              </a:lnSpc>
              <a:buFont typeface="Arial" panose="020B0604020202020204" pitchFamily="34" charset="0"/>
              <a:buChar char="•"/>
            </a:pPr>
            <a:r>
              <a:rPr lang="sv-SE" sz="2000" dirty="0" smtClean="0"/>
              <a:t>Fett </a:t>
            </a:r>
            <a:r>
              <a:rPr lang="sv-SE" sz="2000" dirty="0" smtClean="0"/>
              <a:t>från stekpanna ska torkas bort med papper</a:t>
            </a:r>
          </a:p>
          <a:p>
            <a:pPr marL="0" indent="0">
              <a:buNone/>
            </a:pPr>
            <a:r>
              <a:rPr lang="sv-SE" dirty="0" smtClean="0"/>
              <a:t> </a:t>
            </a:r>
          </a:p>
          <a:p>
            <a:pPr marL="0" indent="0">
              <a:buNone/>
            </a:pPr>
            <a:endParaRPr lang="sv-SE" dirty="0"/>
          </a:p>
        </p:txBody>
      </p:sp>
      <p:pic>
        <p:nvPicPr>
          <p:cNvPr id="3074" name="Picture 2" descr="U:\SBF-Gemensam\BILDARKIV.SBF\_VAT\Illustrationer\Stekpanna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814381"/>
            <a:ext cx="1652049" cy="19586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SBF-Gemensam\BILDARKIV.SBF\_VAT\Illustrationer\To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1" y="3933056"/>
            <a:ext cx="2411978" cy="173906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U:\SBF-Gemensam\BILDARKIV.SBF\_VAT\Illustrationer\Avf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3539" y="3862571"/>
            <a:ext cx="2761867" cy="188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24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sv-SE" altLang="sv-SE" dirty="0" smtClean="0">
                <a:solidFill>
                  <a:schemeClr val="tx1"/>
                </a:solidFill>
                <a:latin typeface="Helvetica" pitchFamily="80" charset="0"/>
                <a:cs typeface="Helvetica" pitchFamily="80" charset="0"/>
              </a:rPr>
              <a:t>Vad är ett tryckavloppssystem?</a:t>
            </a:r>
            <a:endParaRPr lang="en-US" altLang="sv-SE" dirty="0" smtClean="0">
              <a:solidFill>
                <a:schemeClr val="tx1"/>
              </a:solidFill>
              <a:latin typeface="Helvetica" pitchFamily="80" charset="0"/>
              <a:cs typeface="Helvetica" pitchFamily="80" charset="0"/>
            </a:endParaRPr>
          </a:p>
        </p:txBody>
      </p:sp>
      <p:pic>
        <p:nvPicPr>
          <p:cNvPr id="5123" name="Picture 4" descr="LPS-illustration_PP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132856"/>
            <a:ext cx="4392449" cy="39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derrubrik 2"/>
          <p:cNvSpPr txBox="1">
            <a:spLocks/>
          </p:cNvSpPr>
          <p:nvPr/>
        </p:nvSpPr>
        <p:spPr bwMode="auto">
          <a:xfrm>
            <a:off x="3707904" y="1271191"/>
            <a:ext cx="147616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a:lstStyle>
          <a:p>
            <a:pPr marL="0" indent="0">
              <a:buNone/>
            </a:pPr>
            <a:r>
              <a:rPr lang="sv-SE" kern="0" dirty="0" smtClean="0"/>
              <a:t>Thomas</a:t>
            </a:r>
            <a:endParaRPr lang="sv-SE" kern="0" dirty="0"/>
          </a:p>
        </p:txBody>
      </p:sp>
    </p:spTree>
    <p:extLst>
      <p:ext uri="{BB962C8B-B14F-4D97-AF65-F5344CB8AC3E}">
        <p14:creationId xmlns:p14="http://schemas.microsoft.com/office/powerpoint/2010/main" val="127801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332656"/>
            <a:ext cx="7772400" cy="1143000"/>
          </a:xfrm>
        </p:spPr>
        <p:txBody>
          <a:bodyPr/>
          <a:lstStyle/>
          <a:p>
            <a:r>
              <a:rPr lang="sv-SE" dirty="0" smtClean="0"/>
              <a:t>Kvällens program</a:t>
            </a:r>
            <a:endParaRPr lang="sv-SE" dirty="0"/>
          </a:p>
        </p:txBody>
      </p:sp>
      <p:sp>
        <p:nvSpPr>
          <p:cNvPr id="3" name="Platshållare för innehåll 2"/>
          <p:cNvSpPr>
            <a:spLocks noGrp="1"/>
          </p:cNvSpPr>
          <p:nvPr>
            <p:ph idx="1"/>
          </p:nvPr>
        </p:nvSpPr>
        <p:spPr>
          <a:xfrm>
            <a:off x="683568" y="1196752"/>
            <a:ext cx="8062664" cy="4690864"/>
          </a:xfrm>
        </p:spPr>
        <p:txBody>
          <a:bodyPr/>
          <a:lstStyle/>
          <a:p>
            <a:pPr>
              <a:lnSpc>
                <a:spcPct val="150000"/>
              </a:lnSpc>
              <a:buFont typeface="Wingdings" panose="05000000000000000000" pitchFamily="2" charset="2"/>
              <a:buChar char="q"/>
            </a:pPr>
            <a:r>
              <a:rPr lang="sv-SE" sz="1600" dirty="0" smtClean="0"/>
              <a:t>Välkomnande och presentation</a:t>
            </a:r>
            <a:endParaRPr lang="sv-SE" sz="1600" dirty="0"/>
          </a:p>
          <a:p>
            <a:pPr>
              <a:lnSpc>
                <a:spcPct val="150000"/>
              </a:lnSpc>
              <a:buFont typeface="Wingdings" panose="05000000000000000000" pitchFamily="2" charset="2"/>
              <a:buChar char="q"/>
            </a:pPr>
            <a:r>
              <a:rPr lang="sv-SE" sz="1600" dirty="0" smtClean="0"/>
              <a:t>Redovisning av </a:t>
            </a:r>
            <a:r>
              <a:rPr lang="sv-SE" sz="1600" dirty="0" smtClean="0"/>
              <a:t>projektet samt tidplan</a:t>
            </a:r>
            <a:endParaRPr lang="sv-SE" sz="1600" dirty="0" smtClean="0"/>
          </a:p>
          <a:p>
            <a:pPr>
              <a:buFont typeface="Wingdings" panose="05000000000000000000" pitchFamily="2" charset="2"/>
              <a:buChar char="q"/>
            </a:pPr>
            <a:r>
              <a:rPr lang="sv-SE" sz="1600" dirty="0" smtClean="0"/>
              <a:t>Blanketter och tillstånd</a:t>
            </a:r>
          </a:p>
          <a:p>
            <a:pPr marL="0" indent="0">
              <a:buNone/>
            </a:pPr>
            <a:r>
              <a:rPr lang="sv-SE" sz="1600" dirty="0" smtClean="0"/>
              <a:t>      - Frischaktsavtal och </a:t>
            </a:r>
            <a:r>
              <a:rPr lang="sv-SE" sz="1600" dirty="0" smtClean="0"/>
              <a:t>anslutningspunkter</a:t>
            </a:r>
          </a:p>
          <a:p>
            <a:pPr marL="0" indent="0">
              <a:buNone/>
            </a:pPr>
            <a:r>
              <a:rPr lang="sv-SE" sz="1600" dirty="0"/>
              <a:t> </a:t>
            </a:r>
            <a:r>
              <a:rPr lang="sv-SE" sz="1600" dirty="0" smtClean="0"/>
              <a:t>     - Eget arbete på fastigheten</a:t>
            </a:r>
            <a:endParaRPr lang="sv-SE" sz="1600" dirty="0" smtClean="0"/>
          </a:p>
          <a:p>
            <a:pPr>
              <a:lnSpc>
                <a:spcPct val="150000"/>
              </a:lnSpc>
              <a:buFont typeface="Wingdings" panose="05000000000000000000" pitchFamily="2" charset="2"/>
              <a:buChar char="q"/>
            </a:pPr>
            <a:r>
              <a:rPr lang="sv-SE" sz="1600" dirty="0" smtClean="0"/>
              <a:t>Pumpenheter</a:t>
            </a:r>
          </a:p>
          <a:p>
            <a:pPr marL="0" indent="0">
              <a:buNone/>
            </a:pPr>
            <a:r>
              <a:rPr lang="sv-SE" sz="1600" dirty="0" smtClean="0"/>
              <a:t>      - </a:t>
            </a:r>
            <a:r>
              <a:rPr lang="sv-SE" sz="1600" dirty="0" smtClean="0"/>
              <a:t>Presentation </a:t>
            </a:r>
            <a:r>
              <a:rPr lang="sv-SE" sz="1600" dirty="0" smtClean="0"/>
              <a:t>av </a:t>
            </a:r>
            <a:r>
              <a:rPr lang="sv-SE" sz="1600" dirty="0" smtClean="0"/>
              <a:t>enhet</a:t>
            </a:r>
          </a:p>
          <a:p>
            <a:pPr>
              <a:lnSpc>
                <a:spcPct val="150000"/>
              </a:lnSpc>
              <a:buFont typeface="Wingdings" panose="05000000000000000000" pitchFamily="2" charset="2"/>
              <a:buChar char="q"/>
            </a:pPr>
            <a:r>
              <a:rPr lang="sv-SE" sz="1600" dirty="0"/>
              <a:t>Trafik, träd och vegetation</a:t>
            </a:r>
          </a:p>
          <a:p>
            <a:pPr marL="0" indent="0">
              <a:buNone/>
            </a:pPr>
            <a:r>
              <a:rPr lang="sv-SE" sz="1600" dirty="0"/>
              <a:t>      - Begränsningar i framkomlighet</a:t>
            </a:r>
          </a:p>
          <a:p>
            <a:pPr marL="0" indent="0">
              <a:buNone/>
            </a:pPr>
            <a:r>
              <a:rPr lang="sv-SE" sz="1600" dirty="0"/>
              <a:t>      - Träd, buskar och övrigt som finns utanför fastighetsgräns</a:t>
            </a:r>
          </a:p>
          <a:p>
            <a:pPr marL="0" indent="0">
              <a:buNone/>
            </a:pPr>
            <a:endParaRPr lang="sv-SE" sz="1600" dirty="0" smtClean="0"/>
          </a:p>
          <a:p>
            <a:pPr>
              <a:lnSpc>
                <a:spcPct val="150000"/>
              </a:lnSpc>
              <a:buFont typeface="Wingdings" panose="05000000000000000000" pitchFamily="2" charset="2"/>
              <a:buChar char="q"/>
            </a:pPr>
            <a:r>
              <a:rPr lang="sv-SE" sz="1600" dirty="0" smtClean="0"/>
              <a:t>Kontaktuppgifter</a:t>
            </a:r>
            <a:r>
              <a:rPr lang="sv-SE" sz="1600" dirty="0"/>
              <a:t>	</a:t>
            </a:r>
            <a:r>
              <a:rPr lang="sv-SE" sz="1600" dirty="0" smtClean="0"/>
              <a:t>             </a:t>
            </a:r>
          </a:p>
          <a:p>
            <a:pPr marL="0" indent="0">
              <a:lnSpc>
                <a:spcPct val="150000"/>
              </a:lnSpc>
              <a:buNone/>
            </a:pPr>
            <a:endParaRPr lang="sv-SE" sz="1600" dirty="0"/>
          </a:p>
        </p:txBody>
      </p:sp>
    </p:spTree>
    <p:extLst>
      <p:ext uri="{BB962C8B-B14F-4D97-AF65-F5344CB8AC3E}">
        <p14:creationId xmlns:p14="http://schemas.microsoft.com/office/powerpoint/2010/main" val="2919297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4-Tryckavlopp_grundförläggning_frostskydd.jpg"/>
          <p:cNvPicPr>
            <a:picLocks noChangeAspect="1"/>
          </p:cNvPicPr>
          <p:nvPr/>
        </p:nvPicPr>
        <p:blipFill>
          <a:blip r:embed="rId2">
            <a:extLst>
              <a:ext uri="{28A0092B-C50C-407E-A947-70E740481C1C}">
                <a14:useLocalDpi xmlns:a14="http://schemas.microsoft.com/office/drawing/2010/main" val="0"/>
              </a:ext>
            </a:extLst>
          </a:blip>
          <a:srcRect t="31448"/>
          <a:stretch>
            <a:fillRect/>
          </a:stretch>
        </p:blipFill>
        <p:spPr bwMode="auto">
          <a:xfrm>
            <a:off x="0" y="431800"/>
            <a:ext cx="9144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3"/>
          <p:cNvSpPr txBox="1">
            <a:spLocks noChangeArrowheads="1"/>
          </p:cNvSpPr>
          <p:nvPr/>
        </p:nvSpPr>
        <p:spPr bwMode="auto">
          <a:xfrm>
            <a:off x="7162800" y="4902200"/>
            <a:ext cx="1587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ea typeface="MS PGothic" pitchFamily="34" charset="-128"/>
              </a:defRPr>
            </a:lvl1pPr>
            <a:lvl2pPr>
              <a:defRPr sz="2600">
                <a:solidFill>
                  <a:schemeClr val="tx1"/>
                </a:solidFill>
                <a:latin typeface="Calibri" pitchFamily="34" charset="0"/>
                <a:ea typeface="MS PGothic" pitchFamily="34" charset="-128"/>
              </a:defRPr>
            </a:lvl2pPr>
            <a:lvl3pPr>
              <a:defRPr sz="22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a:spcBef>
                <a:spcPct val="0"/>
              </a:spcBef>
              <a:buFontTx/>
              <a:buNone/>
            </a:pPr>
            <a:r>
              <a:rPr lang="en-US" altLang="sv-SE" sz="1100" smtClean="0">
                <a:solidFill>
                  <a:prstClr val="black"/>
                </a:solidFill>
              </a:rPr>
              <a:t>Ledning mellan hus och pump skall vara tät. Anslutning dim 110mm för LPS2000E.</a:t>
            </a:r>
          </a:p>
        </p:txBody>
      </p:sp>
      <p:sp>
        <p:nvSpPr>
          <p:cNvPr id="12292" name="TextBox 4"/>
          <p:cNvSpPr txBox="1">
            <a:spLocks noChangeArrowheads="1"/>
          </p:cNvSpPr>
          <p:nvPr/>
        </p:nvSpPr>
        <p:spPr bwMode="auto">
          <a:xfrm>
            <a:off x="4362450" y="4902200"/>
            <a:ext cx="23050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ea typeface="MS PGothic" pitchFamily="34" charset="-128"/>
              </a:defRPr>
            </a:lvl1pPr>
            <a:lvl2pPr>
              <a:defRPr sz="2600">
                <a:solidFill>
                  <a:schemeClr val="tx1"/>
                </a:solidFill>
                <a:latin typeface="Calibri" pitchFamily="34" charset="0"/>
                <a:ea typeface="MS PGothic" pitchFamily="34" charset="-128"/>
              </a:defRPr>
            </a:lvl2pPr>
            <a:lvl3pPr>
              <a:defRPr sz="22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a:spcBef>
                <a:spcPct val="0"/>
              </a:spcBef>
              <a:buFontTx/>
              <a:buNone/>
            </a:pPr>
            <a:r>
              <a:rPr lang="en-US" altLang="sv-SE" sz="1100" smtClean="0">
                <a:solidFill>
                  <a:prstClr val="black"/>
                </a:solidFill>
              </a:rPr>
              <a:t>Tryckledningen utförs normalt av ø40mm ledning, PE DN40 med tryckklass PN 8  Ledningen skall vara brunmärkt (blå märkning används för vatten).  Vatten d32mm</a:t>
            </a:r>
          </a:p>
        </p:txBody>
      </p:sp>
      <p:cxnSp>
        <p:nvCxnSpPr>
          <p:cNvPr id="6" name="Straight Arrow Connector 5"/>
          <p:cNvCxnSpPr/>
          <p:nvPr/>
        </p:nvCxnSpPr>
        <p:spPr>
          <a:xfrm flipH="1" flipV="1">
            <a:off x="7861300" y="3759200"/>
            <a:ext cx="298450" cy="1155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H="1" flipV="1">
            <a:off x="4711700" y="3416300"/>
            <a:ext cx="120650" cy="1485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Snip and Round Single Corner Rectangle 7"/>
          <p:cNvSpPr/>
          <p:nvPr/>
        </p:nvSpPr>
        <p:spPr>
          <a:xfrm flipH="1">
            <a:off x="7442200" y="2368550"/>
            <a:ext cx="165100" cy="260350"/>
          </a:xfrm>
          <a:prstGeom prst="snipRoundRect">
            <a:avLst/>
          </a:prstGeom>
          <a:gradFill flip="none" rotWithShape="1">
            <a:gsLst>
              <a:gs pos="0">
                <a:schemeClr val="accent5">
                  <a:tint val="50000"/>
                  <a:satMod val="300000"/>
                  <a:alpha val="39000"/>
                </a:schemeClr>
              </a:gs>
              <a:gs pos="35000">
                <a:schemeClr val="accent5">
                  <a:tint val="37000"/>
                  <a:satMod val="300000"/>
                  <a:alpha val="39000"/>
                </a:schemeClr>
              </a:gs>
              <a:gs pos="100000">
                <a:schemeClr val="accent5">
                  <a:tint val="15000"/>
                  <a:satMod val="350000"/>
                  <a:alpha val="39000"/>
                </a:schemeClr>
              </a:gs>
            </a:gsLst>
            <a:lin ang="16200000" scaled="1"/>
            <a:tileRect/>
          </a:gradFill>
        </p:spPr>
        <p:style>
          <a:lnRef idx="1">
            <a:schemeClr val="accent5"/>
          </a:lnRef>
          <a:fillRef idx="2">
            <a:schemeClr val="accent5"/>
          </a:fillRef>
          <a:effectRef idx="1">
            <a:schemeClr val="accent5"/>
          </a:effectRef>
          <a:fontRef idx="minor">
            <a:schemeClr val="dk1"/>
          </a:fontRef>
        </p:style>
        <p:txBody>
          <a:bodyPr anchor="ctr"/>
          <a:lstStyle/>
          <a:p>
            <a:pPr algn="ctr" defTabSz="457200">
              <a:spcBef>
                <a:spcPct val="0"/>
              </a:spcBef>
              <a:buFontTx/>
              <a:buNone/>
              <a:defRPr/>
            </a:pPr>
            <a:endParaRPr lang="en-US" sz="1800">
              <a:solidFill>
                <a:prstClr val="black"/>
              </a:solidFill>
            </a:endParaRPr>
          </a:p>
        </p:txBody>
      </p:sp>
      <p:sp>
        <p:nvSpPr>
          <p:cNvPr id="12296" name="TextBox 8"/>
          <p:cNvSpPr txBox="1">
            <a:spLocks noChangeArrowheads="1"/>
          </p:cNvSpPr>
          <p:nvPr/>
        </p:nvSpPr>
        <p:spPr bwMode="auto">
          <a:xfrm>
            <a:off x="6680200" y="698500"/>
            <a:ext cx="1651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000">
                <a:solidFill>
                  <a:schemeClr val="tx1"/>
                </a:solidFill>
                <a:latin typeface="Calibri" pitchFamily="34" charset="0"/>
                <a:ea typeface="MS PGothic" pitchFamily="34" charset="-128"/>
              </a:defRPr>
            </a:lvl1pPr>
            <a:lvl2pPr>
              <a:defRPr sz="2600">
                <a:solidFill>
                  <a:schemeClr val="tx1"/>
                </a:solidFill>
                <a:latin typeface="Calibri" pitchFamily="34" charset="0"/>
                <a:ea typeface="MS PGothic" pitchFamily="34" charset="-128"/>
              </a:defRPr>
            </a:lvl2pPr>
            <a:lvl3pPr>
              <a:defRPr sz="22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a:spcBef>
                <a:spcPct val="0"/>
              </a:spcBef>
              <a:buFontTx/>
              <a:buNone/>
            </a:pPr>
            <a:r>
              <a:rPr lang="en-US" altLang="sv-SE" sz="1100" smtClean="0">
                <a:solidFill>
                  <a:prstClr val="black"/>
                </a:solidFill>
              </a:rPr>
              <a:t>Montera larmindikator på synlig plats som lätt uppmärksammas inne i huset.</a:t>
            </a:r>
          </a:p>
          <a:p>
            <a:pPr defTabSz="457200">
              <a:spcBef>
                <a:spcPct val="0"/>
              </a:spcBef>
              <a:buFontTx/>
              <a:buNone/>
            </a:pPr>
            <a:endParaRPr lang="en-US" altLang="sv-SE" sz="1100" smtClean="0">
              <a:solidFill>
                <a:prstClr val="black"/>
              </a:solidFill>
            </a:endParaRPr>
          </a:p>
        </p:txBody>
      </p:sp>
      <p:cxnSp>
        <p:nvCxnSpPr>
          <p:cNvPr id="10" name="Straight Arrow Connector 9"/>
          <p:cNvCxnSpPr/>
          <p:nvPr/>
        </p:nvCxnSpPr>
        <p:spPr>
          <a:xfrm>
            <a:off x="7429500" y="1358900"/>
            <a:ext cx="88900" cy="9779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8817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sv-SE" altLang="sv-SE" smtClean="0">
                <a:latin typeface="Helvetica" pitchFamily="80" charset="0"/>
                <a:cs typeface="Helvetica" pitchFamily="80" charset="0"/>
              </a:rPr>
              <a:t>LPS-pumpstationer</a:t>
            </a:r>
            <a:endParaRPr lang="en-US" altLang="sv-SE" smtClean="0">
              <a:latin typeface="Helvetica" pitchFamily="80" charset="0"/>
              <a:cs typeface="Helvetica" pitchFamily="80" charset="0"/>
            </a:endParaRPr>
          </a:p>
        </p:txBody>
      </p:sp>
      <p:sp>
        <p:nvSpPr>
          <p:cNvPr id="14339" name="Content Placeholder 2"/>
          <p:cNvSpPr>
            <a:spLocks noGrp="1"/>
          </p:cNvSpPr>
          <p:nvPr>
            <p:ph idx="1"/>
          </p:nvPr>
        </p:nvSpPr>
        <p:spPr>
          <a:xfrm>
            <a:off x="247650" y="1354138"/>
            <a:ext cx="5943600" cy="4525962"/>
          </a:xfrm>
        </p:spPr>
        <p:txBody>
          <a:bodyPr/>
          <a:lstStyle/>
          <a:p>
            <a:pPr eaLnBrk="1" hangingPunct="1">
              <a:lnSpc>
                <a:spcPts val="3000"/>
              </a:lnSpc>
              <a:spcBef>
                <a:spcPts val="600"/>
              </a:spcBef>
              <a:spcAft>
                <a:spcPts val="725"/>
              </a:spcAft>
            </a:pPr>
            <a:r>
              <a:rPr lang="en-US" altLang="sv-SE" dirty="0" err="1" smtClean="0"/>
              <a:t>Underhållsfria</a:t>
            </a:r>
            <a:r>
              <a:rPr lang="en-US" altLang="sv-SE" dirty="0" smtClean="0"/>
              <a:t>- </a:t>
            </a:r>
            <a:r>
              <a:rPr lang="en-US" altLang="sv-SE" dirty="0" err="1" smtClean="0"/>
              <a:t>inga</a:t>
            </a:r>
            <a:r>
              <a:rPr lang="en-US" altLang="sv-SE" dirty="0" smtClean="0"/>
              <a:t> </a:t>
            </a:r>
            <a:r>
              <a:rPr lang="en-US" altLang="sv-SE" dirty="0" err="1" smtClean="0"/>
              <a:t>vippor</a:t>
            </a:r>
            <a:r>
              <a:rPr lang="en-US" altLang="sv-SE" dirty="0" smtClean="0"/>
              <a:t>/ </a:t>
            </a:r>
            <a:r>
              <a:rPr lang="en-US" altLang="sv-SE" dirty="0" err="1" smtClean="0"/>
              <a:t>oljajor</a:t>
            </a:r>
            <a:endParaRPr lang="en-US" altLang="sv-SE" dirty="0" smtClean="0"/>
          </a:p>
          <a:p>
            <a:pPr eaLnBrk="1" hangingPunct="1">
              <a:lnSpc>
                <a:spcPts val="3000"/>
              </a:lnSpc>
              <a:spcBef>
                <a:spcPts val="600"/>
              </a:spcBef>
              <a:spcAft>
                <a:spcPts val="725"/>
              </a:spcAft>
            </a:pPr>
            <a:r>
              <a:rPr lang="en-US" altLang="sv-SE" dirty="0" err="1" smtClean="0"/>
              <a:t>Inbyggd</a:t>
            </a:r>
            <a:r>
              <a:rPr lang="en-US" altLang="sv-SE" dirty="0" smtClean="0"/>
              <a:t> start/ </a:t>
            </a:r>
            <a:r>
              <a:rPr lang="en-US" altLang="sv-SE" dirty="0" err="1" smtClean="0"/>
              <a:t>stopp</a:t>
            </a:r>
            <a:r>
              <a:rPr lang="en-US" altLang="sv-SE" dirty="0" smtClean="0"/>
              <a:t>/ </a:t>
            </a:r>
            <a:r>
              <a:rPr lang="en-US" altLang="sv-SE" dirty="0" err="1" smtClean="0"/>
              <a:t>larm</a:t>
            </a:r>
            <a:endParaRPr lang="en-US" altLang="sv-SE" dirty="0" smtClean="0"/>
          </a:p>
          <a:p>
            <a:pPr eaLnBrk="1" hangingPunct="1">
              <a:lnSpc>
                <a:spcPts val="3000"/>
              </a:lnSpc>
              <a:spcBef>
                <a:spcPts val="600"/>
              </a:spcBef>
              <a:spcAft>
                <a:spcPts val="725"/>
              </a:spcAft>
            </a:pPr>
            <a:r>
              <a:rPr lang="en-US" altLang="sv-SE" dirty="0" smtClean="0"/>
              <a:t>GTMS, 10-15 </a:t>
            </a:r>
            <a:r>
              <a:rPr lang="en-US" altLang="sv-SE" dirty="0" err="1" smtClean="0"/>
              <a:t>år</a:t>
            </a:r>
            <a:endParaRPr lang="en-US" altLang="sv-SE" dirty="0" smtClean="0"/>
          </a:p>
          <a:p>
            <a:pPr eaLnBrk="1" hangingPunct="1">
              <a:lnSpc>
                <a:spcPts val="3000"/>
              </a:lnSpc>
              <a:spcBef>
                <a:spcPts val="600"/>
              </a:spcBef>
              <a:spcAft>
                <a:spcPts val="725"/>
              </a:spcAft>
            </a:pPr>
            <a:r>
              <a:rPr lang="en-US" altLang="sv-SE" dirty="0" err="1" smtClean="0"/>
              <a:t>Luktfri</a:t>
            </a:r>
            <a:r>
              <a:rPr lang="en-US" altLang="sv-SE" dirty="0" smtClean="0"/>
              <a:t>, </a:t>
            </a:r>
            <a:r>
              <a:rPr lang="en-US" altLang="sv-SE" dirty="0" err="1" smtClean="0"/>
              <a:t>mellandäck</a:t>
            </a:r>
            <a:endParaRPr lang="en-US" altLang="sv-SE" dirty="0" smtClean="0"/>
          </a:p>
          <a:p>
            <a:pPr eaLnBrk="1" hangingPunct="1">
              <a:lnSpc>
                <a:spcPts val="3000"/>
              </a:lnSpc>
              <a:spcBef>
                <a:spcPts val="600"/>
              </a:spcBef>
              <a:spcAft>
                <a:spcPts val="725"/>
              </a:spcAft>
            </a:pPr>
            <a:r>
              <a:rPr lang="en-US" altLang="sv-SE" dirty="0" smtClean="0"/>
              <a:t>56mVp + 50%</a:t>
            </a:r>
          </a:p>
          <a:p>
            <a:pPr eaLnBrk="1" hangingPunct="1">
              <a:lnSpc>
                <a:spcPts val="3000"/>
              </a:lnSpc>
              <a:spcBef>
                <a:spcPts val="600"/>
              </a:spcBef>
              <a:spcAft>
                <a:spcPts val="725"/>
              </a:spcAft>
            </a:pPr>
            <a:r>
              <a:rPr lang="en-US" altLang="sv-SE" dirty="0" smtClean="0"/>
              <a:t>Back </a:t>
            </a:r>
            <a:r>
              <a:rPr lang="en-US" altLang="sv-SE" dirty="0" err="1" smtClean="0"/>
              <a:t>och</a:t>
            </a:r>
            <a:r>
              <a:rPr lang="en-US" altLang="sv-SE" dirty="0" smtClean="0"/>
              <a:t> </a:t>
            </a:r>
            <a:r>
              <a:rPr lang="en-US" altLang="sv-SE" dirty="0" err="1" smtClean="0"/>
              <a:t>antivakuumventil</a:t>
            </a:r>
            <a:endParaRPr lang="en-US" altLang="sv-SE" dirty="0" smtClean="0"/>
          </a:p>
          <a:p>
            <a:pPr eaLnBrk="1" hangingPunct="1">
              <a:lnSpc>
                <a:spcPts val="3000"/>
              </a:lnSpc>
              <a:spcBef>
                <a:spcPts val="600"/>
              </a:spcBef>
              <a:spcAft>
                <a:spcPts val="725"/>
              </a:spcAft>
            </a:pPr>
            <a:r>
              <a:rPr lang="en-US" altLang="sv-SE" dirty="0" smtClean="0"/>
              <a:t>1-fas motor, 750W</a:t>
            </a:r>
          </a:p>
          <a:p>
            <a:pPr marL="1587" indent="0" eaLnBrk="1" hangingPunct="1">
              <a:lnSpc>
                <a:spcPts val="3000"/>
              </a:lnSpc>
              <a:spcBef>
                <a:spcPts val="600"/>
              </a:spcBef>
              <a:spcAft>
                <a:spcPts val="725"/>
              </a:spcAft>
              <a:buNone/>
            </a:pPr>
            <a:endParaRPr lang="en-US" altLang="sv-SE" dirty="0" smtClean="0"/>
          </a:p>
        </p:txBody>
      </p:sp>
      <p:pic>
        <p:nvPicPr>
          <p:cNvPr id="14340" name="Bildobjekt 5" descr="Tank o Pumpfunktioner extrem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612775"/>
            <a:ext cx="316865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797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p:cNvSpPr>
            <a:spLocks noGrp="1"/>
          </p:cNvSpPr>
          <p:nvPr>
            <p:ph idx="1"/>
          </p:nvPr>
        </p:nvSpPr>
        <p:spPr>
          <a:xfrm>
            <a:off x="457200" y="889000"/>
            <a:ext cx="8229600" cy="4525963"/>
          </a:xfrm>
        </p:spPr>
        <p:txBody>
          <a:bodyPr>
            <a:normAutofit/>
          </a:bodyPr>
          <a:lstStyle/>
          <a:p>
            <a:pPr marL="900" indent="0">
              <a:lnSpc>
                <a:spcPts val="3000"/>
              </a:lnSpc>
              <a:buFont typeface="Arial" pitchFamily="34" charset="0"/>
              <a:buNone/>
              <a:defRPr/>
            </a:pPr>
            <a:r>
              <a:rPr lang="sv-SE" sz="2800" b="1" dirty="0" smtClean="0">
                <a:solidFill>
                  <a:srgbClr val="008000"/>
                </a:solidFill>
                <a:ea typeface="ＭＳ Ｐゴシック" pitchFamily="34" charset="-128"/>
              </a:rPr>
              <a:t>LPS 2000EIV-bas</a:t>
            </a:r>
            <a:r>
              <a:rPr lang="sv-SE" sz="2800" b="1" dirty="0" smtClean="0">
                <a:ea typeface="ＭＳ Ｐゴシック" pitchFamily="34" charset="-128"/>
              </a:rPr>
              <a:t/>
            </a:r>
            <a:br>
              <a:rPr lang="sv-SE" sz="2800" b="1" dirty="0" smtClean="0">
                <a:ea typeface="ＭＳ Ｐゴシック" pitchFamily="34" charset="-128"/>
              </a:rPr>
            </a:br>
            <a:endParaRPr lang="en-US" b="1" dirty="0">
              <a:ea typeface="ＭＳ Ｐゴシック" pitchFamily="34" charset="-128"/>
            </a:endParaRPr>
          </a:p>
          <a:p>
            <a:pPr>
              <a:lnSpc>
                <a:spcPts val="3000"/>
              </a:lnSpc>
              <a:defRPr/>
            </a:pPr>
            <a:endParaRPr lang="en-US" b="1" dirty="0" smtClean="0">
              <a:ea typeface="ＭＳ Ｐゴシック" pitchFamily="34" charset="-128"/>
            </a:endParaRPr>
          </a:p>
          <a:p>
            <a:pPr>
              <a:lnSpc>
                <a:spcPts val="3000"/>
              </a:lnSpc>
              <a:defRPr/>
            </a:pPr>
            <a:endParaRPr lang="en-US" dirty="0">
              <a:ea typeface="ＭＳ Ｐゴシック" pitchFamily="34" charset="-128"/>
            </a:endParaRPr>
          </a:p>
          <a:p>
            <a:pPr>
              <a:lnSpc>
                <a:spcPts val="3000"/>
              </a:lnSpc>
              <a:defRPr/>
            </a:pPr>
            <a:endParaRPr lang="sv-SE" b="1" dirty="0">
              <a:ea typeface="ＭＳ Ｐゴシック" pitchFamily="34" charset="-128"/>
            </a:endParaRPr>
          </a:p>
        </p:txBody>
      </p:sp>
      <p:pic>
        <p:nvPicPr>
          <p:cNvPr id="16387" name="Bildobjekt 3" descr="cid:image001.png@01CE5AF2.A680FDE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86113" y="147638"/>
            <a:ext cx="4305300" cy="619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5962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1340768"/>
            <a:ext cx="7772400" cy="1143000"/>
          </a:xfrm>
        </p:spPr>
        <p:txBody>
          <a:bodyPr/>
          <a:lstStyle/>
          <a:p>
            <a:r>
              <a:rPr lang="sv-SE" sz="3600" dirty="0" smtClean="0">
                <a:latin typeface="Arial" pitchFamily="34" charset="0"/>
                <a:cs typeface="Arial" pitchFamily="34" charset="0"/>
              </a:rPr>
              <a:t>Trafik, begränsningar och vegetation</a:t>
            </a:r>
            <a:endParaRPr lang="sv-SE" dirty="0"/>
          </a:p>
        </p:txBody>
      </p:sp>
      <p:sp>
        <p:nvSpPr>
          <p:cNvPr id="5" name="Underrubrik 2"/>
          <p:cNvSpPr txBox="1">
            <a:spLocks/>
          </p:cNvSpPr>
          <p:nvPr/>
        </p:nvSpPr>
        <p:spPr bwMode="auto">
          <a:xfrm>
            <a:off x="4067944" y="2636912"/>
            <a:ext cx="194421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a:lstStyle>
          <a:p>
            <a:pPr marL="0" indent="0">
              <a:buNone/>
            </a:pPr>
            <a:r>
              <a:rPr lang="sv-SE" kern="0" dirty="0" smtClean="0"/>
              <a:t>Thomas</a:t>
            </a:r>
            <a:endParaRPr lang="sv-SE" kern="0" dirty="0"/>
          </a:p>
        </p:txBody>
      </p:sp>
    </p:spTree>
    <p:extLst>
      <p:ext uri="{BB962C8B-B14F-4D97-AF65-F5344CB8AC3E}">
        <p14:creationId xmlns:p14="http://schemas.microsoft.com/office/powerpoint/2010/main" val="3371802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404664"/>
            <a:ext cx="7772400" cy="731168"/>
          </a:xfrm>
        </p:spPr>
        <p:txBody>
          <a:bodyPr/>
          <a:lstStyle/>
          <a:p>
            <a:r>
              <a:rPr lang="sv-SE" dirty="0" smtClean="0"/>
              <a:t>Projektorganisation för </a:t>
            </a:r>
            <a:r>
              <a:rPr lang="sv-SE" dirty="0" smtClean="0"/>
              <a:t>Bäckvägen</a:t>
            </a:r>
            <a:endParaRPr lang="sv-SE" dirty="0"/>
          </a:p>
        </p:txBody>
      </p:sp>
      <p:sp>
        <p:nvSpPr>
          <p:cNvPr id="3" name="Platshållare för innehåll 2"/>
          <p:cNvSpPr>
            <a:spLocks noGrp="1"/>
          </p:cNvSpPr>
          <p:nvPr>
            <p:ph idx="1"/>
          </p:nvPr>
        </p:nvSpPr>
        <p:spPr>
          <a:xfrm>
            <a:off x="685800" y="1484784"/>
            <a:ext cx="7772400" cy="4611216"/>
          </a:xfrm>
        </p:spPr>
        <p:txBody>
          <a:bodyPr/>
          <a:lstStyle/>
          <a:p>
            <a:pPr marL="0" indent="0">
              <a:buNone/>
            </a:pPr>
            <a:r>
              <a:rPr lang="sv-SE" dirty="0" smtClean="0"/>
              <a:t>Projektledare		</a:t>
            </a:r>
            <a:r>
              <a:rPr lang="sv-SE" dirty="0" smtClean="0"/>
              <a:t>Thomas Högberg</a:t>
            </a:r>
            <a:endParaRPr lang="sv-SE" dirty="0" smtClean="0"/>
          </a:p>
          <a:p>
            <a:pPr marL="0" indent="0">
              <a:buNone/>
            </a:pPr>
            <a:r>
              <a:rPr lang="sv-SE" dirty="0" smtClean="0"/>
              <a:t>Byggledare	</a:t>
            </a:r>
            <a:r>
              <a:rPr lang="sv-SE" dirty="0" smtClean="0"/>
              <a:t>	</a:t>
            </a:r>
            <a:r>
              <a:rPr lang="sv-SE" dirty="0" smtClean="0"/>
              <a:t>Walter Tellsén	</a:t>
            </a:r>
            <a:r>
              <a:rPr lang="sv-SE" dirty="0"/>
              <a:t>	</a:t>
            </a:r>
            <a:endParaRPr lang="sv-SE" dirty="0" smtClean="0"/>
          </a:p>
          <a:p>
            <a:pPr marL="0" indent="0">
              <a:buNone/>
            </a:pPr>
            <a:r>
              <a:rPr lang="sv-SE" dirty="0" smtClean="0"/>
              <a:t>Projektsamordnare	Ninni Taberman		</a:t>
            </a:r>
          </a:p>
          <a:p>
            <a:pPr marL="0" indent="0">
              <a:buNone/>
            </a:pPr>
            <a:endParaRPr lang="sv-SE" dirty="0"/>
          </a:p>
          <a:p>
            <a:pPr marL="0" indent="0">
              <a:buNone/>
            </a:pPr>
            <a:r>
              <a:rPr lang="sv-SE" dirty="0" smtClean="0"/>
              <a:t>Utförare: Bro och Väg Mälardalen AB</a:t>
            </a:r>
          </a:p>
          <a:p>
            <a:pPr marL="0" indent="0">
              <a:buNone/>
            </a:pPr>
            <a:r>
              <a:rPr lang="sv-SE" dirty="0" smtClean="0"/>
              <a:t>				</a:t>
            </a:r>
            <a:r>
              <a:rPr lang="sv-SE" dirty="0" smtClean="0"/>
              <a:t>	</a:t>
            </a:r>
          </a:p>
          <a:p>
            <a:pPr marL="0" indent="0">
              <a:buNone/>
            </a:pPr>
            <a:r>
              <a:rPr lang="sv-SE" dirty="0" smtClean="0"/>
              <a:t>www.haninge.se/va</a:t>
            </a:r>
            <a:endParaRPr lang="sv-SE" dirty="0" smtClean="0"/>
          </a:p>
          <a:p>
            <a:pPr marL="0" indent="0">
              <a:buNone/>
            </a:pPr>
            <a:r>
              <a:rPr lang="sv-SE" dirty="0"/>
              <a:t>Telefon VA: 08- 606 82 38, </a:t>
            </a:r>
            <a:r>
              <a:rPr lang="sv-SE" dirty="0" smtClean="0"/>
              <a:t>måndag-fredag kl. </a:t>
            </a:r>
            <a:r>
              <a:rPr lang="sv-SE" dirty="0"/>
              <a:t>9-11.30</a:t>
            </a:r>
          </a:p>
          <a:p>
            <a:pPr marL="0" indent="0">
              <a:buNone/>
            </a:pPr>
            <a:r>
              <a:rPr lang="sv-SE" dirty="0" smtClean="0">
                <a:hlinkClick r:id="rId3"/>
              </a:rPr>
              <a:t>vatten</a:t>
            </a:r>
            <a:r>
              <a:rPr lang="sv-SE" dirty="0" smtClean="0">
                <a:hlinkClick r:id="rId3"/>
              </a:rPr>
              <a:t>@haninge.se</a:t>
            </a:r>
            <a:endParaRPr lang="sv-SE" dirty="0" smtClean="0"/>
          </a:p>
          <a:p>
            <a:pPr marL="0" indent="0">
              <a:buNone/>
            </a:pPr>
            <a:endParaRPr lang="sv-SE" dirty="0" smtClean="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a:p>
        </p:txBody>
      </p:sp>
    </p:spTree>
    <p:extLst>
      <p:ext uri="{BB962C8B-B14F-4D97-AF65-F5344CB8AC3E}">
        <p14:creationId xmlns:p14="http://schemas.microsoft.com/office/powerpoint/2010/main" val="16635259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Frågor?</a:t>
            </a:r>
            <a:endParaRPr lang="sv-SE" dirty="0"/>
          </a:p>
        </p:txBody>
      </p:sp>
    </p:spTree>
    <p:extLst>
      <p:ext uri="{BB962C8B-B14F-4D97-AF65-F5344CB8AC3E}">
        <p14:creationId xmlns:p14="http://schemas.microsoft.com/office/powerpoint/2010/main" val="1635450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9"/>
          <p:cNvSpPr>
            <a:spLocks noChangeArrowheads="1"/>
          </p:cNvSpPr>
          <p:nvPr/>
        </p:nvSpPr>
        <p:spPr bwMode="auto">
          <a:xfrm>
            <a:off x="838200" y="620688"/>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900">
                <a:solidFill>
                  <a:schemeClr val="tx1"/>
                </a:solidFill>
                <a:latin typeface="Arial" charset="0"/>
              </a:defRPr>
            </a:lvl1pPr>
            <a:lvl2pPr marL="742950" indent="-285750" eaLnBrk="0" hangingPunct="0">
              <a:buChar char="–"/>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buChar char="–"/>
              <a:defRPr sz="1900">
                <a:solidFill>
                  <a:schemeClr val="tx1"/>
                </a:solidFill>
                <a:latin typeface="Arial" charset="0"/>
              </a:defRPr>
            </a:lvl4pPr>
            <a:lvl5pPr marL="2057400" indent="-228600" eaLnBrk="0" hangingPunct="0">
              <a:buChar char="»"/>
              <a:defRPr sz="1900">
                <a:solidFill>
                  <a:schemeClr val="tx1"/>
                </a:solidFill>
                <a:latin typeface="Arial" charset="0"/>
              </a:defRPr>
            </a:lvl5pPr>
            <a:lvl6pPr marL="2514600" indent="-228600" eaLnBrk="0" fontAlgn="base" hangingPunct="0">
              <a:spcBef>
                <a:spcPct val="20000"/>
              </a:spcBef>
              <a:spcAft>
                <a:spcPct val="0"/>
              </a:spcAft>
              <a:buChar char="»"/>
              <a:defRPr sz="1900">
                <a:solidFill>
                  <a:schemeClr val="tx1"/>
                </a:solidFill>
                <a:latin typeface="Arial" charset="0"/>
              </a:defRPr>
            </a:lvl6pPr>
            <a:lvl7pPr marL="2971800" indent="-228600" eaLnBrk="0" fontAlgn="base" hangingPunct="0">
              <a:spcBef>
                <a:spcPct val="20000"/>
              </a:spcBef>
              <a:spcAft>
                <a:spcPct val="0"/>
              </a:spcAft>
              <a:buChar char="»"/>
              <a:defRPr sz="1900">
                <a:solidFill>
                  <a:schemeClr val="tx1"/>
                </a:solidFill>
                <a:latin typeface="Arial" charset="0"/>
              </a:defRPr>
            </a:lvl7pPr>
            <a:lvl8pPr marL="3429000" indent="-228600" eaLnBrk="0" fontAlgn="base" hangingPunct="0">
              <a:spcBef>
                <a:spcPct val="20000"/>
              </a:spcBef>
              <a:spcAft>
                <a:spcPct val="0"/>
              </a:spcAft>
              <a:buChar char="»"/>
              <a:defRPr sz="1900">
                <a:solidFill>
                  <a:schemeClr val="tx1"/>
                </a:solidFill>
                <a:latin typeface="Arial" charset="0"/>
              </a:defRPr>
            </a:lvl8pPr>
            <a:lvl9pPr marL="3886200" indent="-228600" eaLnBrk="0" fontAlgn="base" hangingPunct="0">
              <a:spcBef>
                <a:spcPct val="20000"/>
              </a:spcBef>
              <a:spcAft>
                <a:spcPct val="0"/>
              </a:spcAft>
              <a:buChar char="»"/>
              <a:defRPr sz="1900">
                <a:solidFill>
                  <a:schemeClr val="tx1"/>
                </a:solidFill>
                <a:latin typeface="Arial" charset="0"/>
              </a:defRPr>
            </a:lvl9pPr>
          </a:lstStyle>
          <a:p>
            <a:pPr algn="ctr" eaLnBrk="1" hangingPunct="1">
              <a:spcBef>
                <a:spcPct val="0"/>
              </a:spcBef>
              <a:buFontTx/>
              <a:buNone/>
            </a:pPr>
            <a:r>
              <a:rPr lang="sv-SE" altLang="sv-SE" sz="3500" dirty="0" smtClean="0">
                <a:solidFill>
                  <a:schemeClr val="tx2"/>
                </a:solidFill>
              </a:rPr>
              <a:t>Presentation</a:t>
            </a:r>
            <a:endParaRPr lang="sv-SE" altLang="sv-SE" sz="3400" dirty="0">
              <a:solidFill>
                <a:schemeClr val="tx2"/>
              </a:solidFill>
            </a:endParaRPr>
          </a:p>
        </p:txBody>
      </p:sp>
      <p:sp>
        <p:nvSpPr>
          <p:cNvPr id="2051" name="Rectangle 10"/>
          <p:cNvSpPr>
            <a:spLocks noChangeArrowheads="1"/>
          </p:cNvSpPr>
          <p:nvPr/>
        </p:nvSpPr>
        <p:spPr bwMode="auto">
          <a:xfrm>
            <a:off x="838200" y="1600200"/>
            <a:ext cx="7694240" cy="31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384175" algn="l"/>
              </a:tabLst>
              <a:defRPr sz="1900">
                <a:solidFill>
                  <a:schemeClr val="tx1"/>
                </a:solidFill>
                <a:latin typeface="Arial" charset="0"/>
              </a:defRPr>
            </a:lvl1pPr>
            <a:lvl2pPr marL="742950" indent="-285750" eaLnBrk="0" hangingPunct="0">
              <a:buChar char="–"/>
              <a:tabLst>
                <a:tab pos="384175" algn="l"/>
              </a:tabLst>
              <a:defRPr sz="1900">
                <a:solidFill>
                  <a:schemeClr val="tx1"/>
                </a:solidFill>
                <a:latin typeface="Arial" charset="0"/>
              </a:defRPr>
            </a:lvl2pPr>
            <a:lvl3pPr marL="1143000" indent="-228600" eaLnBrk="0" hangingPunct="0">
              <a:tabLst>
                <a:tab pos="384175" algn="l"/>
              </a:tabLst>
              <a:defRPr sz="1900">
                <a:solidFill>
                  <a:schemeClr val="tx1"/>
                </a:solidFill>
                <a:latin typeface="Arial" charset="0"/>
              </a:defRPr>
            </a:lvl3pPr>
            <a:lvl4pPr marL="1600200" indent="-228600" eaLnBrk="0" hangingPunct="0">
              <a:buChar char="–"/>
              <a:tabLst>
                <a:tab pos="384175" algn="l"/>
              </a:tabLst>
              <a:defRPr sz="1900">
                <a:solidFill>
                  <a:schemeClr val="tx1"/>
                </a:solidFill>
                <a:latin typeface="Arial" charset="0"/>
              </a:defRPr>
            </a:lvl4pPr>
            <a:lvl5pPr marL="2057400" indent="-228600" eaLnBrk="0" hangingPunct="0">
              <a:buChar char="»"/>
              <a:tabLst>
                <a:tab pos="384175" algn="l"/>
              </a:tabLst>
              <a:defRPr sz="1900">
                <a:solidFill>
                  <a:schemeClr val="tx1"/>
                </a:solidFill>
                <a:latin typeface="Arial" charset="0"/>
              </a:defRPr>
            </a:lvl5pPr>
            <a:lvl6pPr marL="2514600" indent="-228600" eaLnBrk="0" fontAlgn="base" hangingPunct="0">
              <a:spcBef>
                <a:spcPct val="20000"/>
              </a:spcBef>
              <a:spcAft>
                <a:spcPct val="0"/>
              </a:spcAft>
              <a:buChar char="»"/>
              <a:tabLst>
                <a:tab pos="384175" algn="l"/>
              </a:tabLst>
              <a:defRPr sz="1900">
                <a:solidFill>
                  <a:schemeClr val="tx1"/>
                </a:solidFill>
                <a:latin typeface="Arial" charset="0"/>
              </a:defRPr>
            </a:lvl6pPr>
            <a:lvl7pPr marL="2971800" indent="-228600" eaLnBrk="0" fontAlgn="base" hangingPunct="0">
              <a:spcBef>
                <a:spcPct val="20000"/>
              </a:spcBef>
              <a:spcAft>
                <a:spcPct val="0"/>
              </a:spcAft>
              <a:buChar char="»"/>
              <a:tabLst>
                <a:tab pos="384175" algn="l"/>
              </a:tabLst>
              <a:defRPr sz="1900">
                <a:solidFill>
                  <a:schemeClr val="tx1"/>
                </a:solidFill>
                <a:latin typeface="Arial" charset="0"/>
              </a:defRPr>
            </a:lvl7pPr>
            <a:lvl8pPr marL="3429000" indent="-228600" eaLnBrk="0" fontAlgn="base" hangingPunct="0">
              <a:spcBef>
                <a:spcPct val="20000"/>
              </a:spcBef>
              <a:spcAft>
                <a:spcPct val="0"/>
              </a:spcAft>
              <a:buChar char="»"/>
              <a:tabLst>
                <a:tab pos="384175" algn="l"/>
              </a:tabLst>
              <a:defRPr sz="1900">
                <a:solidFill>
                  <a:schemeClr val="tx1"/>
                </a:solidFill>
                <a:latin typeface="Arial" charset="0"/>
              </a:defRPr>
            </a:lvl8pPr>
            <a:lvl9pPr marL="3886200" indent="-228600" eaLnBrk="0" fontAlgn="base" hangingPunct="0">
              <a:spcBef>
                <a:spcPct val="20000"/>
              </a:spcBef>
              <a:spcAft>
                <a:spcPct val="0"/>
              </a:spcAft>
              <a:buChar char="»"/>
              <a:tabLst>
                <a:tab pos="384175" algn="l"/>
              </a:tabLst>
              <a:defRPr sz="1900">
                <a:solidFill>
                  <a:schemeClr val="tx1"/>
                </a:solidFill>
                <a:latin typeface="Arial" charset="0"/>
              </a:defRPr>
            </a:lvl9pPr>
          </a:lstStyle>
          <a:p>
            <a:pPr marL="285750" indent="-285750" eaLnBrk="1" hangingPunct="1">
              <a:buFont typeface="Wingdings" panose="05000000000000000000" pitchFamily="2" charset="2"/>
              <a:buChar char="q"/>
            </a:pPr>
            <a:r>
              <a:rPr lang="sv-SE" altLang="sv-SE" sz="1600" dirty="0" smtClean="0"/>
              <a:t>Haninge Kommun</a:t>
            </a:r>
          </a:p>
          <a:p>
            <a:pPr eaLnBrk="1" hangingPunct="1">
              <a:buNone/>
            </a:pPr>
            <a:r>
              <a:rPr lang="sv-SE" altLang="sv-SE" sz="1600" dirty="0"/>
              <a:t>	</a:t>
            </a:r>
            <a:r>
              <a:rPr lang="sv-SE" altLang="sv-SE" sz="1600" dirty="0" smtClean="0"/>
              <a:t>Thomas Högberg, </a:t>
            </a:r>
            <a:r>
              <a:rPr lang="sv-SE" altLang="sv-SE" sz="1600" dirty="0" smtClean="0"/>
              <a:t>Projektledare/VA-ingenjör </a:t>
            </a:r>
            <a:endParaRPr lang="sv-SE" altLang="sv-SE" sz="1600" dirty="0"/>
          </a:p>
          <a:p>
            <a:pPr eaLnBrk="1" hangingPunct="1">
              <a:buNone/>
            </a:pPr>
            <a:r>
              <a:rPr lang="sv-SE" altLang="sv-SE" sz="1600" dirty="0"/>
              <a:t>	</a:t>
            </a:r>
            <a:r>
              <a:rPr lang="sv-SE" altLang="sv-SE" sz="1600" dirty="0" smtClean="0"/>
              <a:t>Walter Tellsén, Byggledare </a:t>
            </a:r>
            <a:endParaRPr lang="sv-SE" altLang="sv-SE" sz="1600" dirty="0"/>
          </a:p>
          <a:p>
            <a:pPr eaLnBrk="1" hangingPunct="1">
              <a:buNone/>
            </a:pPr>
            <a:r>
              <a:rPr lang="sv-SE" altLang="sv-SE" sz="1600" dirty="0"/>
              <a:t>	</a:t>
            </a:r>
            <a:r>
              <a:rPr lang="sv-SE" altLang="sv-SE" sz="1600" dirty="0" smtClean="0"/>
              <a:t>Ninni Taberman, </a:t>
            </a:r>
            <a:r>
              <a:rPr lang="sv-SE" altLang="sv-SE" sz="1600" dirty="0" smtClean="0"/>
              <a:t>Verksamhetsutvecklare/ Projektsamordnare</a:t>
            </a:r>
            <a:endParaRPr lang="sv-SE" altLang="sv-SE" sz="1600" dirty="0" smtClean="0"/>
          </a:p>
          <a:p>
            <a:pPr eaLnBrk="1" hangingPunct="1">
              <a:buNone/>
            </a:pPr>
            <a:endParaRPr lang="sv-SE" altLang="sv-SE" sz="1600" dirty="0"/>
          </a:p>
          <a:p>
            <a:pPr marL="285750" indent="-285750" eaLnBrk="1" hangingPunct="1">
              <a:buFont typeface="Wingdings" panose="05000000000000000000" pitchFamily="2" charset="2"/>
              <a:buChar char="q"/>
            </a:pPr>
            <a:r>
              <a:rPr lang="sv-SE" altLang="sv-SE" sz="1600" dirty="0" smtClean="0"/>
              <a:t>Bro och </a:t>
            </a:r>
            <a:r>
              <a:rPr lang="sv-SE" altLang="sv-SE" sz="1600" dirty="0" smtClean="0"/>
              <a:t>Väg Mälardalen AB</a:t>
            </a:r>
            <a:endParaRPr lang="sv-SE" altLang="sv-SE" sz="1600" dirty="0" smtClean="0"/>
          </a:p>
          <a:p>
            <a:pPr eaLnBrk="1" hangingPunct="1">
              <a:buNone/>
            </a:pPr>
            <a:r>
              <a:rPr lang="sv-SE" altLang="sv-SE" sz="1600" dirty="0"/>
              <a:t>	</a:t>
            </a:r>
            <a:r>
              <a:rPr lang="sv-SE" altLang="sv-SE" sz="1600" dirty="0" smtClean="0"/>
              <a:t>Robert Karlsson, Arbetschef</a:t>
            </a:r>
          </a:p>
          <a:p>
            <a:pPr eaLnBrk="1" hangingPunct="1">
              <a:buNone/>
            </a:pPr>
            <a:r>
              <a:rPr lang="sv-SE" altLang="sv-SE" sz="1600" dirty="0"/>
              <a:t>	</a:t>
            </a:r>
          </a:p>
          <a:p>
            <a:pPr eaLnBrk="1" hangingPunct="1"/>
            <a:endParaRPr lang="sv-SE" altLang="sv-SE" sz="2000" dirty="0"/>
          </a:p>
        </p:txBody>
      </p:sp>
    </p:spTree>
    <p:extLst>
      <p:ext uri="{BB962C8B-B14F-4D97-AF65-F5344CB8AC3E}">
        <p14:creationId xmlns:p14="http://schemas.microsoft.com/office/powerpoint/2010/main" val="1198788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764704"/>
            <a:ext cx="7772400" cy="1143000"/>
          </a:xfrm>
        </p:spPr>
        <p:txBody>
          <a:bodyPr/>
          <a:lstStyle/>
          <a:p>
            <a:r>
              <a:rPr lang="sv-SE" dirty="0" smtClean="0"/>
              <a:t>Redovisning av </a:t>
            </a:r>
            <a:r>
              <a:rPr lang="sv-SE" dirty="0" smtClean="0"/>
              <a:t>projektet</a:t>
            </a:r>
            <a:r>
              <a:rPr lang="sv-SE" dirty="0" smtClean="0"/>
              <a:t>, </a:t>
            </a:r>
            <a:br>
              <a:rPr lang="sv-SE" dirty="0" smtClean="0"/>
            </a:br>
            <a:r>
              <a:rPr lang="sv-SE" dirty="0" smtClean="0"/>
              <a:t>tidplan och genomförande</a:t>
            </a:r>
            <a:endParaRPr lang="sv-SE" dirty="0"/>
          </a:p>
        </p:txBody>
      </p:sp>
      <p:sp>
        <p:nvSpPr>
          <p:cNvPr id="5" name="Underrubrik 2"/>
          <p:cNvSpPr txBox="1">
            <a:spLocks/>
          </p:cNvSpPr>
          <p:nvPr/>
        </p:nvSpPr>
        <p:spPr bwMode="auto">
          <a:xfrm>
            <a:off x="2627784" y="2483768"/>
            <a:ext cx="453650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a:lstStyle>
          <a:p>
            <a:pPr marL="0" indent="0">
              <a:buNone/>
            </a:pPr>
            <a:r>
              <a:rPr lang="sv-SE" kern="0" dirty="0" smtClean="0"/>
              <a:t>Robert Karlsson, Bro och Väg</a:t>
            </a:r>
            <a:endParaRPr lang="sv-SE" kern="0" dirty="0"/>
          </a:p>
        </p:txBody>
      </p:sp>
    </p:spTree>
    <p:extLst>
      <p:ext uri="{BB962C8B-B14F-4D97-AF65-F5344CB8AC3E}">
        <p14:creationId xmlns:p14="http://schemas.microsoft.com/office/powerpoint/2010/main" val="3518438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404664"/>
            <a:ext cx="7772400" cy="720080"/>
          </a:xfrm>
        </p:spPr>
        <p:txBody>
          <a:bodyPr/>
          <a:lstStyle/>
          <a:p>
            <a:r>
              <a:rPr lang="sv-SE" sz="2800" dirty="0"/>
              <a:t>Arbetet är grovt planerat i fyra deletapper. </a:t>
            </a:r>
          </a:p>
        </p:txBody>
      </p:sp>
      <p:sp>
        <p:nvSpPr>
          <p:cNvPr id="2" name="Rektangel 1"/>
          <p:cNvSpPr/>
          <p:nvPr/>
        </p:nvSpPr>
        <p:spPr>
          <a:xfrm>
            <a:off x="611560" y="1052736"/>
            <a:ext cx="5976664" cy="1034129"/>
          </a:xfrm>
          <a:prstGeom prst="rect">
            <a:avLst/>
          </a:prstGeom>
        </p:spPr>
        <p:txBody>
          <a:bodyPr wrap="square">
            <a:spAutoFit/>
          </a:bodyPr>
          <a:lstStyle/>
          <a:p>
            <a:pPr marL="285750" indent="-285750">
              <a:buFont typeface="Arial" panose="020B0604020202020204" pitchFamily="34" charset="0"/>
              <a:buChar char="•"/>
            </a:pPr>
            <a:r>
              <a:rPr lang="sv-SE" sz="1800" dirty="0" smtClean="0"/>
              <a:t>Projektet </a:t>
            </a:r>
            <a:r>
              <a:rPr lang="sv-SE" sz="1800" dirty="0"/>
              <a:t>beräknas pågå ca </a:t>
            </a:r>
            <a:r>
              <a:rPr lang="sv-SE" sz="1800" dirty="0" smtClean="0"/>
              <a:t>ett år.</a:t>
            </a:r>
            <a:endParaRPr lang="sv-SE" sz="1800" dirty="0"/>
          </a:p>
          <a:p>
            <a:pPr marL="285750" indent="-285750">
              <a:buFont typeface="Arial" panose="020B0604020202020204" pitchFamily="34" charset="0"/>
              <a:buChar char="•"/>
            </a:pPr>
            <a:r>
              <a:rPr lang="sv-SE" sz="1800" dirty="0" smtClean="0"/>
              <a:t>Varje etapp beräknas </a:t>
            </a:r>
          </a:p>
          <a:p>
            <a:pPr>
              <a:buNone/>
            </a:pPr>
            <a:r>
              <a:rPr lang="sv-SE" sz="1800" dirty="0" smtClean="0"/>
              <a:t>     t</a:t>
            </a:r>
            <a:r>
              <a:rPr lang="sv-SE" sz="1800" dirty="0" smtClean="0"/>
              <a:t>a ca tre månader</a:t>
            </a:r>
            <a:endParaRPr lang="sv-SE" sz="1800" dirty="0" smtClean="0"/>
          </a:p>
        </p:txBody>
      </p:sp>
      <p:pic>
        <p:nvPicPr>
          <p:cNvPr id="6" name="Bildobjekt 5">
            <a:extLst>
              <a:ext uri="{FF2B5EF4-FFF2-40B4-BE49-F238E27FC236}">
                <a16:creationId xmlns:a16="http://schemas.microsoft.com/office/drawing/2014/main" id="{AFD04C8A-10D4-4C76-85B0-7F73E3548FEC}"/>
              </a:ext>
            </a:extLst>
          </p:cNvPr>
          <p:cNvPicPr>
            <a:picLocks noChangeAspect="1"/>
          </p:cNvPicPr>
          <p:nvPr/>
        </p:nvPicPr>
        <p:blipFill>
          <a:blip r:embed="rId2"/>
          <a:stretch>
            <a:fillRect/>
          </a:stretch>
        </p:blipFill>
        <p:spPr>
          <a:xfrm>
            <a:off x="3203848" y="1700808"/>
            <a:ext cx="5397575" cy="3952770"/>
          </a:xfrm>
          <a:prstGeom prst="rect">
            <a:avLst/>
          </a:prstGeom>
        </p:spPr>
      </p:pic>
    </p:spTree>
    <p:extLst>
      <p:ext uri="{BB962C8B-B14F-4D97-AF65-F5344CB8AC3E}">
        <p14:creationId xmlns:p14="http://schemas.microsoft.com/office/powerpoint/2010/main" val="59900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125842-7A70-4727-A56D-8DB5EDFE1985}"/>
              </a:ext>
            </a:extLst>
          </p:cNvPr>
          <p:cNvSpPr>
            <a:spLocks noGrp="1"/>
          </p:cNvSpPr>
          <p:nvPr>
            <p:ph type="title"/>
          </p:nvPr>
        </p:nvSpPr>
        <p:spPr>
          <a:xfrm>
            <a:off x="683568" y="188640"/>
            <a:ext cx="7772400" cy="648072"/>
          </a:xfrm>
        </p:spPr>
        <p:txBody>
          <a:bodyPr/>
          <a:lstStyle/>
          <a:p>
            <a:r>
              <a:rPr lang="sv-SE" sz="2800" dirty="0"/>
              <a:t>Exempel (1) del sträcka etapp 1</a:t>
            </a:r>
          </a:p>
        </p:txBody>
      </p:sp>
      <p:pic>
        <p:nvPicPr>
          <p:cNvPr id="4" name="Bildobjekt 3">
            <a:extLst>
              <a:ext uri="{FF2B5EF4-FFF2-40B4-BE49-F238E27FC236}">
                <a16:creationId xmlns:a16="http://schemas.microsoft.com/office/drawing/2014/main" id="{20E1AB3E-E6A5-483A-845A-17F05BFF212A}"/>
              </a:ext>
            </a:extLst>
          </p:cNvPr>
          <p:cNvPicPr>
            <a:picLocks noChangeAspect="1"/>
          </p:cNvPicPr>
          <p:nvPr/>
        </p:nvPicPr>
        <p:blipFill>
          <a:blip r:embed="rId2"/>
          <a:stretch>
            <a:fillRect/>
          </a:stretch>
        </p:blipFill>
        <p:spPr>
          <a:xfrm>
            <a:off x="1331640" y="764704"/>
            <a:ext cx="6882854" cy="5111378"/>
          </a:xfrm>
          <a:prstGeom prst="rect">
            <a:avLst/>
          </a:prstGeom>
        </p:spPr>
      </p:pic>
    </p:spTree>
    <p:extLst>
      <p:ext uri="{BB962C8B-B14F-4D97-AF65-F5344CB8AC3E}">
        <p14:creationId xmlns:p14="http://schemas.microsoft.com/office/powerpoint/2010/main" val="255397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A340F3-99F8-4A6F-9F03-A67FF78C138C}"/>
              </a:ext>
            </a:extLst>
          </p:cNvPr>
          <p:cNvSpPr>
            <a:spLocks noGrp="1"/>
          </p:cNvSpPr>
          <p:nvPr>
            <p:ph type="title"/>
          </p:nvPr>
        </p:nvSpPr>
        <p:spPr>
          <a:xfrm>
            <a:off x="755576" y="116632"/>
            <a:ext cx="7772400" cy="1008112"/>
          </a:xfrm>
        </p:spPr>
        <p:txBody>
          <a:bodyPr/>
          <a:lstStyle/>
          <a:p>
            <a:r>
              <a:rPr lang="sv-SE" sz="2800" dirty="0"/>
              <a:t>Exempel (1) del sträcka etapp 1</a:t>
            </a:r>
          </a:p>
        </p:txBody>
      </p:sp>
      <p:pic>
        <p:nvPicPr>
          <p:cNvPr id="4" name="Bildobjekt 3">
            <a:extLst>
              <a:ext uri="{FF2B5EF4-FFF2-40B4-BE49-F238E27FC236}">
                <a16:creationId xmlns:a16="http://schemas.microsoft.com/office/drawing/2014/main" id="{3E01B0B5-131D-4F88-8F25-308ADE42439E}"/>
              </a:ext>
            </a:extLst>
          </p:cNvPr>
          <p:cNvPicPr>
            <a:picLocks noChangeAspect="1"/>
          </p:cNvPicPr>
          <p:nvPr/>
        </p:nvPicPr>
        <p:blipFill>
          <a:blip r:embed="rId2"/>
          <a:stretch>
            <a:fillRect/>
          </a:stretch>
        </p:blipFill>
        <p:spPr>
          <a:xfrm>
            <a:off x="1185812" y="836712"/>
            <a:ext cx="6911928" cy="5023041"/>
          </a:xfrm>
          <a:prstGeom prst="rect">
            <a:avLst/>
          </a:prstGeom>
        </p:spPr>
      </p:pic>
    </p:spTree>
    <p:extLst>
      <p:ext uri="{BB962C8B-B14F-4D97-AF65-F5344CB8AC3E}">
        <p14:creationId xmlns:p14="http://schemas.microsoft.com/office/powerpoint/2010/main" val="3750899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3B846C0D-84A7-4862-8ECC-EBEF9801A83C}"/>
              </a:ext>
            </a:extLst>
          </p:cNvPr>
          <p:cNvPicPr>
            <a:picLocks noChangeAspect="1"/>
          </p:cNvPicPr>
          <p:nvPr/>
        </p:nvPicPr>
        <p:blipFill>
          <a:blip r:embed="rId2"/>
          <a:stretch>
            <a:fillRect/>
          </a:stretch>
        </p:blipFill>
        <p:spPr>
          <a:xfrm>
            <a:off x="1101096" y="764704"/>
            <a:ext cx="6965254" cy="5112568"/>
          </a:xfrm>
          <a:prstGeom prst="rect">
            <a:avLst/>
          </a:prstGeom>
        </p:spPr>
      </p:pic>
      <p:sp>
        <p:nvSpPr>
          <p:cNvPr id="5" name="Rubrik 1">
            <a:extLst>
              <a:ext uri="{FF2B5EF4-FFF2-40B4-BE49-F238E27FC236}">
                <a16:creationId xmlns:a16="http://schemas.microsoft.com/office/drawing/2014/main" id="{FA67D528-1CBE-4355-93AE-7236E21604B6}"/>
              </a:ext>
            </a:extLst>
          </p:cNvPr>
          <p:cNvSpPr txBox="1">
            <a:spLocks/>
          </p:cNvSpPr>
          <p:nvPr/>
        </p:nvSpPr>
        <p:spPr>
          <a:xfrm>
            <a:off x="457200" y="255600"/>
            <a:ext cx="8234363" cy="875357"/>
          </a:xfrm>
          <a:prstGeom prst="rect">
            <a:avLst/>
          </a:prstGeom>
        </p:spPr>
        <p:txBody>
          <a:bodyPr/>
          <a:lst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a:lstStyle>
          <a:p>
            <a:pPr>
              <a:buNone/>
            </a:pPr>
            <a:r>
              <a:rPr lang="sv-SE" sz="2800" kern="0" dirty="0" smtClean="0"/>
              <a:t>Exempel (1) del sträcka etapp 2</a:t>
            </a:r>
            <a:endParaRPr lang="sv-SE" sz="2800" kern="0" dirty="0"/>
          </a:p>
        </p:txBody>
      </p:sp>
    </p:spTree>
    <p:extLst>
      <p:ext uri="{BB962C8B-B14F-4D97-AF65-F5344CB8AC3E}">
        <p14:creationId xmlns:p14="http://schemas.microsoft.com/office/powerpoint/2010/main" val="4253122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3568" y="1340768"/>
            <a:ext cx="7772400" cy="1143000"/>
          </a:xfrm>
        </p:spPr>
        <p:txBody>
          <a:bodyPr/>
          <a:lstStyle/>
          <a:p>
            <a:r>
              <a:rPr lang="sv-SE" sz="3600" dirty="0">
                <a:latin typeface="Arial" pitchFamily="34" charset="0"/>
                <a:cs typeface="Arial" pitchFamily="34" charset="0"/>
              </a:rPr>
              <a:t>VA – </a:t>
            </a:r>
            <a:r>
              <a:rPr lang="sv-SE" sz="3600" dirty="0" smtClean="0">
                <a:latin typeface="Arial" pitchFamily="34" charset="0"/>
                <a:cs typeface="Arial" pitchFamily="34" charset="0"/>
              </a:rPr>
              <a:t>anslutning</a:t>
            </a:r>
            <a:br>
              <a:rPr lang="sv-SE" sz="3600" dirty="0" smtClean="0">
                <a:latin typeface="Arial" pitchFamily="34" charset="0"/>
                <a:cs typeface="Arial" pitchFamily="34" charset="0"/>
              </a:rPr>
            </a:br>
            <a:r>
              <a:rPr lang="sv-SE" sz="3600" dirty="0" smtClean="0">
                <a:latin typeface="Arial" pitchFamily="34" charset="0"/>
                <a:cs typeface="Arial" pitchFamily="34" charset="0"/>
              </a:rPr>
              <a:t>steg för steg</a:t>
            </a:r>
            <a:endParaRPr lang="sv-SE" dirty="0"/>
          </a:p>
        </p:txBody>
      </p:sp>
      <p:sp>
        <p:nvSpPr>
          <p:cNvPr id="5" name="Underrubrik 2"/>
          <p:cNvSpPr txBox="1">
            <a:spLocks/>
          </p:cNvSpPr>
          <p:nvPr/>
        </p:nvSpPr>
        <p:spPr bwMode="auto">
          <a:xfrm>
            <a:off x="3491880" y="2636912"/>
            <a:ext cx="338437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a:lstStyle>
          <a:p>
            <a:pPr marL="0" indent="0">
              <a:buNone/>
            </a:pPr>
            <a:r>
              <a:rPr lang="sv-SE" kern="0" dirty="0" smtClean="0"/>
              <a:t>Ninni och Thomas</a:t>
            </a:r>
            <a:endParaRPr lang="sv-SE" kern="0" dirty="0"/>
          </a:p>
        </p:txBody>
      </p:sp>
    </p:spTree>
    <p:extLst>
      <p:ext uri="{BB962C8B-B14F-4D97-AF65-F5344CB8AC3E}">
        <p14:creationId xmlns:p14="http://schemas.microsoft.com/office/powerpoint/2010/main" val="4195530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Haninge_liggande">
  <a:themeElements>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Haninge kommun</Template>
  <TotalTime>0</TotalTime>
  <Words>988</Words>
  <Application>Microsoft Office PowerPoint</Application>
  <PresentationFormat>Bildspel på skärmen (4:3)</PresentationFormat>
  <Paragraphs>153</Paragraphs>
  <Slides>25</Slides>
  <Notes>8</Notes>
  <HiddenSlides>0</HiddenSlides>
  <MMClips>0</MMClips>
  <ScaleCrop>false</ScaleCrop>
  <HeadingPairs>
    <vt:vector size="6" baseType="variant">
      <vt:variant>
        <vt:lpstr>Använt teckensnitt</vt:lpstr>
      </vt:variant>
      <vt:variant>
        <vt:i4>9</vt:i4>
      </vt:variant>
      <vt:variant>
        <vt:lpstr>Tema</vt:lpstr>
      </vt:variant>
      <vt:variant>
        <vt:i4>2</vt:i4>
      </vt:variant>
      <vt:variant>
        <vt:lpstr>Bildrubriker</vt:lpstr>
      </vt:variant>
      <vt:variant>
        <vt:i4>25</vt:i4>
      </vt:variant>
    </vt:vector>
  </HeadingPairs>
  <TitlesOfParts>
    <vt:vector size="36" baseType="lpstr">
      <vt:lpstr>ＭＳ Ｐゴシック</vt:lpstr>
      <vt:lpstr>ＭＳ Ｐゴシック</vt:lpstr>
      <vt:lpstr>AGaramond</vt:lpstr>
      <vt:lpstr>Arial</vt:lpstr>
      <vt:lpstr>Calibri</vt:lpstr>
      <vt:lpstr>Garamond</vt:lpstr>
      <vt:lpstr>Helvetica</vt:lpstr>
      <vt:lpstr>Times</vt:lpstr>
      <vt:lpstr>Wingdings</vt:lpstr>
      <vt:lpstr>Haninge_liggande</vt:lpstr>
      <vt:lpstr>Office Theme</vt:lpstr>
      <vt:lpstr>Bäckvägen</vt:lpstr>
      <vt:lpstr>Kvällens program</vt:lpstr>
      <vt:lpstr>PowerPoint-presentation</vt:lpstr>
      <vt:lpstr>Redovisning av projektet,  tidplan och genomförande</vt:lpstr>
      <vt:lpstr>Arbetet är grovt planerat i fyra deletapper. </vt:lpstr>
      <vt:lpstr>Exempel (1) del sträcka etapp 1</vt:lpstr>
      <vt:lpstr>Exempel (1) del sträcka etapp 1</vt:lpstr>
      <vt:lpstr>PowerPoint-presentation</vt:lpstr>
      <vt:lpstr>VA – anslutning steg för steg</vt:lpstr>
      <vt:lpstr>Innan utbyggnad av VA</vt:lpstr>
      <vt:lpstr>Blanketter och tillstånd</vt:lpstr>
      <vt:lpstr>VA – anslutning steg för steg</vt:lpstr>
      <vt:lpstr>PowerPoint-presentation</vt:lpstr>
      <vt:lpstr>Innan utbyggnad av VA</vt:lpstr>
      <vt:lpstr>Eget arbete på fastigheten – efter utbyggnad</vt:lpstr>
      <vt:lpstr>Eget arbete på fastigheten</vt:lpstr>
      <vt:lpstr>Eget arbete på fastigheten</vt:lpstr>
      <vt:lpstr>Drift och skötsel</vt:lpstr>
      <vt:lpstr>Vad är ett tryckavloppssystem?</vt:lpstr>
      <vt:lpstr>PowerPoint-presentation</vt:lpstr>
      <vt:lpstr>LPS-pumpstationer</vt:lpstr>
      <vt:lpstr>PowerPoint-presentation</vt:lpstr>
      <vt:lpstr>Trafik, begränsningar och vegetation</vt:lpstr>
      <vt:lpstr>Projektorganisation för Bäckvägen</vt:lpstr>
      <vt:lpstr>Frågor?</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%USERNAME%</dc:creator>
  <cp:lastModifiedBy>Ninni Taberman</cp:lastModifiedBy>
  <cp:revision>109</cp:revision>
  <cp:lastPrinted>2020-08-24T13:00:31Z</cp:lastPrinted>
  <dcterms:created xsi:type="dcterms:W3CDTF">2013-09-18T06:31:53Z</dcterms:created>
  <dcterms:modified xsi:type="dcterms:W3CDTF">2020-08-24T14:08:52Z</dcterms:modified>
</cp:coreProperties>
</file>