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2" r:id="rId4"/>
    <p:sldId id="258" r:id="rId5"/>
    <p:sldId id="259" r:id="rId6"/>
    <p:sldId id="280" r:id="rId7"/>
    <p:sldId id="281" r:id="rId8"/>
    <p:sldId id="284" r:id="rId9"/>
    <p:sldId id="285" r:id="rId10"/>
    <p:sldId id="283" r:id="rId11"/>
    <p:sldId id="279" r:id="rId12"/>
    <p:sldId id="276" r:id="rId13"/>
    <p:sldId id="277" r:id="rId14"/>
    <p:sldId id="278" r:id="rId1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sa Stener" initials="ES" lastIdx="2" clrIdx="0">
    <p:extLst>
      <p:ext uri="{19B8F6BF-5375-455C-9EA6-DF929625EA0E}">
        <p15:presenceInfo xmlns:p15="http://schemas.microsoft.com/office/powerpoint/2012/main" userId="S-1-5-21-3728200558-1477325690-1523740173-115784" providerId="AD"/>
      </p:ext>
    </p:extLst>
  </p:cmAuthor>
  <p:cmAuthor id="2" name="Mouna Djoudi" initials="MD" lastIdx="1" clrIdx="1">
    <p:extLst>
      <p:ext uri="{19B8F6BF-5375-455C-9EA6-DF929625EA0E}">
        <p15:presenceInfo xmlns:p15="http://schemas.microsoft.com/office/powerpoint/2012/main" userId="S::mouna.djoudi@haninge.se::9507c637-1adc-4b8f-af51-77a67a8df7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08" d="100"/>
          <a:sy n="108" d="100"/>
        </p:scale>
        <p:origin x="891" y="5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525C9E3F-5E4F-4737-A85C-178D5244862F}" type="datetimeFigureOut">
              <a:rPr lang="sv-SE" smtClean="0"/>
              <a:t>2022-05-13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2562159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25C9E3F-5E4F-4737-A85C-178D5244862F}" type="datetimeFigureOut">
              <a:rPr lang="sv-SE" smtClean="0"/>
              <a:t>2022-05-13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249326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25C9E3F-5E4F-4737-A85C-178D5244862F}" type="datetimeFigureOut">
              <a:rPr lang="sv-SE" smtClean="0"/>
              <a:t>2022-05-13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157905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25C9E3F-5E4F-4737-A85C-178D5244862F}" type="datetimeFigureOut">
              <a:rPr lang="sv-SE" smtClean="0"/>
              <a:t>2022-05-13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147999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525C9E3F-5E4F-4737-A85C-178D5244862F}" type="datetimeFigureOut">
              <a:rPr lang="sv-SE" smtClean="0"/>
              <a:t>2022-05-13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322586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25C9E3F-5E4F-4737-A85C-178D5244862F}" type="datetimeFigureOut">
              <a:rPr lang="sv-SE" smtClean="0"/>
              <a:t>2022-05-13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287607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25C9E3F-5E4F-4737-A85C-178D5244862F}" type="datetimeFigureOut">
              <a:rPr lang="sv-SE" smtClean="0"/>
              <a:t>2022-05-13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148069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25C9E3F-5E4F-4737-A85C-178D5244862F}" type="datetimeFigureOut">
              <a:rPr lang="sv-SE" smtClean="0"/>
              <a:t>2022-05-13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310634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25C9E3F-5E4F-4737-A85C-178D5244862F}" type="datetimeFigureOut">
              <a:rPr lang="sv-SE" smtClean="0"/>
              <a:t>2022-05-13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315695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525C9E3F-5E4F-4737-A85C-178D5244862F}" type="datetimeFigureOut">
              <a:rPr lang="sv-SE" smtClean="0"/>
              <a:t>2022-05-13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279292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525C9E3F-5E4F-4737-A85C-178D5244862F}" type="datetimeFigureOut">
              <a:rPr lang="sv-SE" smtClean="0"/>
              <a:t>2022-05-13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518B2908-DA80-46B1-A156-2E4292CF6845}" type="slidenum">
              <a:rPr lang="sv-SE" smtClean="0"/>
              <a:t>‹#›</a:t>
            </a:fld>
            <a:endParaRPr lang="sv-SE"/>
          </a:p>
        </p:txBody>
      </p:sp>
    </p:spTree>
    <p:extLst>
      <p:ext uri="{BB962C8B-B14F-4D97-AF65-F5344CB8AC3E}">
        <p14:creationId xmlns:p14="http://schemas.microsoft.com/office/powerpoint/2010/main" val="27599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C9E3F-5E4F-4737-A85C-178D5244862F}" type="datetimeFigureOut">
              <a:rPr lang="sv-SE" smtClean="0"/>
              <a:t>2022-05-13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B2908-DA80-46B1-A156-2E4292CF6845}" type="slidenum">
              <a:rPr lang="sv-SE" smtClean="0"/>
              <a:t>‹#›</a:t>
            </a:fld>
            <a:endParaRPr lang="sv-SE"/>
          </a:p>
        </p:txBody>
      </p:sp>
    </p:spTree>
    <p:extLst>
      <p:ext uri="{BB962C8B-B14F-4D97-AF65-F5344CB8AC3E}">
        <p14:creationId xmlns:p14="http://schemas.microsoft.com/office/powerpoint/2010/main" val="2951485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rotWithShape="1">
          <a:blip r:embed="rId2"/>
          <a:srcRect l="-388" t="-2021" r="388" b="7990"/>
          <a:stretch/>
        </p:blipFill>
        <p:spPr>
          <a:xfrm>
            <a:off x="0" y="369137"/>
            <a:ext cx="9133175" cy="5580143"/>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35495" y="334177"/>
            <a:ext cx="9097679" cy="1222615"/>
          </a:xfrm>
          <a:prstGeom prst="rect">
            <a:avLst/>
          </a:prstGeom>
          <a:solidFill>
            <a:schemeClr val="bg1">
              <a:alpha val="82000"/>
            </a:schemeClr>
          </a:solidFill>
        </p:spPr>
        <p:txBody>
          <a:bodyPr wrap="square">
            <a:spAutoFit/>
          </a:bodyPr>
          <a:lstStyle/>
          <a:p>
            <a:pPr algn="ctr">
              <a:buNone/>
            </a:pPr>
            <a:r>
              <a:rPr lang="sv-SE" sz="3600" dirty="0">
                <a:solidFill>
                  <a:schemeClr val="tx2">
                    <a:lumMod val="50000"/>
                  </a:schemeClr>
                </a:solidFill>
                <a:latin typeface="Franklin Gothic Demi" panose="020B0703020102020204" pitchFamily="34" charset="0"/>
                <a:cs typeface="Arial" panose="020B0604020202020204" pitchFamily="34" charset="0"/>
              </a:rPr>
              <a:t>GRANSKNING DETALJPLAN FÖR Åby 1:39 med flera, i Västerhaninge</a:t>
            </a:r>
            <a:endParaRPr lang="sv-SE" dirty="0">
              <a:solidFill>
                <a:schemeClr val="tx2">
                  <a:lumMod val="50000"/>
                </a:schemeClr>
              </a:solidFill>
              <a:latin typeface="Franklin Gothic Demi" panose="020B0703020102020204" pitchFamily="34" charset="0"/>
            </a:endParaRPr>
          </a:p>
        </p:txBody>
      </p:sp>
      <p:sp>
        <p:nvSpPr>
          <p:cNvPr id="2" name="Rektangel 1"/>
          <p:cNvSpPr/>
          <p:nvPr/>
        </p:nvSpPr>
        <p:spPr>
          <a:xfrm>
            <a:off x="6012160" y="5470940"/>
            <a:ext cx="4572000" cy="369332"/>
          </a:xfrm>
          <a:prstGeom prst="rect">
            <a:avLst/>
          </a:prstGeom>
        </p:spPr>
        <p:txBody>
          <a:bodyPr>
            <a:spAutoFit/>
          </a:bodyPr>
          <a:lstStyle/>
          <a:p>
            <a:pPr algn="ctr"/>
            <a:r>
              <a:rPr lang="sv-SE" dirty="0">
                <a:latin typeface="Franklin Gothic Demi" panose="020B0703020102020204" pitchFamily="34" charset="0"/>
              </a:rPr>
              <a:t>2022-05-11</a:t>
            </a:r>
          </a:p>
        </p:txBody>
      </p:sp>
      <p:pic>
        <p:nvPicPr>
          <p:cNvPr id="6" name="Bildobjekt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2027567898"/>
      </p:ext>
    </p:extLst>
  </p:cSld>
  <p:clrMapOvr>
    <a:masterClrMapping/>
  </p:clrMapOvr>
  <mc:AlternateContent xmlns:mc="http://schemas.openxmlformats.org/markup-compatibility/2006" xmlns:p14="http://schemas.microsoft.com/office/powerpoint/2010/main">
    <mc:Choice Requires="p14">
      <p:transition spd="slow" p14:dur="2000" advTm="5385"/>
    </mc:Choice>
    <mc:Fallback xmlns="">
      <p:transition spd="slow" advTm="538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BDCC6FE-058E-44B5-9A5A-BE1C7F3572A0}"/>
              </a:ext>
            </a:extLst>
          </p:cNvPr>
          <p:cNvPicPr>
            <a:picLocks noChangeAspect="1"/>
          </p:cNvPicPr>
          <p:nvPr/>
        </p:nvPicPr>
        <p:blipFill>
          <a:blip r:embed="rId2"/>
          <a:stretch>
            <a:fillRect/>
          </a:stretch>
        </p:blipFill>
        <p:spPr>
          <a:xfrm>
            <a:off x="-15296" y="-29344"/>
            <a:ext cx="9144000" cy="6035310"/>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
        <p:nvSpPr>
          <p:cNvPr id="11" name="Rundad rektangulär bildtext 10"/>
          <p:cNvSpPr/>
          <p:nvPr/>
        </p:nvSpPr>
        <p:spPr>
          <a:xfrm>
            <a:off x="7273583" y="2852936"/>
            <a:ext cx="1763688" cy="2807295"/>
          </a:xfrm>
          <a:prstGeom prst="wedgeRoundRectCallout">
            <a:avLst>
              <a:gd name="adj1" fmla="val -83944"/>
              <a:gd name="adj2" fmla="val -256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p:cNvSpPr txBox="1"/>
          <p:nvPr/>
        </p:nvSpPr>
        <p:spPr>
          <a:xfrm>
            <a:off x="7344816" y="2963921"/>
            <a:ext cx="1763688" cy="2308324"/>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Högre byggnader riktas utåt mot korsningen Ringvägen-</a:t>
            </a:r>
            <a:r>
              <a:rPr lang="sv-SE" sz="1400" dirty="0" err="1">
                <a:solidFill>
                  <a:schemeClr val="bg1"/>
                </a:solidFill>
                <a:latin typeface="Franklin Gothic Book" panose="020B0503020102020204" pitchFamily="34" charset="0"/>
              </a:rPr>
              <a:t>Åbyvägen</a:t>
            </a:r>
            <a:r>
              <a:rPr lang="sv-SE" sz="1400" dirty="0">
                <a:solidFill>
                  <a:schemeClr val="bg1"/>
                </a:solidFill>
                <a:latin typeface="Franklin Gothic Book" panose="020B0503020102020204" pitchFamily="34" charset="0"/>
              </a:rPr>
              <a:t> med 7 våningar för att markera platsen (som en målpunkt), samt</a:t>
            </a:r>
            <a:r>
              <a:rPr lang="sv-SE" dirty="0">
                <a:solidFill>
                  <a:schemeClr val="bg1"/>
                </a:solidFill>
                <a:latin typeface="Franklin Gothic Book" panose="020B0503020102020204" pitchFamily="34" charset="0"/>
              </a:rPr>
              <a:t> </a:t>
            </a:r>
            <a:r>
              <a:rPr lang="sv-SE" sz="1400" dirty="0">
                <a:solidFill>
                  <a:schemeClr val="bg1"/>
                </a:solidFill>
                <a:latin typeface="Franklin Gothic Book" panose="020B0503020102020204" pitchFamily="34" charset="0"/>
              </a:rPr>
              <a:t>att det ger en variation i stadsbilden. </a:t>
            </a:r>
          </a:p>
        </p:txBody>
      </p:sp>
      <p:sp>
        <p:nvSpPr>
          <p:cNvPr id="8" name="Rektangel 7"/>
          <p:cNvSpPr/>
          <p:nvPr/>
        </p:nvSpPr>
        <p:spPr>
          <a:xfrm>
            <a:off x="0" y="188640"/>
            <a:ext cx="9144000" cy="648071"/>
          </a:xfrm>
          <a:prstGeom prst="rect">
            <a:avLst/>
          </a:prstGeom>
          <a:solidFill>
            <a:schemeClr val="bg1">
              <a:alpha val="78000"/>
            </a:schemeClr>
          </a:solidFill>
        </p:spPr>
        <p:txBody>
          <a:bodyPr wrap="square">
            <a:spAutoFit/>
          </a:bodyPr>
          <a:lstStyle/>
          <a:p>
            <a:pPr algn="ctr">
              <a:buNone/>
            </a:pPr>
            <a:r>
              <a:rPr lang="sv-SE" sz="3600" dirty="0">
                <a:solidFill>
                  <a:schemeClr val="tx2">
                    <a:lumMod val="50000"/>
                  </a:schemeClr>
                </a:solidFill>
                <a:latin typeface="Franklin Gothic Demi" panose="020B0703020102020204" pitchFamily="34" charset="0"/>
                <a:cs typeface="Arial" panose="020B0604020202020204" pitchFamily="34" charset="0"/>
              </a:rPr>
              <a:t>DETALJPLANEFÖRSLAGETS INNEHÅLL</a:t>
            </a:r>
            <a:endParaRPr lang="sv-SE" dirty="0">
              <a:solidFill>
                <a:schemeClr val="tx2">
                  <a:lumMod val="50000"/>
                </a:schemeClr>
              </a:solidFill>
              <a:latin typeface="Franklin Gothic Demi" panose="020B0703020102020204" pitchFamily="34" charset="0"/>
            </a:endParaRPr>
          </a:p>
        </p:txBody>
      </p:sp>
    </p:spTree>
    <p:extLst>
      <p:ext uri="{BB962C8B-B14F-4D97-AF65-F5344CB8AC3E}">
        <p14:creationId xmlns:p14="http://schemas.microsoft.com/office/powerpoint/2010/main" val="4219176311"/>
      </p:ext>
    </p:extLst>
  </p:cSld>
  <p:clrMapOvr>
    <a:masterClrMapping/>
  </p:clrMapOvr>
  <mc:AlternateContent xmlns:mc="http://schemas.openxmlformats.org/markup-compatibility/2006" xmlns:p14="http://schemas.microsoft.com/office/powerpoint/2010/main">
    <mc:Choice Requires="p14">
      <p:transition spd="slow" p14:dur="2000" advTm="20754"/>
    </mc:Choice>
    <mc:Fallback xmlns="">
      <p:transition spd="slow" advTm="2075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467544" y="404664"/>
            <a:ext cx="8496944" cy="646331"/>
          </a:xfrm>
          <a:prstGeom prst="rect">
            <a:avLst/>
          </a:prstGeom>
        </p:spPr>
        <p:txBody>
          <a:bodyPr wrap="square">
            <a:spAutoFit/>
          </a:bodyPr>
          <a:lstStyle/>
          <a:p>
            <a:pPr algn="ctr">
              <a:buNone/>
            </a:pPr>
            <a:r>
              <a:rPr lang="sv-SE" sz="3600" dirty="0">
                <a:solidFill>
                  <a:schemeClr val="tx2">
                    <a:lumMod val="50000"/>
                  </a:schemeClr>
                </a:solidFill>
                <a:latin typeface="Franklin Gothic Demi" panose="020B0703020102020204" pitchFamily="34" charset="0"/>
                <a:cs typeface="Arial" panose="020B0604020202020204" pitchFamily="34" charset="0"/>
              </a:rPr>
              <a:t>HAR NI FRÅGOR PÅ FÖRSLAGET?</a:t>
            </a:r>
            <a:endParaRPr lang="sv-SE" dirty="0">
              <a:solidFill>
                <a:schemeClr val="tx2">
                  <a:lumMod val="50000"/>
                </a:schemeClr>
              </a:solidFill>
              <a:latin typeface="Franklin Gothic Demi" panose="020B0703020102020204" pitchFamily="34" charset="0"/>
            </a:endParaRPr>
          </a:p>
        </p:txBody>
      </p:sp>
      <p:sp>
        <p:nvSpPr>
          <p:cNvPr id="9" name="Rundad rektangulär bildtext 8"/>
          <p:cNvSpPr/>
          <p:nvPr/>
        </p:nvSpPr>
        <p:spPr>
          <a:xfrm>
            <a:off x="1547664" y="1916832"/>
            <a:ext cx="6024512" cy="2010110"/>
          </a:xfrm>
          <a:prstGeom prst="wedgeRoundRectCallout">
            <a:avLst>
              <a:gd name="adj1" fmla="val 42579"/>
              <a:gd name="adj2" fmla="val 787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ctr"/>
            <a:r>
              <a:rPr lang="sv-SE" sz="1400" dirty="0">
                <a:solidFill>
                  <a:schemeClr val="bg1"/>
                </a:solidFill>
                <a:latin typeface="Franklin Gothic Book" panose="020B0503020102020204" pitchFamily="34" charset="0"/>
              </a:rPr>
              <a:t>Då är ni välkomna att ta kontakt med handläggande planarkitekt, biträdande planarkitekt eller planavdelningen via e-post:</a:t>
            </a:r>
            <a:br>
              <a:rPr lang="sv-SE" sz="1400" dirty="0">
                <a:solidFill>
                  <a:schemeClr val="bg1"/>
                </a:solidFill>
                <a:latin typeface="Franklin Gothic Book" panose="020B0503020102020204" pitchFamily="34" charset="0"/>
              </a:rPr>
            </a:br>
            <a:endParaRPr lang="sv-SE" sz="1400" dirty="0">
              <a:solidFill>
                <a:schemeClr val="bg1"/>
              </a:solidFill>
              <a:latin typeface="Franklin Gothic Book" panose="020B0503020102020204" pitchFamily="34" charset="0"/>
            </a:endParaRPr>
          </a:p>
          <a:p>
            <a:r>
              <a:rPr lang="sv-SE" sz="1400" dirty="0">
                <a:solidFill>
                  <a:schemeClr val="bg1"/>
                </a:solidFill>
                <a:latin typeface="Franklin Gothic Book" panose="020B0503020102020204" pitchFamily="34" charset="0"/>
              </a:rPr>
              <a:t>Mouna Djoudi, planarkitekt </a:t>
            </a:r>
            <a:r>
              <a:rPr lang="sv-SE" sz="1400" u="sng" dirty="0">
                <a:solidFill>
                  <a:schemeClr val="bg1"/>
                </a:solidFill>
                <a:latin typeface="Franklin Gothic Book" panose="020B0503020102020204" pitchFamily="34" charset="0"/>
              </a:rPr>
              <a:t>mouna.djoudi@haninge.se</a:t>
            </a:r>
            <a:r>
              <a:rPr lang="sv-SE" sz="1400" dirty="0">
                <a:solidFill>
                  <a:schemeClr val="bg1"/>
                </a:solidFill>
                <a:latin typeface="Franklin Gothic Book" panose="020B0503020102020204" pitchFamily="34" charset="0"/>
              </a:rPr>
              <a:t>, </a:t>
            </a:r>
          </a:p>
          <a:p>
            <a:br>
              <a:rPr lang="sv-SE" sz="1400" dirty="0">
                <a:solidFill>
                  <a:schemeClr val="bg1"/>
                </a:solidFill>
                <a:latin typeface="Franklin Gothic Book" panose="020B0503020102020204" pitchFamily="34" charset="0"/>
              </a:rPr>
            </a:br>
            <a:r>
              <a:rPr lang="sv-SE" sz="1400" dirty="0">
                <a:solidFill>
                  <a:schemeClr val="bg1"/>
                </a:solidFill>
                <a:latin typeface="Franklin Gothic Book" panose="020B0503020102020204" pitchFamily="34" charset="0"/>
              </a:rPr>
              <a:t>Fredrik Palm, biträdande planarkitekt </a:t>
            </a:r>
            <a:r>
              <a:rPr lang="sv-SE" sz="1400" u="sng" dirty="0">
                <a:solidFill>
                  <a:schemeClr val="bg1"/>
                </a:solidFill>
                <a:latin typeface="Franklin Gothic Book" panose="020B0503020102020204" pitchFamily="34" charset="0"/>
              </a:rPr>
              <a:t>fredrik.palm@haninge.se </a:t>
            </a:r>
            <a:endParaRPr lang="sv-SE" sz="1400" dirty="0">
              <a:solidFill>
                <a:schemeClr val="bg1"/>
              </a:solidFill>
              <a:latin typeface="Franklin Gothic Book" panose="020B0503020102020204" pitchFamily="34" charset="0"/>
            </a:endParaRPr>
          </a:p>
          <a:p>
            <a:br>
              <a:rPr lang="sv-SE" sz="1400" dirty="0">
                <a:solidFill>
                  <a:schemeClr val="bg1"/>
                </a:solidFill>
                <a:latin typeface="Franklin Gothic Book" panose="020B0503020102020204" pitchFamily="34" charset="0"/>
              </a:rPr>
            </a:br>
            <a:r>
              <a:rPr lang="sv-SE" sz="1400" dirty="0">
                <a:solidFill>
                  <a:schemeClr val="bg1"/>
                </a:solidFill>
                <a:latin typeface="Franklin Gothic Book" panose="020B0503020102020204" pitchFamily="34" charset="0"/>
              </a:rPr>
              <a:t>Planavdelningen, </a:t>
            </a:r>
            <a:r>
              <a:rPr lang="sv-SE" sz="1400" u="sng" dirty="0">
                <a:solidFill>
                  <a:schemeClr val="bg1"/>
                </a:solidFill>
                <a:latin typeface="Franklin Gothic Book" panose="020B0503020102020204" pitchFamily="34" charset="0"/>
              </a:rPr>
              <a:t>plan@haninge.se</a:t>
            </a:r>
            <a:endParaRPr lang="sv-SE" sz="1400" dirty="0">
              <a:solidFill>
                <a:schemeClr val="bg1"/>
              </a:solidFill>
              <a:latin typeface="Franklin Gothic Book" panose="020B0503020102020204" pitchFamily="34" charset="0"/>
            </a:endParaRPr>
          </a:p>
        </p:txBody>
      </p:sp>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24020763"/>
      </p:ext>
    </p:extLst>
  </p:cSld>
  <p:clrMapOvr>
    <a:masterClrMapping/>
  </p:clrMapOvr>
  <mc:AlternateContent xmlns:mc="http://schemas.openxmlformats.org/markup-compatibility/2006" xmlns:p14="http://schemas.microsoft.com/office/powerpoint/2010/main">
    <mc:Choice Requires="p14">
      <p:transition spd="slow" p14:dur="2000" advTm="27934"/>
    </mc:Choice>
    <mc:Fallback xmlns="">
      <p:transition spd="slow" advTm="2793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467544" y="404664"/>
            <a:ext cx="8496944" cy="1200329"/>
          </a:xfrm>
          <a:prstGeom prst="rect">
            <a:avLst/>
          </a:prstGeom>
        </p:spPr>
        <p:txBody>
          <a:bodyPr wrap="square">
            <a:spAutoFit/>
          </a:bodyPr>
          <a:lstStyle/>
          <a:p>
            <a:pPr algn="ctr">
              <a:buNone/>
            </a:pPr>
            <a:r>
              <a:rPr lang="sv-SE" sz="3600" dirty="0">
                <a:solidFill>
                  <a:schemeClr val="tx2">
                    <a:lumMod val="50000"/>
                  </a:schemeClr>
                </a:solidFill>
                <a:latin typeface="Franklin Gothic Demi" panose="020B0703020102020204" pitchFamily="34" charset="0"/>
                <a:cs typeface="Arial" panose="020B0604020202020204" pitchFamily="34" charset="0"/>
              </a:rPr>
              <a:t>TYCK TILL OM </a:t>
            </a:r>
          </a:p>
          <a:p>
            <a:pPr algn="ctr">
              <a:buNone/>
            </a:pPr>
            <a:r>
              <a:rPr lang="sv-SE" sz="3600" dirty="0">
                <a:solidFill>
                  <a:schemeClr val="tx2">
                    <a:lumMod val="50000"/>
                  </a:schemeClr>
                </a:solidFill>
                <a:latin typeface="Franklin Gothic Demi" panose="020B0703020102020204" pitchFamily="34" charset="0"/>
                <a:cs typeface="Arial" panose="020B0604020202020204" pitchFamily="34" charset="0"/>
              </a:rPr>
              <a:t>DETALJPLANEFÖRSLAGET!</a:t>
            </a:r>
            <a:endParaRPr lang="sv-SE" dirty="0">
              <a:solidFill>
                <a:schemeClr val="tx2">
                  <a:lumMod val="50000"/>
                </a:schemeClr>
              </a:solidFill>
              <a:latin typeface="Franklin Gothic Demi" panose="020B0703020102020204" pitchFamily="34" charset="0"/>
            </a:endParaRPr>
          </a:p>
        </p:txBody>
      </p:sp>
      <p:sp>
        <p:nvSpPr>
          <p:cNvPr id="8" name="Rundad rektangulär bildtext 7"/>
          <p:cNvSpPr/>
          <p:nvPr/>
        </p:nvSpPr>
        <p:spPr>
          <a:xfrm>
            <a:off x="858882" y="2333313"/>
            <a:ext cx="6953477" cy="1095687"/>
          </a:xfrm>
          <a:prstGeom prst="wedgeRoundRectCallout">
            <a:avLst>
              <a:gd name="adj1" fmla="val -45732"/>
              <a:gd name="adj2" fmla="val 652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p:nvSpPr>
        <p:spPr>
          <a:xfrm>
            <a:off x="971600" y="2420888"/>
            <a:ext cx="5535205" cy="738664"/>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Detaljplanen finns tillgänglig för granskning under perioden </a:t>
            </a:r>
            <a:r>
              <a:rPr lang="sv-SE" sz="1400" b="1" dirty="0">
                <a:solidFill>
                  <a:schemeClr val="bg1"/>
                </a:solidFill>
                <a:latin typeface="Franklin Gothic Book" panose="020B0503020102020204" pitchFamily="34" charset="0"/>
              </a:rPr>
              <a:t>11 maj – 22 juni 2022</a:t>
            </a:r>
            <a:r>
              <a:rPr lang="sv-SE" sz="1400" dirty="0">
                <a:solidFill>
                  <a:schemeClr val="bg1"/>
                </a:solidFill>
                <a:latin typeface="Franklin Gothic Book" panose="020B0503020102020204" pitchFamily="34" charset="0"/>
              </a:rPr>
              <a:t>. Under denna tid har ni möjlighet att ge synpunkter på granskningsförslaget!</a:t>
            </a:r>
          </a:p>
        </p:txBody>
      </p:sp>
      <p:pic>
        <p:nvPicPr>
          <p:cNvPr id="12" name="Bildobjekt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912256326"/>
      </p:ext>
    </p:extLst>
  </p:cSld>
  <p:clrMapOvr>
    <a:masterClrMapping/>
  </p:clrMapOvr>
  <mc:AlternateContent xmlns:mc="http://schemas.openxmlformats.org/markup-compatibility/2006" xmlns:p14="http://schemas.microsoft.com/office/powerpoint/2010/main">
    <mc:Choice Requires="p14">
      <p:transition spd="slow" p14:dur="2000" advTm="27120"/>
    </mc:Choice>
    <mc:Fallback xmlns="">
      <p:transition spd="slow" advTm="2712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1927936" y="6061994"/>
            <a:ext cx="7200800" cy="246051"/>
          </a:xfrm>
          <a:prstGeom prst="rect">
            <a:avLst/>
          </a:prstGeom>
        </p:spPr>
      </p:pic>
      <p:sp>
        <p:nvSpPr>
          <p:cNvPr id="7" name="Rektangel 6"/>
          <p:cNvSpPr/>
          <p:nvPr/>
        </p:nvSpPr>
        <p:spPr>
          <a:xfrm>
            <a:off x="467544" y="404664"/>
            <a:ext cx="8496944" cy="1200329"/>
          </a:xfrm>
          <a:prstGeom prst="rect">
            <a:avLst/>
          </a:prstGeom>
        </p:spPr>
        <p:txBody>
          <a:bodyPr wrap="square">
            <a:spAutoFit/>
          </a:bodyPr>
          <a:lstStyle/>
          <a:p>
            <a:pPr algn="ctr">
              <a:buNone/>
            </a:pPr>
            <a:r>
              <a:rPr lang="sv-SE" sz="3600" dirty="0">
                <a:solidFill>
                  <a:schemeClr val="tx2">
                    <a:lumMod val="50000"/>
                  </a:schemeClr>
                </a:solidFill>
                <a:latin typeface="Franklin Gothic Demi" panose="020B0703020102020204" pitchFamily="34" charset="0"/>
                <a:cs typeface="Arial" panose="020B0604020202020204" pitchFamily="34" charset="0"/>
              </a:rPr>
              <a:t>TYCK TILL OM </a:t>
            </a:r>
          </a:p>
          <a:p>
            <a:pPr algn="ctr">
              <a:buNone/>
            </a:pPr>
            <a:r>
              <a:rPr lang="sv-SE" sz="3600" dirty="0">
                <a:solidFill>
                  <a:schemeClr val="tx2">
                    <a:lumMod val="50000"/>
                  </a:schemeClr>
                </a:solidFill>
                <a:latin typeface="Franklin Gothic Demi" panose="020B0703020102020204" pitchFamily="34" charset="0"/>
                <a:cs typeface="Arial" panose="020B0604020202020204" pitchFamily="34" charset="0"/>
              </a:rPr>
              <a:t>DETALJPLANEFÖRSLAGET!</a:t>
            </a:r>
            <a:endParaRPr lang="sv-SE" dirty="0">
              <a:solidFill>
                <a:schemeClr val="tx2">
                  <a:lumMod val="50000"/>
                </a:schemeClr>
              </a:solidFill>
              <a:latin typeface="Franklin Gothic Demi" panose="020B0703020102020204" pitchFamily="34" charset="0"/>
            </a:endParaRPr>
          </a:p>
        </p:txBody>
      </p:sp>
      <p:sp>
        <p:nvSpPr>
          <p:cNvPr id="12" name="Rundad rektangulär bildtext 11"/>
          <p:cNvSpPr/>
          <p:nvPr/>
        </p:nvSpPr>
        <p:spPr>
          <a:xfrm>
            <a:off x="395536" y="1838993"/>
            <a:ext cx="5448448" cy="1373983"/>
          </a:xfrm>
          <a:prstGeom prst="wedgeRoundRectCallout">
            <a:avLst>
              <a:gd name="adj1" fmla="val -44579"/>
              <a:gd name="adj2" fmla="val 644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p:cNvSpPr txBox="1"/>
          <p:nvPr/>
        </p:nvSpPr>
        <p:spPr>
          <a:xfrm>
            <a:off x="436132" y="1915739"/>
            <a:ext cx="5328592" cy="1169551"/>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Om ni vill lämna formella synpunkter krävs det att du anger:</a:t>
            </a:r>
          </a:p>
          <a:p>
            <a:pPr marL="285750" indent="-285750">
              <a:buFont typeface="Arial" panose="020B0604020202020204" pitchFamily="34" charset="0"/>
              <a:buChar char="•"/>
            </a:pPr>
            <a:r>
              <a:rPr lang="sv-SE" sz="1400" dirty="0">
                <a:solidFill>
                  <a:schemeClr val="bg1"/>
                </a:solidFill>
                <a:latin typeface="Franklin Gothic Demi" panose="020B0703020102020204" pitchFamily="34" charset="0"/>
              </a:rPr>
              <a:t>för- och efternamn</a:t>
            </a:r>
          </a:p>
          <a:p>
            <a:pPr marL="285750" indent="-285750">
              <a:buFont typeface="Arial" panose="020B0604020202020204" pitchFamily="34" charset="0"/>
              <a:buChar char="•"/>
            </a:pPr>
            <a:r>
              <a:rPr lang="sv-SE" sz="1400" dirty="0">
                <a:solidFill>
                  <a:schemeClr val="bg1"/>
                </a:solidFill>
                <a:latin typeface="Franklin Gothic Demi" panose="020B0703020102020204" pitchFamily="34" charset="0"/>
              </a:rPr>
              <a:t>adress eller e-post.</a:t>
            </a:r>
            <a:r>
              <a:rPr lang="sv-SE" sz="1400" dirty="0">
                <a:solidFill>
                  <a:schemeClr val="bg1"/>
                </a:solidFill>
                <a:latin typeface="Franklin Gothic Book" panose="020B0503020102020204" pitchFamily="34" charset="0"/>
              </a:rPr>
              <a:t> </a:t>
            </a:r>
          </a:p>
          <a:p>
            <a:r>
              <a:rPr lang="sv-SE" sz="1400" dirty="0">
                <a:solidFill>
                  <a:schemeClr val="bg1"/>
                </a:solidFill>
                <a:latin typeface="Franklin Gothic Book" panose="020B0503020102020204" pitchFamily="34" charset="0"/>
              </a:rPr>
              <a:t>Det går också bra att lämna anonyma synpunkter på förslaget, men då hanteras inte synpunkten som ett formellt samrådsyttrande. </a:t>
            </a:r>
            <a:endParaRPr lang="sv-SE" sz="1400" u="sng" dirty="0">
              <a:solidFill>
                <a:schemeClr val="bg1"/>
              </a:solidFill>
              <a:latin typeface="Franklin Gothic Book" panose="020B0503020102020204" pitchFamily="34" charset="0"/>
            </a:endParaRPr>
          </a:p>
        </p:txBody>
      </p:sp>
      <p:sp>
        <p:nvSpPr>
          <p:cNvPr id="14" name="Rundad rektangulär bildtext 13"/>
          <p:cNvSpPr/>
          <p:nvPr/>
        </p:nvSpPr>
        <p:spPr>
          <a:xfrm>
            <a:off x="2699792" y="3356992"/>
            <a:ext cx="5520456" cy="2237218"/>
          </a:xfrm>
          <a:prstGeom prst="wedgeRoundRectCallout">
            <a:avLst>
              <a:gd name="adj1" fmla="val 55111"/>
              <a:gd name="adj2" fmla="val 659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p:cNvSpPr txBox="1"/>
          <p:nvPr/>
        </p:nvSpPr>
        <p:spPr>
          <a:xfrm>
            <a:off x="2812396" y="3476099"/>
            <a:ext cx="5328592" cy="2031325"/>
          </a:xfrm>
          <a:prstGeom prst="rect">
            <a:avLst/>
          </a:prstGeom>
          <a:noFill/>
        </p:spPr>
        <p:txBody>
          <a:bodyPr wrap="square" rtlCol="0">
            <a:spAutoFit/>
          </a:bodyPr>
          <a:lstStyle/>
          <a:p>
            <a:pPr algn="ctr"/>
            <a:r>
              <a:rPr lang="sv-SE" sz="1400" dirty="0">
                <a:solidFill>
                  <a:schemeClr val="bg1"/>
                </a:solidFill>
                <a:latin typeface="Franklin Gothic Book" panose="020B0503020102020204" pitchFamily="34" charset="0"/>
              </a:rPr>
              <a:t>VIKTIGT!</a:t>
            </a:r>
          </a:p>
          <a:p>
            <a:r>
              <a:rPr lang="sv-SE" sz="1400" dirty="0">
                <a:solidFill>
                  <a:schemeClr val="bg1"/>
                </a:solidFill>
                <a:latin typeface="Franklin Gothic Book" panose="020B0503020102020204" pitchFamily="34" charset="0"/>
              </a:rPr>
              <a:t>Det är viktigt att ni lämnar in formella synpunkter under granskningen. Den som inte lämnat in formella synpunkter på förslaget senast under granskningsskedet kan förlora rätten att senare överklaga beslut om antagande av detaljplanen. </a:t>
            </a:r>
          </a:p>
          <a:p>
            <a:endParaRPr lang="sv-SE" sz="1400" u="sng" dirty="0">
              <a:solidFill>
                <a:schemeClr val="bg1"/>
              </a:solidFill>
              <a:latin typeface="Franklin Gothic Book" panose="020B0503020102020204" pitchFamily="34" charset="0"/>
            </a:endParaRPr>
          </a:p>
          <a:p>
            <a:r>
              <a:rPr lang="sv-SE" sz="1400" dirty="0">
                <a:solidFill>
                  <a:schemeClr val="bg1"/>
                </a:solidFill>
                <a:latin typeface="Franklin Gothic Book" panose="020B0503020102020204" pitchFamily="34" charset="0"/>
              </a:rPr>
              <a:t>Vi behöver få in era synpunkter, frågor eller idéer senast den </a:t>
            </a:r>
            <a:r>
              <a:rPr lang="sv-SE" sz="1400" b="1" dirty="0">
                <a:solidFill>
                  <a:schemeClr val="bg1"/>
                </a:solidFill>
                <a:latin typeface="Franklin Gothic Book" panose="020B0503020102020204" pitchFamily="34" charset="0"/>
              </a:rPr>
              <a:t>22 juni 2022 </a:t>
            </a:r>
            <a:r>
              <a:rPr lang="sv-SE" sz="1400" dirty="0">
                <a:solidFill>
                  <a:schemeClr val="bg1"/>
                </a:solidFill>
                <a:latin typeface="Franklin Gothic Book" panose="020B0503020102020204" pitchFamily="34" charset="0"/>
              </a:rPr>
              <a:t>för att den formella synpunkten ska bli giltig.</a:t>
            </a:r>
          </a:p>
          <a:p>
            <a:endParaRPr lang="sv-SE" sz="1400" u="sng" dirty="0">
              <a:solidFill>
                <a:schemeClr val="bg1"/>
              </a:solidFill>
              <a:latin typeface="Franklin Gothic Book" panose="020B0503020102020204" pitchFamily="34" charset="0"/>
            </a:endParaRPr>
          </a:p>
        </p:txBody>
      </p:sp>
      <p:pic>
        <p:nvPicPr>
          <p:cNvPr id="9" name="Bildobjekt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1224808081"/>
      </p:ext>
    </p:extLst>
  </p:cSld>
  <p:clrMapOvr>
    <a:masterClrMapping/>
  </p:clrMapOvr>
  <mc:AlternateContent xmlns:mc="http://schemas.openxmlformats.org/markup-compatibility/2006" xmlns:p14="http://schemas.microsoft.com/office/powerpoint/2010/main">
    <mc:Choice Requires="p14">
      <p:transition spd="slow" p14:dur="2000" advTm="22288"/>
    </mc:Choice>
    <mc:Fallback xmlns="">
      <p:transition spd="slow" advTm="2228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FC319F5-0A37-41D6-A180-FB56B91FF8F2}"/>
              </a:ext>
            </a:extLst>
          </p:cNvPr>
          <p:cNvPicPr>
            <a:picLocks noChangeAspect="1"/>
          </p:cNvPicPr>
          <p:nvPr/>
        </p:nvPicPr>
        <p:blipFill>
          <a:blip r:embed="rId2"/>
          <a:stretch>
            <a:fillRect/>
          </a:stretch>
        </p:blipFill>
        <p:spPr>
          <a:xfrm>
            <a:off x="0" y="1143000"/>
            <a:ext cx="9144000" cy="4572000"/>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323528" y="3683"/>
            <a:ext cx="8496944" cy="1200329"/>
          </a:xfrm>
          <a:prstGeom prst="rect">
            <a:avLst/>
          </a:prstGeom>
        </p:spPr>
        <p:txBody>
          <a:bodyPr wrap="square">
            <a:spAutoFit/>
          </a:bodyPr>
          <a:lstStyle/>
          <a:p>
            <a:pPr algn="ctr">
              <a:buNone/>
            </a:pPr>
            <a:r>
              <a:rPr lang="sv-SE" sz="3600" dirty="0">
                <a:solidFill>
                  <a:schemeClr val="tx2">
                    <a:lumMod val="50000"/>
                  </a:schemeClr>
                </a:solidFill>
                <a:latin typeface="Franklin Gothic Demi" panose="020B0703020102020204" pitchFamily="34" charset="0"/>
                <a:cs typeface="Arial" panose="020B0604020202020204" pitchFamily="34" charset="0"/>
              </a:rPr>
              <a:t>TYCK TILL OM </a:t>
            </a:r>
          </a:p>
          <a:p>
            <a:pPr algn="ctr">
              <a:buNone/>
            </a:pPr>
            <a:r>
              <a:rPr lang="sv-SE" sz="3600" dirty="0">
                <a:solidFill>
                  <a:schemeClr val="tx2">
                    <a:lumMod val="50000"/>
                  </a:schemeClr>
                </a:solidFill>
                <a:latin typeface="Franklin Gothic Demi" panose="020B0703020102020204" pitchFamily="34" charset="0"/>
                <a:cs typeface="Arial" panose="020B0604020202020204" pitchFamily="34" charset="0"/>
              </a:rPr>
              <a:t>DETALJPLANEFÖRSLAGET!</a:t>
            </a:r>
            <a:endParaRPr lang="sv-SE" dirty="0">
              <a:solidFill>
                <a:schemeClr val="tx2">
                  <a:lumMod val="50000"/>
                </a:schemeClr>
              </a:solidFill>
              <a:latin typeface="Franklin Gothic Demi" panose="020B0703020102020204" pitchFamily="34" charset="0"/>
            </a:endParaRPr>
          </a:p>
        </p:txBody>
      </p:sp>
      <p:sp>
        <p:nvSpPr>
          <p:cNvPr id="8" name="Rundad rektangulär bildtext 7"/>
          <p:cNvSpPr/>
          <p:nvPr/>
        </p:nvSpPr>
        <p:spPr>
          <a:xfrm>
            <a:off x="9178" y="1340768"/>
            <a:ext cx="3194670" cy="3168352"/>
          </a:xfrm>
          <a:prstGeom prst="wedgeRoundRectCallout">
            <a:avLst>
              <a:gd name="adj1" fmla="val 81361"/>
              <a:gd name="adj2" fmla="val -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p:nvSpPr>
        <p:spPr>
          <a:xfrm>
            <a:off x="0" y="1589635"/>
            <a:ext cx="3280109" cy="2677656"/>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Du kan lämna dina eventuella synpunkter, frågor och idéer på detaljplaneförslaget på följande sätt:</a:t>
            </a:r>
          </a:p>
          <a:p>
            <a:pPr fontAlgn="ctr"/>
            <a:r>
              <a:rPr lang="sv-SE" sz="1400" dirty="0">
                <a:solidFill>
                  <a:schemeClr val="bg1"/>
                </a:solidFill>
                <a:latin typeface="Franklin Gothic Book" panose="020B0503020102020204" pitchFamily="34" charset="0"/>
              </a:rPr>
              <a:t>1. Via e-post till </a:t>
            </a:r>
            <a:r>
              <a:rPr lang="sv-SE" sz="1400" u="sng" dirty="0">
                <a:solidFill>
                  <a:schemeClr val="bg1"/>
                </a:solidFill>
                <a:latin typeface="Franklin Gothic Book" panose="020B0503020102020204" pitchFamily="34" charset="0"/>
              </a:rPr>
              <a:t>plan@haninge.se</a:t>
            </a:r>
            <a:r>
              <a:rPr lang="sv-SE" sz="1400" dirty="0">
                <a:solidFill>
                  <a:schemeClr val="bg1"/>
                </a:solidFill>
                <a:latin typeface="Franklin Gothic Book" panose="020B0503020102020204" pitchFamily="34" charset="0"/>
              </a:rPr>
              <a:t>.</a:t>
            </a:r>
          </a:p>
          <a:p>
            <a:pPr lvl="0" fontAlgn="ctr"/>
            <a:r>
              <a:rPr lang="sv-SE" sz="1400" dirty="0">
                <a:solidFill>
                  <a:schemeClr val="bg1"/>
                </a:solidFill>
                <a:latin typeface="Franklin Gothic Book" panose="020B0503020102020204" pitchFamily="34" charset="0"/>
              </a:rPr>
              <a:t>2. Via post till:</a:t>
            </a:r>
          </a:p>
          <a:p>
            <a:pPr lvl="0" fontAlgn="ctr"/>
            <a:r>
              <a:rPr lang="sv-SE" sz="1400" dirty="0">
                <a:solidFill>
                  <a:schemeClr val="bg1"/>
                </a:solidFill>
                <a:latin typeface="Franklin Gothic Book" panose="020B0503020102020204" pitchFamily="34" charset="0"/>
              </a:rPr>
              <a:t>	Haninge kommun</a:t>
            </a:r>
          </a:p>
          <a:p>
            <a:pPr lvl="0" fontAlgn="ctr"/>
            <a:r>
              <a:rPr lang="sv-SE" sz="1400" dirty="0">
                <a:solidFill>
                  <a:schemeClr val="bg1"/>
                </a:solidFill>
                <a:latin typeface="Franklin Gothic Book" panose="020B0503020102020204" pitchFamily="34" charset="0"/>
              </a:rPr>
              <a:t>	Stadsbyggnadsförvaltningen</a:t>
            </a:r>
          </a:p>
          <a:p>
            <a:pPr lvl="0" fontAlgn="ctr"/>
            <a:r>
              <a:rPr lang="sv-SE" sz="1400" dirty="0">
                <a:solidFill>
                  <a:schemeClr val="bg1"/>
                </a:solidFill>
                <a:latin typeface="Franklin Gothic Book" panose="020B0503020102020204" pitchFamily="34" charset="0"/>
              </a:rPr>
              <a:t>	Planavdelningen</a:t>
            </a:r>
          </a:p>
          <a:p>
            <a:pPr lvl="0" fontAlgn="ctr"/>
            <a:r>
              <a:rPr lang="sv-SE" sz="1400" dirty="0">
                <a:solidFill>
                  <a:schemeClr val="bg1"/>
                </a:solidFill>
                <a:latin typeface="Franklin Gothic Book" panose="020B0503020102020204" pitchFamily="34" charset="0"/>
              </a:rPr>
              <a:t>	136 81 Haninge</a:t>
            </a:r>
          </a:p>
          <a:p>
            <a:pPr lvl="0" fontAlgn="ctr"/>
            <a:endParaRPr lang="sv-SE" sz="1400" dirty="0">
              <a:solidFill>
                <a:schemeClr val="bg1"/>
              </a:solidFill>
              <a:latin typeface="Franklin Gothic Book" panose="020B0503020102020204" pitchFamily="34" charset="0"/>
            </a:endParaRPr>
          </a:p>
          <a:p>
            <a:pPr lvl="0" fontAlgn="ctr"/>
            <a:r>
              <a:rPr lang="sv-SE" sz="1400" dirty="0">
                <a:solidFill>
                  <a:schemeClr val="bg1"/>
                </a:solidFill>
                <a:latin typeface="Franklin Gothic Book" panose="020B0503020102020204" pitchFamily="34" charset="0"/>
              </a:rPr>
              <a:t>  Ange diarienummer PLAN.2015.40 på yttrandet</a:t>
            </a:r>
          </a:p>
        </p:txBody>
      </p:sp>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602517060"/>
      </p:ext>
    </p:extLst>
  </p:cSld>
  <p:clrMapOvr>
    <a:masterClrMapping/>
  </p:clrMapOvr>
  <mc:AlternateContent xmlns:mc="http://schemas.openxmlformats.org/markup-compatibility/2006" xmlns:p14="http://schemas.microsoft.com/office/powerpoint/2010/main">
    <mc:Choice Requires="p14">
      <p:transition spd="slow" p14:dur="2000" advTm="24527"/>
    </mc:Choice>
    <mc:Fallback xmlns="">
      <p:transition spd="slow" advTm="2452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pic>
        <p:nvPicPr>
          <p:cNvPr id="10" name="Bildobjekt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pic>
        <p:nvPicPr>
          <p:cNvPr id="11" name="Bildobjekt 10"/>
          <p:cNvPicPr>
            <a:picLocks noChangeAspect="1"/>
          </p:cNvPicPr>
          <p:nvPr/>
        </p:nvPicPr>
        <p:blipFill rotWithShape="1">
          <a:blip r:embed="rId4"/>
          <a:srcRect l="2317" b="8679"/>
          <a:stretch/>
        </p:blipFill>
        <p:spPr>
          <a:xfrm>
            <a:off x="0" y="4274"/>
            <a:ext cx="9144000" cy="5733256"/>
          </a:xfrm>
          <a:prstGeom prst="rect">
            <a:avLst/>
          </a:prstGeom>
        </p:spPr>
      </p:pic>
      <p:sp>
        <p:nvSpPr>
          <p:cNvPr id="2" name="Rektangel 1"/>
          <p:cNvSpPr/>
          <p:nvPr/>
        </p:nvSpPr>
        <p:spPr>
          <a:xfrm>
            <a:off x="1754278" y="116632"/>
            <a:ext cx="5941168" cy="112832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buNone/>
            </a:pPr>
            <a:r>
              <a:rPr lang="sv-SE" sz="2800" dirty="0">
                <a:solidFill>
                  <a:schemeClr val="bg1"/>
                </a:solidFill>
                <a:latin typeface="Franklin Gothic Demi" panose="020B0703020102020204" pitchFamily="34" charset="0"/>
                <a:cs typeface="Arial" panose="020B0604020202020204" pitchFamily="34" charset="0"/>
              </a:rPr>
              <a:t>DETALJPLANEFÖRSLAG  </a:t>
            </a:r>
          </a:p>
          <a:p>
            <a:pPr algn="ctr">
              <a:buNone/>
            </a:pPr>
            <a:r>
              <a:rPr lang="sv-SE" sz="2800" dirty="0">
                <a:solidFill>
                  <a:schemeClr val="bg1"/>
                </a:solidFill>
                <a:latin typeface="Franklin Gothic Demi" panose="020B0703020102020204" pitchFamily="34" charset="0"/>
                <a:cs typeface="Arial" panose="020B0604020202020204" pitchFamily="34" charset="0"/>
              </a:rPr>
              <a:t>Åby 1:39 med flera, i Västerhaninge</a:t>
            </a:r>
            <a:endParaRPr lang="sv-SE" sz="2800" dirty="0">
              <a:solidFill>
                <a:schemeClr val="bg1"/>
              </a:solidFill>
              <a:latin typeface="Franklin Gothic Demi" panose="020B0703020102020204" pitchFamily="34" charset="0"/>
            </a:endParaRPr>
          </a:p>
        </p:txBody>
      </p:sp>
      <p:sp>
        <p:nvSpPr>
          <p:cNvPr id="9" name="Rundad rektangulär bildtext 8"/>
          <p:cNvSpPr/>
          <p:nvPr/>
        </p:nvSpPr>
        <p:spPr>
          <a:xfrm>
            <a:off x="6588224" y="4293096"/>
            <a:ext cx="2448272" cy="1262681"/>
          </a:xfrm>
          <a:prstGeom prst="wedgeRoundRectCallout">
            <a:avLst>
              <a:gd name="adj1" fmla="val -65985"/>
              <a:gd name="adj2" fmla="val -636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p:cNvSpPr txBox="1"/>
          <p:nvPr/>
        </p:nvSpPr>
        <p:spPr>
          <a:xfrm>
            <a:off x="6693572" y="4447382"/>
            <a:ext cx="2237576" cy="954107"/>
          </a:xfrm>
          <a:prstGeom prst="rect">
            <a:avLst/>
          </a:prstGeom>
          <a:noFill/>
        </p:spPr>
        <p:txBody>
          <a:bodyPr wrap="square" rtlCol="0">
            <a:spAutoFit/>
          </a:bodyPr>
          <a:lstStyle/>
          <a:p>
            <a:pPr algn="ctr"/>
            <a:r>
              <a:rPr lang="sv-SE" sz="1400" dirty="0">
                <a:solidFill>
                  <a:schemeClr val="bg1"/>
                </a:solidFill>
                <a:latin typeface="Franklin Gothic Demi" panose="020B0703020102020204" pitchFamily="34" charset="0"/>
              </a:rPr>
              <a:t>Haninge kommun arbetar  nu med att ta fram en ny detaljplan för fastighet Åby 1:39 med flera</a:t>
            </a:r>
          </a:p>
        </p:txBody>
      </p:sp>
    </p:spTree>
    <p:extLst>
      <p:ext uri="{BB962C8B-B14F-4D97-AF65-F5344CB8AC3E}">
        <p14:creationId xmlns:p14="http://schemas.microsoft.com/office/powerpoint/2010/main" val="744306230"/>
      </p:ext>
    </p:extLst>
  </p:cSld>
  <p:clrMapOvr>
    <a:masterClrMapping/>
  </p:clrMapOvr>
  <mc:AlternateContent xmlns:mc="http://schemas.openxmlformats.org/markup-compatibility/2006" xmlns:p14="http://schemas.microsoft.com/office/powerpoint/2010/main">
    <mc:Choice Requires="p14">
      <p:transition spd="slow" p14:dur="2000" advTm="7473"/>
    </mc:Choice>
    <mc:Fallback xmlns="">
      <p:transition spd="slow" advTm="747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251520" y="404664"/>
            <a:ext cx="8712968" cy="646331"/>
          </a:xfrm>
          <a:prstGeom prst="rect">
            <a:avLst/>
          </a:prstGeom>
        </p:spPr>
        <p:txBody>
          <a:bodyPr wrap="square">
            <a:spAutoFit/>
          </a:bodyPr>
          <a:lstStyle/>
          <a:p>
            <a:pPr algn="ctr">
              <a:buNone/>
            </a:pPr>
            <a:r>
              <a:rPr lang="sv-SE" sz="3600" dirty="0">
                <a:solidFill>
                  <a:schemeClr val="tx2">
                    <a:lumMod val="50000"/>
                  </a:schemeClr>
                </a:solidFill>
                <a:latin typeface="Franklin Gothic Demi" panose="020B0703020102020204" pitchFamily="34" charset="0"/>
                <a:cs typeface="Arial" panose="020B0604020202020204" pitchFamily="34" charset="0"/>
              </a:rPr>
              <a:t>PLANPROCESSEN</a:t>
            </a:r>
            <a:endParaRPr lang="sv-SE" dirty="0">
              <a:solidFill>
                <a:schemeClr val="tx2">
                  <a:lumMod val="50000"/>
                </a:schemeClr>
              </a:solidFill>
              <a:latin typeface="Franklin Gothic Demi" panose="020B0703020102020204" pitchFamily="34" charset="0"/>
            </a:endParaRPr>
          </a:p>
        </p:txBody>
      </p:sp>
      <p:pic>
        <p:nvPicPr>
          <p:cNvPr id="3" name="Bildobjekt 2"/>
          <p:cNvPicPr>
            <a:picLocks noChangeAspect="1"/>
          </p:cNvPicPr>
          <p:nvPr/>
        </p:nvPicPr>
        <p:blipFill rotWithShape="1">
          <a:blip r:embed="rId3" cstate="print">
            <a:extLst>
              <a:ext uri="{28A0092B-C50C-407E-A947-70E740481C1C}">
                <a14:useLocalDpi xmlns:a14="http://schemas.microsoft.com/office/drawing/2010/main" val="0"/>
              </a:ext>
            </a:extLst>
          </a:blip>
          <a:srcRect t="37747" b="39975"/>
          <a:stretch/>
        </p:blipFill>
        <p:spPr>
          <a:xfrm>
            <a:off x="0" y="2276872"/>
            <a:ext cx="9144000" cy="1440160"/>
          </a:xfrm>
          <a:prstGeom prst="rect">
            <a:avLst/>
          </a:prstGeom>
        </p:spPr>
      </p:pic>
      <p:sp>
        <p:nvSpPr>
          <p:cNvPr id="8" name="Rektangel 7"/>
          <p:cNvSpPr/>
          <p:nvPr/>
        </p:nvSpPr>
        <p:spPr>
          <a:xfrm>
            <a:off x="3707904" y="2255603"/>
            <a:ext cx="1296144" cy="1584176"/>
          </a:xfrm>
          <a:prstGeom prst="rect">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ndad rektangulär bildtext 9"/>
          <p:cNvSpPr/>
          <p:nvPr/>
        </p:nvSpPr>
        <p:spPr>
          <a:xfrm>
            <a:off x="3635896" y="4286124"/>
            <a:ext cx="4752528" cy="1672447"/>
          </a:xfrm>
          <a:prstGeom prst="wedgeRoundRectCallout">
            <a:avLst>
              <a:gd name="adj1" fmla="val -33104"/>
              <a:gd name="adj2" fmla="val -76542"/>
              <a:gd name="adj3" fmla="val 16667"/>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p:nvSpPr>
        <p:spPr>
          <a:xfrm>
            <a:off x="3635896" y="4358133"/>
            <a:ext cx="4608512" cy="1384995"/>
          </a:xfrm>
          <a:prstGeom prst="rect">
            <a:avLst/>
          </a:prstGeom>
          <a:noFill/>
        </p:spPr>
        <p:txBody>
          <a:bodyPr wrap="square" rtlCol="0">
            <a:spAutoFit/>
          </a:bodyPr>
          <a:lstStyle/>
          <a:p>
            <a:pPr algn="ctr"/>
            <a:r>
              <a:rPr lang="sv-SE" sz="1400" dirty="0">
                <a:solidFill>
                  <a:schemeClr val="bg1"/>
                </a:solidFill>
                <a:latin typeface="Franklin Gothic Book" panose="020B0503020102020204" pitchFamily="34" charset="0"/>
              </a:rPr>
              <a:t>Detaljplanen är nu i ett skede som kallas granskning. Planförslaget har arbetas om efter samrådsskedet och hänsyn har tagits till inkomna synpunkter. Detta har lett till ett konkretiserat planförslag där stor hänsyn tagits till gestaltning och utformning. Du har nu på nytt möjlighet att lämna synpunkter på planförslaget!</a:t>
            </a:r>
          </a:p>
        </p:txBody>
      </p:sp>
      <p:pic>
        <p:nvPicPr>
          <p:cNvPr id="11" name="Bildobjekt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1118142630"/>
      </p:ext>
    </p:extLst>
  </p:cSld>
  <p:clrMapOvr>
    <a:masterClrMapping/>
  </p:clrMapOvr>
  <mc:AlternateContent xmlns:mc="http://schemas.openxmlformats.org/markup-compatibility/2006" xmlns:p14="http://schemas.microsoft.com/office/powerpoint/2010/main">
    <mc:Choice Requires="p14">
      <p:transition spd="slow" p14:dur="2000" advTm="15697"/>
    </mc:Choice>
    <mc:Fallback xmlns="">
      <p:transition spd="slow" advTm="1569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179512" y="404664"/>
            <a:ext cx="8784976" cy="646331"/>
          </a:xfrm>
          <a:prstGeom prst="rect">
            <a:avLst/>
          </a:prstGeom>
        </p:spPr>
        <p:txBody>
          <a:bodyPr wrap="square">
            <a:spAutoFit/>
          </a:bodyPr>
          <a:lstStyle/>
          <a:p>
            <a:pPr algn="ctr">
              <a:buNone/>
            </a:pPr>
            <a:r>
              <a:rPr lang="sv-SE" sz="3600" dirty="0">
                <a:solidFill>
                  <a:schemeClr val="tx2">
                    <a:lumMod val="50000"/>
                  </a:schemeClr>
                </a:solidFill>
                <a:latin typeface="Franklin Gothic Demi" panose="020B0703020102020204" pitchFamily="34" charset="0"/>
                <a:cs typeface="Arial" panose="020B0604020202020204" pitchFamily="34" charset="0"/>
              </a:rPr>
              <a:t>DETALJPLANENS INRIKTNING</a:t>
            </a:r>
            <a:endParaRPr lang="sv-SE" dirty="0">
              <a:solidFill>
                <a:schemeClr val="tx2">
                  <a:lumMod val="50000"/>
                </a:schemeClr>
              </a:solidFill>
              <a:latin typeface="Franklin Gothic Demi" panose="020B0703020102020204" pitchFamily="34" charset="0"/>
            </a:endParaRPr>
          </a:p>
        </p:txBody>
      </p:sp>
      <p:sp>
        <p:nvSpPr>
          <p:cNvPr id="2" name="Rundad rektangulär bildtext 1"/>
          <p:cNvSpPr/>
          <p:nvPr/>
        </p:nvSpPr>
        <p:spPr>
          <a:xfrm>
            <a:off x="6300192" y="1700808"/>
            <a:ext cx="2433721" cy="1296144"/>
          </a:xfrm>
          <a:prstGeom prst="wedgeRoundRectCallout">
            <a:avLst>
              <a:gd name="adj1" fmla="val -45732"/>
              <a:gd name="adj2" fmla="val 652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p:cNvSpPr txBox="1"/>
          <p:nvPr/>
        </p:nvSpPr>
        <p:spPr>
          <a:xfrm>
            <a:off x="6228184" y="1764104"/>
            <a:ext cx="2448272" cy="954107"/>
          </a:xfrm>
          <a:prstGeom prst="rect">
            <a:avLst/>
          </a:prstGeom>
          <a:noFill/>
        </p:spPr>
        <p:txBody>
          <a:bodyPr wrap="square" rtlCol="0">
            <a:spAutoFit/>
          </a:bodyPr>
          <a:lstStyle/>
          <a:p>
            <a:pPr algn="ctr"/>
            <a:r>
              <a:rPr lang="sv-SE" sz="1400" dirty="0">
                <a:solidFill>
                  <a:schemeClr val="bg1"/>
                </a:solidFill>
                <a:latin typeface="Franklin Gothic Book" panose="020B0503020102020204" pitchFamily="34" charset="0"/>
              </a:rPr>
              <a:t>Det finns flera syften till att kommunen tar fram en ny detaljplan för Åby 1:39.m.fl. Syftena ser du till vänster!</a:t>
            </a:r>
          </a:p>
        </p:txBody>
      </p:sp>
      <p:sp>
        <p:nvSpPr>
          <p:cNvPr id="9" name="textruta 8"/>
          <p:cNvSpPr txBox="1"/>
          <p:nvPr/>
        </p:nvSpPr>
        <p:spPr>
          <a:xfrm>
            <a:off x="498596" y="1147966"/>
            <a:ext cx="5369548" cy="3970318"/>
          </a:xfrm>
          <a:prstGeom prst="rect">
            <a:avLst/>
          </a:prstGeom>
          <a:noFill/>
        </p:spPr>
        <p:txBody>
          <a:bodyPr wrap="square" rtlCol="0">
            <a:spAutoFit/>
          </a:bodyPr>
          <a:lstStyle/>
          <a:p>
            <a:pPr marL="342900" indent="-342900">
              <a:buAutoNum type="arabicPeriod"/>
            </a:pPr>
            <a:r>
              <a:rPr lang="sv-SE" dirty="0">
                <a:latin typeface="Franklin Gothic Book" panose="020B0503020102020204" pitchFamily="34" charset="0"/>
              </a:rPr>
              <a:t>Möjliggör för förtätning med bostäder, verksamheter och en förskola.</a:t>
            </a:r>
          </a:p>
          <a:p>
            <a:pPr marL="342900" indent="-342900">
              <a:buAutoNum type="arabicPeriod"/>
            </a:pPr>
            <a:r>
              <a:rPr lang="sv-SE" dirty="0">
                <a:latin typeface="Franklin Gothic Book" panose="020B0503020102020204" pitchFamily="34" charset="0"/>
              </a:rPr>
              <a:t>Lokaler för centrumverksamhet möjliggörs i bottenvåning på södra kvarter inom planområdet.</a:t>
            </a:r>
          </a:p>
          <a:p>
            <a:pPr marL="342900" indent="-342900">
              <a:buFontTx/>
              <a:buAutoNum type="arabicPeriod"/>
            </a:pPr>
            <a:r>
              <a:rPr lang="sv-SE" dirty="0">
                <a:latin typeface="Franklin Gothic Book" panose="020B0503020102020204" pitchFamily="34" charset="0"/>
              </a:rPr>
              <a:t>Befintlig gång- och cykelväg planeras att flyttas till östra delen av planområdet och ersättas med ett tydligare gång- och cykelstråk som gynnar säkrare trafikrörelser mellan områdena Åby och Åbylund.</a:t>
            </a:r>
          </a:p>
          <a:p>
            <a:pPr marL="342900" indent="-342900">
              <a:buFontTx/>
              <a:buAutoNum type="arabicPeriod"/>
            </a:pPr>
            <a:r>
              <a:rPr lang="sv-SE" dirty="0">
                <a:latin typeface="Franklin Gothic Book" panose="020B0503020102020204" pitchFamily="34" charset="0"/>
              </a:rPr>
              <a:t>En gångbana planeras i söder längs med Ringvägen. </a:t>
            </a:r>
          </a:p>
          <a:p>
            <a:pPr marL="342900" indent="-342900">
              <a:buFontTx/>
              <a:buAutoNum type="arabicPeriod"/>
            </a:pPr>
            <a:r>
              <a:rPr lang="sv-SE" dirty="0">
                <a:latin typeface="Franklin Gothic Book" panose="020B0503020102020204" pitchFamily="34" charset="0"/>
              </a:rPr>
              <a:t>Bidrar med stadsmässig bebyggelse i ett kollektivtrafiknära läge.</a:t>
            </a:r>
          </a:p>
          <a:p>
            <a:pPr marL="342900" indent="-342900">
              <a:buAutoNum type="arabicPeriod"/>
            </a:pPr>
            <a:r>
              <a:rPr lang="sv-SE" dirty="0">
                <a:latin typeface="Franklin Gothic Book" panose="020B0503020102020204" pitchFamily="34" charset="0"/>
              </a:rPr>
              <a:t>Skapar förutsättningar för en hållbar och levande stadsdel för boende och besökare i området.</a:t>
            </a:r>
          </a:p>
        </p:txBody>
      </p:sp>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24859093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9021"/>
    </mc:Choice>
    <mc:Fallback xmlns="">
      <p:transition spd="slow" advTm="2902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C5AF144-1CF6-4E2A-A731-F5728EED399C}"/>
              </a:ext>
            </a:extLst>
          </p:cNvPr>
          <p:cNvPicPr>
            <a:picLocks noChangeAspect="1"/>
          </p:cNvPicPr>
          <p:nvPr/>
        </p:nvPicPr>
        <p:blipFill>
          <a:blip r:embed="rId2"/>
          <a:stretch>
            <a:fillRect/>
          </a:stretch>
        </p:blipFill>
        <p:spPr>
          <a:xfrm>
            <a:off x="0" y="61513"/>
            <a:ext cx="9144000" cy="6035310"/>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sp>
        <p:nvSpPr>
          <p:cNvPr id="7" name="Rektangel 6"/>
          <p:cNvSpPr/>
          <p:nvPr/>
        </p:nvSpPr>
        <p:spPr>
          <a:xfrm>
            <a:off x="0" y="167414"/>
            <a:ext cx="9144000" cy="648071"/>
          </a:xfrm>
          <a:prstGeom prst="rect">
            <a:avLst/>
          </a:prstGeom>
          <a:solidFill>
            <a:schemeClr val="bg1">
              <a:alpha val="78000"/>
            </a:schemeClr>
          </a:solidFill>
        </p:spPr>
        <p:txBody>
          <a:bodyPr wrap="square">
            <a:spAutoFit/>
          </a:bodyPr>
          <a:lstStyle/>
          <a:p>
            <a:pPr algn="ctr">
              <a:buNone/>
            </a:pPr>
            <a:r>
              <a:rPr lang="sv-SE" sz="3600" dirty="0">
                <a:solidFill>
                  <a:schemeClr val="tx2">
                    <a:lumMod val="50000"/>
                  </a:schemeClr>
                </a:solidFill>
                <a:latin typeface="Franklin Gothic Demi" panose="020B0703020102020204" pitchFamily="34" charset="0"/>
                <a:cs typeface="Arial" panose="020B0604020202020204" pitchFamily="34" charset="0"/>
              </a:rPr>
              <a:t>DETALJPLANEFÖRSLAGETS INNEHÅLL</a:t>
            </a:r>
            <a:endParaRPr lang="sv-SE" dirty="0">
              <a:solidFill>
                <a:schemeClr val="tx2">
                  <a:lumMod val="50000"/>
                </a:schemeClr>
              </a:solidFill>
              <a:latin typeface="Franklin Gothic Demi" panose="020B0703020102020204" pitchFamily="34" charset="0"/>
            </a:endParaRPr>
          </a:p>
        </p:txBody>
      </p:sp>
      <p:sp>
        <p:nvSpPr>
          <p:cNvPr id="8" name="Rundad rektangulär bildtext 7"/>
          <p:cNvSpPr/>
          <p:nvPr/>
        </p:nvSpPr>
        <p:spPr>
          <a:xfrm>
            <a:off x="7336359" y="2276872"/>
            <a:ext cx="1700138" cy="3318685"/>
          </a:xfrm>
          <a:prstGeom prst="wedgeRoundRectCallout">
            <a:avLst>
              <a:gd name="adj1" fmla="val -78740"/>
              <a:gd name="adj2" fmla="val -18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p:nvSpPr>
        <p:spPr>
          <a:xfrm>
            <a:off x="7428448" y="2381942"/>
            <a:ext cx="1680056" cy="3108543"/>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Detaljplanen bidrar till att</a:t>
            </a:r>
          </a:p>
          <a:p>
            <a:r>
              <a:rPr lang="sv-SE" sz="1400" dirty="0">
                <a:solidFill>
                  <a:schemeClr val="bg1"/>
                </a:solidFill>
                <a:latin typeface="Franklin Gothic Book" panose="020B0503020102020204" pitchFamily="34" charset="0"/>
              </a:rPr>
              <a:t>öka graden av stadsmässighet och stadsliv i området</a:t>
            </a:r>
          </a:p>
          <a:p>
            <a:r>
              <a:rPr lang="sv-SE" sz="1400" dirty="0">
                <a:solidFill>
                  <a:schemeClr val="bg1"/>
                </a:solidFill>
                <a:latin typeface="Franklin Gothic Book" panose="020B0503020102020204" pitchFamily="34" charset="0"/>
              </a:rPr>
              <a:t>genom att förtäta med bland annat bostäder samt verksamhetslokaler och förskola. Placering och volym anpassas till befintlig bebyggelse. </a:t>
            </a:r>
          </a:p>
        </p:txBody>
      </p:sp>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Tree>
    <p:extLst>
      <p:ext uri="{BB962C8B-B14F-4D97-AF65-F5344CB8AC3E}">
        <p14:creationId xmlns:p14="http://schemas.microsoft.com/office/powerpoint/2010/main" val="544830351"/>
      </p:ext>
    </p:extLst>
  </p:cSld>
  <p:clrMapOvr>
    <a:masterClrMapping/>
  </p:clrMapOvr>
  <mc:AlternateContent xmlns:mc="http://schemas.openxmlformats.org/markup-compatibility/2006" xmlns:p14="http://schemas.microsoft.com/office/powerpoint/2010/main">
    <mc:Choice Requires="p14">
      <p:transition spd="slow" p14:dur="2000" advTm="20754"/>
    </mc:Choice>
    <mc:Fallback xmlns="">
      <p:transition spd="slow" advTm="2075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E88AFCF4-59FE-4B5A-8EDC-B9D9BDCF58E2}"/>
              </a:ext>
            </a:extLst>
          </p:cNvPr>
          <p:cNvPicPr>
            <a:picLocks noChangeAspect="1"/>
          </p:cNvPicPr>
          <p:nvPr/>
        </p:nvPicPr>
        <p:blipFill>
          <a:blip r:embed="rId2"/>
          <a:stretch>
            <a:fillRect/>
          </a:stretch>
        </p:blipFill>
        <p:spPr>
          <a:xfrm>
            <a:off x="0" y="0"/>
            <a:ext cx="9144000" cy="6035310"/>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
        <p:nvSpPr>
          <p:cNvPr id="11" name="Rundad rektangulär bildtext 10"/>
          <p:cNvSpPr/>
          <p:nvPr/>
        </p:nvSpPr>
        <p:spPr>
          <a:xfrm>
            <a:off x="7146843" y="1334452"/>
            <a:ext cx="1997158" cy="4398804"/>
          </a:xfrm>
          <a:prstGeom prst="wedgeRoundRectCallout">
            <a:avLst>
              <a:gd name="adj1" fmla="val -76000"/>
              <a:gd name="adj2" fmla="val -250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p:cNvSpPr txBox="1"/>
          <p:nvPr/>
        </p:nvSpPr>
        <p:spPr>
          <a:xfrm>
            <a:off x="7161734" y="1547495"/>
            <a:ext cx="2022457" cy="4185761"/>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Detaljplanen innehåller i sin helhet cirka:</a:t>
            </a:r>
          </a:p>
          <a:p>
            <a:pPr marL="285750" lvl="0" indent="-285750">
              <a:buFont typeface="Arial" panose="020B0604020202020204" pitchFamily="34" charset="0"/>
              <a:buChar char="•"/>
            </a:pPr>
            <a:r>
              <a:rPr lang="sv-SE" sz="1400" dirty="0">
                <a:solidFill>
                  <a:schemeClr val="bg1"/>
                </a:solidFill>
                <a:latin typeface="Franklin Gothic Book" panose="020B0503020102020204" pitchFamily="34" charset="0"/>
              </a:rPr>
              <a:t>160 tillkommande bostadsenheter i form av flerbostadshus</a:t>
            </a:r>
          </a:p>
          <a:p>
            <a:pPr marL="285750" lvl="0" indent="-285750">
              <a:buFont typeface="Arial" panose="020B0604020202020204" pitchFamily="34" charset="0"/>
              <a:buChar char="•"/>
            </a:pPr>
            <a:r>
              <a:rPr lang="sv-SE" sz="1400" dirty="0">
                <a:solidFill>
                  <a:schemeClr val="bg1"/>
                </a:solidFill>
                <a:latin typeface="Franklin Gothic Book" panose="020B0503020102020204" pitchFamily="34" charset="0"/>
              </a:rPr>
              <a:t>Lokaler för centrumverksamhet möjliggörs i bottenvåning på samtliga kvarter </a:t>
            </a:r>
          </a:p>
          <a:p>
            <a:pPr marL="285750" lvl="0" indent="-285750">
              <a:buFont typeface="Arial" panose="020B0604020202020204" pitchFamily="34" charset="0"/>
              <a:buChar char="•"/>
            </a:pPr>
            <a:r>
              <a:rPr lang="sv-SE" sz="1400" dirty="0">
                <a:solidFill>
                  <a:schemeClr val="bg1"/>
                </a:solidFill>
                <a:latin typeface="Franklin Gothic Book" panose="020B0503020102020204" pitchFamily="34" charset="0"/>
              </a:rPr>
              <a:t>Parkeringsgarage möjliggörs i södra delen av planområdet </a:t>
            </a:r>
          </a:p>
          <a:p>
            <a:pPr marL="285750" lvl="0" indent="-285750">
              <a:buFont typeface="Arial" panose="020B0604020202020204" pitchFamily="34" charset="0"/>
              <a:buChar char="•"/>
            </a:pPr>
            <a:r>
              <a:rPr lang="sv-SE" sz="1400" dirty="0">
                <a:solidFill>
                  <a:schemeClr val="bg1"/>
                </a:solidFill>
                <a:latin typeface="Franklin Gothic Book" panose="020B0503020102020204" pitchFamily="34" charset="0"/>
              </a:rPr>
              <a:t>Cykel- och gångbana planeras i östra delen av planområdet </a:t>
            </a:r>
          </a:p>
        </p:txBody>
      </p:sp>
      <p:sp>
        <p:nvSpPr>
          <p:cNvPr id="8" name="Rektangel 7"/>
          <p:cNvSpPr/>
          <p:nvPr/>
        </p:nvSpPr>
        <p:spPr>
          <a:xfrm>
            <a:off x="0" y="255824"/>
            <a:ext cx="9144000" cy="648071"/>
          </a:xfrm>
          <a:prstGeom prst="rect">
            <a:avLst/>
          </a:prstGeom>
          <a:solidFill>
            <a:schemeClr val="bg1">
              <a:alpha val="78000"/>
            </a:schemeClr>
          </a:solidFill>
        </p:spPr>
        <p:txBody>
          <a:bodyPr wrap="square">
            <a:spAutoFit/>
          </a:bodyPr>
          <a:lstStyle/>
          <a:p>
            <a:pPr algn="ctr">
              <a:buNone/>
            </a:pPr>
            <a:r>
              <a:rPr lang="sv-SE" sz="3600" dirty="0">
                <a:solidFill>
                  <a:schemeClr val="tx2">
                    <a:lumMod val="50000"/>
                  </a:schemeClr>
                </a:solidFill>
                <a:latin typeface="Franklin Gothic Demi" panose="020B0703020102020204" pitchFamily="34" charset="0"/>
                <a:cs typeface="Arial" panose="020B0604020202020204" pitchFamily="34" charset="0"/>
              </a:rPr>
              <a:t>DETALJPLANEFÖRSLAGETS INNEHÅLL</a:t>
            </a:r>
            <a:endParaRPr lang="sv-SE" dirty="0">
              <a:solidFill>
                <a:schemeClr val="tx2">
                  <a:lumMod val="50000"/>
                </a:schemeClr>
              </a:solidFill>
              <a:latin typeface="Franklin Gothic Demi" panose="020B0703020102020204" pitchFamily="34" charset="0"/>
            </a:endParaRPr>
          </a:p>
        </p:txBody>
      </p:sp>
    </p:spTree>
    <p:extLst>
      <p:ext uri="{BB962C8B-B14F-4D97-AF65-F5344CB8AC3E}">
        <p14:creationId xmlns:p14="http://schemas.microsoft.com/office/powerpoint/2010/main" val="2439028621"/>
      </p:ext>
    </p:extLst>
  </p:cSld>
  <p:clrMapOvr>
    <a:masterClrMapping/>
  </p:clrMapOvr>
  <mc:AlternateContent xmlns:mc="http://schemas.openxmlformats.org/markup-compatibility/2006" xmlns:p14="http://schemas.microsoft.com/office/powerpoint/2010/main">
    <mc:Choice Requires="p14">
      <p:transition spd="slow" p14:dur="2000" advTm="20754"/>
    </mc:Choice>
    <mc:Fallback xmlns="">
      <p:transition spd="slow" advTm="2075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C5FC24E-CFED-47E5-AE65-8FA970F153EB}"/>
              </a:ext>
            </a:extLst>
          </p:cNvPr>
          <p:cNvPicPr>
            <a:picLocks noChangeAspect="1"/>
          </p:cNvPicPr>
          <p:nvPr/>
        </p:nvPicPr>
        <p:blipFill>
          <a:blip r:embed="rId2"/>
          <a:stretch>
            <a:fillRect/>
          </a:stretch>
        </p:blipFill>
        <p:spPr>
          <a:xfrm>
            <a:off x="0" y="0"/>
            <a:ext cx="9144000" cy="6035310"/>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
        <p:nvSpPr>
          <p:cNvPr id="11" name="Rundad rektangulär bildtext 10"/>
          <p:cNvSpPr/>
          <p:nvPr/>
        </p:nvSpPr>
        <p:spPr>
          <a:xfrm>
            <a:off x="7268832" y="1515874"/>
            <a:ext cx="1875167" cy="3259792"/>
          </a:xfrm>
          <a:prstGeom prst="wedgeRoundRectCallout">
            <a:avLst>
              <a:gd name="adj1" fmla="val -108878"/>
              <a:gd name="adj2" fmla="val -402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p:cNvSpPr txBox="1"/>
          <p:nvPr/>
        </p:nvSpPr>
        <p:spPr>
          <a:xfrm>
            <a:off x="7372588" y="1544012"/>
            <a:ext cx="1667654" cy="3231654"/>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En ny förskola med utökad kapacitet uppförs i två våningar och placeras i bottenvåning och våning ovan bottenvåning i</a:t>
            </a:r>
            <a:r>
              <a:rPr lang="sv-SE" sz="1800" b="0" i="0" u="none" strike="noStrike" baseline="0" dirty="0">
                <a:solidFill>
                  <a:srgbClr val="000000"/>
                </a:solidFill>
                <a:latin typeface="Garamond" panose="02020404030301010803" pitchFamily="18" charset="0"/>
              </a:rPr>
              <a:t> </a:t>
            </a:r>
            <a:r>
              <a:rPr lang="sv-SE" sz="1400" dirty="0">
                <a:solidFill>
                  <a:schemeClr val="bg1"/>
                </a:solidFill>
                <a:latin typeface="Franklin Gothic Book" panose="020B0503020102020204" pitchFamily="34" charset="0"/>
              </a:rPr>
              <a:t>byggnaden. Den planeras för sex avdelningar med en </a:t>
            </a:r>
            <a:r>
              <a:rPr lang="sv-SE" sz="1400" dirty="0" err="1">
                <a:solidFill>
                  <a:schemeClr val="bg1"/>
                </a:solidFill>
                <a:latin typeface="Franklin Gothic Book" panose="020B0503020102020204" pitchFamily="34" charset="0"/>
              </a:rPr>
              <a:t>förskolegård</a:t>
            </a:r>
            <a:r>
              <a:rPr lang="sv-SE" sz="1400" dirty="0">
                <a:solidFill>
                  <a:schemeClr val="bg1"/>
                </a:solidFill>
                <a:latin typeface="Franklin Gothic Book" panose="020B0503020102020204" pitchFamily="34" charset="0"/>
              </a:rPr>
              <a:t> (30 kvm friyta per barn).  </a:t>
            </a:r>
          </a:p>
        </p:txBody>
      </p:sp>
      <p:sp>
        <p:nvSpPr>
          <p:cNvPr id="9" name="Frihandsfigur 8"/>
          <p:cNvSpPr/>
          <p:nvPr/>
        </p:nvSpPr>
        <p:spPr>
          <a:xfrm>
            <a:off x="2627784" y="1196752"/>
            <a:ext cx="3914078" cy="2040673"/>
          </a:xfrm>
          <a:custGeom>
            <a:avLst/>
            <a:gdLst>
              <a:gd name="connsiteX0" fmla="*/ 0 w 3914078"/>
              <a:gd name="connsiteY0" fmla="*/ 0 h 2040673"/>
              <a:gd name="connsiteX1" fmla="*/ 2497873 w 3914078"/>
              <a:gd name="connsiteY1" fmla="*/ 11151 h 2040673"/>
              <a:gd name="connsiteX2" fmla="*/ 2497873 w 3914078"/>
              <a:gd name="connsiteY2" fmla="*/ 11151 h 2040673"/>
              <a:gd name="connsiteX3" fmla="*/ 2598234 w 3914078"/>
              <a:gd name="connsiteY3" fmla="*/ 156117 h 2040673"/>
              <a:gd name="connsiteX4" fmla="*/ 2854712 w 3914078"/>
              <a:gd name="connsiteY4" fmla="*/ 167269 h 2040673"/>
              <a:gd name="connsiteX5" fmla="*/ 3222703 w 3914078"/>
              <a:gd name="connsiteY5" fmla="*/ 156117 h 2040673"/>
              <a:gd name="connsiteX6" fmla="*/ 3412273 w 3914078"/>
              <a:gd name="connsiteY6" fmla="*/ 167269 h 2040673"/>
              <a:gd name="connsiteX7" fmla="*/ 3479181 w 3914078"/>
              <a:gd name="connsiteY7" fmla="*/ 211873 h 2040673"/>
              <a:gd name="connsiteX8" fmla="*/ 3490332 w 3914078"/>
              <a:gd name="connsiteY8" fmla="*/ 345688 h 2040673"/>
              <a:gd name="connsiteX9" fmla="*/ 3512634 w 3914078"/>
              <a:gd name="connsiteY9" fmla="*/ 724830 h 2040673"/>
              <a:gd name="connsiteX10" fmla="*/ 3501483 w 3914078"/>
              <a:gd name="connsiteY10" fmla="*/ 1115122 h 2040673"/>
              <a:gd name="connsiteX11" fmla="*/ 3590693 w 3914078"/>
              <a:gd name="connsiteY11" fmla="*/ 1237786 h 2040673"/>
              <a:gd name="connsiteX12" fmla="*/ 3802566 w 3914078"/>
              <a:gd name="connsiteY12" fmla="*/ 1360449 h 2040673"/>
              <a:gd name="connsiteX13" fmla="*/ 3869473 w 3914078"/>
              <a:gd name="connsiteY13" fmla="*/ 1605776 h 2040673"/>
              <a:gd name="connsiteX14" fmla="*/ 3914078 w 3914078"/>
              <a:gd name="connsiteY14" fmla="*/ 1962615 h 2040673"/>
              <a:gd name="connsiteX15" fmla="*/ 2787805 w 3914078"/>
              <a:gd name="connsiteY15" fmla="*/ 2040673 h 2040673"/>
              <a:gd name="connsiteX16" fmla="*/ 892098 w 3914078"/>
              <a:gd name="connsiteY16" fmla="*/ 1092820 h 2040673"/>
              <a:gd name="connsiteX17" fmla="*/ 691376 w 3914078"/>
              <a:gd name="connsiteY17" fmla="*/ 1081669 h 2040673"/>
              <a:gd name="connsiteX18" fmla="*/ 11151 w 3914078"/>
              <a:gd name="connsiteY18" fmla="*/ 1081669 h 2040673"/>
              <a:gd name="connsiteX19" fmla="*/ 0 w 3914078"/>
              <a:gd name="connsiteY19" fmla="*/ 0 h 204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4078" h="2040673">
                <a:moveTo>
                  <a:pt x="0" y="0"/>
                </a:moveTo>
                <a:lnTo>
                  <a:pt x="2497873" y="11151"/>
                </a:lnTo>
                <a:lnTo>
                  <a:pt x="2497873" y="11151"/>
                </a:lnTo>
                <a:lnTo>
                  <a:pt x="2598234" y="156117"/>
                </a:lnTo>
                <a:lnTo>
                  <a:pt x="2854712" y="167269"/>
                </a:lnTo>
                <a:lnTo>
                  <a:pt x="3222703" y="156117"/>
                </a:lnTo>
                <a:lnTo>
                  <a:pt x="3412273" y="167269"/>
                </a:lnTo>
                <a:lnTo>
                  <a:pt x="3479181" y="211873"/>
                </a:lnTo>
                <a:lnTo>
                  <a:pt x="3490332" y="345688"/>
                </a:lnTo>
                <a:lnTo>
                  <a:pt x="3512634" y="724830"/>
                </a:lnTo>
                <a:lnTo>
                  <a:pt x="3501483" y="1115122"/>
                </a:lnTo>
                <a:lnTo>
                  <a:pt x="3590693" y="1237786"/>
                </a:lnTo>
                <a:lnTo>
                  <a:pt x="3802566" y="1360449"/>
                </a:lnTo>
                <a:lnTo>
                  <a:pt x="3869473" y="1605776"/>
                </a:lnTo>
                <a:lnTo>
                  <a:pt x="3914078" y="1962615"/>
                </a:lnTo>
                <a:lnTo>
                  <a:pt x="2787805" y="2040673"/>
                </a:lnTo>
                <a:lnTo>
                  <a:pt x="892098" y="1092820"/>
                </a:lnTo>
                <a:lnTo>
                  <a:pt x="691376" y="1081669"/>
                </a:lnTo>
                <a:lnTo>
                  <a:pt x="11151" y="1081669"/>
                </a:lnTo>
                <a:lnTo>
                  <a:pt x="0" y="0"/>
                </a:lnTo>
                <a:close/>
              </a:path>
            </a:pathLst>
          </a:custGeom>
          <a:noFill/>
          <a:ln w="3810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p:cNvSpPr/>
          <p:nvPr/>
        </p:nvSpPr>
        <p:spPr>
          <a:xfrm>
            <a:off x="-1" y="174619"/>
            <a:ext cx="9144000" cy="648071"/>
          </a:xfrm>
          <a:prstGeom prst="rect">
            <a:avLst/>
          </a:prstGeom>
          <a:solidFill>
            <a:schemeClr val="bg1">
              <a:alpha val="78000"/>
            </a:schemeClr>
          </a:solidFill>
        </p:spPr>
        <p:txBody>
          <a:bodyPr wrap="square">
            <a:spAutoFit/>
          </a:bodyPr>
          <a:lstStyle/>
          <a:p>
            <a:pPr algn="ctr">
              <a:buNone/>
            </a:pPr>
            <a:r>
              <a:rPr lang="sv-SE" sz="3600" dirty="0">
                <a:solidFill>
                  <a:schemeClr val="tx2">
                    <a:lumMod val="50000"/>
                  </a:schemeClr>
                </a:solidFill>
                <a:latin typeface="Franklin Gothic Demi" panose="020B0703020102020204" pitchFamily="34" charset="0"/>
                <a:cs typeface="Arial" panose="020B0604020202020204" pitchFamily="34" charset="0"/>
              </a:rPr>
              <a:t>DETALJPLANEFÖRSLAGETS INNEHÅLL</a:t>
            </a:r>
            <a:endParaRPr lang="sv-SE" dirty="0">
              <a:solidFill>
                <a:schemeClr val="tx2">
                  <a:lumMod val="50000"/>
                </a:schemeClr>
              </a:solidFill>
              <a:latin typeface="Franklin Gothic Demi" panose="020B0703020102020204" pitchFamily="34" charset="0"/>
            </a:endParaRPr>
          </a:p>
        </p:txBody>
      </p:sp>
    </p:spTree>
    <p:extLst>
      <p:ext uri="{BB962C8B-B14F-4D97-AF65-F5344CB8AC3E}">
        <p14:creationId xmlns:p14="http://schemas.microsoft.com/office/powerpoint/2010/main" val="2136669095"/>
      </p:ext>
    </p:extLst>
  </p:cSld>
  <p:clrMapOvr>
    <a:masterClrMapping/>
  </p:clrMapOvr>
  <mc:AlternateContent xmlns:mc="http://schemas.openxmlformats.org/markup-compatibility/2006" xmlns:p14="http://schemas.microsoft.com/office/powerpoint/2010/main">
    <mc:Choice Requires="p14">
      <p:transition spd="slow" p14:dur="2000" advTm="20754"/>
    </mc:Choice>
    <mc:Fallback xmlns="">
      <p:transition spd="slow" advTm="2075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07BADEF5-AE1A-408C-A577-EF85FD566758}"/>
              </a:ext>
            </a:extLst>
          </p:cNvPr>
          <p:cNvPicPr>
            <a:picLocks noChangeAspect="1"/>
          </p:cNvPicPr>
          <p:nvPr/>
        </p:nvPicPr>
        <p:blipFill>
          <a:blip r:embed="rId2"/>
          <a:stretch>
            <a:fillRect/>
          </a:stretch>
        </p:blipFill>
        <p:spPr>
          <a:xfrm>
            <a:off x="0" y="3832"/>
            <a:ext cx="9144000" cy="6035310"/>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
        <p:nvSpPr>
          <p:cNvPr id="11" name="Rundad rektangulär bildtext 10"/>
          <p:cNvSpPr/>
          <p:nvPr/>
        </p:nvSpPr>
        <p:spPr>
          <a:xfrm>
            <a:off x="6950251" y="4437112"/>
            <a:ext cx="1582189" cy="1048224"/>
          </a:xfrm>
          <a:prstGeom prst="wedgeRoundRectCallout">
            <a:avLst>
              <a:gd name="adj1" fmla="val -92623"/>
              <a:gd name="adj2" fmla="val -562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p:cNvSpPr txBox="1"/>
          <p:nvPr/>
        </p:nvSpPr>
        <p:spPr>
          <a:xfrm>
            <a:off x="7020273" y="4485779"/>
            <a:ext cx="1584175" cy="954107"/>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Parkeringsgarage möjliggörs i södra delen av planområdet.</a:t>
            </a:r>
          </a:p>
        </p:txBody>
      </p:sp>
      <p:sp>
        <p:nvSpPr>
          <p:cNvPr id="3" name="Frihandsfigur 2"/>
          <p:cNvSpPr/>
          <p:nvPr/>
        </p:nvSpPr>
        <p:spPr>
          <a:xfrm>
            <a:off x="2487454" y="2267808"/>
            <a:ext cx="4383157" cy="2256182"/>
          </a:xfrm>
          <a:custGeom>
            <a:avLst/>
            <a:gdLst>
              <a:gd name="connsiteX0" fmla="*/ 149087 w 4383157"/>
              <a:gd name="connsiteY0" fmla="*/ 0 h 2256182"/>
              <a:gd name="connsiteX1" fmla="*/ 884583 w 4383157"/>
              <a:gd name="connsiteY1" fmla="*/ 0 h 2256182"/>
              <a:gd name="connsiteX2" fmla="*/ 1162878 w 4383157"/>
              <a:gd name="connsiteY2" fmla="*/ 99391 h 2256182"/>
              <a:gd name="connsiteX3" fmla="*/ 1282148 w 4383157"/>
              <a:gd name="connsiteY3" fmla="*/ 59634 h 2256182"/>
              <a:gd name="connsiteX4" fmla="*/ 2574235 w 4383157"/>
              <a:gd name="connsiteY4" fmla="*/ 685800 h 2256182"/>
              <a:gd name="connsiteX5" fmla="*/ 2604052 w 4383157"/>
              <a:gd name="connsiteY5" fmla="*/ 805069 h 2256182"/>
              <a:gd name="connsiteX6" fmla="*/ 2991678 w 4383157"/>
              <a:gd name="connsiteY6" fmla="*/ 954156 h 2256182"/>
              <a:gd name="connsiteX7" fmla="*/ 4184374 w 4383157"/>
              <a:gd name="connsiteY7" fmla="*/ 775252 h 2256182"/>
              <a:gd name="connsiteX8" fmla="*/ 4383157 w 4383157"/>
              <a:gd name="connsiteY8" fmla="*/ 1977887 h 2256182"/>
              <a:gd name="connsiteX9" fmla="*/ 2693505 w 4383157"/>
              <a:gd name="connsiteY9" fmla="*/ 2246243 h 2256182"/>
              <a:gd name="connsiteX10" fmla="*/ 1431235 w 4383157"/>
              <a:gd name="connsiteY10" fmla="*/ 2256182 h 2256182"/>
              <a:gd name="connsiteX11" fmla="*/ 0 w 4383157"/>
              <a:gd name="connsiteY11" fmla="*/ 2087217 h 2256182"/>
              <a:gd name="connsiteX12" fmla="*/ 208722 w 4383157"/>
              <a:gd name="connsiteY12" fmla="*/ 954156 h 2256182"/>
              <a:gd name="connsiteX13" fmla="*/ 149087 w 4383157"/>
              <a:gd name="connsiteY13" fmla="*/ 0 h 22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83157" h="2256182">
                <a:moveTo>
                  <a:pt x="149087" y="0"/>
                </a:moveTo>
                <a:lnTo>
                  <a:pt x="884583" y="0"/>
                </a:lnTo>
                <a:lnTo>
                  <a:pt x="1162878" y="99391"/>
                </a:lnTo>
                <a:lnTo>
                  <a:pt x="1282148" y="59634"/>
                </a:lnTo>
                <a:lnTo>
                  <a:pt x="2574235" y="685800"/>
                </a:lnTo>
                <a:lnTo>
                  <a:pt x="2604052" y="805069"/>
                </a:lnTo>
                <a:lnTo>
                  <a:pt x="2991678" y="954156"/>
                </a:lnTo>
                <a:lnTo>
                  <a:pt x="4184374" y="775252"/>
                </a:lnTo>
                <a:lnTo>
                  <a:pt x="4383157" y="1977887"/>
                </a:lnTo>
                <a:lnTo>
                  <a:pt x="2693505" y="2246243"/>
                </a:lnTo>
                <a:lnTo>
                  <a:pt x="1431235" y="2256182"/>
                </a:lnTo>
                <a:lnTo>
                  <a:pt x="0" y="2087217"/>
                </a:lnTo>
                <a:lnTo>
                  <a:pt x="208722" y="954156"/>
                </a:lnTo>
                <a:lnTo>
                  <a:pt x="149087" y="0"/>
                </a:lnTo>
                <a:close/>
              </a:path>
            </a:pathLst>
          </a:custGeom>
          <a:noFill/>
          <a:ln w="3810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8"/>
          <p:cNvSpPr/>
          <p:nvPr/>
        </p:nvSpPr>
        <p:spPr>
          <a:xfrm>
            <a:off x="0" y="187290"/>
            <a:ext cx="9144000" cy="648071"/>
          </a:xfrm>
          <a:prstGeom prst="rect">
            <a:avLst/>
          </a:prstGeom>
          <a:solidFill>
            <a:schemeClr val="bg1">
              <a:alpha val="78000"/>
            </a:schemeClr>
          </a:solidFill>
        </p:spPr>
        <p:txBody>
          <a:bodyPr wrap="square">
            <a:spAutoFit/>
          </a:bodyPr>
          <a:lstStyle/>
          <a:p>
            <a:pPr algn="ctr">
              <a:buNone/>
            </a:pPr>
            <a:r>
              <a:rPr lang="sv-SE" sz="3600" dirty="0">
                <a:solidFill>
                  <a:schemeClr val="tx2">
                    <a:lumMod val="50000"/>
                  </a:schemeClr>
                </a:solidFill>
                <a:latin typeface="Franklin Gothic Demi" panose="020B0703020102020204" pitchFamily="34" charset="0"/>
                <a:cs typeface="Arial" panose="020B0604020202020204" pitchFamily="34" charset="0"/>
              </a:rPr>
              <a:t>DETALJPLANEFÖRSLAGETS INNEHÅLL</a:t>
            </a:r>
            <a:endParaRPr lang="sv-SE" dirty="0">
              <a:solidFill>
                <a:schemeClr val="tx2">
                  <a:lumMod val="50000"/>
                </a:schemeClr>
              </a:solidFill>
              <a:latin typeface="Franklin Gothic Demi" panose="020B0703020102020204" pitchFamily="34" charset="0"/>
            </a:endParaRPr>
          </a:p>
        </p:txBody>
      </p:sp>
    </p:spTree>
    <p:extLst>
      <p:ext uri="{BB962C8B-B14F-4D97-AF65-F5344CB8AC3E}">
        <p14:creationId xmlns:p14="http://schemas.microsoft.com/office/powerpoint/2010/main" val="1145221555"/>
      </p:ext>
    </p:extLst>
  </p:cSld>
  <p:clrMapOvr>
    <a:masterClrMapping/>
  </p:clrMapOvr>
  <mc:AlternateContent xmlns:mc="http://schemas.openxmlformats.org/markup-compatibility/2006" xmlns:p14="http://schemas.microsoft.com/office/powerpoint/2010/main">
    <mc:Choice Requires="p14">
      <p:transition spd="slow" p14:dur="2000" advTm="20754"/>
    </mc:Choice>
    <mc:Fallback xmlns="">
      <p:transition spd="slow" advTm="2075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F980BEAE-9D6B-4A8B-8C42-CB23B2842E0F}"/>
              </a:ext>
            </a:extLst>
          </p:cNvPr>
          <p:cNvPicPr>
            <a:picLocks noChangeAspect="1"/>
          </p:cNvPicPr>
          <p:nvPr/>
        </p:nvPicPr>
        <p:blipFill>
          <a:blip r:embed="rId2"/>
          <a:stretch>
            <a:fillRect/>
          </a:stretch>
        </p:blipFill>
        <p:spPr>
          <a:xfrm>
            <a:off x="0" y="0"/>
            <a:ext cx="9144000" cy="6035310"/>
          </a:xfrm>
          <a:prstGeom prst="rect">
            <a:avLst/>
          </a:prstGeom>
        </p:spPr>
      </p:pic>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943201" y="6100623"/>
            <a:ext cx="7200800" cy="246051"/>
          </a:xfrm>
          <a:prstGeom prst="rect">
            <a:avLst/>
          </a:prstGeom>
        </p:spPr>
      </p:pic>
      <p:pic>
        <p:nvPicPr>
          <p:cNvPr id="10" name="Bildobjekt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949280"/>
            <a:ext cx="1516759" cy="471481"/>
          </a:xfrm>
          <a:prstGeom prst="rect">
            <a:avLst/>
          </a:prstGeom>
        </p:spPr>
      </p:pic>
      <p:sp>
        <p:nvSpPr>
          <p:cNvPr id="11" name="Rundad rektangulär bildtext 10"/>
          <p:cNvSpPr/>
          <p:nvPr/>
        </p:nvSpPr>
        <p:spPr>
          <a:xfrm>
            <a:off x="7445495" y="3336263"/>
            <a:ext cx="1209296" cy="1600438"/>
          </a:xfrm>
          <a:prstGeom prst="wedgeRoundRectCallout">
            <a:avLst>
              <a:gd name="adj1" fmla="val -109698"/>
              <a:gd name="adj2" fmla="val -403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Frihandsfigur 2"/>
          <p:cNvSpPr/>
          <p:nvPr/>
        </p:nvSpPr>
        <p:spPr>
          <a:xfrm>
            <a:off x="2713383" y="1152939"/>
            <a:ext cx="4134678" cy="3369365"/>
          </a:xfrm>
          <a:custGeom>
            <a:avLst/>
            <a:gdLst>
              <a:gd name="connsiteX0" fmla="*/ 2365513 w 4134678"/>
              <a:gd name="connsiteY0" fmla="*/ 19878 h 3369365"/>
              <a:gd name="connsiteX1" fmla="*/ 2405269 w 4134678"/>
              <a:gd name="connsiteY1" fmla="*/ 109331 h 3369365"/>
              <a:gd name="connsiteX2" fmla="*/ 2484782 w 4134678"/>
              <a:gd name="connsiteY2" fmla="*/ 168965 h 3369365"/>
              <a:gd name="connsiteX3" fmla="*/ 2723321 w 4134678"/>
              <a:gd name="connsiteY3" fmla="*/ 178904 h 3369365"/>
              <a:gd name="connsiteX4" fmla="*/ 3041374 w 4134678"/>
              <a:gd name="connsiteY4" fmla="*/ 178904 h 3369365"/>
              <a:gd name="connsiteX5" fmla="*/ 3210339 w 4134678"/>
              <a:gd name="connsiteY5" fmla="*/ 168965 h 3369365"/>
              <a:gd name="connsiteX6" fmla="*/ 3339547 w 4134678"/>
              <a:gd name="connsiteY6" fmla="*/ 208722 h 3369365"/>
              <a:gd name="connsiteX7" fmla="*/ 3369365 w 4134678"/>
              <a:gd name="connsiteY7" fmla="*/ 337931 h 3369365"/>
              <a:gd name="connsiteX8" fmla="*/ 3379304 w 4134678"/>
              <a:gd name="connsiteY8" fmla="*/ 1043609 h 3369365"/>
              <a:gd name="connsiteX9" fmla="*/ 3419060 w 4134678"/>
              <a:gd name="connsiteY9" fmla="*/ 1212574 h 3369365"/>
              <a:gd name="connsiteX10" fmla="*/ 3597965 w 4134678"/>
              <a:gd name="connsiteY10" fmla="*/ 1321904 h 3369365"/>
              <a:gd name="connsiteX11" fmla="*/ 3677478 w 4134678"/>
              <a:gd name="connsiteY11" fmla="*/ 1411357 h 3369365"/>
              <a:gd name="connsiteX12" fmla="*/ 3756991 w 4134678"/>
              <a:gd name="connsiteY12" fmla="*/ 1610139 h 3369365"/>
              <a:gd name="connsiteX13" fmla="*/ 3975652 w 4134678"/>
              <a:gd name="connsiteY13" fmla="*/ 2912165 h 3369365"/>
              <a:gd name="connsiteX14" fmla="*/ 3955774 w 4134678"/>
              <a:gd name="connsiteY14" fmla="*/ 3001618 h 3369365"/>
              <a:gd name="connsiteX15" fmla="*/ 2385391 w 4134678"/>
              <a:gd name="connsiteY15" fmla="*/ 3170583 h 3369365"/>
              <a:gd name="connsiteX16" fmla="*/ 1182756 w 4134678"/>
              <a:gd name="connsiteY16" fmla="*/ 3220278 h 3369365"/>
              <a:gd name="connsiteX17" fmla="*/ 0 w 4134678"/>
              <a:gd name="connsiteY17" fmla="*/ 3081131 h 3369365"/>
              <a:gd name="connsiteX18" fmla="*/ 9939 w 4134678"/>
              <a:gd name="connsiteY18" fmla="*/ 3240157 h 3369365"/>
              <a:gd name="connsiteX19" fmla="*/ 1182756 w 4134678"/>
              <a:gd name="connsiteY19" fmla="*/ 3369365 h 3369365"/>
              <a:gd name="connsiteX20" fmla="*/ 1938130 w 4134678"/>
              <a:gd name="connsiteY20" fmla="*/ 3359426 h 3369365"/>
              <a:gd name="connsiteX21" fmla="*/ 2494721 w 4134678"/>
              <a:gd name="connsiteY21" fmla="*/ 3339548 h 3369365"/>
              <a:gd name="connsiteX22" fmla="*/ 3637721 w 4134678"/>
              <a:gd name="connsiteY22" fmla="*/ 3160644 h 3369365"/>
              <a:gd name="connsiteX23" fmla="*/ 4134678 w 4134678"/>
              <a:gd name="connsiteY23" fmla="*/ 3071191 h 3369365"/>
              <a:gd name="connsiteX24" fmla="*/ 3816626 w 4134678"/>
              <a:gd name="connsiteY24" fmla="*/ 1113183 h 3369365"/>
              <a:gd name="connsiteX25" fmla="*/ 3558208 w 4134678"/>
              <a:gd name="connsiteY25" fmla="*/ 1123122 h 3369365"/>
              <a:gd name="connsiteX26" fmla="*/ 3558208 w 4134678"/>
              <a:gd name="connsiteY26" fmla="*/ 1013791 h 3369365"/>
              <a:gd name="connsiteX27" fmla="*/ 3508513 w 4134678"/>
              <a:gd name="connsiteY27" fmla="*/ 1013791 h 3369365"/>
              <a:gd name="connsiteX28" fmla="*/ 3508513 w 4134678"/>
              <a:gd name="connsiteY28" fmla="*/ 0 h 3369365"/>
              <a:gd name="connsiteX29" fmla="*/ 2365513 w 4134678"/>
              <a:gd name="connsiteY29" fmla="*/ 19878 h 336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134678" h="3369365">
                <a:moveTo>
                  <a:pt x="2365513" y="19878"/>
                </a:moveTo>
                <a:lnTo>
                  <a:pt x="2405269" y="109331"/>
                </a:lnTo>
                <a:lnTo>
                  <a:pt x="2484782" y="168965"/>
                </a:lnTo>
                <a:lnTo>
                  <a:pt x="2723321" y="178904"/>
                </a:lnTo>
                <a:lnTo>
                  <a:pt x="3041374" y="178904"/>
                </a:lnTo>
                <a:lnTo>
                  <a:pt x="3210339" y="168965"/>
                </a:lnTo>
                <a:lnTo>
                  <a:pt x="3339547" y="208722"/>
                </a:lnTo>
                <a:lnTo>
                  <a:pt x="3369365" y="337931"/>
                </a:lnTo>
                <a:lnTo>
                  <a:pt x="3379304" y="1043609"/>
                </a:lnTo>
                <a:lnTo>
                  <a:pt x="3419060" y="1212574"/>
                </a:lnTo>
                <a:lnTo>
                  <a:pt x="3597965" y="1321904"/>
                </a:lnTo>
                <a:lnTo>
                  <a:pt x="3677478" y="1411357"/>
                </a:lnTo>
                <a:lnTo>
                  <a:pt x="3756991" y="1610139"/>
                </a:lnTo>
                <a:lnTo>
                  <a:pt x="3975652" y="2912165"/>
                </a:lnTo>
                <a:lnTo>
                  <a:pt x="3955774" y="3001618"/>
                </a:lnTo>
                <a:lnTo>
                  <a:pt x="2385391" y="3170583"/>
                </a:lnTo>
                <a:lnTo>
                  <a:pt x="1182756" y="3220278"/>
                </a:lnTo>
                <a:lnTo>
                  <a:pt x="0" y="3081131"/>
                </a:lnTo>
                <a:lnTo>
                  <a:pt x="9939" y="3240157"/>
                </a:lnTo>
                <a:lnTo>
                  <a:pt x="1182756" y="3369365"/>
                </a:lnTo>
                <a:lnTo>
                  <a:pt x="1938130" y="3359426"/>
                </a:lnTo>
                <a:lnTo>
                  <a:pt x="2494721" y="3339548"/>
                </a:lnTo>
                <a:lnTo>
                  <a:pt x="3637721" y="3160644"/>
                </a:lnTo>
                <a:lnTo>
                  <a:pt x="4134678" y="3071191"/>
                </a:lnTo>
                <a:lnTo>
                  <a:pt x="3816626" y="1113183"/>
                </a:lnTo>
                <a:lnTo>
                  <a:pt x="3558208" y="1123122"/>
                </a:lnTo>
                <a:lnTo>
                  <a:pt x="3558208" y="1013791"/>
                </a:lnTo>
                <a:lnTo>
                  <a:pt x="3508513" y="1013791"/>
                </a:lnTo>
                <a:lnTo>
                  <a:pt x="3508513" y="0"/>
                </a:lnTo>
                <a:lnTo>
                  <a:pt x="2365513" y="19878"/>
                </a:lnTo>
                <a:close/>
              </a:path>
            </a:pathLst>
          </a:custGeom>
          <a:noFill/>
          <a:ln w="38100">
            <a:solidFill>
              <a:schemeClr val="accent5">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p:cNvSpPr txBox="1"/>
          <p:nvPr/>
        </p:nvSpPr>
        <p:spPr>
          <a:xfrm>
            <a:off x="7453243" y="3336263"/>
            <a:ext cx="1224136" cy="1815882"/>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Gång- och cykelväg samt gångbana planeras inom allmän platsmark. </a:t>
            </a:r>
          </a:p>
          <a:p>
            <a:endParaRPr lang="sv-SE" sz="1400" dirty="0">
              <a:solidFill>
                <a:schemeClr val="bg1"/>
              </a:solidFill>
            </a:endParaRPr>
          </a:p>
        </p:txBody>
      </p:sp>
      <p:sp>
        <p:nvSpPr>
          <p:cNvPr id="12" name="Rundad rektangulär bildtext 11"/>
          <p:cNvSpPr/>
          <p:nvPr/>
        </p:nvSpPr>
        <p:spPr>
          <a:xfrm>
            <a:off x="2483768" y="4854554"/>
            <a:ext cx="1874074" cy="916404"/>
          </a:xfrm>
          <a:prstGeom prst="wedgeRoundRectCallout">
            <a:avLst>
              <a:gd name="adj1" fmla="val 42408"/>
              <a:gd name="adj2" fmla="val -843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p:cNvSpPr txBox="1"/>
          <p:nvPr/>
        </p:nvSpPr>
        <p:spPr>
          <a:xfrm>
            <a:off x="2555776" y="4816851"/>
            <a:ext cx="1802066" cy="954107"/>
          </a:xfrm>
          <a:prstGeom prst="rect">
            <a:avLst/>
          </a:prstGeom>
          <a:noFill/>
        </p:spPr>
        <p:txBody>
          <a:bodyPr wrap="square" rtlCol="0">
            <a:spAutoFit/>
          </a:bodyPr>
          <a:lstStyle/>
          <a:p>
            <a:r>
              <a:rPr lang="sv-SE" sz="1400" dirty="0">
                <a:solidFill>
                  <a:schemeClr val="bg1"/>
                </a:solidFill>
                <a:latin typeface="Franklin Gothic Book" panose="020B0503020102020204" pitchFamily="34" charset="0"/>
              </a:rPr>
              <a:t>Cirka 10 allmänna parkeringsplatser planeras längs med Ringvägen</a:t>
            </a:r>
          </a:p>
        </p:txBody>
      </p:sp>
      <p:sp>
        <p:nvSpPr>
          <p:cNvPr id="13" name="Rektangel 12"/>
          <p:cNvSpPr/>
          <p:nvPr/>
        </p:nvSpPr>
        <p:spPr>
          <a:xfrm>
            <a:off x="0" y="188640"/>
            <a:ext cx="9144000" cy="648071"/>
          </a:xfrm>
          <a:prstGeom prst="rect">
            <a:avLst/>
          </a:prstGeom>
          <a:solidFill>
            <a:schemeClr val="bg1">
              <a:alpha val="78000"/>
            </a:schemeClr>
          </a:solidFill>
        </p:spPr>
        <p:txBody>
          <a:bodyPr wrap="square">
            <a:spAutoFit/>
          </a:bodyPr>
          <a:lstStyle/>
          <a:p>
            <a:pPr algn="ctr">
              <a:buNone/>
            </a:pPr>
            <a:r>
              <a:rPr lang="sv-SE" sz="3600" dirty="0">
                <a:solidFill>
                  <a:schemeClr val="tx2">
                    <a:lumMod val="50000"/>
                  </a:schemeClr>
                </a:solidFill>
                <a:latin typeface="Franklin Gothic Demi" panose="020B0703020102020204" pitchFamily="34" charset="0"/>
                <a:cs typeface="Arial" panose="020B0604020202020204" pitchFamily="34" charset="0"/>
              </a:rPr>
              <a:t>DETALJPLANEFÖRSLAGETS INNEHÅLL</a:t>
            </a:r>
            <a:endParaRPr lang="sv-SE" dirty="0">
              <a:solidFill>
                <a:schemeClr val="tx2">
                  <a:lumMod val="50000"/>
                </a:schemeClr>
              </a:solidFill>
              <a:latin typeface="Franklin Gothic Demi" panose="020B0703020102020204" pitchFamily="34" charset="0"/>
            </a:endParaRPr>
          </a:p>
        </p:txBody>
      </p:sp>
    </p:spTree>
    <p:extLst>
      <p:ext uri="{BB962C8B-B14F-4D97-AF65-F5344CB8AC3E}">
        <p14:creationId xmlns:p14="http://schemas.microsoft.com/office/powerpoint/2010/main" val="3062382632"/>
      </p:ext>
    </p:extLst>
  </p:cSld>
  <p:clrMapOvr>
    <a:masterClrMapping/>
  </p:clrMapOvr>
  <mc:AlternateContent xmlns:mc="http://schemas.openxmlformats.org/markup-compatibility/2006" xmlns:p14="http://schemas.microsoft.com/office/powerpoint/2010/main">
    <mc:Choice Requires="p14">
      <p:transition spd="slow" p14:dur="2000" advTm="20754"/>
    </mc:Choice>
    <mc:Fallback xmlns="">
      <p:transition spd="slow" advTm="20754"/>
    </mc:Fallback>
  </mc:AlternateContent>
</p:sld>
</file>

<file path=ppt/theme/theme1.xml><?xml version="1.0" encoding="utf-8"?>
<a:theme xmlns:a="http://schemas.openxmlformats.org/drawingml/2006/main" name="Haninge kommun">
  <a:themeElements>
    <a:clrScheme name="Haninge kommun">
      <a:dk1>
        <a:sysClr val="windowText" lastClr="000000"/>
      </a:dk1>
      <a:lt1>
        <a:sysClr val="window" lastClr="FFFFFF"/>
      </a:lt1>
      <a:dk2>
        <a:srgbClr val="1F497D"/>
      </a:dk2>
      <a:lt2>
        <a:srgbClr val="EEECE1"/>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Haninge kommu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aninge kommun">
    <a:dk1>
      <a:sysClr val="windowText" lastClr="000000"/>
    </a:dk1>
    <a:lt1>
      <a:sysClr val="window" lastClr="FFFFFF"/>
    </a:lt1>
    <a:dk2>
      <a:srgbClr val="1F497D"/>
    </a:dk2>
    <a:lt2>
      <a:srgbClr val="EEECE1"/>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629</Words>
  <Application>Microsoft Office PowerPoint</Application>
  <PresentationFormat>Bildspel på skärmen (4:3)</PresentationFormat>
  <Paragraphs>63</Paragraphs>
  <Slides>14</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14</vt:i4>
      </vt:variant>
    </vt:vector>
  </HeadingPairs>
  <TitlesOfParts>
    <vt:vector size="19" baseType="lpstr">
      <vt:lpstr>Arial</vt:lpstr>
      <vt:lpstr>Franklin Gothic Book</vt:lpstr>
      <vt:lpstr>Franklin Gothic Demi</vt:lpstr>
      <vt:lpstr>Garamond</vt:lpstr>
      <vt:lpstr>Haninge kommun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Nynashamn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Johanna Andersson</dc:creator>
  <cp:lastModifiedBy>Mouna Djoudi</cp:lastModifiedBy>
  <cp:revision>132</cp:revision>
  <dcterms:created xsi:type="dcterms:W3CDTF">2020-06-04T07:22:04Z</dcterms:created>
  <dcterms:modified xsi:type="dcterms:W3CDTF">2022-05-13T07:48:39Z</dcterms:modified>
</cp:coreProperties>
</file>