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5" r:id="rId3"/>
    <p:sldId id="263" r:id="rId4"/>
    <p:sldId id="264" r:id="rId5"/>
    <p:sldId id="266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320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76471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46007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3636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70447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48784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49465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95125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67492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10912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44457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096000"/>
            <a:ext cx="6640512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46775"/>
            <a:ext cx="12192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29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510338"/>
            <a:ext cx="426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>
                <a:solidFill>
                  <a:schemeClr val="tx1"/>
                </a:solidFill>
                <a:latin typeface="AGaramond" pitchFamily="18" charset="0"/>
              </a:defRPr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91913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Information angående visstidsanställda medlemmar med timlön samt lägsta löner enligt avtal inom </a:t>
            </a:r>
            <a:r>
              <a:rPr lang="sv-SE" dirty="0"/>
              <a:t>K</a:t>
            </a:r>
            <a:r>
              <a:rPr lang="sv-SE" dirty="0" smtClean="0"/>
              <a:t>ommunals avtalsområde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1582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2522" y="1484784"/>
            <a:ext cx="7772400" cy="4114800"/>
          </a:xfrm>
        </p:spPr>
        <p:txBody>
          <a:bodyPr/>
          <a:lstStyle/>
          <a:p>
            <a:r>
              <a:rPr lang="sv-SE" sz="1800" dirty="0" smtClean="0"/>
              <a:t>Under lönerevision </a:t>
            </a:r>
            <a:r>
              <a:rPr lang="sv-SE" sz="1800" dirty="0"/>
              <a:t>2018 </a:t>
            </a:r>
            <a:r>
              <a:rPr lang="sv-SE" sz="1800" dirty="0" smtClean="0"/>
              <a:t>har Kommunal drivit en fråga om att arbetsgivaren </a:t>
            </a:r>
            <a:r>
              <a:rPr lang="sv-SE" sz="1800" dirty="0"/>
              <a:t>inte har skött </a:t>
            </a:r>
            <a:r>
              <a:rPr lang="sv-SE" sz="1800" dirty="0" smtClean="0"/>
              <a:t>sina </a:t>
            </a:r>
            <a:r>
              <a:rPr lang="sv-SE" sz="1800" dirty="0"/>
              <a:t>tidigare åtaganden </a:t>
            </a:r>
            <a:r>
              <a:rPr lang="sv-SE" sz="1800" dirty="0" smtClean="0"/>
              <a:t>enligt </a:t>
            </a:r>
            <a:r>
              <a:rPr lang="sv-SE" sz="1800" dirty="0"/>
              <a:t>vårt lokala kollektivavtal LOK 11 som reglerar timlöner för vissa yrkeskategorier samt lägsta löner som regleras i </a:t>
            </a:r>
            <a:r>
              <a:rPr lang="sv-SE" sz="1800" dirty="0" smtClean="0"/>
              <a:t>det centrala kollektivavtalet. </a:t>
            </a:r>
          </a:p>
          <a:p>
            <a:endParaRPr lang="sv-SE" sz="1800" dirty="0" smtClean="0"/>
          </a:p>
          <a:p>
            <a:r>
              <a:rPr lang="sv-SE" sz="1800" dirty="0" smtClean="0"/>
              <a:t>Kommunal har därför yrkat på gemensam löneökning för de medarbetare som avlönas per timme och som inte fått en löneökning.</a:t>
            </a:r>
            <a:endParaRPr lang="sv-SE" sz="1800" dirty="0"/>
          </a:p>
          <a:p>
            <a:endParaRPr lang="sv-SE" sz="1800" dirty="0" smtClean="0"/>
          </a:p>
          <a:p>
            <a:r>
              <a:rPr lang="sv-SE" sz="1800" dirty="0" smtClean="0"/>
              <a:t>Parterna har nu kommit överens om nya timlöner och dessa </a:t>
            </a:r>
            <a:r>
              <a:rPr lang="sv-SE" sz="1800" dirty="0"/>
              <a:t>ska börja gälla from </a:t>
            </a:r>
            <a:r>
              <a:rPr lang="sv-SE" sz="1800" b="1" dirty="0"/>
              <a:t>den 1 </a:t>
            </a:r>
            <a:r>
              <a:rPr lang="sv-SE" sz="1800" b="1" dirty="0" err="1" smtClean="0"/>
              <a:t>sept</a:t>
            </a:r>
            <a:r>
              <a:rPr lang="sv-SE" sz="1800" b="1" dirty="0" smtClean="0"/>
              <a:t>, </a:t>
            </a:r>
            <a:r>
              <a:rPr lang="sv-SE" sz="1800" dirty="0" smtClean="0"/>
              <a:t>dock med vissa undantag (se nästa bild). </a:t>
            </a:r>
            <a:endParaRPr lang="sv-SE" sz="1800" dirty="0"/>
          </a:p>
          <a:p>
            <a:endParaRPr lang="sv-SE" sz="1800" dirty="0" smtClean="0"/>
          </a:p>
          <a:p>
            <a:r>
              <a:rPr lang="sv-SE" sz="1800" dirty="0" smtClean="0"/>
              <a:t>Parterna har också kommit överens om hur vi ska hantera lägsta löner</a:t>
            </a:r>
            <a:r>
              <a:rPr lang="sv-SE" sz="1800" dirty="0"/>
              <a:t>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7" name="Rubrik 1"/>
          <p:cNvSpPr txBox="1">
            <a:spLocks/>
          </p:cNvSpPr>
          <p:nvPr/>
        </p:nvSpPr>
        <p:spPr bwMode="auto">
          <a:xfrm>
            <a:off x="612522" y="18864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Bakgrundsinformation</a:t>
            </a:r>
            <a:endParaRPr lang="sv-SE" sz="2000" kern="0" dirty="0"/>
          </a:p>
        </p:txBody>
      </p:sp>
    </p:spTree>
    <p:extLst>
      <p:ext uri="{BB962C8B-B14F-4D97-AF65-F5344CB8AC3E}">
        <p14:creationId xmlns:p14="http://schemas.microsoft.com/office/powerpoint/2010/main" val="352974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2729" y="8460"/>
            <a:ext cx="7772400" cy="1143000"/>
          </a:xfrm>
        </p:spPr>
        <p:txBody>
          <a:bodyPr/>
          <a:lstStyle/>
          <a:p>
            <a:r>
              <a:rPr lang="sv-SE" sz="2500" dirty="0" smtClean="0"/>
              <a:t>Resultat efter förhandling med Kommunal ang. lönesättning av visstidsanställda med timlön</a:t>
            </a:r>
            <a:endParaRPr lang="sv-SE" sz="2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2729" y="105273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v-SE" sz="1500" dirty="0" smtClean="0"/>
              <a:t>Arbetsgivaren (HR enheten) ser </a:t>
            </a:r>
            <a:r>
              <a:rPr lang="sv-SE" sz="1500" dirty="0"/>
              <a:t>över de medarbetare </a:t>
            </a:r>
            <a:r>
              <a:rPr lang="sv-SE" sz="1500" dirty="0" smtClean="0"/>
              <a:t>som enligt uppgift </a:t>
            </a:r>
            <a:r>
              <a:rPr lang="sv-SE" sz="1500" dirty="0"/>
              <a:t>från </a:t>
            </a:r>
            <a:r>
              <a:rPr lang="sv-SE" sz="1500" dirty="0" smtClean="0"/>
              <a:t>Kommunal inte </a:t>
            </a:r>
            <a:r>
              <a:rPr lang="sv-SE" sz="1500" dirty="0"/>
              <a:t>har fått löneökning under 2017 </a:t>
            </a:r>
            <a:r>
              <a:rPr lang="sv-SE" sz="1500" dirty="0" smtClean="0"/>
              <a:t>samt 2018. Det </a:t>
            </a:r>
            <a:r>
              <a:rPr lang="sv-SE" sz="1500" dirty="0"/>
              <a:t>är </a:t>
            </a:r>
            <a:r>
              <a:rPr lang="sv-SE" sz="1500" dirty="0" smtClean="0"/>
              <a:t>viktigt </a:t>
            </a:r>
            <a:r>
              <a:rPr lang="sv-SE" sz="1500" dirty="0"/>
              <a:t>att </a:t>
            </a:r>
            <a:r>
              <a:rPr lang="sv-SE" sz="1500" dirty="0" smtClean="0"/>
              <a:t>parterna tar </a:t>
            </a:r>
            <a:r>
              <a:rPr lang="sv-SE" sz="1500" dirty="0"/>
              <a:t>ett gemensamt </a:t>
            </a:r>
            <a:r>
              <a:rPr lang="sv-SE" sz="1500" dirty="0" smtClean="0"/>
              <a:t>ansvar </a:t>
            </a:r>
            <a:r>
              <a:rPr lang="sv-SE" sz="1500" dirty="0"/>
              <a:t>för </a:t>
            </a:r>
            <a:r>
              <a:rPr lang="sv-SE" sz="1500" dirty="0" smtClean="0"/>
              <a:t>att informera medarbetare </a:t>
            </a:r>
            <a:r>
              <a:rPr lang="sv-SE" sz="1500" dirty="0"/>
              <a:t>om möjligheten att omförhandla sin lön vid ingående av ny tidsbegränsad </a:t>
            </a:r>
            <a:r>
              <a:rPr lang="sv-SE" sz="1500" dirty="0" smtClean="0"/>
              <a:t>anställning.</a:t>
            </a:r>
            <a:endParaRPr lang="sv-SE" sz="1500" dirty="0"/>
          </a:p>
          <a:p>
            <a:pPr marL="0" indent="0">
              <a:buNone/>
            </a:pPr>
            <a:endParaRPr lang="sv-SE" sz="1500" b="1" dirty="0" smtClean="0"/>
          </a:p>
          <a:p>
            <a:pPr marL="0" indent="0">
              <a:buNone/>
            </a:pPr>
            <a:r>
              <a:rPr lang="sv-SE" sz="1500" b="1" dirty="0" smtClean="0"/>
              <a:t>Parterna är vidare överens om:</a:t>
            </a:r>
          </a:p>
          <a:p>
            <a:pPr marL="0" indent="0">
              <a:buNone/>
            </a:pPr>
            <a:r>
              <a:rPr lang="sv-SE" sz="1500" dirty="0" smtClean="0"/>
              <a:t>Medarbetare </a:t>
            </a:r>
            <a:r>
              <a:rPr lang="sv-SE" sz="1500" dirty="0"/>
              <a:t>som avlönas per timme och som </a:t>
            </a:r>
            <a:r>
              <a:rPr lang="sv-SE" sz="1500" i="1" dirty="0"/>
              <a:t>inte fått </a:t>
            </a:r>
            <a:r>
              <a:rPr lang="sv-SE" sz="1500" dirty="0"/>
              <a:t>en reviderad </a:t>
            </a:r>
            <a:r>
              <a:rPr lang="sv-SE" sz="1500" dirty="0" smtClean="0"/>
              <a:t>lön </a:t>
            </a:r>
            <a:r>
              <a:rPr lang="sv-SE" sz="1500" dirty="0"/>
              <a:t>under 2018 och erbjuds fortsatt anställning ska få en löneökning </a:t>
            </a:r>
            <a:r>
              <a:rPr lang="sv-SE" sz="1500" dirty="0" smtClean="0"/>
              <a:t>från</a:t>
            </a:r>
            <a:r>
              <a:rPr lang="sv-SE" sz="1500" b="1" dirty="0" smtClean="0"/>
              <a:t> </a:t>
            </a:r>
            <a:r>
              <a:rPr lang="sv-SE" sz="1500" b="1" u="sng" dirty="0" smtClean="0">
                <a:solidFill>
                  <a:srgbClr val="FF0000"/>
                </a:solidFill>
              </a:rPr>
              <a:t>1 </a:t>
            </a:r>
            <a:r>
              <a:rPr lang="sv-SE" sz="1500" b="1" u="sng" dirty="0" err="1" smtClean="0">
                <a:solidFill>
                  <a:srgbClr val="FF0000"/>
                </a:solidFill>
              </a:rPr>
              <a:t>sept</a:t>
            </a:r>
            <a:r>
              <a:rPr lang="sv-SE" sz="1500" b="1" u="sng" dirty="0" smtClean="0">
                <a:solidFill>
                  <a:srgbClr val="FF0000"/>
                </a:solidFill>
              </a:rPr>
              <a:t> </a:t>
            </a:r>
            <a:r>
              <a:rPr lang="sv-SE" sz="1500" dirty="0" smtClean="0"/>
              <a:t>enligt </a:t>
            </a:r>
            <a:r>
              <a:rPr lang="sv-SE" sz="1500" dirty="0"/>
              <a:t>följande belopp</a:t>
            </a:r>
            <a:r>
              <a:rPr lang="sv-SE" sz="1500" dirty="0" smtClean="0"/>
              <a:t>:</a:t>
            </a:r>
          </a:p>
          <a:p>
            <a:pPr lvl="1">
              <a:buFontTx/>
              <a:buChar char="-"/>
            </a:pPr>
            <a:r>
              <a:rPr lang="sv-SE" sz="1500" dirty="0"/>
              <a:t>Undersköterskor, boendestödjare, stödassistenter 4,15 kr/timme</a:t>
            </a:r>
          </a:p>
          <a:p>
            <a:pPr lvl="1">
              <a:buFontTx/>
              <a:buChar char="-"/>
            </a:pPr>
            <a:r>
              <a:rPr lang="sv-SE" sz="1500" dirty="0"/>
              <a:t>Övriga medarbetargrupper 3,25 kr/timme</a:t>
            </a:r>
          </a:p>
          <a:p>
            <a:pPr marL="0" indent="0">
              <a:buNone/>
            </a:pPr>
            <a:endParaRPr lang="sv-SE" sz="1500" dirty="0" smtClean="0"/>
          </a:p>
          <a:p>
            <a:pPr marL="0" indent="0">
              <a:buNone/>
            </a:pPr>
            <a:r>
              <a:rPr lang="sv-SE" sz="1500" dirty="0" smtClean="0"/>
              <a:t>Alla höjningar hanteras centralt av HR- och löneenheten.</a:t>
            </a:r>
          </a:p>
          <a:p>
            <a:pPr marL="0" indent="0">
              <a:buNone/>
            </a:pPr>
            <a:endParaRPr lang="sv-SE" sz="1500" b="1" u="sng" dirty="0" smtClean="0"/>
          </a:p>
          <a:p>
            <a:pPr marL="0" indent="0">
              <a:buNone/>
            </a:pPr>
            <a:r>
              <a:rPr lang="sv-SE" sz="1500" b="1" u="sng" dirty="0" smtClean="0"/>
              <a:t>Observera dock vissa undantag!</a:t>
            </a:r>
          </a:p>
          <a:p>
            <a:pPr marL="0" indent="0">
              <a:buNone/>
            </a:pPr>
            <a:r>
              <a:rPr lang="sv-SE" sz="1500" dirty="0" smtClean="0"/>
              <a:t>De </a:t>
            </a:r>
            <a:r>
              <a:rPr lang="sv-SE" sz="1500" dirty="0"/>
              <a:t>medarbetare som under perioden jan 2018 </a:t>
            </a:r>
            <a:r>
              <a:rPr lang="sv-SE" sz="1500" dirty="0" err="1"/>
              <a:t>t.o.m</a:t>
            </a:r>
            <a:r>
              <a:rPr lang="sv-SE" sz="1500" dirty="0"/>
              <a:t> 31 aug 2018 </a:t>
            </a:r>
            <a:r>
              <a:rPr lang="sv-SE" sz="1500" b="1" dirty="0"/>
              <a:t>har fått </a:t>
            </a:r>
            <a:r>
              <a:rPr lang="sv-SE" sz="1500" dirty="0"/>
              <a:t>en löneökning, </a:t>
            </a:r>
            <a:r>
              <a:rPr lang="sv-SE" sz="1500" dirty="0" smtClean="0"/>
              <a:t>jämfört </a:t>
            </a:r>
            <a:r>
              <a:rPr lang="sv-SE" sz="1500" dirty="0"/>
              <a:t>mot föregående löneöversynsperiod, och som </a:t>
            </a:r>
            <a:r>
              <a:rPr lang="sv-SE" sz="1500" dirty="0" smtClean="0"/>
              <a:t>erbjuds </a:t>
            </a:r>
            <a:r>
              <a:rPr lang="sv-SE" sz="1500" dirty="0"/>
              <a:t>fortsatt anställning med timlön efter </a:t>
            </a:r>
            <a:r>
              <a:rPr lang="sv-SE" sz="1500" dirty="0" smtClean="0"/>
              <a:t>den 1 </a:t>
            </a:r>
            <a:r>
              <a:rPr lang="sv-SE" sz="1500" dirty="0" err="1"/>
              <a:t>sept</a:t>
            </a:r>
            <a:r>
              <a:rPr lang="sv-SE" sz="1500" dirty="0"/>
              <a:t> ska anses ha </a:t>
            </a:r>
            <a:r>
              <a:rPr lang="sv-SE" sz="1500" dirty="0" smtClean="0"/>
              <a:t>blivit reviderade </a:t>
            </a:r>
            <a:r>
              <a:rPr lang="sv-SE" sz="1500" dirty="0"/>
              <a:t>i 2018 års lönerevision och </a:t>
            </a:r>
            <a:r>
              <a:rPr lang="sv-SE" sz="1500" b="1" dirty="0"/>
              <a:t>ska inte</a:t>
            </a:r>
            <a:r>
              <a:rPr lang="sv-SE" sz="1500" dirty="0"/>
              <a:t> </a:t>
            </a:r>
            <a:r>
              <a:rPr lang="sv-SE" sz="1500" dirty="0" err="1"/>
              <a:t>lönesättas</a:t>
            </a:r>
            <a:r>
              <a:rPr lang="sv-SE" sz="1500" dirty="0"/>
              <a:t> </a:t>
            </a:r>
            <a:r>
              <a:rPr lang="sv-SE" sz="1500" dirty="0" smtClean="0"/>
              <a:t>igen.</a:t>
            </a:r>
          </a:p>
          <a:p>
            <a:pPr marL="0" indent="0">
              <a:buNone/>
            </a:pPr>
            <a:endParaRPr lang="sv-SE" sz="16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933523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sv-SE" sz="2500" dirty="0" smtClean="0"/>
              <a:t>Resultat efter förhandling </a:t>
            </a:r>
            <a:r>
              <a:rPr lang="sv-SE" sz="2500" dirty="0"/>
              <a:t>med Kommunal angående </a:t>
            </a:r>
            <a:r>
              <a:rPr lang="sv-SE" sz="2500" dirty="0" smtClean="0"/>
              <a:t>lägsta löner</a:t>
            </a:r>
            <a:endParaRPr lang="sv-SE" sz="2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25963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v-SE" sz="1450" dirty="0" smtClean="0"/>
              <a:t>Arbetsgivaren (HR enheten) </a:t>
            </a:r>
            <a:r>
              <a:rPr lang="sv-SE" sz="1450" dirty="0"/>
              <a:t>har inventerat vilka medarbetare som inte </a:t>
            </a:r>
            <a:r>
              <a:rPr lang="sv-SE" sz="1450" dirty="0" smtClean="0"/>
              <a:t>har lägsta </a:t>
            </a:r>
            <a:r>
              <a:rPr lang="sv-SE" sz="1450" dirty="0"/>
              <a:t>löner enligt </a:t>
            </a:r>
            <a:r>
              <a:rPr lang="sv-SE" sz="1450" dirty="0" smtClean="0"/>
              <a:t>centralt löneavtal (HÖK).</a:t>
            </a:r>
            <a:r>
              <a:rPr lang="sv-SE" sz="1450" dirty="0"/>
              <a:t> Alla medarbetare inom </a:t>
            </a:r>
            <a:r>
              <a:rPr lang="sv-SE" sz="1450" dirty="0" smtClean="0"/>
              <a:t>Kommunals </a:t>
            </a:r>
            <a:r>
              <a:rPr lang="sv-SE" sz="1450" dirty="0"/>
              <a:t>avtalsområde ska ligga i linje med </a:t>
            </a:r>
            <a:r>
              <a:rPr lang="sv-SE" sz="1450" dirty="0" smtClean="0"/>
              <a:t>eller </a:t>
            </a:r>
            <a:r>
              <a:rPr lang="sv-SE" sz="1450" dirty="0"/>
              <a:t>över lägsta lön </a:t>
            </a:r>
            <a:r>
              <a:rPr lang="sv-SE" sz="1450" dirty="0" smtClean="0"/>
              <a:t>enligt centralt avtal</a:t>
            </a:r>
            <a:r>
              <a:rPr lang="sv-SE" sz="1450" dirty="0"/>
              <a:t>.</a:t>
            </a:r>
            <a:endParaRPr lang="sv-SE" sz="1450" dirty="0" smtClean="0"/>
          </a:p>
          <a:p>
            <a:pPr marL="0" indent="0">
              <a:buNone/>
            </a:pPr>
            <a:endParaRPr lang="sv-SE" sz="1450" dirty="0"/>
          </a:p>
          <a:p>
            <a:pPr marL="0" indent="0">
              <a:buNone/>
            </a:pPr>
            <a:r>
              <a:rPr lang="sv-SE" sz="1450" b="1" dirty="0" smtClean="0"/>
              <a:t>Parterna </a:t>
            </a:r>
            <a:r>
              <a:rPr lang="sv-SE" sz="1450" b="1" dirty="0"/>
              <a:t>är överens </a:t>
            </a:r>
            <a:r>
              <a:rPr lang="sv-SE" sz="1450" b="1" dirty="0" smtClean="0"/>
              <a:t>om: </a:t>
            </a:r>
          </a:p>
          <a:p>
            <a:r>
              <a:rPr lang="sv-SE" sz="1450" dirty="0" smtClean="0"/>
              <a:t>Personer som ligger under lägsta lön enligt avtal 2018 ska lyftas upp till rätt nivå från och med 2018-05-01.</a:t>
            </a:r>
            <a:endParaRPr lang="sv-SE" sz="1450" dirty="0"/>
          </a:p>
          <a:p>
            <a:endParaRPr lang="sv-SE" sz="1450" dirty="0"/>
          </a:p>
          <a:p>
            <a:r>
              <a:rPr lang="sv-SE" sz="1450" dirty="0" smtClean="0"/>
              <a:t>De </a:t>
            </a:r>
            <a:r>
              <a:rPr lang="sv-SE" sz="1450" dirty="0"/>
              <a:t>medarbetare </a:t>
            </a:r>
            <a:r>
              <a:rPr lang="sv-SE" sz="1450" dirty="0" smtClean="0"/>
              <a:t>som dessutom </a:t>
            </a:r>
            <a:r>
              <a:rPr lang="sv-SE" sz="1450" dirty="0"/>
              <a:t>inte har fått lägsta lön </a:t>
            </a:r>
            <a:r>
              <a:rPr lang="sv-SE" sz="1450" dirty="0" smtClean="0"/>
              <a:t>enligt avtal under perioden </a:t>
            </a:r>
            <a:r>
              <a:rPr lang="sv-SE" sz="1450" dirty="0"/>
              <a:t>2017-05-01 </a:t>
            </a:r>
            <a:r>
              <a:rPr lang="sv-SE" sz="1450" dirty="0" err="1"/>
              <a:t>t.o.m</a:t>
            </a:r>
            <a:r>
              <a:rPr lang="sv-SE" sz="1450" dirty="0"/>
              <a:t> 2018-04-30 ska få ut </a:t>
            </a:r>
            <a:r>
              <a:rPr lang="sv-SE" sz="1450" dirty="0" smtClean="0"/>
              <a:t>mellanskillnaden </a:t>
            </a:r>
            <a:r>
              <a:rPr lang="sv-SE" sz="1450" dirty="0"/>
              <a:t>från </a:t>
            </a:r>
            <a:r>
              <a:rPr lang="sv-SE" sz="1450" dirty="0" smtClean="0"/>
              <a:t>nuvarande </a:t>
            </a:r>
            <a:r>
              <a:rPr lang="sv-SE" sz="1450" dirty="0"/>
              <a:t>lön till lägsta </a:t>
            </a:r>
            <a:r>
              <a:rPr lang="sv-SE" sz="1450" dirty="0" smtClean="0"/>
              <a:t>lönenivå enligt avtal 2017. </a:t>
            </a:r>
            <a:r>
              <a:rPr lang="sv-SE" sz="1450" dirty="0"/>
              <a:t>Detta retroaktivt för hela </a:t>
            </a:r>
            <a:r>
              <a:rPr lang="sv-SE" sz="1450" dirty="0" smtClean="0"/>
              <a:t>perioden inkl. alla omräkningar av ersättningar och avdrag.</a:t>
            </a:r>
            <a:endParaRPr lang="sv-SE" sz="1450" dirty="0"/>
          </a:p>
          <a:p>
            <a:endParaRPr lang="sv-SE" sz="1450" dirty="0" smtClean="0"/>
          </a:p>
          <a:p>
            <a:r>
              <a:rPr lang="sv-SE" sz="1450" dirty="0" smtClean="0"/>
              <a:t>Kostnaderna för ovan </a:t>
            </a:r>
            <a:r>
              <a:rPr lang="sv-SE" sz="1450" dirty="0"/>
              <a:t>belastas av </a:t>
            </a:r>
            <a:r>
              <a:rPr lang="sv-SE" sz="1450" dirty="0" smtClean="0"/>
              <a:t>förvaltningarna.</a:t>
            </a:r>
          </a:p>
          <a:p>
            <a:endParaRPr lang="sv-SE" sz="1450" dirty="0" smtClean="0"/>
          </a:p>
          <a:p>
            <a:r>
              <a:rPr lang="sv-SE" sz="1450" dirty="0" smtClean="0"/>
              <a:t>Arbetsgivaren </a:t>
            </a:r>
            <a:r>
              <a:rPr lang="sv-SE" sz="1450" dirty="0"/>
              <a:t>kommer inrätta en </a:t>
            </a:r>
            <a:r>
              <a:rPr lang="sv-SE" sz="1450" dirty="0" smtClean="0"/>
              <a:t>kontrollfunktion i form av löneenheten, som i fortsättningen inte </a:t>
            </a:r>
            <a:r>
              <a:rPr lang="sv-SE" sz="1450" dirty="0"/>
              <a:t>kommer </a:t>
            </a:r>
            <a:r>
              <a:rPr lang="sv-SE" sz="1450" dirty="0" smtClean="0"/>
              <a:t>att lägga </a:t>
            </a:r>
            <a:r>
              <a:rPr lang="sv-SE" sz="1450" dirty="0"/>
              <a:t>in några löner som är </a:t>
            </a:r>
            <a:r>
              <a:rPr lang="sv-SE" sz="1450" dirty="0" smtClean="0"/>
              <a:t>under avtalets </a:t>
            </a:r>
            <a:r>
              <a:rPr lang="sv-SE" sz="1450" dirty="0"/>
              <a:t>lägsta lön. Detta gäller för </a:t>
            </a:r>
            <a:r>
              <a:rPr lang="sv-SE" sz="1450" dirty="0" smtClean="0"/>
              <a:t>samtliga </a:t>
            </a:r>
            <a:r>
              <a:rPr lang="sv-SE" sz="1450" dirty="0"/>
              <a:t>anställda såväl tillsvidareanställa som </a:t>
            </a:r>
            <a:r>
              <a:rPr lang="sv-SE" sz="1450" dirty="0" smtClean="0"/>
              <a:t>visstidsanställa </a:t>
            </a:r>
            <a:r>
              <a:rPr lang="sv-SE" sz="1450" dirty="0"/>
              <a:t>med månadslön alt timlön.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545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7772400" cy="1143000"/>
          </a:xfrm>
        </p:spPr>
        <p:txBody>
          <a:bodyPr/>
          <a:lstStyle/>
          <a:p>
            <a:r>
              <a:rPr lang="sv-SE" dirty="0" smtClean="0"/>
              <a:t>Vid frågor kontakta HR-enheten eller löneenheten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6412142"/>
      </p:ext>
    </p:extLst>
  </p:cSld>
  <p:clrMapOvr>
    <a:masterClrMapping/>
  </p:clrMapOvr>
</p:sld>
</file>

<file path=ppt/theme/theme1.xml><?xml version="1.0" encoding="utf-8"?>
<a:theme xmlns:a="http://schemas.openxmlformats.org/drawingml/2006/main" name="Haninge_liggande">
  <a:themeElements>
    <a:clrScheme name="Anpassat 2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0081C5"/>
      </a:accent1>
      <a:accent2>
        <a:srgbClr val="E28F27"/>
      </a:accent2>
      <a:accent3>
        <a:srgbClr val="DC4228"/>
      </a:accent3>
      <a:accent4>
        <a:srgbClr val="8FB63F"/>
      </a:accent4>
      <a:accent5>
        <a:srgbClr val="582C83"/>
      </a:accent5>
      <a:accent6>
        <a:srgbClr val="A77550"/>
      </a:accent6>
      <a:hlink>
        <a:srgbClr val="0000FF"/>
      </a:hlink>
      <a:folHlink>
        <a:srgbClr val="800080"/>
      </a:folHlink>
    </a:clrScheme>
    <a:fontScheme name="Haninge_ligga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inge_ligga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124</TotalTime>
  <Words>452</Words>
  <Application>Microsoft Office PowerPoint</Application>
  <PresentationFormat>Bildspel på skärmen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AGaramond</vt:lpstr>
      <vt:lpstr>Arial</vt:lpstr>
      <vt:lpstr>Haninge_liggande</vt:lpstr>
      <vt:lpstr>Information angående visstidsanställda medlemmar med timlön samt lägsta löner enligt avtal inom Kommunals avtalsområde</vt:lpstr>
      <vt:lpstr>PowerPoint-presentation</vt:lpstr>
      <vt:lpstr>Resultat efter förhandling med Kommunal ang. lönesättning av visstidsanställda med timlön</vt:lpstr>
      <vt:lpstr>Resultat efter förhandling med Kommunal angående lägsta löner</vt:lpstr>
      <vt:lpstr>Vid frågor kontakta HR-enheten eller löneenheten</vt:lpstr>
    </vt:vector>
  </TitlesOfParts>
  <Company>Haninge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Löneöversyn 2018  - för medlemmar inom avtalsområde för Lärarförbundet och Lärarnas Riksförbund</dc:title>
  <dc:creator>Rebecka Salomonsson</dc:creator>
  <cp:lastModifiedBy>Marie Lilja Lindgren</cp:lastModifiedBy>
  <cp:revision>23</cp:revision>
  <dcterms:created xsi:type="dcterms:W3CDTF">2018-06-14T06:29:33Z</dcterms:created>
  <dcterms:modified xsi:type="dcterms:W3CDTF">2018-06-28T10:54:35Z</dcterms:modified>
</cp:coreProperties>
</file>