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00" r:id="rId3"/>
    <p:sldId id="299" r:id="rId4"/>
    <p:sldId id="258" r:id="rId5"/>
    <p:sldId id="268" r:id="rId6"/>
    <p:sldId id="262" r:id="rId7"/>
    <p:sldId id="318" r:id="rId8"/>
    <p:sldId id="311" r:id="rId9"/>
    <p:sldId id="307" r:id="rId10"/>
    <p:sldId id="317" r:id="rId11"/>
    <p:sldId id="260" r:id="rId12"/>
    <p:sldId id="315" r:id="rId13"/>
    <p:sldId id="290" r:id="rId14"/>
    <p:sldId id="305" r:id="rId15"/>
    <p:sldId id="287" r:id="rId16"/>
    <p:sldId id="281" r:id="rId17"/>
    <p:sldId id="312" r:id="rId18"/>
    <p:sldId id="278" r:id="rId19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52826" autoAdjust="0"/>
  </p:normalViewPr>
  <p:slideViewPr>
    <p:cSldViewPr>
      <p:cViewPr varScale="1">
        <p:scale>
          <a:sx n="43" d="100"/>
          <a:sy n="43" d="100"/>
        </p:scale>
        <p:origin x="258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B8801-FDCC-46D7-99FB-CE08EBF2281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6FDB055-71AC-4D38-94D8-2EA803A25198}">
      <dgm:prSet phldrT="[Text]" custT="1"/>
      <dgm:spPr>
        <a:solidFill>
          <a:schemeClr val="accent4">
            <a:lumMod val="20000"/>
            <a:lumOff val="80000"/>
          </a:schemeClr>
        </a:solidFill>
        <a:effectLst>
          <a:outerShdw blurRad="40000" dist="23000" dir="5400000" rotWithShape="0">
            <a:srgbClr val="9ED561">
              <a:alpha val="35000"/>
            </a:srgbClr>
          </a:outerShdw>
        </a:effectLst>
      </dgm:spPr>
      <dgm:t>
        <a:bodyPr/>
        <a:lstStyle/>
        <a:p>
          <a:r>
            <a:rPr lang="sv-SE" sz="2400" b="1" dirty="0" smtClean="0">
              <a:solidFill>
                <a:schemeClr val="tx1"/>
              </a:solidFill>
            </a:rPr>
            <a:t>Individ</a:t>
          </a:r>
        </a:p>
        <a:p>
          <a:r>
            <a:rPr lang="sv-SE" sz="1400" b="1" dirty="0" smtClean="0">
              <a:solidFill>
                <a:schemeClr val="tx1"/>
              </a:solidFill>
            </a:rPr>
            <a:t>-Resultat i förhållande till uppsatta mål</a:t>
          </a:r>
        </a:p>
        <a:p>
          <a:r>
            <a:rPr lang="sv-SE" sz="1400" b="1" dirty="0" smtClean="0">
              <a:solidFill>
                <a:schemeClr val="tx1"/>
              </a:solidFill>
            </a:rPr>
            <a:t>-Bidrag till verksamhetsutveckling</a:t>
          </a:r>
          <a:endParaRPr lang="sv-SE" sz="1400" b="1" dirty="0">
            <a:solidFill>
              <a:schemeClr val="tx1"/>
            </a:solidFill>
          </a:endParaRPr>
        </a:p>
      </dgm:t>
    </dgm:pt>
    <dgm:pt modelId="{1A411FF0-CFCC-44B8-A7AF-CFA0BECC1009}" type="parTrans" cxnId="{7B7E512C-595D-45D3-ACA7-DF05C763E859}">
      <dgm:prSet/>
      <dgm:spPr/>
      <dgm:t>
        <a:bodyPr/>
        <a:lstStyle/>
        <a:p>
          <a:endParaRPr lang="sv-SE"/>
        </a:p>
      </dgm:t>
    </dgm:pt>
    <dgm:pt modelId="{01AD8D57-9866-4753-A1C1-B1EDF764B951}" type="sibTrans" cxnId="{7B7E512C-595D-45D3-ACA7-DF05C763E859}">
      <dgm:prSet/>
      <dgm:spPr/>
      <dgm:t>
        <a:bodyPr/>
        <a:lstStyle/>
        <a:p>
          <a:endParaRPr lang="sv-SE"/>
        </a:p>
      </dgm:t>
    </dgm:pt>
    <dgm:pt modelId="{AEDD5585-5396-4683-9A40-5EF95FEEB663}">
      <dgm:prSet phldrT="[Text]" custT="1"/>
      <dgm:spPr>
        <a:solidFill>
          <a:schemeClr val="accent4">
            <a:lumMod val="20000"/>
            <a:lumOff val="80000"/>
          </a:schemeClr>
        </a:solidFill>
        <a:effectLst>
          <a:outerShdw blurRad="40000" dist="23000" dir="5400000" rotWithShape="0">
            <a:srgbClr val="9ED561">
              <a:alpha val="35000"/>
            </a:srgbClr>
          </a:outerShdw>
        </a:effectLst>
      </dgm:spPr>
      <dgm:t>
        <a:bodyPr/>
        <a:lstStyle/>
        <a:p>
          <a:r>
            <a:rPr lang="sv-SE" sz="2400" b="1" dirty="0" smtClean="0">
              <a:solidFill>
                <a:schemeClr val="tx1"/>
              </a:solidFill>
            </a:rPr>
            <a:t>Arbetets svårighetsgrad</a:t>
          </a:r>
          <a:endParaRPr lang="sv-SE" sz="2400" b="1" dirty="0">
            <a:solidFill>
              <a:schemeClr val="tx1"/>
            </a:solidFill>
          </a:endParaRPr>
        </a:p>
      </dgm:t>
    </dgm:pt>
    <dgm:pt modelId="{FFD2681C-2D82-4240-8FD7-9FB81A412CCD}" type="parTrans" cxnId="{E2B5B9C5-701B-4B25-AA75-E1E48999D58C}">
      <dgm:prSet/>
      <dgm:spPr/>
      <dgm:t>
        <a:bodyPr/>
        <a:lstStyle/>
        <a:p>
          <a:endParaRPr lang="sv-SE"/>
        </a:p>
      </dgm:t>
    </dgm:pt>
    <dgm:pt modelId="{9D983743-EDC2-4DBE-994A-DEDB4D5C58A4}" type="sibTrans" cxnId="{E2B5B9C5-701B-4B25-AA75-E1E48999D58C}">
      <dgm:prSet/>
      <dgm:spPr/>
      <dgm:t>
        <a:bodyPr/>
        <a:lstStyle/>
        <a:p>
          <a:endParaRPr lang="sv-SE"/>
        </a:p>
      </dgm:t>
    </dgm:pt>
    <dgm:pt modelId="{ACD8ECCA-FE67-414F-AFC4-A9BE4D6B6132}">
      <dgm:prSet phldrT="[Text]" custT="1"/>
      <dgm:spPr>
        <a:solidFill>
          <a:schemeClr val="accent4">
            <a:lumMod val="20000"/>
            <a:lumOff val="80000"/>
          </a:schemeClr>
        </a:solidFill>
        <a:effectLst>
          <a:outerShdw blurRad="40000" dist="23000" dir="5400000" rotWithShape="0">
            <a:srgbClr val="9ED561">
              <a:alpha val="35000"/>
            </a:srgbClr>
          </a:outerShdw>
        </a:effectLst>
      </dgm:spPr>
      <dgm:t>
        <a:bodyPr/>
        <a:lstStyle/>
        <a:p>
          <a:r>
            <a:rPr lang="sv-SE" sz="2400" b="1" dirty="0" smtClean="0">
              <a:solidFill>
                <a:schemeClr val="tx1"/>
              </a:solidFill>
            </a:rPr>
            <a:t>Marknad</a:t>
          </a:r>
          <a:endParaRPr lang="sv-SE" sz="2400" b="1" dirty="0">
            <a:solidFill>
              <a:schemeClr val="tx1"/>
            </a:solidFill>
          </a:endParaRPr>
        </a:p>
      </dgm:t>
    </dgm:pt>
    <dgm:pt modelId="{6692D08A-AA91-4C13-BAB4-9FD61054E0B9}" type="parTrans" cxnId="{AFBC5006-0489-44BF-B352-2B2D5855CFD4}">
      <dgm:prSet/>
      <dgm:spPr/>
      <dgm:t>
        <a:bodyPr/>
        <a:lstStyle/>
        <a:p>
          <a:endParaRPr lang="sv-SE"/>
        </a:p>
      </dgm:t>
    </dgm:pt>
    <dgm:pt modelId="{6399378D-92F6-4969-9FBE-D52B975D6B3B}" type="sibTrans" cxnId="{AFBC5006-0489-44BF-B352-2B2D5855CFD4}">
      <dgm:prSet/>
      <dgm:spPr/>
      <dgm:t>
        <a:bodyPr/>
        <a:lstStyle/>
        <a:p>
          <a:endParaRPr lang="sv-SE"/>
        </a:p>
      </dgm:t>
    </dgm:pt>
    <dgm:pt modelId="{72385ABE-4D30-4779-83FC-F99326E9C35E}" type="pres">
      <dgm:prSet presAssocID="{763B8801-FDCC-46D7-99FB-CE08EBF228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52FFBA8-4CB3-4F35-B1A0-E475F36815C0}" type="pres">
      <dgm:prSet presAssocID="{B6FDB055-71AC-4D38-94D8-2EA803A25198}" presName="parentText" presStyleLbl="node1" presStyleIdx="0" presStyleCnt="3" custScaleX="61146" custScaleY="75759" custLinFactY="-14659" custLinFactNeighborX="-120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ACB603B-A61D-47EF-8378-48844B72D6D9}" type="pres">
      <dgm:prSet presAssocID="{01AD8D57-9866-4753-A1C1-B1EDF764B951}" presName="spacer" presStyleCnt="0"/>
      <dgm:spPr/>
    </dgm:pt>
    <dgm:pt modelId="{591FB359-1B34-4F5F-82CF-73E039E76D3D}" type="pres">
      <dgm:prSet presAssocID="{AEDD5585-5396-4683-9A40-5EF95FEEB663}" presName="parentText" presStyleLbl="node1" presStyleIdx="1" presStyleCnt="3" custScaleX="61146" custScaleY="75759" custLinFactY="-26082" custLinFactNeighborX="-120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1FE4AB4-9C36-48F5-967A-B1B993F5C045}" type="pres">
      <dgm:prSet presAssocID="{9D983743-EDC2-4DBE-994A-DEDB4D5C58A4}" presName="spacer" presStyleCnt="0"/>
      <dgm:spPr/>
    </dgm:pt>
    <dgm:pt modelId="{FFECB24E-88B9-4988-A607-993E22D0A6A6}" type="pres">
      <dgm:prSet presAssocID="{ACD8ECCA-FE67-414F-AFC4-A9BE4D6B6132}" presName="parentText" presStyleLbl="node1" presStyleIdx="2" presStyleCnt="3" custScaleX="61146" custScaleY="75759" custLinFactY="-37043" custLinFactNeighborX="-120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7B7E512C-595D-45D3-ACA7-DF05C763E859}" srcId="{763B8801-FDCC-46D7-99FB-CE08EBF22811}" destId="{B6FDB055-71AC-4D38-94D8-2EA803A25198}" srcOrd="0" destOrd="0" parTransId="{1A411FF0-CFCC-44B8-A7AF-CFA0BECC1009}" sibTransId="{01AD8D57-9866-4753-A1C1-B1EDF764B951}"/>
    <dgm:cxn modelId="{AFBC5006-0489-44BF-B352-2B2D5855CFD4}" srcId="{763B8801-FDCC-46D7-99FB-CE08EBF22811}" destId="{ACD8ECCA-FE67-414F-AFC4-A9BE4D6B6132}" srcOrd="2" destOrd="0" parTransId="{6692D08A-AA91-4C13-BAB4-9FD61054E0B9}" sibTransId="{6399378D-92F6-4969-9FBE-D52B975D6B3B}"/>
    <dgm:cxn modelId="{C43E20D3-17D2-4B74-8F75-D9AF896576F2}" type="presOf" srcId="{ACD8ECCA-FE67-414F-AFC4-A9BE4D6B6132}" destId="{FFECB24E-88B9-4988-A607-993E22D0A6A6}" srcOrd="0" destOrd="0" presId="urn:microsoft.com/office/officeart/2005/8/layout/vList2"/>
    <dgm:cxn modelId="{2F86C153-8870-4E63-B375-B85DB181F4D0}" type="presOf" srcId="{763B8801-FDCC-46D7-99FB-CE08EBF22811}" destId="{72385ABE-4D30-4779-83FC-F99326E9C35E}" srcOrd="0" destOrd="0" presId="urn:microsoft.com/office/officeart/2005/8/layout/vList2"/>
    <dgm:cxn modelId="{AA6FC341-E925-4097-BDA8-3B92A7418BBE}" type="presOf" srcId="{AEDD5585-5396-4683-9A40-5EF95FEEB663}" destId="{591FB359-1B34-4F5F-82CF-73E039E76D3D}" srcOrd="0" destOrd="0" presId="urn:microsoft.com/office/officeart/2005/8/layout/vList2"/>
    <dgm:cxn modelId="{98C4FE16-2BCD-4051-AE0C-0E596A37D65B}" type="presOf" srcId="{B6FDB055-71AC-4D38-94D8-2EA803A25198}" destId="{952FFBA8-4CB3-4F35-B1A0-E475F36815C0}" srcOrd="0" destOrd="0" presId="urn:microsoft.com/office/officeart/2005/8/layout/vList2"/>
    <dgm:cxn modelId="{E2B5B9C5-701B-4B25-AA75-E1E48999D58C}" srcId="{763B8801-FDCC-46D7-99FB-CE08EBF22811}" destId="{AEDD5585-5396-4683-9A40-5EF95FEEB663}" srcOrd="1" destOrd="0" parTransId="{FFD2681C-2D82-4240-8FD7-9FB81A412CCD}" sibTransId="{9D983743-EDC2-4DBE-994A-DEDB4D5C58A4}"/>
    <dgm:cxn modelId="{545F8BF8-7C6D-4D16-979B-C10C442A3D36}" type="presParOf" srcId="{72385ABE-4D30-4779-83FC-F99326E9C35E}" destId="{952FFBA8-4CB3-4F35-B1A0-E475F36815C0}" srcOrd="0" destOrd="0" presId="urn:microsoft.com/office/officeart/2005/8/layout/vList2"/>
    <dgm:cxn modelId="{9CFB6D29-FD47-42FA-9C46-679C4CBC2662}" type="presParOf" srcId="{72385ABE-4D30-4779-83FC-F99326E9C35E}" destId="{DACB603B-A61D-47EF-8378-48844B72D6D9}" srcOrd="1" destOrd="0" presId="urn:microsoft.com/office/officeart/2005/8/layout/vList2"/>
    <dgm:cxn modelId="{05ECFC58-519A-410F-BDE6-1A71CCAB7B4D}" type="presParOf" srcId="{72385ABE-4D30-4779-83FC-F99326E9C35E}" destId="{591FB359-1B34-4F5F-82CF-73E039E76D3D}" srcOrd="2" destOrd="0" presId="urn:microsoft.com/office/officeart/2005/8/layout/vList2"/>
    <dgm:cxn modelId="{5793144D-6F7D-49FB-B11D-62F9E40EF3AF}" type="presParOf" srcId="{72385ABE-4D30-4779-83FC-F99326E9C35E}" destId="{61FE4AB4-9C36-48F5-967A-B1B993F5C045}" srcOrd="3" destOrd="0" presId="urn:microsoft.com/office/officeart/2005/8/layout/vList2"/>
    <dgm:cxn modelId="{992F5D2B-4E9E-4C9E-8ACE-84387F583C0F}" type="presParOf" srcId="{72385ABE-4D30-4779-83FC-F99326E9C35E}" destId="{FFECB24E-88B9-4988-A607-993E22D0A6A6}" srcOrd="4" destOrd="0" presId="urn:microsoft.com/office/officeart/2005/8/layout/vList2"/>
  </dgm:cxnLst>
  <dgm:bg>
    <a:effectLst>
      <a:outerShdw blurRad="50800" dist="50800" dir="5400000" algn="ctr" rotWithShape="0">
        <a:srgbClr val="99FF66"/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FFBA8-4CB3-4F35-B1A0-E475F36815C0}">
      <dsp:nvSpPr>
        <dsp:cNvPr id="0" name=""/>
        <dsp:cNvSpPr/>
      </dsp:nvSpPr>
      <dsp:spPr>
        <a:xfrm>
          <a:off x="573836" y="151653"/>
          <a:ext cx="4752511" cy="90765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9ED561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dirty="0" smtClean="0">
              <a:solidFill>
                <a:schemeClr val="tx1"/>
              </a:solidFill>
            </a:rPr>
            <a:t>Individ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solidFill>
                <a:schemeClr val="tx1"/>
              </a:solidFill>
            </a:rPr>
            <a:t>-Resultat i förhållande till uppsatta mål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solidFill>
                <a:schemeClr val="tx1"/>
              </a:solidFill>
            </a:rPr>
            <a:t>-Bidrag till verksamhetsutveckling</a:t>
          </a:r>
          <a:endParaRPr lang="sv-SE" sz="1400" b="1" kern="1200" dirty="0">
            <a:solidFill>
              <a:schemeClr val="tx1"/>
            </a:solidFill>
          </a:endParaRPr>
        </a:p>
      </dsp:txBody>
      <dsp:txXfrm>
        <a:off x="618144" y="195961"/>
        <a:ext cx="4663895" cy="819037"/>
      </dsp:txXfrm>
    </dsp:sp>
    <dsp:sp modelId="{591FB359-1B34-4F5F-82CF-73E039E76D3D}">
      <dsp:nvSpPr>
        <dsp:cNvPr id="0" name=""/>
        <dsp:cNvSpPr/>
      </dsp:nvSpPr>
      <dsp:spPr>
        <a:xfrm>
          <a:off x="573836" y="1106770"/>
          <a:ext cx="4752511" cy="90765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9ED561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dirty="0" smtClean="0">
              <a:solidFill>
                <a:schemeClr val="tx1"/>
              </a:solidFill>
            </a:rPr>
            <a:t>Arbetets svårighetsgrad</a:t>
          </a:r>
          <a:endParaRPr lang="sv-SE" sz="2400" b="1" kern="1200" dirty="0">
            <a:solidFill>
              <a:schemeClr val="tx1"/>
            </a:solidFill>
          </a:endParaRPr>
        </a:p>
      </dsp:txBody>
      <dsp:txXfrm>
        <a:off x="618144" y="1151078"/>
        <a:ext cx="4663895" cy="819037"/>
      </dsp:txXfrm>
    </dsp:sp>
    <dsp:sp modelId="{FFECB24E-88B9-4988-A607-993E22D0A6A6}">
      <dsp:nvSpPr>
        <dsp:cNvPr id="0" name=""/>
        <dsp:cNvSpPr/>
      </dsp:nvSpPr>
      <dsp:spPr>
        <a:xfrm>
          <a:off x="573836" y="2067421"/>
          <a:ext cx="4752511" cy="90765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9ED561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dirty="0" smtClean="0">
              <a:solidFill>
                <a:schemeClr val="tx1"/>
              </a:solidFill>
            </a:rPr>
            <a:t>Marknad</a:t>
          </a:r>
          <a:endParaRPr lang="sv-SE" sz="2400" b="1" kern="1200" dirty="0">
            <a:solidFill>
              <a:schemeClr val="tx1"/>
            </a:solidFill>
          </a:endParaRPr>
        </a:p>
      </dsp:txBody>
      <dsp:txXfrm>
        <a:off x="618144" y="2111729"/>
        <a:ext cx="4663895" cy="819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CB0A19-D635-4905-8830-B3B7DD92E7E5}" type="datetimeFigureOut">
              <a:rPr lang="sv-SE" smtClean="0"/>
              <a:t>2021-05-21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09CE23-8FF5-4886-A307-EC4018888E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6566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8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 smtClean="0"/>
              <a:t>Klicka här för att ändra format på bakgrundstexten</a:t>
            </a:r>
          </a:p>
          <a:p>
            <a:pPr lvl="1"/>
            <a:r>
              <a:rPr lang="sv-SE" altLang="sv-SE" noProof="0" smtClean="0"/>
              <a:t>Nivå två</a:t>
            </a:r>
          </a:p>
          <a:p>
            <a:pPr lvl="2"/>
            <a:r>
              <a:rPr lang="sv-SE" altLang="sv-SE" noProof="0" smtClean="0"/>
              <a:t>Nivå tre</a:t>
            </a:r>
          </a:p>
          <a:p>
            <a:pPr lvl="3"/>
            <a:r>
              <a:rPr lang="sv-SE" altLang="sv-SE" noProof="0" smtClean="0"/>
              <a:t>Nivå fyra</a:t>
            </a:r>
          </a:p>
          <a:p>
            <a:pPr lvl="4"/>
            <a:r>
              <a:rPr lang="sv-SE" altLang="sv-SE" noProof="0" smtClean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8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F48996F9-5F9A-440E-BE14-62843247AFE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22202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87566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4101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11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94342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12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087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2C26-299F-42C9-AAEA-2888584109B2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6822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14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55718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2C26-299F-42C9-AAEA-2888584109B2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3541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16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01154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17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59215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2C26-299F-42C9-AAEA-2888584109B2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78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3402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115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2C26-299F-42C9-AAEA-2888584109B2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988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2C26-299F-42C9-AAEA-2888584109B2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1011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2C26-299F-42C9-AAEA-2888584109B2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256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104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2473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028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409714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187058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269449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54621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70786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18165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92361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96268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13829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156664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72859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6096000"/>
            <a:ext cx="66405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6775"/>
            <a:ext cx="1219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bakgrundsrubriken</a:t>
            </a:r>
          </a:p>
        </p:txBody>
      </p:sp>
      <p:sp>
        <p:nvSpPr>
          <p:cNvPr id="1029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10338"/>
            <a:ext cx="426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900">
                <a:solidFill>
                  <a:schemeClr val="tx1"/>
                </a:solidFill>
                <a:latin typeface="AGaramond" pitchFamily="18" charset="0"/>
              </a:defRPr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23988"/>
            <a:ext cx="69850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4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Paus 10 minuter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5816" y="2192441"/>
            <a:ext cx="2694409" cy="325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Rätt lön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349097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Vänster 6"/>
          <p:cNvSpPr/>
          <p:nvPr/>
        </p:nvSpPr>
        <p:spPr bwMode="auto">
          <a:xfrm rot="1250504">
            <a:off x="5954150" y="3644895"/>
            <a:ext cx="2759084" cy="1800456"/>
          </a:xfrm>
          <a:prstGeom prst="leftArrow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v-S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Lönepolitik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sz="2400" dirty="0">
                <a:solidFill>
                  <a:schemeClr val="tx1"/>
                </a:solidFill>
              </a:rPr>
              <a:t>/</a:t>
            </a:r>
            <a:r>
              <a:rPr kumimoji="0" lang="sv-S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lönepolicy</a:t>
            </a:r>
          </a:p>
        </p:txBody>
      </p:sp>
      <p:sp>
        <p:nvSpPr>
          <p:cNvPr id="9" name="Rektangel 8"/>
          <p:cNvSpPr/>
          <p:nvPr/>
        </p:nvSpPr>
        <p:spPr bwMode="auto">
          <a:xfrm>
            <a:off x="683568" y="1844824"/>
            <a:ext cx="7992888" cy="3816424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v-SE" sz="3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971600" y="5070375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v-SE" sz="2400" b="1" dirty="0" smtClean="0">
                <a:solidFill>
                  <a:schemeClr val="tx1"/>
                </a:solidFill>
              </a:rPr>
              <a:t>Lag och avtal</a:t>
            </a:r>
            <a:endParaRPr lang="sv-S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2FFBA8-4CB3-4F35-B1A0-E475F368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52FFBA8-4CB3-4F35-B1A0-E475F368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FB359-1B34-4F5F-82CF-73E039E76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591FB359-1B34-4F5F-82CF-73E039E76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ECB24E-88B9-4988-A607-993E22D0A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FECB24E-88B9-4988-A607-993E22D0A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Lönestruktur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9456"/>
          <a:stretch/>
        </p:blipFill>
        <p:spPr>
          <a:xfrm>
            <a:off x="1447056" y="1484784"/>
            <a:ext cx="6249888" cy="43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Förberedelser – lönesamtal enligt dialogmodellen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7976" y="1733056"/>
            <a:ext cx="7772400" cy="4114800"/>
          </a:xfrm>
        </p:spPr>
        <p:txBody>
          <a:bodyPr/>
          <a:lstStyle/>
          <a:p>
            <a:r>
              <a:rPr lang="sv-SE" sz="2000" dirty="0"/>
              <a:t>Bygger på </a:t>
            </a:r>
            <a:r>
              <a:rPr lang="sv-SE" sz="2000" b="1" dirty="0"/>
              <a:t>resultat- och målsamtalet </a:t>
            </a:r>
            <a:r>
              <a:rPr lang="sv-SE" sz="2000" dirty="0" smtClean="0"/>
              <a:t>och lön sätts efter dialog mellan </a:t>
            </a:r>
            <a:r>
              <a:rPr lang="sv-SE" sz="2000" b="1" dirty="0" smtClean="0"/>
              <a:t>chef och medarbetare </a:t>
            </a:r>
          </a:p>
          <a:p>
            <a:endParaRPr lang="sv-SE" sz="2000" b="1" dirty="0"/>
          </a:p>
          <a:p>
            <a:r>
              <a:rPr lang="sv-SE" sz="2000" dirty="0" smtClean="0"/>
              <a:t>Dialog </a:t>
            </a:r>
            <a:r>
              <a:rPr lang="sv-SE" sz="2000" dirty="0"/>
              <a:t>om prestation och </a:t>
            </a:r>
            <a:r>
              <a:rPr lang="sv-SE" sz="2000" b="1" dirty="0"/>
              <a:t>förslag till ny </a:t>
            </a:r>
            <a:r>
              <a:rPr lang="sv-SE" sz="2000" b="1" dirty="0" smtClean="0"/>
              <a:t>lön</a:t>
            </a: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Förbered tydlig </a:t>
            </a:r>
            <a:r>
              <a:rPr lang="sv-SE" sz="2000" dirty="0" smtClean="0"/>
              <a:t>återkoppling till lönekriterier och uppnådda resultat.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 smtClean="0"/>
              <a:t>Undvik jämförelser med andra medarbetare</a:t>
            </a:r>
          </a:p>
          <a:p>
            <a:endParaRPr lang="sv-SE" sz="2000" dirty="0" smtClean="0"/>
          </a:p>
          <a:p>
            <a:r>
              <a:rPr lang="sv-SE" sz="2000" dirty="0" smtClean="0"/>
              <a:t>En form av feedback, jag budskap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038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Disposition 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87016"/>
            <a:ext cx="6696744" cy="41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Förberedelser – </a:t>
            </a:r>
            <a:r>
              <a:rPr lang="sv-SE" dirty="0" smtClean="0"/>
              <a:t>traditionell förhandling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r>
              <a:rPr lang="sv-SE" sz="1800" dirty="0" smtClean="0"/>
              <a:t>Läs igenom Kommunals förhandlingsprotokoll från HINT</a:t>
            </a:r>
          </a:p>
          <a:p>
            <a:pPr marL="0" indent="0">
              <a:buNone/>
            </a:pPr>
            <a:endParaRPr lang="sv-SE" sz="1800" dirty="0" smtClean="0"/>
          </a:p>
          <a:p>
            <a:r>
              <a:rPr lang="sv-SE" sz="1800" dirty="0" smtClean="0"/>
              <a:t>Du </a:t>
            </a:r>
            <a:r>
              <a:rPr lang="sv-SE" sz="1800" dirty="0"/>
              <a:t>som chef ska kunna redogöra </a:t>
            </a:r>
            <a:r>
              <a:rPr lang="sv-SE" sz="1800" dirty="0" smtClean="0"/>
              <a:t>för </a:t>
            </a:r>
            <a:r>
              <a:rPr lang="sv-SE" sz="1800" dirty="0"/>
              <a:t>att </a:t>
            </a:r>
            <a:r>
              <a:rPr lang="sv-SE" sz="1800" dirty="0" smtClean="0"/>
              <a:t>resultat- </a:t>
            </a:r>
            <a:r>
              <a:rPr lang="sv-SE" sz="1800" dirty="0"/>
              <a:t>och </a:t>
            </a:r>
            <a:r>
              <a:rPr lang="sv-SE" sz="1800" dirty="0" smtClean="0"/>
              <a:t>målsamtal har genomförts </a:t>
            </a:r>
            <a:r>
              <a:rPr lang="sv-SE" sz="1800" dirty="0"/>
              <a:t>med samtliga </a:t>
            </a:r>
            <a:r>
              <a:rPr lang="sv-SE" sz="1800" dirty="0" smtClean="0"/>
              <a:t>medarbetare </a:t>
            </a:r>
          </a:p>
          <a:p>
            <a:endParaRPr lang="sv-SE" sz="1800" dirty="0"/>
          </a:p>
          <a:p>
            <a:r>
              <a:rPr lang="sv-SE" sz="1800" dirty="0" smtClean="0"/>
              <a:t>Framföra argument för föreslagen ny lön utifrån prestation och lönestruktur</a:t>
            </a:r>
          </a:p>
          <a:p>
            <a:endParaRPr lang="sv-SE" sz="1800" dirty="0"/>
          </a:p>
          <a:p>
            <a:r>
              <a:rPr lang="sv-SE" sz="1800" dirty="0" smtClean="0"/>
              <a:t>Handlingsplan för medarbetare med låg löneutveckling pga. låg prestation samt enligt förhandling med Kommunal 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icture 3" descr="C:\Users\haceaa01\AppData\Local\Microsoft\Windows\Temporary Internet Files\Content.IE5\1J8H5JY2\handshake_business_leadershi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36" y="4869160"/>
            <a:ext cx="1159327" cy="7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8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336704" cy="39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sv-SE" kern="0" dirty="0" smtClean="0"/>
              <a:t>Lönestatistik i Hypergene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24530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på HINT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3316" y="1981200"/>
            <a:ext cx="731736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sv-SE" dirty="0" smtClean="0"/>
              <a:t>Frågor?</a:t>
            </a:r>
            <a:endParaRPr lang="sv-SE" dirty="0"/>
          </a:p>
        </p:txBody>
      </p:sp>
      <p:pic>
        <p:nvPicPr>
          <p:cNvPr id="8197" name="Picture 5" descr="C:\Users\haceaa01\AppData\Local\Microsoft\Windows\Temporary Internet Files\Content.IE5\OZPZXQMY\questionmark-225x3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2000250"/>
            <a:ext cx="2745749" cy="366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Innehåll under utbildningen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Presentation</a:t>
            </a:r>
            <a:endParaRPr lang="sv-SE" dirty="0"/>
          </a:p>
          <a:p>
            <a:r>
              <a:rPr lang="sv-SE" dirty="0"/>
              <a:t>Upplägg</a:t>
            </a:r>
          </a:p>
          <a:p>
            <a:r>
              <a:rPr lang="sv-SE" dirty="0"/>
              <a:t>Tidsåtgång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35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styr lönesättningen inom Haninge kommun?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Centrala </a:t>
            </a:r>
            <a:r>
              <a:rPr lang="sv-SE" dirty="0" smtClean="0"/>
              <a:t>kollektivavtal, huvudöverenskommelser </a:t>
            </a:r>
          </a:p>
          <a:p>
            <a:r>
              <a:rPr lang="sv-SE" dirty="0"/>
              <a:t>Överläggningar och förhandlingsinledning på </a:t>
            </a:r>
            <a:r>
              <a:rPr lang="sv-SE" dirty="0" smtClean="0"/>
              <a:t>kommunnivå</a:t>
            </a:r>
            <a:endParaRPr lang="sv-SE" dirty="0"/>
          </a:p>
          <a:p>
            <a:r>
              <a:rPr lang="sv-SE" dirty="0" smtClean="0"/>
              <a:t>Personalpolitiskt program och lönepolicy – två av kommunens styrdokument</a:t>
            </a:r>
          </a:p>
          <a:p>
            <a:r>
              <a:rPr lang="sv-SE" dirty="0"/>
              <a:t>Ekonomiska förutsättningar, budget och </a:t>
            </a:r>
            <a:r>
              <a:rPr lang="sv-SE" dirty="0" smtClean="0"/>
              <a:t>prioriteringar		</a:t>
            </a:r>
            <a:endParaRPr lang="sv-SE" dirty="0"/>
          </a:p>
          <a:p>
            <a:r>
              <a:rPr lang="sv-SE" dirty="0" smtClean="0"/>
              <a:t>Löneanalys </a:t>
            </a:r>
            <a:r>
              <a:rPr lang="sv-SE" dirty="0"/>
              <a:t>(t.ex. statistik, </a:t>
            </a:r>
            <a:r>
              <a:rPr lang="sv-SE" dirty="0" smtClean="0"/>
              <a:t>personalförsörjningsprognos och lönekartläggning)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412776"/>
            <a:ext cx="960884" cy="136977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864" y="3011147"/>
            <a:ext cx="12858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Grundläggande principer för lönesättning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Ur § 1 Löneavtalet (HÖK):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”Lönebildning </a:t>
            </a:r>
            <a:r>
              <a:rPr lang="sv-SE" dirty="0"/>
              <a:t>och lönesättning ska bidra till att arbetsgivaren når målen för verksamheten. Lönen ska </a:t>
            </a:r>
            <a:r>
              <a:rPr lang="sv-SE" b="1" dirty="0"/>
              <a:t>stimulera</a:t>
            </a:r>
            <a:r>
              <a:rPr lang="sv-SE" dirty="0"/>
              <a:t> till förbättringar av verksamhetens effektivitet, produktivitet och kvalitet. Därför ska lönen vara </a:t>
            </a:r>
            <a:r>
              <a:rPr lang="sv-SE" b="1" dirty="0"/>
              <a:t>individuell och differentierad </a:t>
            </a:r>
            <a:r>
              <a:rPr lang="sv-SE" dirty="0"/>
              <a:t>och avspegla uppnådda mål och resultat. Även förutsättningarna för att rekrytera och behålla personal påverkar löne- och anställningsvillkoren</a:t>
            </a:r>
            <a:r>
              <a:rPr lang="sv-SE" dirty="0" smtClean="0"/>
              <a:t>.”</a:t>
            </a:r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4" name="Picture 2" descr="C:\Users\haceaa01\AppData\Local\Microsoft\Windows\Temporary Internet Files\Content.IE5\1WKAYZJA\6a00d8345263cd69e200e54f0eaa588833-800wi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04" y="4293096"/>
            <a:ext cx="1759744" cy="131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224135"/>
          </a:xfrm>
        </p:spPr>
        <p:txBody>
          <a:bodyPr/>
          <a:lstStyle/>
          <a:p>
            <a:r>
              <a:rPr lang="sv-SE" dirty="0" smtClean="0"/>
              <a:t>Löneöversynsprocess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70" y="2276873"/>
            <a:ext cx="762066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7519" y="188640"/>
            <a:ext cx="7772400" cy="504056"/>
          </a:xfrm>
        </p:spPr>
        <p:txBody>
          <a:bodyPr/>
          <a:lstStyle/>
          <a:p>
            <a:r>
              <a:rPr lang="sv-SE" dirty="0"/>
              <a:t>L</a:t>
            </a:r>
            <a:r>
              <a:rPr lang="sv-SE" dirty="0" smtClean="0"/>
              <a:t>önekriterier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7519" y="692696"/>
            <a:ext cx="7936929" cy="4752528"/>
          </a:xfrm>
        </p:spPr>
        <p:txBody>
          <a:bodyPr/>
          <a:lstStyle/>
          <a:p>
            <a:pPr marL="457200" lvl="1" indent="0">
              <a:buNone/>
            </a:pPr>
            <a:endParaRPr lang="sv-SE" sz="1600" dirty="0"/>
          </a:p>
          <a:p>
            <a:pPr lvl="2"/>
            <a:r>
              <a:rPr lang="sv-SE" sz="1800" b="1" dirty="0" smtClean="0"/>
              <a:t>Uppnådda </a:t>
            </a:r>
            <a:r>
              <a:rPr lang="sv-SE" sz="1800" b="1" u="sng" dirty="0"/>
              <a:t>resultat</a:t>
            </a:r>
            <a:r>
              <a:rPr lang="sv-SE" sz="1800" b="1" dirty="0"/>
              <a:t> i relation till uppsatta mål</a:t>
            </a:r>
          </a:p>
          <a:p>
            <a:pPr lvl="2"/>
            <a:r>
              <a:rPr lang="sv-SE" sz="1800" b="1" dirty="0"/>
              <a:t>Bidrag till </a:t>
            </a:r>
            <a:r>
              <a:rPr lang="sv-SE" sz="1800" b="1" u="sng" dirty="0" smtClean="0"/>
              <a:t>verksamhetsutveckling</a:t>
            </a:r>
            <a:endParaRPr lang="sv-SE" sz="1800" b="1" dirty="0"/>
          </a:p>
          <a:p>
            <a:pPr marL="457200" lvl="1" indent="0">
              <a:buNone/>
            </a:pPr>
            <a:endParaRPr lang="sv-SE" sz="1400" dirty="0" smtClean="0"/>
          </a:p>
          <a:p>
            <a:pPr marL="0" indent="0">
              <a:buNone/>
            </a:pPr>
            <a:r>
              <a:rPr lang="sv-SE" sz="1600" b="1" u="sng" dirty="0" smtClean="0"/>
              <a:t>Definition</a:t>
            </a:r>
          </a:p>
          <a:p>
            <a:pPr marL="0" indent="0">
              <a:buNone/>
            </a:pPr>
            <a:r>
              <a:rPr lang="sv-SE" sz="1600" dirty="0" smtClean="0"/>
              <a:t>I </a:t>
            </a:r>
            <a:r>
              <a:rPr lang="sv-SE" sz="1600" dirty="0"/>
              <a:t>medarbetarskapet ingår </a:t>
            </a:r>
            <a:r>
              <a:rPr lang="sv-SE" sz="1600" b="1" dirty="0"/>
              <a:t>viljan och förmågan att ta ansvar </a:t>
            </a:r>
            <a:r>
              <a:rPr lang="sv-SE" sz="1600" dirty="0"/>
              <a:t>för sin relation till sitt uppdrag och verksamhetens </a:t>
            </a:r>
            <a:r>
              <a:rPr lang="sv-SE" sz="1600" b="1" dirty="0"/>
              <a:t>aktiviteter, arbetsplatsen, sin chef och sina </a:t>
            </a:r>
            <a:r>
              <a:rPr lang="sv-SE" sz="1600" b="1" dirty="0" smtClean="0"/>
              <a:t>kollegor</a:t>
            </a:r>
          </a:p>
          <a:p>
            <a:pPr marL="0" indent="0">
              <a:buNone/>
            </a:pPr>
            <a:endParaRPr lang="sv-SE" sz="1600" b="1" dirty="0" smtClean="0"/>
          </a:p>
          <a:p>
            <a:pPr marL="0" indent="0">
              <a:buNone/>
            </a:pPr>
            <a:r>
              <a:rPr lang="sv-SE" sz="1600" dirty="0" smtClean="0"/>
              <a:t>Det </a:t>
            </a:r>
            <a:r>
              <a:rPr lang="sv-SE" sz="1600" dirty="0"/>
              <a:t>innebär att medarbetaren </a:t>
            </a:r>
            <a:r>
              <a:rPr lang="sv-SE" sz="1600" b="1" dirty="0"/>
              <a:t>inte bara gör sitt jobb och når sina uppsatta mål</a:t>
            </a:r>
            <a:r>
              <a:rPr lang="sv-SE" sz="1600" dirty="0"/>
              <a:t>, utan också ser sig som en </a:t>
            </a:r>
            <a:r>
              <a:rPr lang="sv-SE" sz="1600" b="1" dirty="0"/>
              <a:t>viktig del i helheten </a:t>
            </a:r>
            <a:r>
              <a:rPr lang="sv-SE" sz="1600" dirty="0"/>
              <a:t>och </a:t>
            </a:r>
            <a:r>
              <a:rPr lang="sv-SE" sz="1600" b="1" dirty="0"/>
              <a:t>arbetar aktivt för att göra positiva avtryck</a:t>
            </a:r>
            <a:r>
              <a:rPr lang="sv-SE" sz="1600" dirty="0"/>
              <a:t> i verksamheten. Medarbetaren är </a:t>
            </a:r>
            <a:r>
              <a:rPr lang="sv-SE" sz="1600" b="1" dirty="0"/>
              <a:t>delaktig, påverka och delar med sig av sina idéer, kunskaper </a:t>
            </a:r>
            <a:r>
              <a:rPr lang="sv-SE" sz="1600" dirty="0"/>
              <a:t>och sin positiva syn på människan och </a:t>
            </a:r>
            <a:r>
              <a:rPr lang="sv-SE" sz="1600" b="1" dirty="0"/>
              <a:t>samspelar med andra på olika nivåer i och utanför organisationen</a:t>
            </a:r>
            <a:r>
              <a:rPr lang="sv-SE" sz="1600" dirty="0"/>
              <a:t>. </a:t>
            </a:r>
            <a:endParaRPr lang="sv-SE" sz="1600" dirty="0" smtClean="0"/>
          </a:p>
          <a:p>
            <a:pPr marL="0" indent="0">
              <a:buNone/>
            </a:pPr>
            <a:endParaRPr lang="sv-SE" sz="1600" dirty="0" smtClean="0"/>
          </a:p>
          <a:p>
            <a:pPr marL="0" indent="0">
              <a:buNone/>
            </a:pPr>
            <a:r>
              <a:rPr lang="sv-SE" sz="1600" dirty="0" smtClean="0"/>
              <a:t>Allt </a:t>
            </a:r>
            <a:r>
              <a:rPr lang="sv-SE" sz="1600" dirty="0"/>
              <a:t>detta </a:t>
            </a:r>
            <a:r>
              <a:rPr lang="sv-SE" sz="1600" b="1" dirty="0"/>
              <a:t>skapar ett mervärde för enheten</a:t>
            </a:r>
            <a:r>
              <a:rPr lang="sv-SE" sz="1600" dirty="0"/>
              <a:t>, </a:t>
            </a:r>
            <a:r>
              <a:rPr lang="sv-SE" sz="1600" b="1" dirty="0"/>
              <a:t>förvaltningen</a:t>
            </a:r>
            <a:r>
              <a:rPr lang="sv-SE" sz="1600" dirty="0"/>
              <a:t> och </a:t>
            </a:r>
            <a:r>
              <a:rPr lang="sv-SE" sz="1600" b="1" dirty="0"/>
              <a:t>hela kommunen </a:t>
            </a:r>
            <a:r>
              <a:rPr lang="sv-SE" sz="1600" dirty="0"/>
              <a:t>som leder till </a:t>
            </a:r>
            <a:r>
              <a:rPr lang="sv-SE" sz="1600" dirty="0" smtClean="0"/>
              <a:t>verksamhetsutveckling</a:t>
            </a:r>
          </a:p>
          <a:p>
            <a:pPr marL="0" indent="0">
              <a:buNone/>
            </a:pPr>
            <a:endParaRPr lang="sv-SE" sz="1600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106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Lokalt arbete med lönekriterier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0158" y="1726332"/>
            <a:ext cx="7772400" cy="3680048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/>
              <a:t>Hur kan man bäst göra dessa </a:t>
            </a:r>
            <a:r>
              <a:rPr lang="sv-SE" b="1" dirty="0"/>
              <a:t>förståeliga</a:t>
            </a:r>
            <a:r>
              <a:rPr lang="sv-SE" dirty="0"/>
              <a:t>, </a:t>
            </a:r>
            <a:r>
              <a:rPr lang="sv-SE" b="1" dirty="0"/>
              <a:t>trovärdiga</a:t>
            </a:r>
            <a:r>
              <a:rPr lang="sv-SE" dirty="0"/>
              <a:t> och </a:t>
            </a:r>
            <a:r>
              <a:rPr lang="sv-SE" b="1" dirty="0"/>
              <a:t>användbara</a:t>
            </a:r>
            <a:r>
              <a:rPr lang="sv-SE" dirty="0"/>
              <a:t>?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Vad </a:t>
            </a:r>
            <a:r>
              <a:rPr lang="sv-SE" dirty="0"/>
              <a:t>betyder </a:t>
            </a:r>
            <a:r>
              <a:rPr lang="sv-SE" dirty="0" smtClean="0"/>
              <a:t>de övergripande kriterierna </a:t>
            </a:r>
            <a:r>
              <a:rPr lang="sv-SE" dirty="0"/>
              <a:t>utifrån Din </a:t>
            </a:r>
            <a:r>
              <a:rPr lang="sv-SE" dirty="0" smtClean="0"/>
              <a:t>verksamhets </a:t>
            </a:r>
            <a:r>
              <a:rPr lang="sv-SE" dirty="0"/>
              <a:t>mål och uppdrag</a:t>
            </a:r>
            <a:r>
              <a:rPr lang="sv-SE" dirty="0" smtClean="0"/>
              <a:t>?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Vad </a:t>
            </a:r>
            <a:r>
              <a:rPr lang="sv-SE" dirty="0"/>
              <a:t>betyder det för Dina olika </a:t>
            </a:r>
            <a:r>
              <a:rPr lang="sv-SE" dirty="0" smtClean="0"/>
              <a:t>grupper av underställda medarbetare</a:t>
            </a:r>
            <a:r>
              <a:rPr lang="sv-SE" dirty="0"/>
              <a:t>?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33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Resultat- och målsamtal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9812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Diskussion och erfarenhetsutbyte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Fråga 1)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Det ska finnas en </a:t>
            </a:r>
            <a:r>
              <a:rPr lang="sv-SE" dirty="0"/>
              <a:t>tydlig koppling mellan medarbetarnas resultat </a:t>
            </a:r>
            <a:r>
              <a:rPr lang="sv-SE" dirty="0" smtClean="0"/>
              <a:t>och lönesättningen. </a:t>
            </a:r>
            <a:r>
              <a:rPr lang="sv-SE" dirty="0"/>
              <a:t>På vilket sätt tydliggör du kopplingen i samtal med medarbetarna</a:t>
            </a:r>
            <a:r>
              <a:rPr lang="sv-SE" dirty="0" smtClean="0"/>
              <a:t>?</a:t>
            </a:r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Fråga 2) om tid finns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Hur arbetar ni med att förtydliga de övergripande lönekriterierna för medarbetarna? Har de </a:t>
            </a:r>
            <a:r>
              <a:rPr lang="sv-SE" dirty="0"/>
              <a:t>individuella målen </a:t>
            </a:r>
            <a:r>
              <a:rPr lang="sv-SE" dirty="0" smtClean="0"/>
              <a:t>en tydlig </a:t>
            </a:r>
            <a:r>
              <a:rPr lang="sv-SE" dirty="0"/>
              <a:t>koppling till verksamhetens mål? </a:t>
            </a:r>
            <a:endParaRPr lang="sv-SE" dirty="0" smtClean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54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inge_liggande">
  <a:themeElements>
    <a:clrScheme name="Anpassat 2">
      <a:dk1>
        <a:sysClr val="windowText" lastClr="000000"/>
      </a:dk1>
      <a:lt1>
        <a:sysClr val="window" lastClr="FFFFFF"/>
      </a:lt1>
      <a:dk2>
        <a:srgbClr val="0000FF"/>
      </a:dk2>
      <a:lt2>
        <a:srgbClr val="EEECE1"/>
      </a:lt2>
      <a:accent1>
        <a:srgbClr val="0081C5"/>
      </a:accent1>
      <a:accent2>
        <a:srgbClr val="E28F27"/>
      </a:accent2>
      <a:accent3>
        <a:srgbClr val="DC4228"/>
      </a:accent3>
      <a:accent4>
        <a:srgbClr val="8FB63F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Haninge_liggan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sv-SE" altLang="sv-SE" sz="3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sv-SE" altLang="sv-SE" sz="3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aninge_ligga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inge_liggan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inge_liggan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inge_liggan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inge_liggan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inge_liggan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Haninge_liggande</Template>
  <TotalTime>0</TotalTime>
  <Words>478</Words>
  <Application>Microsoft Office PowerPoint</Application>
  <PresentationFormat>Bildspel på skärmen (4:3)</PresentationFormat>
  <Paragraphs>98</Paragraphs>
  <Slides>18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AGaramond</vt:lpstr>
      <vt:lpstr>Arial</vt:lpstr>
      <vt:lpstr>Garamond</vt:lpstr>
      <vt:lpstr>Times</vt:lpstr>
      <vt:lpstr>Haninge_liggande</vt:lpstr>
      <vt:lpstr>PowerPoint-presentation</vt:lpstr>
      <vt:lpstr>Innehåll under utbildningen</vt:lpstr>
      <vt:lpstr>Vad styr lönesättningen inom Haninge kommun?</vt:lpstr>
      <vt:lpstr>Grundläggande principer för lönesättning</vt:lpstr>
      <vt:lpstr>Löneöversynsprocess</vt:lpstr>
      <vt:lpstr>Lönekriterier</vt:lpstr>
      <vt:lpstr>Lokalt arbete med lönekriterier</vt:lpstr>
      <vt:lpstr>Resultat- och målsamtal</vt:lpstr>
      <vt:lpstr>Diskussion och erfarenhetsutbyte</vt:lpstr>
      <vt:lpstr>Paus 10 minuter</vt:lpstr>
      <vt:lpstr>Rätt lön</vt:lpstr>
      <vt:lpstr>Lönestruktur</vt:lpstr>
      <vt:lpstr>Förberedelser – lönesamtal enligt dialogmodellen</vt:lpstr>
      <vt:lpstr>Disposition </vt:lpstr>
      <vt:lpstr>Förberedelser – traditionell förhandling</vt:lpstr>
      <vt:lpstr>PowerPoint-presentation</vt:lpstr>
      <vt:lpstr>Information på HINT</vt:lpstr>
      <vt:lpstr>Frågor?</vt:lpstr>
    </vt:vector>
  </TitlesOfParts>
  <Company>Haninge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Informationsmöte för chefer</dc:title>
  <dc:creator>%USERNAME%</dc:creator>
  <cp:lastModifiedBy>Marie Lilja Lindgren</cp:lastModifiedBy>
  <cp:revision>251</cp:revision>
  <cp:lastPrinted>2021-03-23T18:43:25Z</cp:lastPrinted>
  <dcterms:created xsi:type="dcterms:W3CDTF">2017-01-09T15:25:07Z</dcterms:created>
  <dcterms:modified xsi:type="dcterms:W3CDTF">2021-05-21T13:29:24Z</dcterms:modified>
</cp:coreProperties>
</file>