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2" r:id="rId4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5863" autoAdjust="0"/>
  </p:normalViewPr>
  <p:slideViewPr>
    <p:cSldViewPr>
      <p:cViewPr varScale="1">
        <p:scale>
          <a:sx n="72" d="100"/>
          <a:sy n="72" d="100"/>
        </p:scale>
        <p:origin x="16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8293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Tidplan löneöversyn </a:t>
            </a:r>
            <a:br>
              <a:rPr lang="sv-SE" dirty="0" smtClean="0"/>
            </a:br>
            <a:r>
              <a:rPr lang="sv-SE" dirty="0" smtClean="0"/>
              <a:t>OFR </a:t>
            </a:r>
            <a:r>
              <a:rPr lang="sv-SE" dirty="0" err="1" smtClean="0"/>
              <a:t>AKV:s</a:t>
            </a:r>
            <a:r>
              <a:rPr lang="sv-SE" dirty="0" smtClean="0"/>
              <a:t> avtalsområde</a:t>
            </a:r>
            <a:br>
              <a:rPr lang="sv-SE" dirty="0" smtClean="0"/>
            </a:br>
            <a:r>
              <a:rPr lang="sv-SE" dirty="0" smtClean="0"/>
              <a:t>(Vision, SSR, Ledarna)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Metod: Dialogsamtal</a:t>
            </a:r>
            <a:endParaRPr lang="sv-SE" dirty="0"/>
          </a:p>
          <a:p>
            <a:r>
              <a:rPr lang="sv-SE" dirty="0"/>
              <a:t>Ny </a:t>
            </a:r>
            <a:r>
              <a:rPr lang="sv-SE" dirty="0" smtClean="0"/>
              <a:t>lön: 26/2 </a:t>
            </a:r>
            <a:r>
              <a:rPr lang="sv-SE" dirty="0"/>
              <a:t>2021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/>
          <p:nvPr/>
        </p:nvPicPr>
        <p:blipFill>
          <a:blip r:embed="rId3"/>
          <a:stretch>
            <a:fillRect/>
          </a:stretch>
        </p:blipFill>
        <p:spPr>
          <a:xfrm>
            <a:off x="468341" y="620688"/>
            <a:ext cx="3257810" cy="5328592"/>
          </a:xfrm>
          <a:prstGeom prst="rect">
            <a:avLst/>
          </a:prstGeom>
        </p:spPr>
      </p:pic>
      <p:sp>
        <p:nvSpPr>
          <p:cNvPr id="3" name="Flödesschema: Sidbrytningskoppling 2"/>
          <p:cNvSpPr/>
          <p:nvPr/>
        </p:nvSpPr>
        <p:spPr bwMode="auto">
          <a:xfrm>
            <a:off x="1507496" y="1484784"/>
            <a:ext cx="1287286" cy="4357453"/>
          </a:xfrm>
          <a:prstGeom prst="flowChartOffpageConnector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RoM- och löne-samtal genom-förs </a:t>
            </a:r>
            <a:r>
              <a:rPr lang="sv-SE" sz="2400" dirty="0" smtClean="0">
                <a:solidFill>
                  <a:schemeClr val="tx2"/>
                </a:solidFill>
                <a:latin typeface="Arial" charset="0"/>
              </a:rPr>
              <a:t>t.o.m. 28/1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3995936" y="623443"/>
            <a:ext cx="3278796" cy="5304571"/>
            <a:chOff x="179513" y="3547887"/>
            <a:chExt cx="4392487" cy="3134064"/>
          </a:xfrm>
        </p:grpSpPr>
        <p:pic>
          <p:nvPicPr>
            <p:cNvPr id="19" name="Bildobjekt 1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79513" y="3547887"/>
              <a:ext cx="4392487" cy="3134064"/>
            </a:xfrm>
            <a:prstGeom prst="rect">
              <a:avLst/>
            </a:prstGeom>
          </p:spPr>
        </p:pic>
        <p:sp>
          <p:nvSpPr>
            <p:cNvPr id="23" name="V-form 4"/>
            <p:cNvSpPr txBox="1"/>
            <p:nvPr/>
          </p:nvSpPr>
          <p:spPr>
            <a:xfrm>
              <a:off x="1171831" y="4639641"/>
              <a:ext cx="2496122" cy="338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200" b="1" kern="1200" dirty="0" smtClean="0"/>
                <a:t>Heroma öppet</a:t>
              </a:r>
              <a:endParaRPr lang="sv-SE" sz="3200" b="1" kern="1200" dirty="0"/>
            </a:p>
          </p:txBody>
        </p:sp>
      </p:grpSp>
      <p:sp>
        <p:nvSpPr>
          <p:cNvPr id="24" name="Flödesschema: Sidbrytningskoppling 23"/>
          <p:cNvSpPr/>
          <p:nvPr/>
        </p:nvSpPr>
        <p:spPr bwMode="auto">
          <a:xfrm>
            <a:off x="5012906" y="1498553"/>
            <a:ext cx="1287286" cy="3442615"/>
          </a:xfrm>
          <a:prstGeom prst="flowChartOffpageConnector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32400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RoM- och löne-samtal genom-förs </a:t>
            </a:r>
            <a:r>
              <a:rPr lang="sv-SE" sz="2400" dirty="0">
                <a:solidFill>
                  <a:schemeClr val="tx2"/>
                </a:solidFill>
                <a:latin typeface="Arial" charset="0"/>
              </a:rPr>
              <a:t>t.o.m. </a:t>
            </a:r>
            <a:r>
              <a:rPr lang="sv-SE" sz="2400" dirty="0" smtClean="0">
                <a:solidFill>
                  <a:schemeClr val="tx2"/>
                </a:solidFill>
                <a:latin typeface="Arial" charset="0"/>
              </a:rPr>
              <a:t>28/1</a:t>
            </a:r>
            <a:endParaRPr lang="sv-SE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Ellips 1"/>
          <p:cNvSpPr/>
          <p:nvPr/>
        </p:nvSpPr>
        <p:spPr bwMode="auto">
          <a:xfrm>
            <a:off x="251520" y="1484784"/>
            <a:ext cx="936104" cy="674988"/>
          </a:xfrm>
          <a:prstGeom prst="ellipse">
            <a:avLst/>
          </a:prstGeom>
          <a:ln w="57150"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Heroma öppnar</a:t>
            </a:r>
          </a:p>
        </p:txBody>
      </p:sp>
      <p:sp>
        <p:nvSpPr>
          <p:cNvPr id="25" name="Rektangel med rundade hörn 24"/>
          <p:cNvSpPr/>
          <p:nvPr/>
        </p:nvSpPr>
        <p:spPr>
          <a:xfrm>
            <a:off x="5885314" y="5335426"/>
            <a:ext cx="504056" cy="758145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sv-SE" sz="800" b="1" dirty="0" smtClean="0">
                <a:solidFill>
                  <a:schemeClr val="tx1"/>
                </a:solidFill>
              </a:rPr>
              <a:t>Sista dag lägga in ny lön</a:t>
            </a:r>
            <a:endParaRPr lang="sv-SE" sz="800" b="1" dirty="0">
              <a:solidFill>
                <a:schemeClr val="tx1"/>
              </a:solidFill>
            </a:endParaRPr>
          </a:p>
        </p:txBody>
      </p:sp>
      <p:sp>
        <p:nvSpPr>
          <p:cNvPr id="26" name="Ellips 25"/>
          <p:cNvSpPr/>
          <p:nvPr/>
        </p:nvSpPr>
        <p:spPr bwMode="auto">
          <a:xfrm>
            <a:off x="6417876" y="5253025"/>
            <a:ext cx="936104" cy="840545"/>
          </a:xfrm>
          <a:prstGeom prst="ellipse">
            <a:avLst/>
          </a:prstGeom>
          <a:ln w="57150"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Heroma stängt</a:t>
            </a:r>
          </a:p>
        </p:txBody>
      </p:sp>
      <p:sp>
        <p:nvSpPr>
          <p:cNvPr id="27" name="7-uddig stjärna 26"/>
          <p:cNvSpPr/>
          <p:nvPr/>
        </p:nvSpPr>
        <p:spPr bwMode="auto">
          <a:xfrm>
            <a:off x="7471215" y="3043684"/>
            <a:ext cx="1656184" cy="1179044"/>
          </a:xfrm>
          <a:prstGeom prst="star7">
            <a:avLst/>
          </a:prstGeom>
          <a:ln w="76200"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Ny lön utbetalas</a:t>
            </a:r>
            <a:r>
              <a:rPr kumimoji="0" lang="sv-SE" sz="1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26/2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1218" y="5335426"/>
            <a:ext cx="1648629" cy="51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txBody>
          <a:bodyPr/>
          <a:lstStyle/>
          <a:p>
            <a:r>
              <a:rPr lang="sv-SE" dirty="0" smtClean="0"/>
              <a:t>Detaljerad lista</a:t>
            </a: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92707"/>
              </p:ext>
            </p:extLst>
          </p:nvPr>
        </p:nvGraphicFramePr>
        <p:xfrm>
          <a:off x="269522" y="1340768"/>
          <a:ext cx="8604956" cy="419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5497">
                  <a:extLst>
                    <a:ext uri="{9D8B030D-6E8A-4147-A177-3AD203B41FA5}">
                      <a16:colId xmlns:a16="http://schemas.microsoft.com/office/drawing/2014/main" val="1599653732"/>
                    </a:ext>
                  </a:extLst>
                </a:gridCol>
                <a:gridCol w="2720997">
                  <a:extLst>
                    <a:ext uri="{9D8B030D-6E8A-4147-A177-3AD203B41FA5}">
                      <a16:colId xmlns:a16="http://schemas.microsoft.com/office/drawing/2014/main" val="69058105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896938183"/>
                    </a:ext>
                  </a:extLst>
                </a:gridCol>
                <a:gridCol w="2790310">
                  <a:extLst>
                    <a:ext uri="{9D8B030D-6E8A-4147-A177-3AD203B41FA5}">
                      <a16:colId xmlns:a16="http://schemas.microsoft.com/office/drawing/2014/main" val="3056931070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+mj-lt"/>
                        </a:rPr>
                        <a:t>Datum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>
                          <a:effectLst/>
                          <a:latin typeface="+mj-lt"/>
                        </a:rPr>
                        <a:t>Aktivitet</a:t>
                      </a:r>
                      <a:endParaRPr lang="sv-SE" sz="180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+mj-lt"/>
                        </a:rPr>
                        <a:t>Ansvarig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+mj-lt"/>
                        </a:rPr>
                        <a:t>Notering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0081467"/>
                  </a:ext>
                </a:extLst>
              </a:tr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30/11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Heroma öppnar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Lön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087904"/>
                  </a:ext>
                </a:extLst>
              </a:tr>
              <a:tr h="30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Januari 2020</a:t>
                      </a:r>
                      <a:r>
                        <a:rPr lang="sv-SE" sz="1800" baseline="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– 28/1 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RoM-samtal genomförs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Chef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851129"/>
                  </a:ext>
                </a:extLst>
              </a:tr>
              <a:tr h="30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30/11</a:t>
                      </a:r>
                      <a:r>
                        <a:rPr lang="sv-SE" sz="1800" baseline="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b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28/1 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Lönesamtal genomförs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OBS! sista dag 28/1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Chef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Om</a:t>
                      </a:r>
                      <a:r>
                        <a:rPr lang="sv-SE" sz="1800" baseline="0" dirty="0" smtClean="0">
                          <a:effectLst/>
                          <a:latin typeface="+mj-lt"/>
                        </a:rPr>
                        <a:t> RoM-samtalet gjordes i våras, kom ihåg att referera till det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032015"/>
                  </a:ext>
                </a:extLst>
              </a:tr>
              <a:tr h="30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30/11</a:t>
                      </a:r>
                      <a:r>
                        <a:rPr lang="sv-SE" sz="1800" baseline="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sv-S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29/1 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Lägg in löneförslag i Heroma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Chef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OBS! sista dag 29/1</a:t>
                      </a:r>
                      <a:endParaRPr lang="sv-SE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485563"/>
                  </a:ext>
                </a:extLst>
              </a:tr>
              <a:tr h="30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29/1 </a:t>
                      </a:r>
                      <a:r>
                        <a:rPr lang="sv-SE" sz="1800" dirty="0">
                          <a:effectLst/>
                          <a:latin typeface="+mj-lt"/>
                        </a:rPr>
                        <a:t>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+mj-lt"/>
                        </a:rPr>
                        <a:t>Heroma stänger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Lön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4551587"/>
                  </a:ext>
                </a:extLst>
              </a:tr>
              <a:tr h="307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1/2 2021 – </a:t>
                      </a:r>
                      <a:b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r>
                        <a:rPr lang="sv-SE" sz="1800" baseline="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Nya löner förbereds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Lön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Beräkning retroaktiv</a:t>
                      </a:r>
                      <a:r>
                        <a:rPr lang="sv-S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 lön från och med 20-04-01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931980"/>
                  </a:ext>
                </a:extLst>
              </a:tr>
              <a:tr h="304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</a:rPr>
                        <a:t>26/2 </a:t>
                      </a:r>
                      <a:r>
                        <a:rPr lang="sv-SE" sz="1800" dirty="0">
                          <a:effectLst/>
                          <a:latin typeface="+mj-lt"/>
                        </a:rPr>
                        <a:t>2021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>
                          <a:effectLst/>
                          <a:latin typeface="+mj-lt"/>
                        </a:rPr>
                        <a:t>Ny lön betalas ut</a:t>
                      </a:r>
                      <a:endParaRPr lang="sv-SE" sz="180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Lön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1800" dirty="0">
                          <a:effectLst/>
                          <a:latin typeface="+mj-lt"/>
                        </a:rPr>
                        <a:t> </a:t>
                      </a:r>
                      <a:endParaRPr lang="sv-SE" sz="1800" dirty="0">
                        <a:effectLst/>
                        <a:latin typeface="+mj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42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6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124</Words>
  <Application>Microsoft Office PowerPoint</Application>
  <PresentationFormat>Bildspel på skärmen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AGaramond</vt:lpstr>
      <vt:lpstr>Arial</vt:lpstr>
      <vt:lpstr>Garamond</vt:lpstr>
      <vt:lpstr>Times</vt:lpstr>
      <vt:lpstr>Times New Roman</vt:lpstr>
      <vt:lpstr>Haninge_liggande</vt:lpstr>
      <vt:lpstr>Tidplan löneöversyn  OFR AKV:s avtalsområde (Vision, SSR, Ledarna) </vt:lpstr>
      <vt:lpstr>PowerPoint-presentation</vt:lpstr>
      <vt:lpstr>Detaljerad lista</vt:lpstr>
    </vt:vector>
  </TitlesOfParts>
  <Company>Nynashamn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Kommunal</dc:title>
  <dc:creator>Ann Dynesius</dc:creator>
  <cp:lastModifiedBy>Marie Lilja Lindgren</cp:lastModifiedBy>
  <cp:revision>16</cp:revision>
  <cp:lastPrinted>2004-06-08T06:01:32Z</cp:lastPrinted>
  <dcterms:created xsi:type="dcterms:W3CDTF">2020-11-11T12:36:19Z</dcterms:created>
  <dcterms:modified xsi:type="dcterms:W3CDTF">2020-11-28T06:42:58Z</dcterms:modified>
</cp:coreProperties>
</file>