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100" b="1" dirty="0"/>
            <a:t>Ny lön utbetalas </a:t>
          </a:r>
        </a:p>
        <a:p>
          <a:r>
            <a:rPr lang="sv-SE" sz="1100" b="1" dirty="0"/>
            <a:t>27 juni</a:t>
          </a:r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100" b="1" dirty="0"/>
            <a:t>Heroma öppnas för chefer</a:t>
          </a:r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/>
            <a:t>Lönesamtal i dialog klara</a:t>
          </a:r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100" b="1" dirty="0"/>
            <a:t>Sista dag att lägga in ny lön i Heroma</a:t>
          </a:r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100" b="1" dirty="0"/>
            <a:t>ROM-samtal</a:t>
          </a:r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</dgm:pt>
    <dgm:pt modelId="{829AF4DD-A4CF-4C93-B66D-2F3B33B0A617}" type="pres">
      <dgm:prSet presAssocID="{DBF2C1B9-2EE9-47CC-A3C3-62C181346080}" presName="parTxOnly" presStyleLbl="node1" presStyleIdx="0" presStyleCnt="5" custLinFactNeighborX="7758" custLinFactNeighborY="-2207">
        <dgm:presLayoutVars>
          <dgm:chMax val="0"/>
          <dgm:chPref val="0"/>
          <dgm:bulletEnabled val="1"/>
        </dgm:presLayoutVars>
      </dgm:prSet>
      <dgm:spPr/>
    </dgm:pt>
    <dgm:pt modelId="{3E0DAA07-B7E6-48EA-BE28-C57873B49BDD}" type="pres">
      <dgm:prSet presAssocID="{2E3C5E88-050F-4C7F-8F84-43571FEC6DDC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1" presStyleCnt="5" custLinFactNeighborX="7758" custLinFactNeighborY="-2207">
        <dgm:presLayoutVars>
          <dgm:chMax val="0"/>
          <dgm:chPref val="0"/>
          <dgm:bulletEnabled val="1"/>
        </dgm:presLayoutVars>
      </dgm:prSet>
      <dgm:spPr/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2" presStyleCnt="5" custLinFactNeighborX="7758" custLinFactNeighborY="-2207">
        <dgm:presLayoutVars>
          <dgm:chMax val="0"/>
          <dgm:chPref val="0"/>
          <dgm:bulletEnabled val="1"/>
        </dgm:presLayoutVars>
      </dgm:prSet>
      <dgm:spPr/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3" presStyleCnt="5" custLinFactNeighborX="7758" custLinFactNeighborY="-2207">
        <dgm:presLayoutVars>
          <dgm:chMax val="0"/>
          <dgm:chPref val="0"/>
          <dgm:bulletEnabled val="1"/>
        </dgm:presLayoutVars>
      </dgm:prSet>
      <dgm:spPr/>
    </dgm:pt>
    <dgm:pt modelId="{645D637A-5B84-4366-93BE-B041263BA434}" type="pres">
      <dgm:prSet presAssocID="{4E342237-82E5-401A-993B-16F7BF0C9D65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4" presStyleCnt="5" custLinFactX="16713" custLinFactNeighborX="100000" custLinFactNeighborY="5342">
        <dgm:presLayoutVars>
          <dgm:chMax val="0"/>
          <dgm:chPref val="0"/>
          <dgm:bulletEnabled val="1"/>
        </dgm:presLayoutVars>
      </dgm:prSet>
      <dgm:spPr/>
    </dgm:pt>
  </dgm:ptLst>
  <dgm:cxnLst>
    <dgm:cxn modelId="{B4DD4848-0B93-43F9-87E7-F4527E059AE7}" srcId="{FC2457AC-CFAD-447B-BA3A-723F9E8DCC89}" destId="{750061B5-69B8-4194-A094-50967F19846C}" srcOrd="3" destOrd="0" parTransId="{2143BBDB-F28F-430D-BB28-28ACB2DCC79D}" sibTransId="{4E342237-82E5-401A-993B-16F7BF0C9D65}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FF354B4A-6595-478D-84A6-C2994844D26E}" srcId="{FC2457AC-CFAD-447B-BA3A-723F9E8DCC89}" destId="{5841E937-FBDF-4386-B9EF-01C11A717510}" srcOrd="1" destOrd="0" parTransId="{27EFAB44-C1A4-4CFC-B35F-C2616F5F485C}" sibTransId="{425B0308-7F50-40B3-B712-2FEF049AD1CE}"/>
    <dgm:cxn modelId="{43E1578A-DEC7-43D1-A81E-3728E4357985}" srcId="{FC2457AC-CFAD-447B-BA3A-723F9E8DCC89}" destId="{213F9826-F917-44D7-B5D7-E156E9077E2C}" srcOrd="2" destOrd="0" parTransId="{AD364C1B-EA32-4BBC-8DCE-3D5BDECEC026}" sibTransId="{815F9D84-4291-4FE1-9468-F5950410B1CD}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972650A8-3E56-4BFB-8194-BCAC579F682C}" srcId="{FC2457AC-CFAD-447B-BA3A-723F9E8DCC89}" destId="{C41FE992-920D-45BA-A069-4F382B36EF1F}" srcOrd="4" destOrd="0" parTransId="{37E8E23B-F4CF-4243-A454-2263DDD240B9}" sibTransId="{D0302BBF-B63D-43F0-AA1B-C596C6174496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1864FF7E-DA9B-4F67-903A-67C740F51C24}" type="presParOf" srcId="{C7C8809B-42F7-4FD2-84F2-44E383E5752B}" destId="{3774767F-0E84-4C24-B809-1C0DEA8A7212}" srcOrd="2" destOrd="0" presId="urn:microsoft.com/office/officeart/2005/8/layout/chevron1"/>
    <dgm:cxn modelId="{5BDE1CC9-A826-4EBB-B8A5-0EF020FEDEEF}" type="presParOf" srcId="{C7C8809B-42F7-4FD2-84F2-44E383E5752B}" destId="{88560CF8-F837-44B6-BF21-CF1A586BA779}" srcOrd="3" destOrd="0" presId="urn:microsoft.com/office/officeart/2005/8/layout/chevron1"/>
    <dgm:cxn modelId="{D04E2864-3FC1-4D1A-801D-C8BA2FB0495E}" type="presParOf" srcId="{C7C8809B-42F7-4FD2-84F2-44E383E5752B}" destId="{20ECC041-D109-41E6-9D18-9E2C22AE2B97}" srcOrd="4" destOrd="0" presId="urn:microsoft.com/office/officeart/2005/8/layout/chevron1"/>
    <dgm:cxn modelId="{3E05A063-14D3-4026-B9C5-06DC2DA00A9E}" type="presParOf" srcId="{C7C8809B-42F7-4FD2-84F2-44E383E5752B}" destId="{5EC4184D-F77E-4362-87E5-15F4CDE5EAEC}" srcOrd="5" destOrd="0" presId="urn:microsoft.com/office/officeart/2005/8/layout/chevron1"/>
    <dgm:cxn modelId="{A49F7EC2-E4AC-403C-9EDB-49BEC8F3238A}" type="presParOf" srcId="{C7C8809B-42F7-4FD2-84F2-44E383E5752B}" destId="{8B0032B5-D724-4047-8DD9-751D0B5D29B7}" srcOrd="6" destOrd="0" presId="urn:microsoft.com/office/officeart/2005/8/layout/chevron1"/>
    <dgm:cxn modelId="{5DB83629-4269-4A3E-8922-AC851A913578}" type="presParOf" srcId="{C7C8809B-42F7-4FD2-84F2-44E383E5752B}" destId="{645D637A-5B84-4366-93BE-B041263BA434}" srcOrd="7" destOrd="0" presId="urn:microsoft.com/office/officeart/2005/8/layout/chevron1"/>
    <dgm:cxn modelId="{CFA37BB2-0C17-4907-82A2-461A0CAA93B9}" type="presParOf" srcId="{C7C8809B-42F7-4FD2-84F2-44E383E5752B}" destId="{20BAD5B4-D763-45BD-A97D-5A46F9CFD66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16433" y="0"/>
          <a:ext cx="1850313" cy="73534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ROM-samtal</a:t>
          </a:r>
        </a:p>
      </dsp:txBody>
      <dsp:txXfrm>
        <a:off x="384106" y="0"/>
        <a:ext cx="1114968" cy="735345"/>
      </dsp:txXfrm>
    </dsp:sp>
    <dsp:sp modelId="{3774767F-0E84-4C24-B809-1C0DEA8A7212}">
      <dsp:nvSpPr>
        <dsp:cNvPr id="0" name=""/>
        <dsp:cNvSpPr/>
      </dsp:nvSpPr>
      <dsp:spPr>
        <a:xfrm>
          <a:off x="1681715" y="0"/>
          <a:ext cx="1850313" cy="73534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Heroma öppnas för chefer</a:t>
          </a:r>
        </a:p>
      </dsp:txBody>
      <dsp:txXfrm>
        <a:off x="2049388" y="0"/>
        <a:ext cx="1114968" cy="735345"/>
      </dsp:txXfrm>
    </dsp:sp>
    <dsp:sp modelId="{20ECC041-D109-41E6-9D18-9E2C22AE2B97}">
      <dsp:nvSpPr>
        <dsp:cNvPr id="0" name=""/>
        <dsp:cNvSpPr/>
      </dsp:nvSpPr>
      <dsp:spPr>
        <a:xfrm>
          <a:off x="3346997" y="0"/>
          <a:ext cx="1850313" cy="73534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Lönesamtal i dialog klara</a:t>
          </a:r>
        </a:p>
      </dsp:txBody>
      <dsp:txXfrm>
        <a:off x="3714670" y="0"/>
        <a:ext cx="1114968" cy="735345"/>
      </dsp:txXfrm>
    </dsp:sp>
    <dsp:sp modelId="{8B0032B5-D724-4047-8DD9-751D0B5D29B7}">
      <dsp:nvSpPr>
        <dsp:cNvPr id="0" name=""/>
        <dsp:cNvSpPr/>
      </dsp:nvSpPr>
      <dsp:spPr>
        <a:xfrm>
          <a:off x="5012280" y="0"/>
          <a:ext cx="1850313" cy="73534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Sista dag att lägga in ny lön i Heroma</a:t>
          </a:r>
        </a:p>
      </dsp:txBody>
      <dsp:txXfrm>
        <a:off x="5379953" y="0"/>
        <a:ext cx="1114968" cy="735345"/>
      </dsp:txXfrm>
    </dsp:sp>
    <dsp:sp modelId="{20BAD5B4-D763-45BD-A97D-5A46F9CFD660}">
      <dsp:nvSpPr>
        <dsp:cNvPr id="0" name=""/>
        <dsp:cNvSpPr/>
      </dsp:nvSpPr>
      <dsp:spPr>
        <a:xfrm>
          <a:off x="6665286" y="0"/>
          <a:ext cx="1850313" cy="73534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Ny lön utbetalas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27 juni</a:t>
          </a:r>
        </a:p>
      </dsp:txBody>
      <dsp:txXfrm>
        <a:off x="7032959" y="0"/>
        <a:ext cx="1114968" cy="735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849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903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96079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47557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39460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3043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1333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97516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41884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3104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26550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417" y="6096001"/>
            <a:ext cx="8854016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5946776"/>
            <a:ext cx="1625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510338"/>
            <a:ext cx="568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02823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10963" y="1738300"/>
          <a:ext cx="8515600" cy="73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ktangel 3"/>
          <p:cNvSpPr/>
          <p:nvPr/>
        </p:nvSpPr>
        <p:spPr>
          <a:xfrm>
            <a:off x="1724034" y="530445"/>
            <a:ext cx="8943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2400" dirty="0">
                <a:solidFill>
                  <a:srgbClr val="0000FF"/>
                </a:solidFill>
                <a:latin typeface="Arial" charset="0"/>
              </a:rPr>
              <a:t>Tidplan vårdförbundet + oorganiserade sjuksköterskor 2022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altLang="sv-SE" sz="1500" dirty="0">
              <a:solidFill>
                <a:srgbClr val="0000FF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500" b="1" dirty="0">
                <a:solidFill>
                  <a:prstClr val="black"/>
                </a:solidFill>
                <a:latin typeface="Arial" charset="0"/>
              </a:rPr>
              <a:t>Dialogmodell</a:t>
            </a:r>
          </a:p>
        </p:txBody>
      </p:sp>
      <p:sp>
        <p:nvSpPr>
          <p:cNvPr id="5" name="Rektangel 4"/>
          <p:cNvSpPr/>
          <p:nvPr/>
        </p:nvSpPr>
        <p:spPr>
          <a:xfrm>
            <a:off x="1710963" y="3068961"/>
            <a:ext cx="1432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Genomförda i januari -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februari 2022 </a:t>
            </a:r>
          </a:p>
        </p:txBody>
      </p:sp>
      <p:sp>
        <p:nvSpPr>
          <p:cNvPr id="6" name="Rektangel 5"/>
          <p:cNvSpPr/>
          <p:nvPr/>
        </p:nvSpPr>
        <p:spPr>
          <a:xfrm>
            <a:off x="3502693" y="3060914"/>
            <a:ext cx="85792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latin typeface="Arial" charset="0"/>
              </a:rPr>
              <a:t>29 april</a:t>
            </a:r>
          </a:p>
        </p:txBody>
      </p:sp>
      <p:sp>
        <p:nvSpPr>
          <p:cNvPr id="9" name="Rektangel 8"/>
          <p:cNvSpPr/>
          <p:nvPr/>
        </p:nvSpPr>
        <p:spPr>
          <a:xfrm>
            <a:off x="6672064" y="3068962"/>
            <a:ext cx="166955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solidFill>
                  <a:srgbClr val="FF0000"/>
                </a:solidFill>
                <a:latin typeface="Arial" charset="0"/>
              </a:rPr>
              <a:t>23 maj </a:t>
            </a:r>
            <a:r>
              <a:rPr lang="sv-SE" sz="1500" b="1" dirty="0" err="1">
                <a:solidFill>
                  <a:srgbClr val="FF0000"/>
                </a:solidFill>
                <a:latin typeface="Arial" charset="0"/>
              </a:rPr>
              <a:t>kl</a:t>
            </a:r>
            <a:r>
              <a:rPr lang="sv-SE" sz="1500" b="1" dirty="0">
                <a:solidFill>
                  <a:srgbClr val="FF0000"/>
                </a:solidFill>
                <a:latin typeface="Arial" charset="0"/>
              </a:rPr>
              <a:t> 15.00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215289" y="3053836"/>
            <a:ext cx="1205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latin typeface="Arial" charset="0"/>
              </a:rPr>
              <a:t>20 Maj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710963" y="4100717"/>
            <a:ext cx="21311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/>
                </a:solidFill>
                <a:latin typeface="Arial" charset="0"/>
              </a:rPr>
              <a:t>Inledande Centrala överläggningar med vårdförbundet </a:t>
            </a:r>
            <a:r>
              <a:rPr lang="sv-SE" sz="1500" b="1" dirty="0">
                <a:solidFill>
                  <a:srgbClr val="FF0000"/>
                </a:solidFill>
                <a:latin typeface="Arial" charset="0"/>
              </a:rPr>
              <a:t>29 april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sv-SE" sz="15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6214864" y="3899957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v-SE" sz="3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649291" y="4070607"/>
            <a:ext cx="1943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solidFill>
                  <a:prstClr val="black"/>
                </a:solidFill>
                <a:latin typeface="Arial" charset="0"/>
              </a:rPr>
              <a:t>Avstämning</a:t>
            </a:r>
            <a:r>
              <a:rPr lang="sv-SE" sz="1500" dirty="0">
                <a:solidFill>
                  <a:prstClr val="black"/>
                </a:solidFill>
                <a:latin typeface="Arial" charset="0"/>
              </a:rPr>
              <a:t> med vårdförbundet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solidFill>
                  <a:srgbClr val="FF0000"/>
                </a:solidFill>
                <a:latin typeface="Arial" charset="0"/>
              </a:rPr>
              <a:t>3 juni </a:t>
            </a:r>
            <a:r>
              <a:rPr lang="sv-SE" sz="1500" b="1" dirty="0" err="1">
                <a:solidFill>
                  <a:srgbClr val="FF0000"/>
                </a:solidFill>
                <a:latin typeface="Arial" charset="0"/>
              </a:rPr>
              <a:t>kl</a:t>
            </a:r>
            <a:r>
              <a:rPr lang="sv-SE" sz="1500" b="1" dirty="0">
                <a:solidFill>
                  <a:srgbClr val="FF0000"/>
                </a:solidFill>
                <a:latin typeface="Arial" charset="0"/>
              </a:rPr>
              <a:t> 8.00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680092" y="3378444"/>
            <a:ext cx="2091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b="1" dirty="0">
                <a:solidFill>
                  <a:prstClr val="black"/>
                </a:solidFill>
                <a:latin typeface="Arial" charset="0"/>
              </a:rPr>
              <a:t>Heroma stängs</a:t>
            </a:r>
          </a:p>
        </p:txBody>
      </p:sp>
      <p:sp>
        <p:nvSpPr>
          <p:cNvPr id="15" name="Rektangel 14"/>
          <p:cNvSpPr/>
          <p:nvPr/>
        </p:nvSpPr>
        <p:spPr>
          <a:xfrm>
            <a:off x="8592516" y="3068961"/>
            <a:ext cx="1647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/>
                </a:solidFill>
                <a:latin typeface="Arial" charset="0"/>
              </a:rPr>
              <a:t>Löner påbörjar arbetet med retroberäkning senast </a:t>
            </a:r>
            <a:r>
              <a:rPr lang="sv-SE" sz="1500" b="1" dirty="0">
                <a:solidFill>
                  <a:prstClr val="black"/>
                </a:solidFill>
                <a:latin typeface="Arial" charset="0"/>
              </a:rPr>
              <a:t>7 juni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sv-SE" sz="15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/>
                </a:solidFill>
                <a:latin typeface="Arial" charset="0"/>
              </a:rPr>
              <a:t>Nya löner syns i Heroma senast </a:t>
            </a:r>
            <a:r>
              <a:rPr lang="sv-SE" sz="1500" b="1" dirty="0">
                <a:solidFill>
                  <a:prstClr val="black"/>
                </a:solidFill>
                <a:latin typeface="Arial" charset="0"/>
              </a:rPr>
              <a:t>13 juni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v-SE" sz="1500" dirty="0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406083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Bredbild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AGaramond</vt:lpstr>
      <vt:lpstr>Arial</vt:lpstr>
      <vt:lpstr>Haninge_liggande</vt:lpstr>
      <vt:lpstr>PowerPoint-presentation</vt:lpstr>
    </vt:vector>
  </TitlesOfParts>
  <Company>Nynashamn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Norrbin</dc:creator>
  <cp:lastModifiedBy>Marie Lilja Lindgren</cp:lastModifiedBy>
  <cp:revision>5</cp:revision>
  <dcterms:created xsi:type="dcterms:W3CDTF">2022-04-25T16:18:34Z</dcterms:created>
  <dcterms:modified xsi:type="dcterms:W3CDTF">2022-04-29T11:03:06Z</dcterms:modified>
</cp:coreProperties>
</file>