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575" r:id="rId2"/>
    <p:sldId id="545" r:id="rId3"/>
    <p:sldId id="538" r:id="rId4"/>
    <p:sldId id="543" r:id="rId5"/>
    <p:sldId id="544" r:id="rId6"/>
    <p:sldId id="537" r:id="rId7"/>
    <p:sldId id="576"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973" autoAdjust="0"/>
  </p:normalViewPr>
  <p:slideViewPr>
    <p:cSldViewPr snapToGrid="0" showGuides="1">
      <p:cViewPr varScale="1">
        <p:scale>
          <a:sx n="68" d="100"/>
          <a:sy n="68" d="100"/>
        </p:scale>
        <p:origin x="1190" y="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2024-09-19</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2024-09-19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här materialet fungerar som stöd till dig som chef när du </a:t>
            </a:r>
            <a:r>
              <a:rPr lang="sv-SE" b="1" u="sng" baseline="0" dirty="0"/>
              <a:t>inför</a:t>
            </a:r>
            <a:r>
              <a:rPr lang="sv-SE" baseline="0" dirty="0"/>
              <a:t> kommande APU informerar dina medarbetare om:</a:t>
            </a:r>
          </a:p>
          <a:p>
            <a:endParaRPr lang="sv-SE" baseline="0" dirty="0"/>
          </a:p>
          <a:p>
            <a:pPr marL="171450" indent="-171450">
              <a:buFontTx/>
              <a:buChar char="-"/>
            </a:pPr>
            <a:r>
              <a:rPr lang="sv-SE" baseline="0" dirty="0"/>
              <a:t>Varför vi gör arbetsplatsundersökning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kern="1200" baseline="0" dirty="0">
                <a:solidFill>
                  <a:schemeClr val="tx1"/>
                </a:solidFill>
                <a:latin typeface="Times" pitchFamily="-16" charset="0"/>
                <a:ea typeface="+mn-ea"/>
                <a:cs typeface="+mn-cs"/>
              </a:rPr>
              <a:t>Tillbakablick – vår handlingsplan utifrån APU-resultatet år 2023</a:t>
            </a:r>
          </a:p>
          <a:p>
            <a:pPr marL="171450" indent="-171450">
              <a:buFontTx/>
              <a:buChar char="-"/>
            </a:pPr>
            <a:r>
              <a:rPr lang="sv-SE" baseline="0" dirty="0"/>
              <a:t>Sekretess</a:t>
            </a:r>
          </a:p>
          <a:p>
            <a:pPr marL="171450" indent="-171450">
              <a:buFontTx/>
              <a:buChar char="-"/>
            </a:pPr>
            <a:r>
              <a:rPr lang="sv-SE" baseline="0" dirty="0"/>
              <a:t>Tidplan för APU</a:t>
            </a:r>
          </a:p>
          <a:p>
            <a:endParaRPr lang="sv-SE" baseline="0"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a:t>
            </a:fld>
            <a:endParaRPr lang="en-US"/>
          </a:p>
        </p:txBody>
      </p:sp>
    </p:spTree>
    <p:extLst>
      <p:ext uri="{BB962C8B-B14F-4D97-AF65-F5344CB8AC3E}">
        <p14:creationId xmlns:p14="http://schemas.microsoft.com/office/powerpoint/2010/main" val="411831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50825" y="138113"/>
            <a:ext cx="5243513" cy="2951162"/>
          </a:xfrm>
        </p:spPr>
      </p:sp>
      <p:sp>
        <p:nvSpPr>
          <p:cNvPr id="3" name="Platshållare för anteckningar 2"/>
          <p:cNvSpPr>
            <a:spLocks noGrp="1"/>
          </p:cNvSpPr>
          <p:nvPr>
            <p:ph type="body" idx="1"/>
          </p:nvPr>
        </p:nvSpPr>
        <p:spPr>
          <a:xfrm>
            <a:off x="518517" y="3307135"/>
            <a:ext cx="5904656" cy="6264696"/>
          </a:xfrm>
        </p:spPr>
        <p:txBody>
          <a:bodyPr/>
          <a:lstStyle/>
          <a:p>
            <a:r>
              <a:rPr lang="sv-SE" sz="1200" kern="1200" dirty="0">
                <a:solidFill>
                  <a:schemeClr val="tx1"/>
                </a:solidFill>
                <a:effectLst/>
                <a:latin typeface="Times" pitchFamily="-16" charset="0"/>
                <a:ea typeface="+mn-ea"/>
                <a:cs typeface="+mn-cs"/>
              </a:rPr>
              <a:t>Det är viktigt att arbetsmiljöarbetet är en del av arbetsvardagen och integreras med övrig verksamhetsutveckling. Att kontinuerligt ringa in vad vi behöver för att må bra i arbetet och kunna göra ett bra jobb är att arbeta främjande med att utveckla vår arbetsmiljö och verksamhet.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Forskare har ringat in vilka faktorer som bidrar till att medarbetare mår bra och att sjukfrånvaron hålls nere på en arbetsplats. Friskfaktorerna är:</a:t>
            </a:r>
          </a:p>
          <a:p>
            <a:pPr marL="171450" lvl="0" indent="-171450">
              <a:buFont typeface="Arial" panose="020B0604020202020204" pitchFamily="34" charset="0"/>
              <a:buChar char="•"/>
            </a:pPr>
            <a:r>
              <a:rPr lang="sv-SE" dirty="0"/>
              <a:t>Tydligt uppdrag.</a:t>
            </a:r>
          </a:p>
          <a:p>
            <a:pPr marL="171450" lvl="0" indent="-171450">
              <a:buFont typeface="Arial" panose="020B0604020202020204" pitchFamily="34" charset="0"/>
              <a:buChar char="•"/>
            </a:pPr>
            <a:r>
              <a:rPr lang="sv-SE" dirty="0"/>
              <a:t>Rolltydlighet i arbetet och att målen är tydliga och kända.</a:t>
            </a:r>
          </a:p>
          <a:p>
            <a:pPr marL="171450" lvl="0" indent="-171450">
              <a:buFont typeface="Arial" panose="020B0604020202020204" pitchFamily="34" charset="0"/>
              <a:buChar char="•"/>
            </a:pPr>
            <a:r>
              <a:rPr lang="sv-SE" dirty="0"/>
              <a:t>Gott samarbete och teamarbete.</a:t>
            </a:r>
          </a:p>
          <a:p>
            <a:pPr marL="171450" lvl="0" indent="-171450">
              <a:buFont typeface="Arial" panose="020B0604020202020204" pitchFamily="34" charset="0"/>
              <a:buChar char="•"/>
            </a:pPr>
            <a:r>
              <a:rPr lang="sv-SE" dirty="0"/>
              <a:t>En välutvecklad kommunikation och feedback.</a:t>
            </a:r>
          </a:p>
          <a:p>
            <a:pPr marL="171450" lvl="0" indent="-171450">
              <a:buFont typeface="Arial" panose="020B0604020202020204" pitchFamily="34" charset="0"/>
              <a:buChar char="•"/>
            </a:pPr>
            <a:r>
              <a:rPr lang="sv-SE" dirty="0"/>
              <a:t>Delaktighet och möjlighet att påverka beslut.</a:t>
            </a:r>
          </a:p>
          <a:p>
            <a:pPr marL="171450" lvl="0" indent="-171450">
              <a:buFont typeface="Arial" panose="020B0604020202020204" pitchFamily="34" charset="0"/>
              <a:buChar char="•"/>
            </a:pPr>
            <a:r>
              <a:rPr lang="sv-SE" dirty="0"/>
              <a:t>En rättvis och transparent organisation.</a:t>
            </a:r>
          </a:p>
          <a:p>
            <a:pPr marL="171450" lvl="0" indent="-171450">
              <a:buFont typeface="Arial" panose="020B0604020202020204" pitchFamily="34" charset="0"/>
              <a:buChar char="•"/>
            </a:pPr>
            <a:r>
              <a:rPr lang="sv-SE" dirty="0"/>
              <a:t>Prioritering av arbetsuppgifter vid hög arbetsbelastning.</a:t>
            </a:r>
          </a:p>
          <a:p>
            <a:pPr marL="171450" lvl="0" indent="-171450">
              <a:buFont typeface="Arial" panose="020B0604020202020204" pitchFamily="34" charset="0"/>
              <a:buChar char="•"/>
            </a:pPr>
            <a:r>
              <a:rPr lang="sv-SE" dirty="0"/>
              <a:t>Kompetensutveckling under hela karriären och möjlighet till anpassning och byte av arbetsuppgifter.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t>Ett närvarande, tillitsfullt och engagerat ledarskap.</a:t>
            </a:r>
          </a:p>
          <a:p>
            <a:pPr marL="171450" lvl="0" indent="-171450">
              <a:buFont typeface="Arial" panose="020B0604020202020204" pitchFamily="34" charset="0"/>
              <a:buChar char="•"/>
            </a:pPr>
            <a:r>
              <a:rPr lang="sv-SE" dirty="0"/>
              <a:t>Ett välfungerande systematiskt arbetsmiljöarbete (SAM) i vardagen.</a:t>
            </a:r>
          </a:p>
          <a:p>
            <a:pPr marL="171450" indent="-171450">
              <a:buFont typeface="Arial" panose="020B0604020202020204" pitchFamily="34" charset="0"/>
              <a:buChar char="•"/>
            </a:pPr>
            <a:r>
              <a:rPr lang="sv-SE" dirty="0"/>
              <a:t>Ett väl fungerande rehabiliteringsarbete för kort- och långtidsjukfrånvaro</a:t>
            </a:r>
          </a:p>
          <a:p>
            <a:endParaRPr lang="sv-SE" sz="1200" b="0"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t>Källa: https://www.suntarbetsliv.se/forskning/ledarskap-och-organisation/sa-far-ni-en-friskare-arbetsplats-8-sakra-satt/. https://www.av.se/globalassets/filer/publikationer/rapporter/rap-2021-2-friskfaktorer-som-kan-matas-och-foljas-over-tid.pdf</a:t>
            </a:r>
            <a:endParaRPr lang="sv-SE" sz="1200" dirty="0"/>
          </a:p>
          <a:p>
            <a:endParaRPr lang="sv-SE" sz="1200" b="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759761-9EC3-BC46-AA52-FD0C8C7C84B7}"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74732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2550" y="138113"/>
            <a:ext cx="3455988" cy="1944687"/>
          </a:xfrm>
        </p:spPr>
      </p:sp>
      <p:sp>
        <p:nvSpPr>
          <p:cNvPr id="3" name="Platshållare för anteckningar 2"/>
          <p:cNvSpPr>
            <a:spLocks noGrp="1"/>
          </p:cNvSpPr>
          <p:nvPr>
            <p:ph type="body" idx="1"/>
          </p:nvPr>
        </p:nvSpPr>
        <p:spPr>
          <a:xfrm>
            <a:off x="374501" y="2227015"/>
            <a:ext cx="6120680" cy="7272808"/>
          </a:xfrm>
        </p:spPr>
        <p:txBody>
          <a:bodyPr/>
          <a:lstStyle/>
          <a:p>
            <a:r>
              <a:rPr lang="sv-SE" baseline="0" dirty="0"/>
              <a:t>Det är många lagar och föreskrifter som styr vårt arbetsmiljöarbete, men det viktigaste är den gemensamma dialogen. Det är den som är en nyckel till framgång för att framtidssäkra vår organisation.</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154933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2950"/>
            <a:ext cx="6616700" cy="3722688"/>
          </a:xfrm>
        </p:spPr>
      </p:sp>
      <p:sp>
        <p:nvSpPr>
          <p:cNvPr id="3" name="Platshållare för anteckningar 2"/>
          <p:cNvSpPr>
            <a:spLocks noGrp="1"/>
          </p:cNvSpPr>
          <p:nvPr>
            <p:ph type="body" idx="1"/>
          </p:nvPr>
        </p:nvSpPr>
        <p:spPr/>
        <p:txBody>
          <a:bodyPr/>
          <a:lstStyle/>
          <a:p>
            <a:r>
              <a:rPr lang="sv-SE" b="0" baseline="0" dirty="0"/>
              <a:t>Här skriver du in de utvecklingsområden/åtgärder som fanns med i handlingsplanen från förra årets APU för att synliggöra var ni är i ert utvecklingsarbete. Genom k</a:t>
            </a:r>
            <a:r>
              <a:rPr lang="sv-SE" sz="1200" b="0" dirty="0">
                <a:solidFill>
                  <a:schemeClr val="tx1"/>
                </a:solidFill>
              </a:rPr>
              <a:t>ontinuerlig uppföljning synliggör ni om </a:t>
            </a:r>
            <a:r>
              <a:rPr lang="sv-SE" sz="1200" dirty="0">
                <a:solidFill>
                  <a:schemeClr val="tx1"/>
                </a:solidFill>
              </a:rPr>
              <a:t>utvecklingsarbetet får de effekter som är nödvändiga för att utveckla arbetsmiljön och verksamheten.</a:t>
            </a:r>
          </a:p>
          <a:p>
            <a:endParaRPr lang="sv-SE" b="0" baseline="0" dirty="0"/>
          </a:p>
          <a:p>
            <a:r>
              <a:rPr lang="sv-SE" b="0" baseline="0" dirty="0"/>
              <a:t>En handlingsplan ska alltid följas upp och kontrolleras, så att vi kan se att utvecklingsarbetet får de förväntade effekterna – de som är nödvändiga för att utveckla arbetsmiljön och verksamheten.</a:t>
            </a:r>
          </a:p>
          <a:p>
            <a:r>
              <a:rPr lang="sv-SE" b="0" baseline="0" dirty="0"/>
              <a:t>Följ upp handlingsplanen tillsammans med medarbetarna.</a:t>
            </a:r>
          </a:p>
          <a:p>
            <a:r>
              <a:rPr lang="sv-SE" b="0" baseline="0" dirty="0"/>
              <a:t>Ställ er följande frågor under uppföljningen:</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375367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31788" y="744538"/>
            <a:ext cx="4683125" cy="2635250"/>
          </a:xfrm>
        </p:spPr>
      </p:sp>
      <p:sp>
        <p:nvSpPr>
          <p:cNvPr id="3" name="Platshållare för anteckningar 2"/>
          <p:cNvSpPr>
            <a:spLocks noGrp="1"/>
          </p:cNvSpPr>
          <p:nvPr>
            <p:ph type="body" idx="1"/>
          </p:nvPr>
        </p:nvSpPr>
        <p:spPr>
          <a:xfrm>
            <a:off x="806549" y="3595167"/>
            <a:ext cx="4984962" cy="5544616"/>
          </a:xfrm>
        </p:spPr>
        <p:txBody>
          <a:bodyPr/>
          <a:lstStyle/>
          <a:p>
            <a:r>
              <a:rPr lang="sv-SE" sz="1200" kern="1200" dirty="0">
                <a:solidFill>
                  <a:schemeClr val="tx1"/>
                </a:solidFill>
                <a:effectLst/>
                <a:latin typeface="Times" pitchFamily="-16" charset="0"/>
                <a:ea typeface="+mn-ea"/>
                <a:cs typeface="+mn-cs"/>
              </a:rPr>
              <a:t>Enkätsvaren hanteras med full sekretess. Enkäten hanteras av en extern leverantör och tillåter inte identifiering av enskilda medarbetare. Alla chefer får samma standardrapport. Rapporter tas fram om minst 5 personer eller minst 50 % (summan av 50 % får inte vara färre än 5 personer) av gruppen har svarat. Bakgrundsvariablerna används endast i kommun­övergripande analys. </a:t>
            </a:r>
          </a:p>
          <a:p>
            <a:r>
              <a:rPr lang="sv-SE" sz="1200" kern="1200" dirty="0">
                <a:solidFill>
                  <a:schemeClr val="tx1"/>
                </a:solidFill>
                <a:effectLst/>
                <a:latin typeface="Times" pitchFamily="-16" charset="0"/>
                <a:ea typeface="+mn-ea"/>
                <a:cs typeface="+mn-cs"/>
              </a:rPr>
              <a:t>Kränkande</a:t>
            </a:r>
            <a:r>
              <a:rPr lang="sv-SE" sz="1200" kern="1200" baseline="0" dirty="0">
                <a:solidFill>
                  <a:schemeClr val="tx1"/>
                </a:solidFill>
                <a:effectLst/>
                <a:latin typeface="Times" pitchFamily="-16" charset="0"/>
                <a:ea typeface="+mn-ea"/>
                <a:cs typeface="+mn-cs"/>
              </a:rPr>
              <a:t> särbehandling:</a:t>
            </a:r>
          </a:p>
          <a:p>
            <a:pPr marL="171450"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Redovisas på tre nivåer, givet att det finns minst tio svarande på respektive nivå</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Kommunen totalt</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Per förvaltning</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Per avdelning</a:t>
            </a:r>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5</a:t>
            </a:fld>
            <a:endParaRPr lang="sv-SE" altLang="sv-SE"/>
          </a:p>
        </p:txBody>
      </p:sp>
    </p:spTree>
    <p:extLst>
      <p:ext uri="{BB962C8B-B14F-4D97-AF65-F5344CB8AC3E}">
        <p14:creationId xmlns:p14="http://schemas.microsoft.com/office/powerpoint/2010/main" val="220180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31788" y="744538"/>
            <a:ext cx="4683125" cy="2635250"/>
          </a:xfrm>
        </p:spPr>
      </p:sp>
      <p:sp>
        <p:nvSpPr>
          <p:cNvPr id="3" name="Platshållare för anteckningar 2"/>
          <p:cNvSpPr>
            <a:spLocks noGrp="1"/>
          </p:cNvSpPr>
          <p:nvPr>
            <p:ph type="body" idx="1"/>
          </p:nvPr>
        </p:nvSpPr>
        <p:spPr>
          <a:xfrm>
            <a:off x="806549" y="3595167"/>
            <a:ext cx="4984962" cy="5544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1" i="0" u="none" strike="noStrike" kern="0" cap="none" spc="0" normalizeH="0" baseline="0" noProof="0" dirty="0">
                <a:ln>
                  <a:noFill/>
                </a:ln>
                <a:solidFill>
                  <a:prstClr val="black"/>
                </a:solidFill>
                <a:effectLst/>
                <a:uLnTx/>
                <a:uFillTx/>
              </a:rPr>
              <a:t>Berätta det du anser är relevant rörande tidplanen: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a:ln>
                  <a:noFill/>
                </a:ln>
                <a:solidFill>
                  <a:prstClr val="black"/>
                </a:solidFill>
                <a:effectLst/>
                <a:uLnTx/>
                <a:uFillTx/>
              </a:rPr>
              <a:t>Augusti-September. </a:t>
            </a:r>
            <a:r>
              <a:rPr lang="sv-SE" sz="1200" kern="0" dirty="0">
                <a:solidFill>
                  <a:prstClr val="black"/>
                </a:solidFill>
              </a:rPr>
              <a:t>Information på APT att APU genomförs, att det är en möjlighet att påverka arbetsmiljön samt reflektioner kring föregående års undersökning.</a:t>
            </a:r>
            <a:endParaRPr kumimoji="0" lang="sv-SE" sz="1200" b="0" i="0" u="none" strike="noStrike" kern="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18/9 – 2/10 APU öppen.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Chef kan följa svarsfrekvensen för sin arbetsgrupp, men kan inte se vilka enskilda medarbetare som svarat eller inte svarat på undersökningen.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Senast i början av november är rapporterna tillgängliga i APU-portalen.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November - december. Tillsammans med din arbetsgrupp använder du APU-resultatet</a:t>
            </a:r>
            <a:r>
              <a:rPr lang="sv-SE" sz="1200" kern="0" baseline="0" dirty="0">
                <a:solidFill>
                  <a:prstClr val="black"/>
                </a:solidFill>
              </a:rPr>
              <a:t> </a:t>
            </a:r>
            <a:r>
              <a:rPr lang="sv-SE" sz="1200" kern="0" dirty="0">
                <a:solidFill>
                  <a:prstClr val="black"/>
                </a:solidFill>
              </a:rPr>
              <a:t>som ett diskussionsunderlag och en utgångspunkt för att jobba vidare med förbättringar framåt.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sz="1200" kern="0" dirty="0">
              <a:solidFill>
                <a:prstClr val="black"/>
              </a:solidFill>
            </a:endParaRP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1" kern="0" dirty="0">
                <a:solidFill>
                  <a:prstClr val="black"/>
                </a:solidFill>
              </a:rPr>
              <a:t>Informera</a:t>
            </a:r>
            <a:r>
              <a:rPr lang="sv-SE" sz="1200" b="1" kern="0" baseline="0" dirty="0">
                <a:solidFill>
                  <a:prstClr val="black"/>
                </a:solidFill>
              </a:rPr>
              <a:t> om hur det går till:</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Det är obligatoriskt att svara på undersökningen. När alla svarar blir resultatet relevant och trovärdigt jämfört med om få svarar.</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Du svarar på arbetstid.</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Länk till undersökningen mailas till </a:t>
            </a:r>
            <a:r>
              <a:rPr lang="sv-SE" sz="1200" kern="0">
                <a:solidFill>
                  <a:prstClr val="black"/>
                </a:solidFill>
              </a:rPr>
              <a:t>dig den 18/9 </a:t>
            </a:r>
            <a:r>
              <a:rPr lang="sv-SE" sz="1200" kern="0" dirty="0">
                <a:solidFill>
                  <a:prstClr val="black"/>
                </a:solidFill>
              </a:rPr>
              <a:t>från extern leverantör, Entergate AB.</a:t>
            </a: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228559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7</a:t>
            </a:fld>
            <a:endParaRPr lang="sv-SE"/>
          </a:p>
        </p:txBody>
      </p:sp>
    </p:spTree>
    <p:extLst>
      <p:ext uri="{BB962C8B-B14F-4D97-AF65-F5344CB8AC3E}">
        <p14:creationId xmlns:p14="http://schemas.microsoft.com/office/powerpoint/2010/main" val="118182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9"/>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sv-SE"/>
              <a:t>Klicka här för att ändra format på underrubrik i bakgrunden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60992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06601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620BCBB7-E401-814D-6A64-BA8E2AE54455}"/>
              </a:ext>
            </a:extLst>
          </p:cNvPr>
          <p:cNvSpPr/>
          <p:nvPr userDrawn="1">
            <p:custDataLst>
              <p:tags r:id="rId22"/>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 id="2147483699" r:id="rId20"/>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a/arbetsplatsundersokning-apu/"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9264352" y="6378193"/>
            <a:ext cx="1368152" cy="338554"/>
          </a:xfrm>
          <a:prstGeom prst="rect">
            <a:avLst/>
          </a:prstGeom>
          <a:noFill/>
        </p:spPr>
        <p:txBody>
          <a:bodyPr wrap="square" rtlCol="0">
            <a:spAutoFit/>
          </a:bodyPr>
          <a:lstStyle/>
          <a:p>
            <a:pPr>
              <a:buNone/>
            </a:pPr>
            <a:r>
              <a:rPr lang="sv-SE" sz="800" dirty="0"/>
              <a:t>Dokumentägare: HR</a:t>
            </a:r>
          </a:p>
          <a:p>
            <a:pPr>
              <a:buNone/>
            </a:pPr>
            <a:r>
              <a:rPr lang="sv-SE" sz="800" dirty="0"/>
              <a:t>Senast reviderad 2020-08</a:t>
            </a:r>
          </a:p>
        </p:txBody>
      </p:sp>
      <p:pic>
        <p:nvPicPr>
          <p:cNvPr id="5" name="Bildobjekt 4"/>
          <p:cNvPicPr>
            <a:picLocks noChangeAspect="1"/>
          </p:cNvPicPr>
          <p:nvPr/>
        </p:nvPicPr>
        <p:blipFill>
          <a:blip r:embed="rId3"/>
          <a:stretch>
            <a:fillRect/>
          </a:stretch>
        </p:blipFill>
        <p:spPr>
          <a:xfrm>
            <a:off x="0" y="-115747"/>
            <a:ext cx="12191999" cy="6366076"/>
          </a:xfrm>
          <a:prstGeom prst="rect">
            <a:avLst/>
          </a:prstGeom>
        </p:spPr>
      </p:pic>
      <p:sp>
        <p:nvSpPr>
          <p:cNvPr id="6" name="Rektangel 5"/>
          <p:cNvSpPr/>
          <p:nvPr/>
        </p:nvSpPr>
        <p:spPr>
          <a:xfrm>
            <a:off x="2364828" y="3410852"/>
            <a:ext cx="7473057" cy="1224136"/>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2" name="Rubrik 1"/>
          <p:cNvSpPr>
            <a:spLocks noGrp="1"/>
          </p:cNvSpPr>
          <p:nvPr>
            <p:ph type="ctrTitle"/>
          </p:nvPr>
        </p:nvSpPr>
        <p:spPr>
          <a:xfrm>
            <a:off x="2575031" y="3711251"/>
            <a:ext cx="7473058" cy="826274"/>
          </a:xfrm>
        </p:spPr>
        <p:txBody>
          <a:bodyPr>
            <a:normAutofit/>
          </a:bodyPr>
          <a:lstStyle/>
          <a:p>
            <a:pPr algn="l"/>
            <a:r>
              <a:rPr lang="sv-SE" sz="3600" dirty="0"/>
              <a:t>Arbetsplatsundersökning (APU)</a:t>
            </a:r>
            <a:r>
              <a:rPr lang="sv-SE" sz="3600" dirty="0">
                <a:solidFill>
                  <a:schemeClr val="bg1"/>
                </a:solidFill>
              </a:rPr>
              <a:t> </a:t>
            </a:r>
            <a:endParaRPr lang="sv-SE" sz="1800" dirty="0">
              <a:solidFill>
                <a:schemeClr val="bg1"/>
              </a:solidFill>
            </a:endParaRPr>
          </a:p>
        </p:txBody>
      </p:sp>
    </p:spTree>
    <p:extLst>
      <p:ext uri="{BB962C8B-B14F-4D97-AF65-F5344CB8AC3E}">
        <p14:creationId xmlns:p14="http://schemas.microsoft.com/office/powerpoint/2010/main" val="394147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49258" y="299387"/>
            <a:ext cx="10076921" cy="860339"/>
          </a:xfrm>
        </p:spPr>
        <p:txBody>
          <a:bodyPr>
            <a:normAutofit/>
          </a:bodyPr>
          <a:lstStyle/>
          <a:p>
            <a:r>
              <a:rPr lang="sv-SE" dirty="0"/>
              <a:t>Varför arbetsplatsundersökning?</a:t>
            </a:r>
          </a:p>
        </p:txBody>
      </p:sp>
      <p:sp>
        <p:nvSpPr>
          <p:cNvPr id="5" name="Rektangel 4"/>
          <p:cNvSpPr/>
          <p:nvPr/>
        </p:nvSpPr>
        <p:spPr>
          <a:xfrm>
            <a:off x="3848984" y="2023487"/>
            <a:ext cx="6760658" cy="2811026"/>
          </a:xfrm>
          <a:prstGeom prst="rect">
            <a:avLst/>
          </a:prstGeom>
        </p:spPr>
        <p:txBody>
          <a:bodyPr wrap="square">
            <a:spAutoFit/>
          </a:bodyPr>
          <a:lstStyle/>
          <a:p>
            <a:pPr marL="342891" indent="-342891">
              <a:spcAft>
                <a:spcPts val="1000"/>
              </a:spcAft>
              <a:buFont typeface="Arial" panose="020B0604020202020204" pitchFamily="34" charset="0"/>
              <a:buChar char="•"/>
            </a:pPr>
            <a:r>
              <a:rPr lang="sv-SE" sz="2000" dirty="0">
                <a:latin typeface="+mj-lt"/>
              </a:rPr>
              <a:t>Ett viktigt verktyg för att utveckla och förbättra våra arbetsplatser och vår verksamhet för att ge hög service till kommunens medborgare.</a:t>
            </a:r>
          </a:p>
          <a:p>
            <a:pPr marL="342891" indent="-342891">
              <a:spcAft>
                <a:spcPts val="1000"/>
              </a:spcAft>
              <a:buFont typeface="Arial" panose="020B0604020202020204" pitchFamily="34" charset="0"/>
              <a:buChar char="•"/>
            </a:pPr>
            <a:r>
              <a:rPr lang="sv-SE" sz="2000" dirty="0">
                <a:latin typeface="+mj-lt"/>
              </a:rPr>
              <a:t>Syftar till att fånga upp vad som fungerar bra på arbetsplatsen och vad som behöver utvecklas. </a:t>
            </a:r>
          </a:p>
          <a:p>
            <a:pPr marL="342891" indent="-342891">
              <a:spcAft>
                <a:spcPts val="1000"/>
              </a:spcAft>
              <a:buFont typeface="Arial" panose="020B0604020202020204" pitchFamily="34" charset="0"/>
              <a:buChar char="•"/>
            </a:pPr>
            <a:r>
              <a:rPr lang="sv-SE" sz="2000" dirty="0">
                <a:latin typeface="+mj-lt"/>
              </a:rPr>
              <a:t>Ingår i vårt systematiska arbetsmiljöarbetet. Forskning visar att ett välfungerande systematiskt arbetsmiljöarbete i arbetsvardagen är en friskfaktor.</a:t>
            </a:r>
          </a:p>
        </p:txBody>
      </p:sp>
      <p:pic>
        <p:nvPicPr>
          <p:cNvPr id="4" name="Bildobjekt 3">
            <a:extLst>
              <a:ext uri="{FF2B5EF4-FFF2-40B4-BE49-F238E27FC236}">
                <a16:creationId xmlns:a16="http://schemas.microsoft.com/office/drawing/2014/main" id="{DACA67CC-E444-CF51-FBED-D0623DA24F85}"/>
              </a:ext>
            </a:extLst>
          </p:cNvPr>
          <p:cNvPicPr>
            <a:picLocks noChangeAspect="1"/>
          </p:cNvPicPr>
          <p:nvPr/>
        </p:nvPicPr>
        <p:blipFill>
          <a:blip r:embed="rId3"/>
          <a:stretch>
            <a:fillRect/>
          </a:stretch>
        </p:blipFill>
        <p:spPr>
          <a:xfrm>
            <a:off x="249258" y="1035145"/>
            <a:ext cx="3389478" cy="5203609"/>
          </a:xfrm>
          <a:prstGeom prst="rect">
            <a:avLst/>
          </a:prstGeom>
        </p:spPr>
      </p:pic>
    </p:spTree>
    <p:extLst>
      <p:ext uri="{BB962C8B-B14F-4D97-AF65-F5344CB8AC3E}">
        <p14:creationId xmlns:p14="http://schemas.microsoft.com/office/powerpoint/2010/main" val="144877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8BF0DA3-312E-43FE-B851-5816B2CE720A}"/>
              </a:ext>
            </a:extLst>
          </p:cNvPr>
          <p:cNvPicPr>
            <a:picLocks noChangeAspect="1"/>
          </p:cNvPicPr>
          <p:nvPr/>
        </p:nvPicPr>
        <p:blipFill>
          <a:blip r:embed="rId3"/>
          <a:stretch>
            <a:fillRect/>
          </a:stretch>
        </p:blipFill>
        <p:spPr>
          <a:xfrm>
            <a:off x="0" y="-472869"/>
            <a:ext cx="12191999" cy="6717680"/>
          </a:xfrm>
          <a:prstGeom prst="rect">
            <a:avLst/>
          </a:prstGeom>
        </p:spPr>
      </p:pic>
      <p:sp>
        <p:nvSpPr>
          <p:cNvPr id="6" name="Rektangel 5"/>
          <p:cNvSpPr/>
          <p:nvPr/>
        </p:nvSpPr>
        <p:spPr>
          <a:xfrm>
            <a:off x="1149005" y="3277622"/>
            <a:ext cx="9893986" cy="2900593"/>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a:p>
            <a:pPr marL="342891" indent="-342891" eaLnBrk="0" hangingPunct="0">
              <a:spcBef>
                <a:spcPct val="30000"/>
              </a:spcBef>
              <a:buFont typeface="Arial" panose="020B0604020202020204" pitchFamily="34" charset="0"/>
              <a:buChar char="•"/>
              <a:defRPr/>
            </a:pPr>
            <a:endParaRPr lang="sv-SE" dirty="0">
              <a:solidFill>
                <a:prstClr val="black"/>
              </a:solidFill>
              <a:latin typeface="+mj-lt"/>
            </a:endParaRPr>
          </a:p>
          <a:p>
            <a:pPr marL="342891" indent="-342891" eaLnBrk="0" hangingPunct="0">
              <a:spcAft>
                <a:spcPts val="600"/>
              </a:spcAft>
              <a:buSzPct val="110000"/>
              <a:buFont typeface="Arial" panose="020B0604020202020204" pitchFamily="34" charset="0"/>
              <a:buChar char="•"/>
              <a:defRPr/>
            </a:pPr>
            <a:r>
              <a:rPr lang="sv-SE" sz="2000" dirty="0">
                <a:solidFill>
                  <a:prstClr val="black"/>
                </a:solidFill>
                <a:latin typeface="+mj-lt"/>
              </a:rPr>
              <a:t>Arbetsmiljön påverkar både hur vi mår och presterar på arbetsplatsen.</a:t>
            </a:r>
          </a:p>
          <a:p>
            <a:pPr marL="342891" indent="-342891" eaLnBrk="0" hangingPunct="0">
              <a:spcAft>
                <a:spcPts val="600"/>
              </a:spcAft>
              <a:buSzPct val="110000"/>
              <a:buFont typeface="Arial" panose="020B0604020202020204" pitchFamily="34" charset="0"/>
              <a:buChar char="•"/>
              <a:defRPr/>
            </a:pPr>
            <a:r>
              <a:rPr lang="sv-SE" sz="2000" dirty="0">
                <a:solidFill>
                  <a:prstClr val="black"/>
                </a:solidFill>
                <a:latin typeface="+mj-lt"/>
              </a:rPr>
              <a:t>Chefer och medarbetare har ett gemensamt ansvar för </a:t>
            </a:r>
            <a:r>
              <a:rPr lang="sv-SE" sz="2000" dirty="0">
                <a:solidFill>
                  <a:schemeClr val="tx1"/>
                </a:solidFill>
                <a:latin typeface="+mj-lt"/>
              </a:rPr>
              <a:t>att skapa en god arbetsmiljö, främja hälsa och förebygga skador och ohälsa.</a:t>
            </a:r>
          </a:p>
          <a:p>
            <a:pPr marL="342891" indent="-342891" eaLnBrk="0" hangingPunct="0">
              <a:spcAft>
                <a:spcPts val="600"/>
              </a:spcAft>
              <a:buSzPct val="110000"/>
              <a:buFont typeface="Arial" panose="020B0604020202020204" pitchFamily="34" charset="0"/>
              <a:buChar char="•"/>
              <a:defRPr/>
            </a:pPr>
            <a:r>
              <a:rPr lang="sv-SE" sz="2000" dirty="0">
                <a:solidFill>
                  <a:schemeClr val="tx1"/>
                </a:solidFill>
                <a:latin typeface="+mj-lt"/>
              </a:rPr>
              <a:t>Arbetsmiljön har en tydlig koppling till resultatet och kvaliteten i våra verksamheter.</a:t>
            </a:r>
          </a:p>
          <a:p>
            <a:pPr marL="342891" indent="-342891" eaLnBrk="0" hangingPunct="0">
              <a:spcAft>
                <a:spcPts val="600"/>
              </a:spcAft>
              <a:buSzPct val="110000"/>
              <a:buFont typeface="Arial" panose="020B0604020202020204" pitchFamily="34" charset="0"/>
              <a:buChar char="•"/>
              <a:defRPr/>
            </a:pPr>
            <a:r>
              <a:rPr lang="sv-SE" sz="2000" dirty="0">
                <a:solidFill>
                  <a:schemeClr val="tx1"/>
                </a:solidFill>
                <a:latin typeface="+mj-lt"/>
              </a:rPr>
              <a:t>Vi är varandras arbetsmiljö!</a:t>
            </a:r>
            <a:endParaRPr lang="sv-SE" sz="2000" dirty="0">
              <a:solidFill>
                <a:prstClr val="black"/>
              </a:solidFill>
              <a:latin typeface="+mj-lt"/>
            </a:endParaRPr>
          </a:p>
        </p:txBody>
      </p:sp>
      <p:sp>
        <p:nvSpPr>
          <p:cNvPr id="2" name="Rubrik 1"/>
          <p:cNvSpPr>
            <a:spLocks noGrp="1"/>
          </p:cNvSpPr>
          <p:nvPr>
            <p:ph type="ctrTitle"/>
          </p:nvPr>
        </p:nvSpPr>
        <p:spPr>
          <a:xfrm>
            <a:off x="3003172" y="3429000"/>
            <a:ext cx="6185651" cy="742879"/>
          </a:xfrm>
        </p:spPr>
        <p:txBody>
          <a:bodyPr/>
          <a:lstStyle/>
          <a:p>
            <a:pPr algn="l"/>
            <a:r>
              <a:rPr lang="sv-SE" sz="3200" dirty="0"/>
              <a:t>Varför är arbetsmiljö viktigt? </a:t>
            </a:r>
          </a:p>
        </p:txBody>
      </p:sp>
    </p:spTree>
    <p:extLst>
      <p:ext uri="{BB962C8B-B14F-4D97-AF65-F5344CB8AC3E}">
        <p14:creationId xmlns:p14="http://schemas.microsoft.com/office/powerpoint/2010/main" val="210859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3100085" y="2216642"/>
            <a:ext cx="6704531" cy="3192127"/>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p:txBody>
      </p:sp>
      <p:pic>
        <p:nvPicPr>
          <p:cNvPr id="3" name="Bildobjekt 2">
            <a:extLst>
              <a:ext uri="{FF2B5EF4-FFF2-40B4-BE49-F238E27FC236}">
                <a16:creationId xmlns:a16="http://schemas.microsoft.com/office/drawing/2014/main" id="{798C8B95-BE5A-49B0-9309-3282346387F4}"/>
              </a:ext>
            </a:extLst>
          </p:cNvPr>
          <p:cNvPicPr>
            <a:picLocks noChangeAspect="1"/>
          </p:cNvPicPr>
          <p:nvPr/>
        </p:nvPicPr>
        <p:blipFill>
          <a:blip r:embed="rId3"/>
          <a:stretch>
            <a:fillRect/>
          </a:stretch>
        </p:blipFill>
        <p:spPr>
          <a:xfrm>
            <a:off x="1" y="0"/>
            <a:ext cx="12191999" cy="6176479"/>
          </a:xfrm>
          <a:prstGeom prst="rect">
            <a:avLst/>
          </a:prstGeom>
        </p:spPr>
      </p:pic>
      <p:sp>
        <p:nvSpPr>
          <p:cNvPr id="11" name="Rektangel 10">
            <a:extLst>
              <a:ext uri="{FF2B5EF4-FFF2-40B4-BE49-F238E27FC236}">
                <a16:creationId xmlns:a16="http://schemas.microsoft.com/office/drawing/2014/main" id="{981C068E-2D30-454B-99CE-E927FA6EA9AC}"/>
              </a:ext>
            </a:extLst>
          </p:cNvPr>
          <p:cNvSpPr/>
          <p:nvPr/>
        </p:nvSpPr>
        <p:spPr>
          <a:xfrm>
            <a:off x="1031691" y="2581154"/>
            <a:ext cx="10128617" cy="3500963"/>
          </a:xfrm>
          <a:prstGeom prst="rect">
            <a:avLst/>
          </a:prstGeom>
          <a:solidFill>
            <a:srgbClr val="FFFFFF">
              <a:alpha val="84706"/>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ct val="30000"/>
              </a:spcBef>
              <a:buNone/>
              <a:defRPr/>
            </a:pPr>
            <a:endParaRPr lang="sv-SE" i="1" dirty="0">
              <a:solidFill>
                <a:prstClr val="black"/>
              </a:solidFill>
              <a:latin typeface="+mj-lt"/>
            </a:endParaRPr>
          </a:p>
          <a:p>
            <a:pPr>
              <a:spcAft>
                <a:spcPts val="1000"/>
              </a:spcAft>
              <a:buSzPct val="105000"/>
            </a:pPr>
            <a:endParaRPr lang="sv-SE" sz="2000" dirty="0">
              <a:solidFill>
                <a:schemeClr val="tx1"/>
              </a:solidFill>
              <a:ea typeface="Garamond" panose="02020404030301010803" pitchFamily="18" charset="0"/>
              <a:cs typeface="Times New Roman" panose="02020603050405020304" pitchFamily="18" charset="0"/>
            </a:endParaRPr>
          </a:p>
          <a:p>
            <a:pPr>
              <a:spcAft>
                <a:spcPts val="1000"/>
              </a:spcAft>
              <a:buSzPct val="105000"/>
            </a:pPr>
            <a:r>
              <a:rPr lang="sv-SE" sz="2000" dirty="0">
                <a:solidFill>
                  <a:schemeClr val="tx1"/>
                </a:solidFill>
                <a:ea typeface="Garamond" panose="02020404030301010803" pitchFamily="18" charset="0"/>
                <a:cs typeface="Times New Roman" panose="02020603050405020304" pitchFamily="18" charset="0"/>
              </a:rPr>
              <a:t>		</a:t>
            </a:r>
          </a:p>
          <a:p>
            <a:pPr>
              <a:spcAft>
                <a:spcPts val="1000"/>
              </a:spcAft>
              <a:buSzPct val="105000"/>
            </a:pPr>
            <a:endParaRPr lang="sv-SE" sz="2000" dirty="0">
              <a:solidFill>
                <a:schemeClr val="tx1"/>
              </a:solidFill>
              <a:ea typeface="Garamond" panose="02020404030301010803" pitchFamily="18" charset="0"/>
              <a:cs typeface="Times New Roman" panose="02020603050405020304" pitchFamily="18" charset="0"/>
            </a:endParaRPr>
          </a:p>
          <a:p>
            <a:pPr>
              <a:spcAft>
                <a:spcPts val="1000"/>
              </a:spcAft>
              <a:buSzPct val="105000"/>
            </a:pPr>
            <a:r>
              <a:rPr lang="sv-SE" sz="2000" dirty="0">
                <a:solidFill>
                  <a:schemeClr val="tx1"/>
                </a:solidFill>
                <a:ea typeface="Garamond" panose="02020404030301010803" pitchFamily="18" charset="0"/>
                <a:cs typeface="Times New Roman" panose="02020603050405020304" pitchFamily="18" charset="0"/>
              </a:rPr>
              <a:t>	Hur har vårt arbete från APU 2023 utvecklat vår arbetsmiljö och verksamhet?</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Har utvecklingsarbetet gått som planerat?</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Vilket värde har utvecklingsarbetet haft för oss?</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Har vi justerat vår handlingsplan?</a:t>
            </a:r>
          </a:p>
          <a:p>
            <a:pPr marL="1714491" lvl="3"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Har vi hittat nya, kanske bättre sätt, att nå målet?</a:t>
            </a:r>
          </a:p>
          <a:p>
            <a:pPr marL="342891" indent="-342891">
              <a:spcAft>
                <a:spcPts val="1000"/>
              </a:spcAft>
              <a:buSzPct val="105000"/>
              <a:buFont typeface="Arial" panose="020B0604020202020204" pitchFamily="34" charset="0"/>
              <a:buChar char="•"/>
            </a:pPr>
            <a:endParaRPr lang="sv-SE" sz="2000" dirty="0">
              <a:solidFill>
                <a:schemeClr val="tx1"/>
              </a:solidFill>
              <a:ea typeface="Garamond" panose="02020404030301010803" pitchFamily="18" charset="0"/>
              <a:cs typeface="Times New Roman" panose="02020603050405020304" pitchFamily="18" charset="0"/>
            </a:endParaRPr>
          </a:p>
        </p:txBody>
      </p:sp>
      <p:sp>
        <p:nvSpPr>
          <p:cNvPr id="2" name="textruta 1">
            <a:extLst>
              <a:ext uri="{FF2B5EF4-FFF2-40B4-BE49-F238E27FC236}">
                <a16:creationId xmlns:a16="http://schemas.microsoft.com/office/drawing/2014/main" id="{36AAF0ED-D9CF-4AD9-993B-1FE4AFE61733}"/>
              </a:ext>
            </a:extLst>
          </p:cNvPr>
          <p:cNvSpPr txBox="1"/>
          <p:nvPr/>
        </p:nvSpPr>
        <p:spPr>
          <a:xfrm>
            <a:off x="1809679" y="2854307"/>
            <a:ext cx="8572640" cy="1477328"/>
          </a:xfrm>
          <a:prstGeom prst="rect">
            <a:avLst/>
          </a:prstGeom>
          <a:noFill/>
        </p:spPr>
        <p:txBody>
          <a:bodyPr wrap="square" rtlCol="0">
            <a:spAutoFit/>
          </a:bodyPr>
          <a:lstStyle/>
          <a:p>
            <a:pPr algn="ctr">
              <a:buNone/>
            </a:pPr>
            <a:r>
              <a:rPr lang="sv-SE" sz="2800" b="1" dirty="0">
                <a:solidFill>
                  <a:prstClr val="black"/>
                </a:solidFill>
                <a:latin typeface="+mj-lt"/>
              </a:rPr>
              <a:t>Tillbakablick – vår handlingsplan utifrån</a:t>
            </a:r>
            <a:br>
              <a:rPr lang="sv-SE" sz="2800" b="1" dirty="0">
                <a:solidFill>
                  <a:prstClr val="black"/>
                </a:solidFill>
                <a:latin typeface="+mj-lt"/>
              </a:rPr>
            </a:br>
            <a:r>
              <a:rPr lang="sv-SE" sz="2800" b="1" dirty="0">
                <a:solidFill>
                  <a:prstClr val="black"/>
                </a:solidFill>
                <a:latin typeface="+mj-lt"/>
              </a:rPr>
              <a:t> APU-resultatet år 2023</a:t>
            </a:r>
            <a:br>
              <a:rPr lang="sv-SE" sz="3400" b="1" dirty="0">
                <a:solidFill>
                  <a:prstClr val="black"/>
                </a:solidFill>
                <a:latin typeface="+mj-lt"/>
              </a:rPr>
            </a:br>
            <a:r>
              <a:rPr lang="sv-SE" sz="3400" b="1" dirty="0">
                <a:solidFill>
                  <a:prstClr val="black"/>
                </a:solidFill>
                <a:latin typeface="+mj-lt"/>
              </a:rPr>
              <a:t>	</a:t>
            </a:r>
          </a:p>
        </p:txBody>
      </p:sp>
    </p:spTree>
    <p:extLst>
      <p:ext uri="{BB962C8B-B14F-4D97-AF65-F5344CB8AC3E}">
        <p14:creationId xmlns:p14="http://schemas.microsoft.com/office/powerpoint/2010/main" val="57251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07569" y="1592653"/>
            <a:ext cx="7341228" cy="3492531"/>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2" name="Rubrik 1">
            <a:extLst>
              <a:ext uri="{FF2B5EF4-FFF2-40B4-BE49-F238E27FC236}">
                <a16:creationId xmlns:a16="http://schemas.microsoft.com/office/drawing/2014/main" id="{3A061EE8-C333-8F05-A5A8-1C75BDAC1A59}"/>
              </a:ext>
            </a:extLst>
          </p:cNvPr>
          <p:cNvSpPr txBox="1">
            <a:spLocks/>
          </p:cNvSpPr>
          <p:nvPr/>
        </p:nvSpPr>
        <p:spPr>
          <a:xfrm>
            <a:off x="269998" y="360001"/>
            <a:ext cx="11664000" cy="72000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Anonymitet</a:t>
            </a:r>
          </a:p>
        </p:txBody>
      </p:sp>
      <p:sp>
        <p:nvSpPr>
          <p:cNvPr id="6" name="Platshållare för innehåll 2">
            <a:extLst>
              <a:ext uri="{FF2B5EF4-FFF2-40B4-BE49-F238E27FC236}">
                <a16:creationId xmlns:a16="http://schemas.microsoft.com/office/drawing/2014/main" id="{11364140-BF17-D2AB-3A86-866E8AC3EC24}"/>
              </a:ext>
            </a:extLst>
          </p:cNvPr>
          <p:cNvSpPr txBox="1">
            <a:spLocks/>
          </p:cNvSpPr>
          <p:nvPr/>
        </p:nvSpPr>
        <p:spPr>
          <a:xfrm>
            <a:off x="270000" y="1226634"/>
            <a:ext cx="11663998" cy="4857365"/>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spcAft>
                <a:spcPts val="1000"/>
              </a:spcAft>
            </a:pPr>
            <a:r>
              <a:rPr lang="sv-SE" sz="2400" dirty="0">
                <a:ea typeface="Garamond" panose="02020404030301010803" pitchFamily="18" charset="0"/>
                <a:cs typeface="Times New Roman" panose="02020603050405020304" pitchFamily="18" charset="0"/>
              </a:rPr>
              <a:t>Minst 5 och minst 50 % svarande för att rapport ska skapas.</a:t>
            </a:r>
          </a:p>
          <a:p>
            <a:pPr marL="342891" indent="-342891">
              <a:spcAft>
                <a:spcPts val="1000"/>
              </a:spcAft>
            </a:pPr>
            <a:r>
              <a:rPr lang="sv-SE" sz="2400" dirty="0">
                <a:ea typeface="Garamond" panose="02020404030301010803" pitchFamily="18" charset="0"/>
                <a:cs typeface="Times New Roman" panose="02020603050405020304" pitchFamily="18" charset="0"/>
              </a:rPr>
              <a:t>Svaren går till extern leverantör, ingen på kommunen kan se enskilda svar.</a:t>
            </a:r>
          </a:p>
          <a:p>
            <a:pPr marL="342891" indent="-342891">
              <a:spcAft>
                <a:spcPts val="1000"/>
              </a:spcAft>
            </a:pPr>
            <a:r>
              <a:rPr lang="sv-SE" sz="2400" dirty="0">
                <a:ea typeface="Garamond" panose="02020404030301010803" pitchFamily="18" charset="0"/>
                <a:cs typeface="Times New Roman" panose="02020603050405020304" pitchFamily="18" charset="0"/>
              </a:rPr>
              <a:t>Bakgrundsinformationen används endast på kommunövergripande nivå.</a:t>
            </a:r>
          </a:p>
          <a:p>
            <a:pPr marL="342891" indent="-342891">
              <a:spcAft>
                <a:spcPts val="1000"/>
              </a:spcAft>
            </a:pPr>
            <a:r>
              <a:rPr lang="sv-SE" sz="2400" dirty="0">
                <a:ea typeface="Garamond" panose="02020404030301010803" pitchFamily="18" charset="0"/>
                <a:cs typeface="Times New Roman" panose="02020603050405020304" pitchFamily="18" charset="0"/>
              </a:rPr>
              <a:t>Svar om kränkande särbehandling redovisas på avdelningsnivå. Det måste </a:t>
            </a:r>
            <a:r>
              <a:rPr lang="sv-SE" sz="2400" dirty="0">
                <a:cs typeface="Times New Roman" panose="02020603050405020304" pitchFamily="18" charset="0"/>
              </a:rPr>
              <a:t>vara</a:t>
            </a:r>
            <a:r>
              <a:rPr lang="sv-SE" sz="2400" dirty="0">
                <a:ea typeface="Garamond" panose="02020404030301010803" pitchFamily="18" charset="0"/>
                <a:cs typeface="Times New Roman" panose="02020603050405020304" pitchFamily="18" charset="0"/>
              </a:rPr>
              <a:t> minst 10 svarande på avdelningen för att rapport ska skapas.</a:t>
            </a:r>
          </a:p>
        </p:txBody>
      </p:sp>
    </p:spTree>
    <p:extLst>
      <p:ext uri="{BB962C8B-B14F-4D97-AF65-F5344CB8AC3E}">
        <p14:creationId xmlns:p14="http://schemas.microsoft.com/office/powerpoint/2010/main" val="160681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07569" y="1844824"/>
            <a:ext cx="7070321" cy="3312368"/>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7" name="Rubrik 1">
            <a:extLst>
              <a:ext uri="{FF2B5EF4-FFF2-40B4-BE49-F238E27FC236}">
                <a16:creationId xmlns:a16="http://schemas.microsoft.com/office/drawing/2014/main" id="{55A4FD0F-27A2-7E2D-413E-BE0B75492C9D}"/>
              </a:ext>
            </a:extLst>
          </p:cNvPr>
          <p:cNvSpPr txBox="1">
            <a:spLocks/>
          </p:cNvSpPr>
          <p:nvPr/>
        </p:nvSpPr>
        <p:spPr>
          <a:xfrm>
            <a:off x="269998" y="360001"/>
            <a:ext cx="11664000" cy="72000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Tidplan</a:t>
            </a:r>
            <a:endParaRPr lang="sv-SE" dirty="0">
              <a:solidFill>
                <a:srgbClr val="FF0000"/>
              </a:solidFill>
            </a:endParaRPr>
          </a:p>
        </p:txBody>
      </p:sp>
      <p:sp>
        <p:nvSpPr>
          <p:cNvPr id="8" name="Platshållare för innehåll 2">
            <a:extLst>
              <a:ext uri="{FF2B5EF4-FFF2-40B4-BE49-F238E27FC236}">
                <a16:creationId xmlns:a16="http://schemas.microsoft.com/office/drawing/2014/main" id="{85A61887-22EC-C735-EF68-CB962B50CEC1}"/>
              </a:ext>
            </a:extLst>
          </p:cNvPr>
          <p:cNvSpPr txBox="1">
            <a:spLocks/>
          </p:cNvSpPr>
          <p:nvPr/>
        </p:nvSpPr>
        <p:spPr>
          <a:xfrm>
            <a:off x="264001" y="1354175"/>
            <a:ext cx="11663998" cy="5143824"/>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spcAft>
                <a:spcPts val="1000"/>
              </a:spcAft>
            </a:pPr>
            <a:r>
              <a:rPr lang="sv-SE" sz="2000" dirty="0">
                <a:ea typeface="Garamond" panose="02020404030301010803" pitchFamily="18" charset="0"/>
                <a:cs typeface="Times New Roman" panose="02020603050405020304" pitchFamily="18" charset="0"/>
              </a:rPr>
              <a:t>Du får länk till undersökningen skickat till din mail den 18 september. Haninge kommun står som avsändare, men mailutskicket kommer från extern leverantör. </a:t>
            </a:r>
          </a:p>
          <a:p>
            <a:pPr marL="342891" indent="-342891">
              <a:spcAft>
                <a:spcPts val="1000"/>
              </a:spcAft>
            </a:pPr>
            <a:r>
              <a:rPr lang="sv-SE" sz="2000" dirty="0">
                <a:ea typeface="Garamond" panose="02020404030301010803" pitchFamily="18" charset="0"/>
                <a:cs typeface="Times New Roman" panose="02020603050405020304" pitchFamily="18" charset="0"/>
              </a:rPr>
              <a:t>APU är öppen att svara på under perioden 18 september till 2 oktober. </a:t>
            </a:r>
          </a:p>
          <a:p>
            <a:pPr marL="342891" indent="-342891">
              <a:spcAft>
                <a:spcPts val="1000"/>
              </a:spcAft>
            </a:pPr>
            <a:r>
              <a:rPr lang="sv-SE" sz="2000" dirty="0">
                <a:ea typeface="Garamond" panose="02020404030301010803" pitchFamily="18" charset="0"/>
                <a:cs typeface="Times New Roman" panose="02020603050405020304" pitchFamily="18" charset="0"/>
              </a:rPr>
              <a:t>Det är obligatoriskt att svara på undersökningen och du gör det på din arbetstid. </a:t>
            </a:r>
          </a:p>
          <a:p>
            <a:pPr marL="342891" indent="-342891">
              <a:spcAft>
                <a:spcPts val="1000"/>
              </a:spcAft>
            </a:pPr>
            <a:r>
              <a:rPr lang="sv-SE" sz="2000" dirty="0">
                <a:ea typeface="Garamond" panose="02020404030301010803" pitchFamily="18" charset="0"/>
                <a:cs typeface="Times New Roman" panose="02020603050405020304" pitchFamily="18" charset="0"/>
              </a:rPr>
              <a:t>Mer information om APU hittar du på HINT: </a:t>
            </a:r>
            <a:r>
              <a:rPr lang="sv-SE" sz="2000" dirty="0">
                <a:ea typeface="Garamond" panose="02020404030301010803" pitchFamily="18" charset="0"/>
                <a:cs typeface="Times New Roman" panose="02020603050405020304" pitchFamily="18" charset="0"/>
                <a:hlinkClick r:id="rId3"/>
              </a:rPr>
              <a:t>https://intranet.haninge.se/min-anstallning/arbetsmiljo/arbeta-systematiskt-med-arbetsmiljon-sam/undersoka/arbetsplatsundersokning-apu/</a:t>
            </a:r>
            <a:endParaRPr lang="sv-SE" sz="2000" dirty="0">
              <a:ea typeface="Garamond" panose="02020404030301010803" pitchFamily="18" charset="0"/>
              <a:cs typeface="Times New Roman" panose="02020603050405020304" pitchFamily="18" charset="0"/>
            </a:endParaRPr>
          </a:p>
          <a:p>
            <a:pPr marL="342891" indent="-342891">
              <a:spcAft>
                <a:spcPts val="1000"/>
              </a:spcAft>
            </a:pPr>
            <a:r>
              <a:rPr lang="sv-SE" sz="2000" dirty="0">
                <a:ea typeface="Garamond" panose="02020404030301010803" pitchFamily="18" charset="0"/>
                <a:cs typeface="Times New Roman" panose="02020603050405020304" pitchFamily="18" charset="0"/>
              </a:rPr>
              <a:t>När resultaten är klara startar vi ett gemensamt arbete med att identifiera, prioritera och analysera utvecklingsområden. Utifrån en handlingsplan utvecklar vi vår arbetsplats för bättre arbetsmiljö och verksamhet.</a:t>
            </a:r>
          </a:p>
          <a:p>
            <a:endParaRPr lang="sv-SE" dirty="0"/>
          </a:p>
        </p:txBody>
      </p:sp>
    </p:spTree>
    <p:extLst>
      <p:ext uri="{BB962C8B-B14F-4D97-AF65-F5344CB8AC3E}">
        <p14:creationId xmlns:p14="http://schemas.microsoft.com/office/powerpoint/2010/main" val="23495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624D9B-C7AB-0F8A-3DF3-6BCEB159425B}"/>
              </a:ext>
            </a:extLst>
          </p:cNvPr>
          <p:cNvSpPr>
            <a:spLocks noGrp="1"/>
          </p:cNvSpPr>
          <p:nvPr>
            <p:ph type="ctrTitle"/>
          </p:nvPr>
        </p:nvSpPr>
        <p:spPr/>
        <p:txBody>
          <a:bodyPr/>
          <a:lstStyle/>
          <a:p>
            <a:r>
              <a:rPr lang="sv-SE" dirty="0"/>
              <a:t>Tack för idag!</a:t>
            </a:r>
          </a:p>
        </p:txBody>
      </p:sp>
    </p:spTree>
    <p:extLst>
      <p:ext uri="{BB962C8B-B14F-4D97-AF65-F5344CB8AC3E}">
        <p14:creationId xmlns:p14="http://schemas.microsoft.com/office/powerpoint/2010/main" val="3453371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959</Words>
  <Application>Microsoft Office PowerPoint</Application>
  <PresentationFormat>Bredbild</PresentationFormat>
  <Paragraphs>89</Paragraphs>
  <Slides>7</Slides>
  <Notes>7</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7</vt:i4>
      </vt:variant>
    </vt:vector>
  </HeadingPairs>
  <TitlesOfParts>
    <vt:vector size="15" baseType="lpstr">
      <vt:lpstr>Arial</vt:lpstr>
      <vt:lpstr>Calibri</vt:lpstr>
      <vt:lpstr>Corbel</vt:lpstr>
      <vt:lpstr>Garamond</vt:lpstr>
      <vt:lpstr>Times</vt:lpstr>
      <vt:lpstr>Times New Roman</vt:lpstr>
      <vt:lpstr>Wingdings</vt:lpstr>
      <vt:lpstr>Haninge kommun</vt:lpstr>
      <vt:lpstr>Arbetsplatsundersökning (APU) </vt:lpstr>
      <vt:lpstr>Varför arbetsplatsundersökning?</vt:lpstr>
      <vt:lpstr>Varför är arbetsmiljö viktigt? </vt:lpstr>
      <vt:lpstr>PowerPoint-presentation</vt:lpstr>
      <vt:lpstr>PowerPoint-presentation</vt:lpstr>
      <vt:lpstr>PowerPoint-presentation</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Marie Lilja Lindgren</cp:lastModifiedBy>
  <cp:revision>296</cp:revision>
  <dcterms:created xsi:type="dcterms:W3CDTF">2020-01-15T11:02:53Z</dcterms:created>
  <dcterms:modified xsi:type="dcterms:W3CDTF">2024-09-19T08:28:57Z</dcterms:modified>
</cp:coreProperties>
</file>