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1" r:id="rId2"/>
    <p:sldMasterId id="2147483723" r:id="rId3"/>
  </p:sldMasterIdLst>
  <p:notesMasterIdLst>
    <p:notesMasterId r:id="rId29"/>
  </p:notesMasterIdLst>
  <p:handoutMasterIdLst>
    <p:handoutMasterId r:id="rId30"/>
  </p:handoutMasterIdLst>
  <p:sldIdLst>
    <p:sldId id="576" r:id="rId4"/>
    <p:sldId id="347" r:id="rId5"/>
    <p:sldId id="344" r:id="rId6"/>
    <p:sldId id="354" r:id="rId7"/>
    <p:sldId id="417" r:id="rId8"/>
    <p:sldId id="436" r:id="rId9"/>
    <p:sldId id="580" r:id="rId10"/>
    <p:sldId id="578" r:id="rId11"/>
    <p:sldId id="374" r:id="rId12"/>
    <p:sldId id="2076138314" r:id="rId13"/>
    <p:sldId id="430" r:id="rId14"/>
    <p:sldId id="431" r:id="rId15"/>
    <p:sldId id="378" r:id="rId16"/>
    <p:sldId id="409" r:id="rId17"/>
    <p:sldId id="426" r:id="rId18"/>
    <p:sldId id="360" r:id="rId19"/>
    <p:sldId id="437" r:id="rId20"/>
    <p:sldId id="573" r:id="rId21"/>
    <p:sldId id="390" r:id="rId22"/>
    <p:sldId id="572" r:id="rId23"/>
    <p:sldId id="574" r:id="rId24"/>
    <p:sldId id="424" r:id="rId25"/>
    <p:sldId id="5238" r:id="rId26"/>
    <p:sldId id="413" r:id="rId27"/>
    <p:sldId id="577"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220" autoAdjust="0"/>
  </p:normalViewPr>
  <p:slideViewPr>
    <p:cSldViewPr snapToGrid="0" showGuides="1">
      <p:cViewPr varScale="1">
        <p:scale>
          <a:sx n="53" d="100"/>
          <a:sy n="53" d="100"/>
        </p:scale>
        <p:origin x="1766" y="6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908"/>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2024-09-30</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2024-09-30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Denna bild tar du bort innan presentation på APT (totalt tar du bort bilderna 1 – 6).</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a:p>
        </p:txBody>
      </p:sp>
    </p:spTree>
    <p:extLst>
      <p:ext uri="{BB962C8B-B14F-4D97-AF65-F5344CB8AC3E}">
        <p14:creationId xmlns:p14="http://schemas.microsoft.com/office/powerpoint/2010/main" val="31266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Siffrorna tar du från APU-rapporten.</a:t>
            </a:r>
          </a:p>
          <a:p>
            <a:r>
              <a:rPr lang="sv-SE" baseline="0" dirty="0"/>
              <a:t>Kom ihåg att du som chef endast kort ska presentera resultatet. Visa ett nyfiket förhållningssätt. All tolkning och reflektion sker tillsammans med medarbetarna. </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311269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Titta i APU-rapporten och i</a:t>
            </a:r>
            <a:r>
              <a:rPr lang="sv-SE" baseline="0" dirty="0"/>
              <a:t>dentifiera de frågor som har högst medelvärde och skriv in dem.</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12</a:t>
            </a:fld>
            <a:endParaRPr lang="sv-SE" altLang="sv-SE"/>
          </a:p>
        </p:txBody>
      </p:sp>
    </p:spTree>
    <p:extLst>
      <p:ext uri="{BB962C8B-B14F-4D97-AF65-F5344CB8AC3E}">
        <p14:creationId xmlns:p14="http://schemas.microsoft.com/office/powerpoint/2010/main" val="16740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Titta i APU-rapporten och i</a:t>
            </a:r>
            <a:r>
              <a:rPr lang="sv-SE" baseline="0" dirty="0"/>
              <a:t>dentifiera de frågor som har lägst medelvärde och skriv in dem.</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147050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4938" y="131763"/>
            <a:ext cx="4557713" cy="2563812"/>
          </a:xfrm>
        </p:spPr>
      </p:sp>
      <p:sp>
        <p:nvSpPr>
          <p:cNvPr id="3" name="Platshållare för anteckningar 2"/>
          <p:cNvSpPr>
            <a:spLocks noGrp="1"/>
          </p:cNvSpPr>
          <p:nvPr>
            <p:ph type="body" idx="1"/>
          </p:nvPr>
        </p:nvSpPr>
        <p:spPr>
          <a:xfrm>
            <a:off x="230485" y="2875087"/>
            <a:ext cx="6408712" cy="6696744"/>
          </a:xfrm>
        </p:spPr>
        <p:txBody>
          <a:bodyPr/>
          <a:lstStyle/>
          <a:p>
            <a:pPr>
              <a:spcBef>
                <a:spcPts val="0"/>
              </a:spcBef>
              <a:spcAft>
                <a:spcPts val="600"/>
              </a:spcAft>
            </a:pPr>
            <a:r>
              <a:rPr lang="sv-SE" sz="1200" dirty="0">
                <a:solidFill>
                  <a:schemeClr val="tx1"/>
                </a:solidFill>
              </a:rPr>
              <a:t>Vid behov kompletterar chef och skyddsombud tidigare identifierade utvecklingsområden (arbetsmiljöåtgärder) som inte fångats upp i APU resultatet</a:t>
            </a:r>
            <a:r>
              <a:rPr lang="sv-SE" sz="1200" baseline="0" dirty="0">
                <a:solidFill>
                  <a:schemeClr val="tx1"/>
                </a:solidFill>
              </a:rPr>
              <a:t> och som kan behöva synliggöras. </a:t>
            </a:r>
            <a:endParaRPr lang="sv-SE" sz="1200" b="0" i="0"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281033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Kartläggning och</a:t>
            </a:r>
            <a:r>
              <a:rPr lang="sv-SE" sz="1200" kern="1200" baseline="0" dirty="0">
                <a:solidFill>
                  <a:schemeClr val="tx1"/>
                </a:solidFill>
                <a:effectLst/>
                <a:latin typeface="Times" pitchFamily="-16" charset="0"/>
                <a:ea typeface="+mn-ea"/>
                <a:cs typeface="+mn-cs"/>
              </a:rPr>
              <a:t> dialog </a:t>
            </a:r>
            <a:r>
              <a:rPr lang="sv-SE" sz="1200" kern="1200" dirty="0">
                <a:solidFill>
                  <a:schemeClr val="tx1"/>
                </a:solidFill>
                <a:effectLst/>
                <a:latin typeface="Times" pitchFamily="-16" charset="0"/>
                <a:ea typeface="+mn-ea"/>
                <a:cs typeface="+mn-cs"/>
              </a:rPr>
              <a:t>kring</a:t>
            </a:r>
            <a:r>
              <a:rPr lang="sv-SE" sz="1200" kern="1200" baseline="0" dirty="0">
                <a:solidFill>
                  <a:schemeClr val="tx1"/>
                </a:solidFill>
                <a:effectLst/>
                <a:latin typeface="Times" pitchFamily="-16" charset="0"/>
                <a:ea typeface="+mn-ea"/>
                <a:cs typeface="+mn-cs"/>
              </a:rPr>
              <a:t> utvecklingsområden </a:t>
            </a:r>
            <a:r>
              <a:rPr lang="sv-SE" sz="1200" kern="1200" dirty="0">
                <a:solidFill>
                  <a:schemeClr val="tx1"/>
                </a:solidFill>
                <a:effectLst/>
                <a:latin typeface="Times" pitchFamily="-16" charset="0"/>
                <a:ea typeface="+mn-ea"/>
                <a:cs typeface="+mn-cs"/>
              </a:rPr>
              <a:t>börjar. </a:t>
            </a:r>
            <a:br>
              <a:rPr lang="sv-SE" sz="1200" kern="1200" dirty="0">
                <a:solidFill>
                  <a:schemeClr val="tx1"/>
                </a:solidFill>
                <a:effectLst/>
                <a:latin typeface="Times" pitchFamily="-16" charset="0"/>
                <a:ea typeface="+mn-ea"/>
                <a:cs typeface="+mn-cs"/>
              </a:rPr>
            </a:b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endParaRPr lang="sv-SE" b="1" baseline="0"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145117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2950"/>
            <a:ext cx="6616700" cy="3722688"/>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Times" pitchFamily="-16" charset="0"/>
                <a:ea typeface="+mn-ea"/>
                <a:cs typeface="+mn-cs"/>
              </a:rPr>
              <a:t>Instruktion till undersökning/dialog</a:t>
            </a:r>
            <a:r>
              <a:rPr lang="sv-SE" sz="1200" b="1" kern="1200" baseline="0" dirty="0">
                <a:solidFill>
                  <a:schemeClr val="tx1"/>
                </a:solidFill>
                <a:effectLst/>
                <a:latin typeface="Times" pitchFamily="-16" charset="0"/>
                <a:ea typeface="+mn-ea"/>
                <a:cs typeface="+mn-cs"/>
              </a:rPr>
              <a:t>.</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Reflektera enskilt och skriv ner på post-it-lappar.</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Reflektera tillsammans i den mindre gruppen.</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Dela era reflektioner i storgruppen.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Gruppera post-it-lapparna utifrån det som kommer fram i övningen. </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292134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Gruppera resultatet som kommit in i kartläggningen. </a:t>
            </a:r>
            <a:br>
              <a:rPr lang="sv-SE" dirty="0"/>
            </a:br>
            <a:br>
              <a:rPr lang="sv-SE" dirty="0"/>
            </a:br>
            <a:r>
              <a:rPr lang="sv-SE" dirty="0"/>
              <a:t>Dölj eller ta bort denna bild om du inte använder dig av </a:t>
            </a:r>
            <a:r>
              <a:rPr lang="sv-SE" dirty="0" err="1"/>
              <a:t>Mentimeter</a:t>
            </a:r>
            <a:r>
              <a:rPr lang="sv-SE" dirty="0"/>
              <a:t> vid den här övningen.</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327644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Gruppera resultatet som kommit in i kartläggningen. </a:t>
            </a:r>
          </a:p>
          <a:p>
            <a:br>
              <a:rPr lang="sv-SE" dirty="0"/>
            </a:br>
            <a:r>
              <a:rPr lang="sv-SE" dirty="0"/>
              <a:t>Dölj eller ta bort denna bild om du inte använder dig av den här metoden vid övningen.</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12936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Titta igenom grupperingen av post-it-lappar, det vill säga resultatet av dialogen.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Nästa steg är</a:t>
            </a:r>
            <a:r>
              <a:rPr lang="sv-SE" sz="1200" kern="1200" baseline="0" dirty="0">
                <a:solidFill>
                  <a:schemeClr val="tx1"/>
                </a:solidFill>
                <a:effectLst/>
                <a:latin typeface="Times" pitchFamily="-16" charset="0"/>
                <a:ea typeface="+mn-ea"/>
                <a:cs typeface="+mn-cs"/>
              </a:rPr>
              <a:t> att </a:t>
            </a:r>
            <a:r>
              <a:rPr lang="sv-SE" sz="1200" kern="1200" dirty="0">
                <a:solidFill>
                  <a:schemeClr val="tx1"/>
                </a:solidFill>
                <a:effectLst/>
                <a:latin typeface="Times" pitchFamily="-16" charset="0"/>
                <a:ea typeface="+mn-ea"/>
                <a:cs typeface="+mn-cs"/>
              </a:rPr>
              <a:t>medarbetarna prioriterar de viktigaste åtgärds- och utvecklingsområden. Vilka utvecklingsområden är det viktigast att arbeta vidare med? Vad skapar mest värde och nytta för arbetsmiljön och verksamheten? Är det bråttom? Finns det resurser?</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Instruktion till gruppen</a:t>
            </a:r>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Röstningen sker enskilt.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Titta igenom grupperingen med post-it-lappar, det vill säga resultatet av övningen.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Medarbetaren har 3 poäng vardera. Varje medarbetare prioriterar cirka 3 utvecklingsområden. Fördela dem på de prioriterade områdena som du tycker är viktigast genom att sätta en tydlig prick på det området.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Tycker du att ett område är väldigt viktigt kan du sätta alla poäng på ett område, tycker du tre är lika viktiga fördelar ni 1 poäng på vardera, eller 2 poäng på ett område och 1 poäng på ett.</a:t>
            </a:r>
          </a:p>
          <a:p>
            <a:pPr marL="171450" lvl="0" indent="-171450">
              <a:buFont typeface="Arial" panose="020B0604020202020204" pitchFamily="34" charset="0"/>
              <a:buChar char="•"/>
            </a:pPr>
            <a:endParaRPr lang="sv-SE" sz="1200" kern="1200" dirty="0">
              <a:solidFill>
                <a:schemeClr val="tx1"/>
              </a:solidFill>
              <a:effectLst/>
              <a:latin typeface="Times" pitchFamily="-16" charset="0"/>
              <a:ea typeface="+mn-ea"/>
              <a:cs typeface="+mn-cs"/>
            </a:endParaRPr>
          </a:p>
          <a:p>
            <a:r>
              <a:rPr lang="sv-SE" sz="1400" i="1" dirty="0"/>
              <a:t>Alternativa metoder:</a:t>
            </a:r>
          </a:p>
          <a:p>
            <a:pPr lvl="1"/>
            <a:r>
              <a:rPr lang="sv-SE" sz="1400" i="1" dirty="0"/>
              <a:t>Anonym omröstning: numrera förslagen, be deltagarna skriva nummer på en lapp &amp; lägga i burk.</a:t>
            </a:r>
          </a:p>
          <a:p>
            <a:pPr lvl="1"/>
            <a:r>
              <a:rPr lang="sv-SE" sz="1400" i="1" dirty="0"/>
              <a:t>För snabb röstning i stor grupp där alla har mobil kan röstning ske via </a:t>
            </a:r>
            <a:r>
              <a:rPr lang="sv-SE" sz="1400" i="1" dirty="0" err="1"/>
              <a:t>menti</a:t>
            </a:r>
            <a:r>
              <a:rPr lang="sv-SE" sz="1400" i="1" dirty="0"/>
              <a:t> eller liknande</a:t>
            </a:r>
          </a:p>
          <a:p>
            <a:pPr marL="0" lvl="0" indent="0">
              <a:buFont typeface="Arial" panose="020B0604020202020204" pitchFamily="34" charset="0"/>
              <a:buNone/>
            </a:pPr>
            <a:endParaRPr lang="sv-SE" sz="1200" kern="1200" dirty="0">
              <a:solidFill>
                <a:schemeClr val="tx1"/>
              </a:solidFill>
              <a:effectLst/>
              <a:latin typeface="Times" pitchFamily="-16"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293223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240745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413438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242569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22</a:t>
            </a:fld>
            <a:endParaRPr lang="sv-SE" altLang="sv-SE"/>
          </a:p>
        </p:txBody>
      </p:sp>
    </p:spTree>
    <p:extLst>
      <p:ext uri="{BB962C8B-B14F-4D97-AF65-F5344CB8AC3E}">
        <p14:creationId xmlns:p14="http://schemas.microsoft.com/office/powerpoint/2010/main" val="128606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Times" pitchFamily="-16" charset="0"/>
                <a:ea typeface="+mn-ea"/>
                <a:cs typeface="+mn-cs"/>
              </a:rPr>
              <a:t>Med</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Analysverktyget gör vi en fördjupad analys, planerar vi för förändringar och gör en realistisk tidsplan för varje prioriterat utvecklingsområde. Vi definierar och planerar aktiviteter som leder till utveckling, undersöker vilka resurser som behövs och formulerar mål. </a:t>
            </a:r>
          </a:p>
          <a:p>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Önskat läge</a:t>
            </a:r>
            <a:r>
              <a:rPr lang="sv-SE" sz="1200" kern="1200" dirty="0">
                <a:solidFill>
                  <a:schemeClr val="tx1"/>
                </a:solidFill>
                <a:effectLst/>
                <a:latin typeface="Times" pitchFamily="-16" charset="0"/>
                <a:ea typeface="+mn-ea"/>
                <a:cs typeface="+mn-cs"/>
              </a:rPr>
              <a:t> </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Att ha ett önskat läge att sikta mot är bra för alla människor och grupper. Det önskade läget motiverar, inspirerar och visar oss vägen mot målet vi vill nå. </a:t>
            </a: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Förstå nuläget</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För nå det önskade läget behöver vi förstå nuläget. Hur har vi det nu och hur vill vi att det ska vara? </a:t>
            </a:r>
            <a:r>
              <a:rPr lang="sv-SE" sz="1200" kern="1200" baseline="0" dirty="0">
                <a:solidFill>
                  <a:schemeClr val="tx1"/>
                </a:solidFill>
                <a:effectLst/>
                <a:latin typeface="Times" pitchFamily="-16" charset="0"/>
                <a:ea typeface="+mn-ea"/>
                <a:cs typeface="+mn-cs"/>
              </a:rPr>
              <a:t>Fastna inte för länge i att förstå nuläget!</a:t>
            </a: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v-SE" sz="1200" b="1" kern="1200" dirty="0">
                <a:solidFill>
                  <a:schemeClr val="tx1"/>
                </a:solidFill>
                <a:effectLst/>
                <a:latin typeface="Times" pitchFamily="-16" charset="0"/>
                <a:ea typeface="+mn-ea"/>
                <a:cs typeface="+mn-cs"/>
              </a:rPr>
              <a:t>Hinder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Sällan är vägen till det önskade läget och målet spikrakt, det kommer att finnas hinder. Vad vet ni om era hinder? Vad står i vägen för att ni ska nå ert mål?  F</a:t>
            </a:r>
            <a:r>
              <a:rPr lang="sv-SE" sz="1200" kern="1200" baseline="0" dirty="0">
                <a:solidFill>
                  <a:schemeClr val="tx1"/>
                </a:solidFill>
                <a:effectLst/>
                <a:latin typeface="Times" pitchFamily="-16" charset="0"/>
                <a:ea typeface="+mn-ea"/>
                <a:cs typeface="+mn-cs"/>
              </a:rPr>
              <a:t>astna inte för länge i att förstå hinder!</a:t>
            </a: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Resurser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Vilket stöd och vilka resurser har ni till er hjälp i arbetet? Vad behöver ni? Resurser kan vara allt från material till kollegor, utbildning och lokaler. </a:t>
            </a:r>
          </a:p>
          <a:p>
            <a:pPr marL="228600" lvl="0" indent="-228600">
              <a:buFont typeface="+mj-lt"/>
              <a:buAutoNum type="arabicPeriod"/>
            </a:pP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Aktiviteter</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När vi har det önskade läget klart för oss behöver vi fundera över vad det är vi ska göra för att ta oss från nuläget till det önskade läget. Sätt upp de viktiga aktiviteter som skapar nytta och värde för er och för dem ni servar, det vill säga brukare, elever eller kunder. Det är viktigt att ha fokus på lösningar, aktiviteter och tydliggöra: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var och en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vi som grupp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vår chef kan göra?</a:t>
            </a:r>
          </a:p>
          <a:p>
            <a:pPr marL="685800" lvl="1" indent="-228600">
              <a:buFont typeface="Arial" panose="020B0604020202020204" pitchFamily="34" charset="0"/>
              <a:buChar char="•"/>
            </a:pPr>
            <a:r>
              <a:rPr lang="sv-SE" sz="1200" kern="1200" dirty="0">
                <a:solidFill>
                  <a:schemeClr val="tx1"/>
                </a:solidFill>
                <a:effectLst/>
                <a:latin typeface="Times" pitchFamily="-16" charset="0"/>
                <a:ea typeface="+mn-ea"/>
                <a:cs typeface="+mn-cs"/>
              </a:rPr>
              <a:t>Vad som behöver kommuniceras eller hanteras på högra nivå eller funktion?</a:t>
            </a: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pPr marL="228600" lvl="0" indent="-228600">
              <a:buFont typeface="+mj-lt"/>
              <a:buAutoNum type="arabicPeriod"/>
            </a:pPr>
            <a:r>
              <a:rPr lang="sv-SE" sz="1200" b="1" kern="1200" dirty="0">
                <a:solidFill>
                  <a:schemeClr val="tx1"/>
                </a:solidFill>
                <a:effectLst/>
                <a:latin typeface="Times" pitchFamily="-16" charset="0"/>
                <a:ea typeface="+mn-ea"/>
                <a:cs typeface="+mn-cs"/>
              </a:rPr>
              <a:t>Följ upp och utvärdera</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Uppföljningen är ovärderlig i arbetet med att nå våra mål. Det är väsentligt att du som chef tillsammans</a:t>
            </a:r>
            <a:r>
              <a:rPr lang="sv-SE" sz="1200" kern="1200" baseline="0" dirty="0">
                <a:solidFill>
                  <a:schemeClr val="tx1"/>
                </a:solidFill>
                <a:effectLst/>
                <a:latin typeface="Times" pitchFamily="-16" charset="0"/>
                <a:ea typeface="+mn-ea"/>
                <a:cs typeface="+mn-cs"/>
              </a:rPr>
              <a:t> med dina medarbetare å</a:t>
            </a:r>
            <a:r>
              <a:rPr lang="sv-SE" sz="1200" kern="1200" dirty="0">
                <a:solidFill>
                  <a:schemeClr val="tx1"/>
                </a:solidFill>
                <a:effectLst/>
                <a:latin typeface="Times" pitchFamily="-16" charset="0"/>
                <a:ea typeface="+mn-ea"/>
                <a:cs typeface="+mn-cs"/>
              </a:rPr>
              <a:t>terkommer till uppföljningen kontinuerligt. Det är också viktigt att arbetet utvärderas för att se att åtgärderna ger önskad effekt. Om ni startar utvecklingsprojekt i mindre eller större skala är det viktigt att veta om de skapat den nytta och det värde som ni hade tänkt att det skulle ge. Att noga tänka igenom hur något ska utvärderas är också en hjälp att faktiskt formulera bra mål, eftersom att bra mål går att utvärdera.</a:t>
            </a: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A737A-799E-46C1-A01C-95007746F30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76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I handlingsplan ska det tydligt framgå; vad är målet, vad ska ni göra för att nå det, vem ansvarar för det och när ska det vara klart? Du hittar mall för riskbedömning och handlingsplan på </a:t>
            </a:r>
            <a:r>
              <a:rPr lang="sv-SE" baseline="0" dirty="0"/>
              <a:t>HINT https://intranet.haninge.se/min-anstallning/arbetsmiljo/arbeta-systematiskt-med-arbetsmiljon-sam/ under dokument hittar du Handlingsplan, risk- och konsekvensbedömning (WORD). </a:t>
            </a: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r>
              <a:rPr lang="sv-SE" sz="2200" dirty="0"/>
              <a:t>Bland de prioriterade utvecklingsområdena kommer vissa frågor att hanteras av chef eller enskilda medarbetare. Andra utvecklingsområden kommer behöva lösas genom att skapa en tillfällig utvecklingsgrupp eller genom att föra dialog med annan nivå eller annan del av organisationen.</a:t>
            </a:r>
          </a:p>
          <a:p>
            <a:endParaRPr lang="sv-SE" sz="2200" dirty="0"/>
          </a:p>
          <a:p>
            <a:r>
              <a:rPr lang="sv-SE" sz="2200" dirty="0"/>
              <a:t>Boka in tid på APT för arbete med utvecklingsområdena utifrån handlingsplanen. Boka också in tid på APT för att följa upp att handlingsplanen och utvecklingsarbetet får de effekter som är nödvändiga för att utveckla arbetsmiljön och verksamheten.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24</a:t>
            </a:fld>
            <a:endParaRPr lang="sv-SE" altLang="sv-SE"/>
          </a:p>
        </p:txBody>
      </p:sp>
    </p:spTree>
    <p:extLst>
      <p:ext uri="{BB962C8B-B14F-4D97-AF65-F5344CB8AC3E}">
        <p14:creationId xmlns:p14="http://schemas.microsoft.com/office/powerpoint/2010/main" val="36883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Tack alla för dagens arbete.</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25</a:t>
            </a:fld>
            <a:endParaRPr lang="sv-SE"/>
          </a:p>
        </p:txBody>
      </p:sp>
    </p:spTree>
    <p:extLst>
      <p:ext uri="{BB962C8B-B14F-4D97-AF65-F5344CB8AC3E}">
        <p14:creationId xmlns:p14="http://schemas.microsoft.com/office/powerpoint/2010/main" val="357198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3</a:t>
            </a:fld>
            <a:endParaRPr lang="sv-SE" altLang="sv-SE"/>
          </a:p>
        </p:txBody>
      </p:sp>
    </p:spTree>
    <p:extLst>
      <p:ext uri="{BB962C8B-B14F-4D97-AF65-F5344CB8AC3E}">
        <p14:creationId xmlns:p14="http://schemas.microsoft.com/office/powerpoint/2010/main" val="193644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dk1"/>
              </a:solidFill>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328620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pPr lvl="0"/>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Tillsammans med ditt skyddsombud gör</a:t>
            </a:r>
            <a:r>
              <a:rPr lang="sv-SE" sz="1200" kern="1200" baseline="0" dirty="0">
                <a:solidFill>
                  <a:schemeClr val="tx1"/>
                </a:solidFill>
                <a:effectLst/>
                <a:latin typeface="+mn-lt"/>
                <a:ea typeface="+mn-ea"/>
                <a:cs typeface="+mn-cs"/>
              </a:rPr>
              <a:t> du </a:t>
            </a:r>
            <a:r>
              <a:rPr lang="sv-SE" sz="1200" kern="1200" dirty="0">
                <a:solidFill>
                  <a:schemeClr val="tx1"/>
                </a:solidFill>
                <a:effectLst/>
                <a:latin typeface="+mn-lt"/>
                <a:ea typeface="+mn-ea"/>
                <a:cs typeface="+mn-cs"/>
              </a:rPr>
              <a:t>en riskbedömning rörande de områden i årets APU som har en stor </a:t>
            </a:r>
            <a:r>
              <a:rPr lang="sv-SE" sz="1200" kern="1200" baseline="0" dirty="0">
                <a:solidFill>
                  <a:schemeClr val="tx1"/>
                </a:solidFill>
                <a:effectLst/>
                <a:latin typeface="+mn-lt"/>
                <a:ea typeface="+mn-ea"/>
                <a:cs typeface="+mn-cs"/>
              </a:rPr>
              <a:t>andel gult och rött</a:t>
            </a:r>
            <a:r>
              <a:rPr lang="sv-SE" sz="1200" kern="1200" dirty="0">
                <a:solidFill>
                  <a:schemeClr val="tx1"/>
                </a:solidFill>
                <a:effectLst/>
                <a:latin typeface="+mn-lt"/>
                <a:ea typeface="+mn-ea"/>
                <a:cs typeface="+mn-cs"/>
              </a:rPr>
              <a:t>. I de</a:t>
            </a:r>
            <a:r>
              <a:rPr lang="sv-SE" sz="1200" kern="1200" baseline="0" dirty="0">
                <a:solidFill>
                  <a:schemeClr val="tx1"/>
                </a:solidFill>
                <a:effectLst/>
                <a:latin typeface="+mn-lt"/>
                <a:ea typeface="+mn-ea"/>
                <a:cs typeface="+mn-cs"/>
              </a:rPr>
              <a:t> fall risk- och konsekvensbedömningen hamnar på orange eller rött fält behöver du omedelbart eller snarast åtgärda dessa. </a:t>
            </a:r>
          </a:p>
          <a:p>
            <a:pPr lvl="0"/>
            <a:r>
              <a:rPr lang="sv-SE" sz="1200" kern="1200" dirty="0">
                <a:solidFill>
                  <a:schemeClr val="tx1"/>
                </a:solidFill>
                <a:effectLst/>
                <a:latin typeface="Times" pitchFamily="-16" charset="0"/>
                <a:ea typeface="+mn-ea"/>
                <a:cs typeface="+mn-cs"/>
              </a:rPr>
              <a:t>Bedöm sannolikheten och risken att området kan leda till risk för ohälsa, olycksfall eller minskad kvalitet i verksamheten samt vilken konsekvens det får om den inträffar. Använd mallen som finns i övningen:</a:t>
            </a:r>
          </a:p>
          <a:p>
            <a:pPr lvl="1"/>
            <a:r>
              <a:rPr lang="sv-SE" sz="1200" b="1" kern="1200" dirty="0">
                <a:solidFill>
                  <a:schemeClr val="tx1"/>
                </a:solidFill>
                <a:effectLst/>
                <a:latin typeface="Times" pitchFamily="-16" charset="0"/>
                <a:ea typeface="+mn-ea"/>
                <a:cs typeface="+mn-cs"/>
              </a:rPr>
              <a:t>Risk = </a:t>
            </a:r>
            <a:r>
              <a:rPr lang="sv-SE" sz="1200" kern="1200" dirty="0">
                <a:solidFill>
                  <a:schemeClr val="tx1"/>
                </a:solidFill>
                <a:effectLst/>
                <a:latin typeface="Times" pitchFamily="-16" charset="0"/>
                <a:ea typeface="+mn-ea"/>
                <a:cs typeface="+mn-cs"/>
              </a:rPr>
              <a:t>Sannolikheten för ohälsa eller olycksfall i arbetet ska uppstå och följderna av detta, till exempel förslitningsskada</a:t>
            </a:r>
            <a:r>
              <a:rPr lang="sv-SE" sz="1050" kern="1200" dirty="0">
                <a:solidFill>
                  <a:schemeClr val="tx1"/>
                </a:solidFill>
                <a:effectLst/>
                <a:latin typeface="Times" pitchFamily="-16" charset="0"/>
                <a:ea typeface="+mn-ea"/>
                <a:cs typeface="+mn-cs"/>
              </a:rPr>
              <a:t> </a:t>
            </a:r>
            <a:endParaRPr lang="sv-SE" sz="1200" kern="1200" dirty="0">
              <a:solidFill>
                <a:schemeClr val="tx1"/>
              </a:solidFill>
              <a:effectLst/>
              <a:latin typeface="Times" pitchFamily="-16" charset="0"/>
              <a:ea typeface="+mn-ea"/>
              <a:cs typeface="+mn-cs"/>
            </a:endParaRPr>
          </a:p>
          <a:p>
            <a:pPr lvl="1"/>
            <a:r>
              <a:rPr lang="sv-SE" sz="1200" b="1" kern="1200" dirty="0" err="1">
                <a:solidFill>
                  <a:schemeClr val="tx1"/>
                </a:solidFill>
                <a:effectLst/>
                <a:latin typeface="Times" pitchFamily="-16" charset="0"/>
                <a:ea typeface="+mn-ea"/>
                <a:cs typeface="+mn-cs"/>
              </a:rPr>
              <a:t>Riskkälla</a:t>
            </a:r>
            <a:r>
              <a:rPr lang="sv-SE" sz="1200" b="1" kern="1200" dirty="0">
                <a:solidFill>
                  <a:schemeClr val="tx1"/>
                </a:solidFill>
                <a:effectLst/>
                <a:latin typeface="Times" pitchFamily="-16" charset="0"/>
                <a:ea typeface="+mn-ea"/>
                <a:cs typeface="+mn-cs"/>
              </a:rPr>
              <a:t> = </a:t>
            </a:r>
            <a:r>
              <a:rPr lang="sv-SE" sz="1200" kern="1200" dirty="0">
                <a:solidFill>
                  <a:schemeClr val="tx1"/>
                </a:solidFill>
                <a:effectLst/>
                <a:latin typeface="Times" pitchFamily="-16" charset="0"/>
                <a:ea typeface="+mn-ea"/>
                <a:cs typeface="+mn-cs"/>
              </a:rPr>
              <a:t>Anledningen/källan till ohälsan/olycksfallet (risken), till exempel monotont arbetsmoment.</a:t>
            </a:r>
          </a:p>
          <a:p>
            <a:pPr lvl="0"/>
            <a:r>
              <a:rPr lang="sv-SE" sz="1200" kern="1200" baseline="0" dirty="0">
                <a:solidFill>
                  <a:schemeClr val="tx1"/>
                </a:solidFill>
                <a:effectLst/>
                <a:latin typeface="+mn-lt"/>
                <a:ea typeface="+mn-ea"/>
                <a:cs typeface="+mn-cs"/>
              </a:rPr>
              <a:t>Dessutom behöver ni analysera resultatet utifrån frågorna:</a:t>
            </a:r>
            <a:br>
              <a:rPr lang="sv-SE" sz="1200" kern="1200" baseline="0" dirty="0">
                <a:solidFill>
                  <a:schemeClr val="tx1"/>
                </a:solidFill>
                <a:effectLst/>
                <a:latin typeface="+mn-lt"/>
                <a:ea typeface="+mn-ea"/>
                <a:cs typeface="+mn-cs"/>
              </a:rPr>
            </a:br>
            <a:r>
              <a:rPr lang="sv-SE" sz="1200" i="1" kern="1200" baseline="0" dirty="0">
                <a:solidFill>
                  <a:schemeClr val="tx1"/>
                </a:solidFill>
                <a:effectLst/>
                <a:latin typeface="+mn-lt"/>
                <a:ea typeface="+mn-ea"/>
                <a:cs typeface="+mn-cs"/>
              </a:rPr>
              <a:t>Vilka </a:t>
            </a:r>
            <a:r>
              <a:rPr lang="sv-SE" sz="1200" i="1" kern="1200" dirty="0">
                <a:solidFill>
                  <a:schemeClr val="tx1"/>
                </a:solidFill>
                <a:effectLst/>
                <a:latin typeface="+mn-lt"/>
                <a:ea typeface="+mn-ea"/>
                <a:cs typeface="+mn-cs"/>
              </a:rPr>
              <a:t>utvecklingsområden är det viktigast att arbeta vidare med? Vad skapar mest värde och nytta för arbetsmiljön och verksamheten? </a:t>
            </a:r>
          </a:p>
        </p:txBody>
      </p:sp>
      <p:sp>
        <p:nvSpPr>
          <p:cNvPr id="4" name="Platshållare för bildnummer 3"/>
          <p:cNvSpPr>
            <a:spLocks noGrp="1"/>
          </p:cNvSpPr>
          <p:nvPr>
            <p:ph type="sldNum" sz="quarter" idx="10"/>
          </p:nvPr>
        </p:nvSpPr>
        <p:spPr/>
        <p:txBody>
          <a:bodyPr/>
          <a:lstStyle/>
          <a:p>
            <a:fld id="{419A737A-799E-46C1-A01C-95007746F301}" type="slidenum">
              <a:rPr lang="sv-SE" smtClean="0"/>
              <a:t>5</a:t>
            </a:fld>
            <a:endParaRPr lang="sv-SE"/>
          </a:p>
        </p:txBody>
      </p:sp>
    </p:spTree>
    <p:extLst>
      <p:ext uri="{BB962C8B-B14F-4D97-AF65-F5344CB8AC3E}">
        <p14:creationId xmlns:p14="http://schemas.microsoft.com/office/powerpoint/2010/main" val="406075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OBS! Denna bild tar du bort innan presentation på APT (totalt tar du bort bilderna 1 – 6).</a:t>
            </a:r>
          </a:p>
          <a:p>
            <a:endParaRPr lang="sv-SE" dirty="0"/>
          </a:p>
          <a:p>
            <a:r>
              <a:rPr lang="sv-SE" b="1" dirty="0"/>
              <a:t>Instruktion:</a:t>
            </a:r>
          </a:p>
          <a:p>
            <a:r>
              <a:rPr lang="sv-SE" dirty="0"/>
              <a:t>Det är viktigt</a:t>
            </a:r>
            <a:r>
              <a:rPr lang="sv-SE" baseline="0" dirty="0"/>
              <a:t> att ni under APT lägger den mesta tiden på att analysera kring </a:t>
            </a:r>
            <a:r>
              <a:rPr lang="sv-SE" b="1" baseline="0" dirty="0"/>
              <a:t>önskat läge </a:t>
            </a:r>
            <a:r>
              <a:rPr lang="sv-SE" baseline="0" dirty="0"/>
              <a:t>och </a:t>
            </a:r>
            <a:r>
              <a:rPr lang="sv-SE" b="1" baseline="0" dirty="0"/>
              <a:t>aktiviteter</a:t>
            </a:r>
            <a:r>
              <a:rPr lang="sv-SE" baseline="0" dirty="0"/>
              <a:t> för att nå det önskade läget. Fastna inte för länge med att gå igenom resultatet. </a:t>
            </a:r>
            <a:r>
              <a:rPr lang="sv-SE" dirty="0">
                <a:solidFill>
                  <a:srgbClr val="FF0000"/>
                </a:solidFill>
              </a:rPr>
              <a:t>Arbetssättet för</a:t>
            </a:r>
            <a:r>
              <a:rPr lang="sv-SE" baseline="0" dirty="0">
                <a:solidFill>
                  <a:srgbClr val="FF0000"/>
                </a:solidFill>
              </a:rPr>
              <a:t> att arbeta med resultatet inne</a:t>
            </a:r>
            <a:r>
              <a:rPr lang="sv-SE" dirty="0">
                <a:solidFill>
                  <a:srgbClr val="FF0000"/>
                </a:solidFill>
              </a:rPr>
              <a:t>håller en analysdel som bygger på ett lösningsfokuserat coachande förhållningssätt. Detta</a:t>
            </a:r>
            <a:r>
              <a:rPr lang="sv-SE" baseline="0" dirty="0">
                <a:solidFill>
                  <a:srgbClr val="FF0000"/>
                </a:solidFill>
              </a:rPr>
              <a:t> skapar delaktighet och engagemang hos medarbetarna. </a:t>
            </a:r>
            <a:r>
              <a:rPr lang="sv-SE" dirty="0">
                <a:solidFill>
                  <a:srgbClr val="FF0000"/>
                </a:solidFill>
              </a:rPr>
              <a:t>Viktigt att ni fokuserar på hur ni kan utveckla verksamheten och inte fastnar i nuläget.</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408530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Denna bild tar du bort innan presentation på APT (totalt tar du bort bilderna 1 – 6).</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7</a:t>
            </a:fld>
            <a:endParaRPr lang="sv-SE"/>
          </a:p>
        </p:txBody>
      </p:sp>
    </p:spTree>
    <p:extLst>
      <p:ext uri="{BB962C8B-B14F-4D97-AF65-F5344CB8AC3E}">
        <p14:creationId xmlns:p14="http://schemas.microsoft.com/office/powerpoint/2010/main" val="50710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Presentera syfte och mål arbetet med dagens APT/planeringsdag.</a:t>
            </a: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353206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bra utgångspunkt i arbetet med APU-resultatet är att titta på friskfaktorerna. Vad innebär friskfaktorerna för er och vilka faktorer behöver vi utveckla? Att ta med friskfaktorerna i arbetet skapar en tydlighet kring vad en arbetsplats behöver och vad som behöver utvecklas. Det blir mer fokus på att främja arbetsmiljön i stället för att enbart fokusera på det som inte fungerar. Det som inte fungerar kommer ändå att lyftas i arbetet med resultatet. Genom att ta med friskfaktorerna blir ingången positiv.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7AB13-884B-48E2-B22F-BA5895D40DE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0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9"/>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805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10954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68998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A56349F-3026-8D49-84A1-DAF0CCC3F08E}"/>
              </a:ext>
            </a:extLst>
          </p:cNvPr>
          <p:cNvSpPr/>
          <p:nvPr userDrawn="1"/>
        </p:nvSpPr>
        <p:spPr bwMode="auto">
          <a:xfrm>
            <a:off x="279401" y="301625"/>
            <a:ext cx="11633199" cy="5782357"/>
          </a:xfrm>
          <a:prstGeom prst="rect">
            <a:avLst/>
          </a:prstGeom>
          <a:solidFill>
            <a:srgbClr val="4E7A57"/>
          </a:solidFill>
          <a:ln>
            <a:noFill/>
          </a:ln>
          <a:effectLst/>
        </p:spPr>
        <p:txBody>
          <a:bodyPr vert="horz" wrap="square" lIns="251999" tIns="251999" rIns="251999" bIns="251999" numCol="1" rtlCol="0" anchor="t" anchorCtr="0" compatLnSpc="1">
            <a:prstTxWarp prst="textNoShape">
              <a:avLst/>
            </a:prstTxWarp>
          </a:bodyPr>
          <a:lstStyle/>
          <a:p>
            <a:pPr marR="0" lvl="0" indent="0" fontAlgn="base">
              <a:lnSpc>
                <a:spcPct val="100000"/>
              </a:lnSpc>
              <a:spcBef>
                <a:spcPct val="2000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407401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905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47266D-8C6C-6C4B-9BE9-AB2102E0E164}"/>
              </a:ext>
            </a:extLst>
          </p:cNvPr>
          <p:cNvSpPr>
            <a:spLocks noGrp="1"/>
          </p:cNvSpPr>
          <p:nvPr>
            <p:ph idx="1"/>
          </p:nvPr>
        </p:nvSpPr>
        <p:spPr/>
        <p:txBody>
          <a:bodyPr/>
          <a:lstStyle/>
          <a:p>
            <a:r>
              <a:rPr lang="sv-SE"/>
              <a:t>Redigera format för bakgrundstext
Nivå två
Nivå tre
Nivå fyra
Nivå fem</a:t>
            </a:r>
          </a:p>
        </p:txBody>
      </p:sp>
      <p:sp>
        <p:nvSpPr>
          <p:cNvPr id="7" name="Rubrik 6">
            <a:extLst>
              <a:ext uri="{FF2B5EF4-FFF2-40B4-BE49-F238E27FC236}">
                <a16:creationId xmlns:a16="http://schemas.microsoft.com/office/drawing/2014/main" id="{70FF3E51-0D73-3F4B-8A08-77E9016A585A}"/>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2522933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C668C-6C2B-8F48-BAEC-B1CE64076C3B}"/>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0C3E-4927-5941-85C7-1233EDCD1534}"/>
              </a:ext>
            </a:extLst>
          </p:cNvPr>
          <p:cNvSpPr>
            <a:spLocks noGrp="1"/>
          </p:cNvSpPr>
          <p:nvPr>
            <p:ph sz="half" idx="1"/>
          </p:nvPr>
        </p:nvSpPr>
        <p:spPr>
          <a:xfrm>
            <a:off x="838200" y="2341757"/>
            <a:ext cx="5181600" cy="3497443"/>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06D87B3A-A3DB-8948-ADE3-9E72687EABD8}"/>
              </a:ext>
            </a:extLst>
          </p:cNvPr>
          <p:cNvSpPr>
            <a:spLocks noGrp="1"/>
          </p:cNvSpPr>
          <p:nvPr>
            <p:ph sz="half" idx="2"/>
          </p:nvPr>
        </p:nvSpPr>
        <p:spPr>
          <a:xfrm>
            <a:off x="6172200" y="2341757"/>
            <a:ext cx="5181600" cy="3497443"/>
          </a:xfrm>
        </p:spPr>
        <p:txBody>
          <a:bodyPr/>
          <a:lstStyle/>
          <a:p>
            <a:r>
              <a:rPr lang="sv-SE"/>
              <a:t>Redigera format för bakgrundstext
Nivå två
Nivå tre
Nivå fyra
Nivå fem</a:t>
            </a:r>
          </a:p>
        </p:txBody>
      </p:sp>
    </p:spTree>
    <p:extLst>
      <p:ext uri="{BB962C8B-B14F-4D97-AF65-F5344CB8AC3E}">
        <p14:creationId xmlns:p14="http://schemas.microsoft.com/office/powerpoint/2010/main" val="3386802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4B1DED9-0376-864E-BECA-310A59164364}"/>
              </a:ext>
            </a:extLst>
          </p:cNvPr>
          <p:cNvSpPr>
            <a:spLocks noGrp="1"/>
          </p:cNvSpPr>
          <p:nvPr>
            <p:ph type="title"/>
          </p:nvPr>
        </p:nvSpPr>
        <p:spPr/>
        <p:txBody>
          <a:bodyPr anchor="t"/>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971301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6EABDC60-7F78-3949-802A-F1F4221EE879}"/>
              </a:ext>
            </a:extLst>
          </p:cNvPr>
          <p:cNvSpPr>
            <a:spLocks noGrp="1"/>
          </p:cNvSpPr>
          <p:nvPr>
            <p:ph type="pic" sz="quarter" idx="10"/>
          </p:nvPr>
        </p:nvSpPr>
        <p:spPr>
          <a:xfrm>
            <a:off x="259976" y="299049"/>
            <a:ext cx="11627224" cy="5805915"/>
          </a:xfrm>
        </p:spPr>
        <p:txBody>
          <a:bodyPr/>
          <a:lstStyle/>
          <a:p>
            <a:endParaRPr lang="sv-SE"/>
          </a:p>
        </p:txBody>
      </p:sp>
      <p:sp>
        <p:nvSpPr>
          <p:cNvPr id="6" name="Rubrik 5">
            <a:extLst>
              <a:ext uri="{FF2B5EF4-FFF2-40B4-BE49-F238E27FC236}">
                <a16:creationId xmlns:a16="http://schemas.microsoft.com/office/drawing/2014/main" id="{F4B1DED9-0376-864E-BECA-310A59164364}"/>
              </a:ext>
            </a:extLst>
          </p:cNvPr>
          <p:cNvSpPr>
            <a:spLocks noGrp="1"/>
          </p:cNvSpPr>
          <p:nvPr>
            <p:ph type="title"/>
          </p:nvPr>
        </p:nvSpPr>
        <p:spPr>
          <a:xfrm>
            <a:off x="1249018" y="2132978"/>
            <a:ext cx="6384234" cy="2690813"/>
          </a:xfrm>
        </p:spPr>
        <p:txBody>
          <a:bodyPr anchor="t"/>
          <a:lstStyle>
            <a:lvl1pPr>
              <a:defRPr sz="400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324683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4B1DED9-0376-864E-BECA-310A59164364}"/>
              </a:ext>
            </a:extLst>
          </p:cNvPr>
          <p:cNvSpPr>
            <a:spLocks noGrp="1"/>
          </p:cNvSpPr>
          <p:nvPr>
            <p:ph type="title"/>
          </p:nvPr>
        </p:nvSpPr>
        <p:spPr>
          <a:xfrm>
            <a:off x="1249018" y="2132978"/>
            <a:ext cx="6384234" cy="2690813"/>
          </a:xfrm>
        </p:spPr>
        <p:txBody>
          <a:bodyPr anchor="t"/>
          <a:lstStyle>
            <a:lvl1pPr>
              <a:defRPr sz="4000">
                <a:solidFill>
                  <a:schemeClr val="bg1"/>
                </a:solidFill>
              </a:defRPr>
            </a:lvl1pPr>
          </a:lstStyle>
          <a:p>
            <a:r>
              <a:rPr lang="sv-SE"/>
              <a:t>Klicka här för att ändra mall för rubrikformat</a:t>
            </a:r>
          </a:p>
        </p:txBody>
      </p:sp>
      <p:sp>
        <p:nvSpPr>
          <p:cNvPr id="2" name="Rektangel 1">
            <a:extLst>
              <a:ext uri="{FF2B5EF4-FFF2-40B4-BE49-F238E27FC236}">
                <a16:creationId xmlns:a16="http://schemas.microsoft.com/office/drawing/2014/main" id="{285FAD12-9851-274A-8C0D-F0A7387E5A5A}"/>
              </a:ext>
            </a:extLst>
          </p:cNvPr>
          <p:cNvSpPr/>
          <p:nvPr userDrawn="1"/>
        </p:nvSpPr>
        <p:spPr>
          <a:xfrm>
            <a:off x="128337" y="192505"/>
            <a:ext cx="12063663" cy="5999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47754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4B1DED9-0376-864E-BECA-310A59164364}"/>
              </a:ext>
            </a:extLst>
          </p:cNvPr>
          <p:cNvSpPr>
            <a:spLocks noGrp="1"/>
          </p:cNvSpPr>
          <p:nvPr>
            <p:ph type="title"/>
          </p:nvPr>
        </p:nvSpPr>
        <p:spPr/>
        <p:txBody>
          <a:bodyPr anchor="t">
            <a:normAutofit/>
          </a:bodyPr>
          <a:lstStyle>
            <a:lvl1pPr algn="ct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17546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24342B98-28EB-8546-A05D-07E72811353C}"/>
              </a:ext>
            </a:extLst>
          </p:cNvPr>
          <p:cNvSpPr>
            <a:spLocks noGrp="1"/>
          </p:cNvSpPr>
          <p:nvPr>
            <p:ph type="pic" sz="quarter" idx="10"/>
          </p:nvPr>
        </p:nvSpPr>
        <p:spPr>
          <a:xfrm>
            <a:off x="250825" y="296863"/>
            <a:ext cx="11641138" cy="5795962"/>
          </a:xfrm>
        </p:spPr>
        <p:txBody>
          <a:bodyPr/>
          <a:lstStyle/>
          <a:p>
            <a:endParaRPr lang="sv-SE"/>
          </a:p>
        </p:txBody>
      </p:sp>
    </p:spTree>
    <p:extLst>
      <p:ext uri="{BB962C8B-B14F-4D97-AF65-F5344CB8AC3E}">
        <p14:creationId xmlns:p14="http://schemas.microsoft.com/office/powerpoint/2010/main" val="3308564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C4BD03B-7F31-114C-86CC-1606C2715EE5}"/>
              </a:ext>
            </a:extLst>
          </p:cNvPr>
          <p:cNvSpPr>
            <a:spLocks noGrp="1"/>
          </p:cNvSpPr>
          <p:nvPr>
            <p:ph type="pic" idx="1"/>
          </p:nvPr>
        </p:nvSpPr>
        <p:spPr>
          <a:xfrm>
            <a:off x="6095999" y="296863"/>
            <a:ext cx="5795963" cy="57959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64DF2D51-EA1B-B046-AFA6-049F6207E536}"/>
              </a:ext>
            </a:extLst>
          </p:cNvPr>
          <p:cNvSpPr>
            <a:spLocks noGrp="1"/>
          </p:cNvSpPr>
          <p:nvPr>
            <p:ph type="body" sz="half" idx="2"/>
          </p:nvPr>
        </p:nvSpPr>
        <p:spPr>
          <a:xfrm>
            <a:off x="839788" y="2943923"/>
            <a:ext cx="5256212" cy="2696590"/>
          </a:xfrm>
        </p:spPr>
        <p:txBody>
          <a:bodyPr lIns="0" tIns="0" rIns="0" bIns="0">
            <a:normAutofit/>
          </a:bodyPr>
          <a:lstStyle>
            <a:lvl1pPr marL="285750" indent="-285750">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8" name="Rubrik 7">
            <a:extLst>
              <a:ext uri="{FF2B5EF4-FFF2-40B4-BE49-F238E27FC236}">
                <a16:creationId xmlns:a16="http://schemas.microsoft.com/office/drawing/2014/main" id="{A4352223-6329-164D-BF34-7ABF83380D4E}"/>
              </a:ext>
            </a:extLst>
          </p:cNvPr>
          <p:cNvSpPr>
            <a:spLocks noGrp="1"/>
          </p:cNvSpPr>
          <p:nvPr>
            <p:ph type="title"/>
          </p:nvPr>
        </p:nvSpPr>
        <p:spPr>
          <a:xfrm>
            <a:off x="838200" y="692150"/>
            <a:ext cx="5065059" cy="1325563"/>
          </a:xfrm>
        </p:spPr>
        <p:txBody>
          <a:bodyPr lIns="0" tIns="0" rIns="0" bIns="0" anchor="t">
            <a:noAutofit/>
          </a:bodyPr>
          <a:lstStyle>
            <a:lvl1pPr>
              <a:defRPr>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579379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29DD23-E7F4-B04C-9655-D9CDAEB11923}"/>
              </a:ext>
            </a:extLst>
          </p:cNvPr>
          <p:cNvSpPr>
            <a:spLocks noGrp="1"/>
          </p:cNvSpPr>
          <p:nvPr>
            <p:ph type="title"/>
          </p:nvPr>
        </p:nvSpPr>
        <p:spPr/>
        <p:txBody>
          <a:bodyPr anchor="t"/>
          <a:lstStyle>
            <a:lvl1pPr>
              <a:defRPr>
                <a:solidFill>
                  <a:schemeClr val="tx1"/>
                </a:solidFill>
              </a:defRPr>
            </a:lvl1pPr>
          </a:lstStyle>
          <a:p>
            <a:r>
              <a:rPr lang="sv-SE"/>
              <a:t>Klicka här för att ändra mall för rubrikformat</a:t>
            </a:r>
          </a:p>
        </p:txBody>
      </p:sp>
      <p:sp>
        <p:nvSpPr>
          <p:cNvPr id="3" name="Vikt hörn 2">
            <a:extLst>
              <a:ext uri="{FF2B5EF4-FFF2-40B4-BE49-F238E27FC236}">
                <a16:creationId xmlns:a16="http://schemas.microsoft.com/office/drawing/2014/main" id="{FDFE0BCE-15F9-A44F-A472-5EB056EEBF28}"/>
              </a:ext>
            </a:extLst>
          </p:cNvPr>
          <p:cNvSpPr/>
          <p:nvPr userDrawn="1"/>
        </p:nvSpPr>
        <p:spPr bwMode="auto">
          <a:xfrm>
            <a:off x="838200" y="2311356"/>
            <a:ext cx="2952207" cy="2664824"/>
          </a:xfrm>
          <a:prstGeom prst="foldedCorner">
            <a:avLst/>
          </a:prstGeom>
          <a:solidFill>
            <a:srgbClr val="4E7A57"/>
          </a:solidFill>
          <a:ln>
            <a:noFill/>
          </a:ln>
          <a:effectLst/>
        </p:spPr>
        <p:txBody>
          <a:bodyPr vert="horz" wrap="square" lIns="251999" tIns="251999" rIns="251999" bIns="251999" numCol="1" rtlCol="0" anchor="t" anchorCtr="0" compatLnSpc="1">
            <a:prstTxWarp prst="textNoShape">
              <a:avLst/>
            </a:prstTxWarp>
          </a:bodyPr>
          <a:lstStyle/>
          <a:p>
            <a:pPr marL="0" marR="0" lvl="0" indent="0" fontAlgn="base">
              <a:lnSpc>
                <a:spcPct val="100000"/>
              </a:lnSpc>
              <a:spcBef>
                <a:spcPct val="20000"/>
              </a:spcBef>
              <a:spcAft>
                <a:spcPct val="0"/>
              </a:spcAft>
              <a:buClrTx/>
              <a:buSzTx/>
              <a:buFontTx/>
              <a:buNone/>
              <a:tabLst/>
            </a:pPr>
            <a:r>
              <a:rPr kumimoji="0" lang="sv-SE" sz="2400" b="0" i="0" u="none" strike="noStrike" cap="none" normalizeH="0" baseline="0">
                <a:ln>
                  <a:noFill/>
                </a:ln>
                <a:solidFill>
                  <a:schemeClr val="bg1"/>
                </a:solidFill>
                <a:effectLst/>
                <a:latin typeface="Arial" charset="0"/>
              </a:rPr>
              <a:t>Mall för</a:t>
            </a:r>
          </a:p>
          <a:p>
            <a:pPr marL="0" marR="0" lvl="0" indent="0" fontAlgn="base">
              <a:lnSpc>
                <a:spcPct val="100000"/>
              </a:lnSpc>
              <a:spcBef>
                <a:spcPct val="20000"/>
              </a:spcBef>
              <a:spcAft>
                <a:spcPct val="0"/>
              </a:spcAft>
              <a:buClrTx/>
              <a:buSzTx/>
              <a:buFontTx/>
              <a:buNone/>
              <a:tabLst/>
            </a:pPr>
            <a:r>
              <a:rPr kumimoji="0" lang="sv-SE" sz="2400" b="0" i="0" u="none" strike="noStrike" cap="none" normalizeH="0" baseline="0">
                <a:ln>
                  <a:noFill/>
                </a:ln>
                <a:solidFill>
                  <a:schemeClr val="bg1"/>
                </a:solidFill>
                <a:effectLst/>
                <a:latin typeface="Arial" charset="0"/>
              </a:rPr>
              <a:t>kommunikations-</a:t>
            </a:r>
          </a:p>
          <a:p>
            <a:pPr marL="0" marR="0" lvl="0" indent="0" fontAlgn="base">
              <a:lnSpc>
                <a:spcPct val="100000"/>
              </a:lnSpc>
              <a:spcBef>
                <a:spcPct val="20000"/>
              </a:spcBef>
              <a:spcAft>
                <a:spcPct val="0"/>
              </a:spcAft>
              <a:buClrTx/>
              <a:buSzTx/>
              <a:buFontTx/>
              <a:buNone/>
              <a:tabLst/>
            </a:pPr>
            <a:r>
              <a:rPr kumimoji="0" lang="sv-SE" sz="2400" b="0" i="0" u="none" strike="noStrike" cap="none" normalizeH="0" baseline="0">
                <a:ln>
                  <a:noFill/>
                </a:ln>
                <a:solidFill>
                  <a:schemeClr val="bg1"/>
                </a:solidFill>
                <a:effectLst/>
                <a:latin typeface="Arial" charset="0"/>
              </a:rPr>
              <a:t>plan</a:t>
            </a:r>
          </a:p>
          <a:p>
            <a:pPr marL="0" marR="0" lvl="0" indent="0" fontAlgn="base">
              <a:lnSpc>
                <a:spcPct val="100000"/>
              </a:lnSpc>
              <a:spcBef>
                <a:spcPct val="2000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ndParaRPr>
          </a:p>
        </p:txBody>
      </p:sp>
      <p:sp>
        <p:nvSpPr>
          <p:cNvPr id="5" name="Platshållare för text 3">
            <a:extLst>
              <a:ext uri="{FF2B5EF4-FFF2-40B4-BE49-F238E27FC236}">
                <a16:creationId xmlns:a16="http://schemas.microsoft.com/office/drawing/2014/main" id="{5FCEB29E-6A5E-7F4D-B7AA-CF5D1454547B}"/>
              </a:ext>
            </a:extLst>
          </p:cNvPr>
          <p:cNvSpPr>
            <a:spLocks noGrp="1"/>
          </p:cNvSpPr>
          <p:nvPr>
            <p:ph type="body" sz="half" idx="2"/>
          </p:nvPr>
        </p:nvSpPr>
        <p:spPr>
          <a:xfrm>
            <a:off x="4093975" y="2311356"/>
            <a:ext cx="7258237" cy="2925065"/>
          </a:xfrm>
        </p:spPr>
        <p:txBody>
          <a:bodyPr>
            <a:normAutofit/>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Tree>
    <p:extLst>
      <p:ext uri="{BB962C8B-B14F-4D97-AF65-F5344CB8AC3E}">
        <p14:creationId xmlns:p14="http://schemas.microsoft.com/office/powerpoint/2010/main" val="609895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Rubrikbild">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0466AC1-7920-D143-A2D4-A3E864E8FEF8}"/>
              </a:ext>
            </a:extLst>
          </p:cNvPr>
          <p:cNvSpPr/>
          <p:nvPr userDrawn="1"/>
        </p:nvSpPr>
        <p:spPr bwMode="auto">
          <a:xfrm>
            <a:off x="279401" y="301625"/>
            <a:ext cx="11633199" cy="5782357"/>
          </a:xfrm>
          <a:prstGeom prst="rect">
            <a:avLst/>
          </a:prstGeom>
          <a:solidFill>
            <a:srgbClr val="4E7A57"/>
          </a:solidFill>
          <a:ln>
            <a:noFill/>
          </a:ln>
          <a:effectLst/>
        </p:spPr>
        <p:txBody>
          <a:bodyPr vert="horz" wrap="square" lIns="251999" tIns="251999" rIns="251999" bIns="251999" numCol="1" rtlCol="0" anchor="t" anchorCtr="0" compatLnSpc="1">
            <a:prstTxWarp prst="textNoShape">
              <a:avLst/>
            </a:prstTxWarp>
          </a:bodyPr>
          <a:lstStyle/>
          <a:p>
            <a:pPr marR="0" lvl="0" indent="0" fontAlgn="base">
              <a:lnSpc>
                <a:spcPct val="100000"/>
              </a:lnSpc>
              <a:spcBef>
                <a:spcPct val="2000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ndParaRPr>
          </a:p>
        </p:txBody>
      </p:sp>
      <p:sp>
        <p:nvSpPr>
          <p:cNvPr id="2" name="Rubrik 1"/>
          <p:cNvSpPr>
            <a:spLocks noGrp="1"/>
          </p:cNvSpPr>
          <p:nvPr>
            <p:ph type="ctrTitle" hasCustomPrompt="1"/>
          </p:nvPr>
        </p:nvSpPr>
        <p:spPr>
          <a:xfrm>
            <a:off x="2126512" y="1945758"/>
            <a:ext cx="7963786" cy="2966483"/>
          </a:xfrm>
          <a:noFill/>
        </p:spPr>
        <p:txBody>
          <a:bodyPr lIns="360000" tIns="0" rIns="360000" anchor="ctr" anchorCtr="0"/>
          <a:lstStyle>
            <a:lvl1pPr algn="ctr">
              <a:defRPr sz="4800" b="1">
                <a:solidFill>
                  <a:schemeClr val="bg1"/>
                </a:solidFill>
              </a:defRPr>
            </a:lvl1pPr>
          </a:lstStyle>
          <a:p>
            <a:r>
              <a:rPr lang="sv-SE"/>
              <a:t>Klicka här för att ändra format</a:t>
            </a:r>
          </a:p>
        </p:txBody>
      </p:sp>
      <p:sp>
        <p:nvSpPr>
          <p:cNvPr id="4" name="Platshållare för text 3">
            <a:extLst>
              <a:ext uri="{FF2B5EF4-FFF2-40B4-BE49-F238E27FC236}">
                <a16:creationId xmlns:a16="http://schemas.microsoft.com/office/drawing/2014/main" id="{2BE16F55-A2B6-E248-A99F-CF0DB35EBD63}"/>
              </a:ext>
            </a:extLst>
          </p:cNvPr>
          <p:cNvSpPr>
            <a:spLocks noGrp="1"/>
          </p:cNvSpPr>
          <p:nvPr>
            <p:ph type="body" sz="quarter" idx="10"/>
          </p:nvPr>
        </p:nvSpPr>
        <p:spPr>
          <a:xfrm>
            <a:off x="2126512" y="1388380"/>
            <a:ext cx="7974751" cy="595312"/>
          </a:xfrm>
        </p:spPr>
        <p:txBody>
          <a:bodyPr/>
          <a:lstStyle>
            <a:lvl1pPr marL="0" indent="0" algn="ctr">
              <a:buNone/>
              <a:defRPr cap="all" baseline="0">
                <a:solidFill>
                  <a:schemeClr val="bg1"/>
                </a:solidFill>
              </a:defRPr>
            </a:lvl1pPr>
          </a:lstStyle>
          <a:p>
            <a:r>
              <a:rPr lang="sv-SE"/>
              <a:t>Redigera format för bakgrundstext</a:t>
            </a:r>
          </a:p>
        </p:txBody>
      </p:sp>
    </p:spTree>
    <p:extLst>
      <p:ext uri="{BB962C8B-B14F-4D97-AF65-F5344CB8AC3E}">
        <p14:creationId xmlns:p14="http://schemas.microsoft.com/office/powerpoint/2010/main" val="237310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006126" y="2130426"/>
            <a:ext cx="3974489" cy="2433759"/>
          </a:xfrm>
        </p:spPr>
        <p:txBody>
          <a:bodyPr>
            <a:noAutofit/>
          </a:bodyPr>
          <a:lstStyle>
            <a:lvl1pPr>
              <a:defRPr>
                <a:solidFill>
                  <a:schemeClr val="tx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0BE25928-12B8-FD43-9F9A-4DAF24115544}"/>
              </a:ext>
            </a:extLst>
          </p:cNvPr>
          <p:cNvSpPr>
            <a:spLocks noGrp="1"/>
          </p:cNvSpPr>
          <p:nvPr>
            <p:ph type="pic" sz="quarter" idx="10"/>
          </p:nvPr>
        </p:nvSpPr>
        <p:spPr>
          <a:xfrm>
            <a:off x="263396" y="306475"/>
            <a:ext cx="5796000" cy="5785200"/>
          </a:xfrm>
          <a:solidFill>
            <a:srgbClr val="4E7A57"/>
          </a:solidFill>
        </p:spPr>
        <p:txBody>
          <a:bodyPr/>
          <a:lstStyle/>
          <a:p>
            <a:endParaRPr lang="sv-SE"/>
          </a:p>
        </p:txBody>
      </p:sp>
    </p:spTree>
    <p:extLst>
      <p:ext uri="{BB962C8B-B14F-4D97-AF65-F5344CB8AC3E}">
        <p14:creationId xmlns:p14="http://schemas.microsoft.com/office/powerpoint/2010/main" val="1316566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57248" y="984739"/>
            <a:ext cx="4629152" cy="4106806"/>
          </a:xfrm>
        </p:spPr>
        <p:txBody>
          <a:bodyPr anchor="ctr">
            <a:noAutofit/>
          </a:bodyPr>
          <a:lstStyle>
            <a:lvl1pPr algn="ctr">
              <a:defRPr sz="4000">
                <a:solidFill>
                  <a:schemeClr val="tx1"/>
                </a:solidFill>
              </a:defRPr>
            </a:lvl1pPr>
          </a:lstStyle>
          <a:p>
            <a:r>
              <a:rPr lang="sv-SE"/>
              <a:t>Klicka här för att ändra format</a:t>
            </a:r>
          </a:p>
        </p:txBody>
      </p:sp>
      <p:sp>
        <p:nvSpPr>
          <p:cNvPr id="5" name="Platshållare för bild 2">
            <a:extLst>
              <a:ext uri="{FF2B5EF4-FFF2-40B4-BE49-F238E27FC236}">
                <a16:creationId xmlns:a16="http://schemas.microsoft.com/office/drawing/2014/main" id="{82744E97-2463-7044-95C1-85D6FB5EA9BB}"/>
              </a:ext>
            </a:extLst>
          </p:cNvPr>
          <p:cNvSpPr>
            <a:spLocks noGrp="1"/>
          </p:cNvSpPr>
          <p:nvPr>
            <p:ph type="pic" sz="quarter" idx="10"/>
          </p:nvPr>
        </p:nvSpPr>
        <p:spPr>
          <a:xfrm>
            <a:off x="6095999" y="306475"/>
            <a:ext cx="5796000" cy="5785200"/>
          </a:xfrm>
          <a:solidFill>
            <a:srgbClr val="4E7A57"/>
          </a:solidFill>
        </p:spPr>
        <p:txBody>
          <a:bodyPr/>
          <a:lstStyle/>
          <a:p>
            <a:endParaRPr lang="sv-SE"/>
          </a:p>
        </p:txBody>
      </p:sp>
    </p:spTree>
    <p:extLst>
      <p:ext uri="{BB962C8B-B14F-4D97-AF65-F5344CB8AC3E}">
        <p14:creationId xmlns:p14="http://schemas.microsoft.com/office/powerpoint/2010/main" val="4144926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onsekvenser">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F36A26B0-22DF-C841-AE27-B869BD89A78D}"/>
              </a:ext>
            </a:extLst>
          </p:cNvPr>
          <p:cNvSpPr>
            <a:spLocks noGrp="1"/>
          </p:cNvSpPr>
          <p:nvPr>
            <p:ph type="pic" sz="quarter" idx="10"/>
          </p:nvPr>
        </p:nvSpPr>
        <p:spPr>
          <a:xfrm>
            <a:off x="6095999" y="306475"/>
            <a:ext cx="5796000" cy="5785200"/>
          </a:xfrm>
          <a:solidFill>
            <a:srgbClr val="C6C775"/>
          </a:solidFill>
        </p:spPr>
        <p:txBody>
          <a:bodyPr/>
          <a:lstStyle/>
          <a:p>
            <a:endParaRPr lang="sv-SE"/>
          </a:p>
        </p:txBody>
      </p:sp>
      <p:sp>
        <p:nvSpPr>
          <p:cNvPr id="2" name="Rubrik 1"/>
          <p:cNvSpPr>
            <a:spLocks noGrp="1"/>
          </p:cNvSpPr>
          <p:nvPr>
            <p:ph type="title" hasCustomPrompt="1"/>
          </p:nvPr>
        </p:nvSpPr>
        <p:spPr>
          <a:xfrm>
            <a:off x="857248" y="984739"/>
            <a:ext cx="4780800" cy="1069692"/>
          </a:xfrm>
        </p:spPr>
        <p:txBody>
          <a:bodyPr anchor="t">
            <a:noAutofit/>
          </a:bodyPr>
          <a:lstStyle>
            <a:lvl1pPr>
              <a:defRPr sz="40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857248" y="2776269"/>
            <a:ext cx="4780800" cy="2961521"/>
          </a:xfrm>
        </p:spPr>
        <p:txBody>
          <a:bodyPr anchor="t"/>
          <a:lstStyle>
            <a:lvl1pPr>
              <a:defRPr/>
            </a:lvl1pPr>
          </a:lstStyle>
          <a:p>
            <a:r>
              <a:rPr lang="sv-SE"/>
              <a:t>Redigera format för bakgrundstext
Nivå två
Nivå tre
Nivå fyra
Nivå fem</a:t>
            </a:r>
          </a:p>
        </p:txBody>
      </p:sp>
      <p:sp>
        <p:nvSpPr>
          <p:cNvPr id="6" name="Platshållare för innehåll 2">
            <a:extLst>
              <a:ext uri="{FF2B5EF4-FFF2-40B4-BE49-F238E27FC236}">
                <a16:creationId xmlns:a16="http://schemas.microsoft.com/office/drawing/2014/main" id="{67E4FE80-C270-4B46-8A7F-8F3FE92F976A}"/>
              </a:ext>
            </a:extLst>
          </p:cNvPr>
          <p:cNvSpPr>
            <a:spLocks noGrp="1"/>
          </p:cNvSpPr>
          <p:nvPr>
            <p:ph idx="11"/>
          </p:nvPr>
        </p:nvSpPr>
        <p:spPr>
          <a:xfrm>
            <a:off x="6759284" y="2776268"/>
            <a:ext cx="4780800" cy="2961521"/>
          </a:xfrm>
        </p:spPr>
        <p:txBody>
          <a:bodyPr anchor="t"/>
          <a:lstStyle>
            <a:lvl1pPr>
              <a:defRPr/>
            </a:lvl1pPr>
          </a:lstStyle>
          <a:p>
            <a:r>
              <a:rPr lang="sv-SE"/>
              <a:t>Redigera format för bakgrundstext
Nivå två
Nivå tre
Nivå fyra
Nivå fem</a:t>
            </a:r>
          </a:p>
        </p:txBody>
      </p:sp>
      <p:sp>
        <p:nvSpPr>
          <p:cNvPr id="13" name="Platshållare för text 4">
            <a:extLst>
              <a:ext uri="{FF2B5EF4-FFF2-40B4-BE49-F238E27FC236}">
                <a16:creationId xmlns:a16="http://schemas.microsoft.com/office/drawing/2014/main" id="{4A56DE89-4104-044C-A12C-6D5666DD8026}"/>
              </a:ext>
            </a:extLst>
          </p:cNvPr>
          <p:cNvSpPr>
            <a:spLocks noGrp="1"/>
          </p:cNvSpPr>
          <p:nvPr>
            <p:ph type="body" sz="quarter" idx="12"/>
          </p:nvPr>
        </p:nvSpPr>
        <p:spPr>
          <a:xfrm>
            <a:off x="857249" y="2323862"/>
            <a:ext cx="4618182" cy="452437"/>
          </a:xfrm>
        </p:spPr>
        <p:txBody>
          <a:bodyPr>
            <a:noAutofit/>
          </a:bodyPr>
          <a:lstStyle>
            <a:lvl1pPr marL="0" indent="0" algn="l">
              <a:buNone/>
              <a:defRPr sz="2200" b="1" cap="none" baseline="0">
                <a:solidFill>
                  <a:schemeClr val="tx1"/>
                </a:solidFill>
                <a:latin typeface="Arial" panose="020B0604020202020204" pitchFamily="34" charset="0"/>
                <a:cs typeface="Arial" panose="020B0604020202020204" pitchFamily="34" charset="0"/>
              </a:defRPr>
            </a:lvl1pPr>
          </a:lstStyle>
          <a:p>
            <a:r>
              <a:rPr lang="sv-SE"/>
              <a:t>Redigera format för bakgrundstext</a:t>
            </a:r>
          </a:p>
        </p:txBody>
      </p:sp>
      <p:sp>
        <p:nvSpPr>
          <p:cNvPr id="14" name="Platshållare för text 4">
            <a:extLst>
              <a:ext uri="{FF2B5EF4-FFF2-40B4-BE49-F238E27FC236}">
                <a16:creationId xmlns:a16="http://schemas.microsoft.com/office/drawing/2014/main" id="{C73C2681-174C-6141-A104-6CFB8E916140}"/>
              </a:ext>
            </a:extLst>
          </p:cNvPr>
          <p:cNvSpPr>
            <a:spLocks noGrp="1"/>
          </p:cNvSpPr>
          <p:nvPr>
            <p:ph type="body" sz="quarter" idx="13"/>
          </p:nvPr>
        </p:nvSpPr>
        <p:spPr>
          <a:xfrm>
            <a:off x="6735535" y="2323862"/>
            <a:ext cx="4618182" cy="452437"/>
          </a:xfrm>
        </p:spPr>
        <p:txBody>
          <a:bodyPr>
            <a:noAutofit/>
          </a:bodyPr>
          <a:lstStyle>
            <a:lvl1pPr marL="0" indent="0" algn="l">
              <a:buNone/>
              <a:defRPr sz="2200" b="1" cap="none" baseline="0">
                <a:solidFill>
                  <a:schemeClr val="tx1"/>
                </a:solidFill>
                <a:latin typeface="Arial" panose="020B0604020202020204" pitchFamily="34" charset="0"/>
                <a:cs typeface="Arial" panose="020B0604020202020204" pitchFamily="34" charset="0"/>
              </a:defRPr>
            </a:lvl1pPr>
          </a:lstStyle>
          <a:p>
            <a:r>
              <a:rPr lang="sv-SE"/>
              <a:t>Redigera format för bakgrundstext</a:t>
            </a:r>
          </a:p>
        </p:txBody>
      </p:sp>
    </p:spTree>
    <p:extLst>
      <p:ext uri="{BB962C8B-B14F-4D97-AF65-F5344CB8AC3E}">
        <p14:creationId xmlns:p14="http://schemas.microsoft.com/office/powerpoint/2010/main" val="1015047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F36A26B0-22DF-C841-AE27-B869BD89A78D}"/>
              </a:ext>
            </a:extLst>
          </p:cNvPr>
          <p:cNvSpPr>
            <a:spLocks noGrp="1"/>
          </p:cNvSpPr>
          <p:nvPr>
            <p:ph type="pic" sz="quarter" idx="10"/>
          </p:nvPr>
        </p:nvSpPr>
        <p:spPr>
          <a:xfrm>
            <a:off x="6095999" y="306475"/>
            <a:ext cx="5796000" cy="5785200"/>
          </a:xfrm>
          <a:solidFill>
            <a:srgbClr val="C6C775"/>
          </a:solidFill>
        </p:spPr>
        <p:txBody>
          <a:bodyPr/>
          <a:lstStyle/>
          <a:p>
            <a:endParaRPr lang="sv-SE"/>
          </a:p>
        </p:txBody>
      </p:sp>
    </p:spTree>
    <p:extLst>
      <p:ext uri="{BB962C8B-B14F-4D97-AF65-F5344CB8AC3E}">
        <p14:creationId xmlns:p14="http://schemas.microsoft.com/office/powerpoint/2010/main" val="170674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19AFD46D-7F41-8748-9FE1-E15E66F3544F}"/>
              </a:ext>
            </a:extLst>
          </p:cNvPr>
          <p:cNvSpPr>
            <a:spLocks noGrp="1"/>
          </p:cNvSpPr>
          <p:nvPr>
            <p:ph type="body" sz="quarter" idx="11"/>
          </p:nvPr>
        </p:nvSpPr>
        <p:spPr>
          <a:xfrm>
            <a:off x="839789" y="1327150"/>
            <a:ext cx="4711006" cy="3734247"/>
          </a:xfrm>
        </p:spPr>
        <p:txBody>
          <a:bodyPr anchor="ctr">
            <a:normAutofit/>
          </a:bodyPr>
          <a:lstStyle>
            <a:lvl1pPr marL="0" indent="0" algn="ctr">
              <a:buNone/>
              <a:defRPr sz="4400">
                <a:solidFill>
                  <a:schemeClr val="bg1"/>
                </a:solidFill>
              </a:defRPr>
            </a:lvl1pPr>
          </a:lstStyle>
          <a:p>
            <a:r>
              <a:rPr lang="sv-SE"/>
              <a:t>Redigera format för bakgrundstext</a:t>
            </a:r>
          </a:p>
        </p:txBody>
      </p:sp>
      <p:sp>
        <p:nvSpPr>
          <p:cNvPr id="7" name="Platshållare för innehåll 2">
            <a:extLst>
              <a:ext uri="{FF2B5EF4-FFF2-40B4-BE49-F238E27FC236}">
                <a16:creationId xmlns:a16="http://schemas.microsoft.com/office/drawing/2014/main" id="{C6611C01-6C4C-1A48-A824-2F6E491E4C9A}"/>
              </a:ext>
            </a:extLst>
          </p:cNvPr>
          <p:cNvSpPr>
            <a:spLocks noGrp="1"/>
          </p:cNvSpPr>
          <p:nvPr>
            <p:ph idx="12"/>
          </p:nvPr>
        </p:nvSpPr>
        <p:spPr>
          <a:xfrm>
            <a:off x="6759284" y="804672"/>
            <a:ext cx="4780800" cy="4663440"/>
          </a:xfrm>
        </p:spPr>
        <p:txBody>
          <a:bodyPr anchor="ctr"/>
          <a:lstStyle>
            <a:lvl1pPr>
              <a:defRPr/>
            </a:lvl1pPr>
          </a:lstStyle>
          <a:p>
            <a:r>
              <a:rPr lang="sv-SE"/>
              <a:t>Redigera format för bakgrundstext
Nivå två
Nivå tre
Nivå fyra
Nivå fem</a:t>
            </a:r>
          </a:p>
        </p:txBody>
      </p:sp>
    </p:spTree>
    <p:extLst>
      <p:ext uri="{BB962C8B-B14F-4D97-AF65-F5344CB8AC3E}">
        <p14:creationId xmlns:p14="http://schemas.microsoft.com/office/powerpoint/2010/main" val="1448200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57248" y="984739"/>
            <a:ext cx="4780800" cy="1069692"/>
          </a:xfrm>
        </p:spPr>
        <p:txBody>
          <a:bodyPr anchor="t">
            <a:noAutofit/>
          </a:bodyPr>
          <a:lstStyle>
            <a:lvl1pPr>
              <a:defRPr sz="40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857248" y="2362076"/>
            <a:ext cx="4780800" cy="2961521"/>
          </a:xfrm>
        </p:spPr>
        <p:txBody>
          <a:bodyPr anchor="t"/>
          <a:lstStyle>
            <a:lvl1pPr>
              <a:defRPr/>
            </a:lvl1pPr>
          </a:lstStyle>
          <a:p>
            <a:r>
              <a:rPr lang="sv-SE"/>
              <a:t>Redigera format för bakgrundstext
Nivå två
Nivå tre
Nivå fyra
Nivå fem</a:t>
            </a:r>
          </a:p>
        </p:txBody>
      </p:sp>
      <p:sp>
        <p:nvSpPr>
          <p:cNvPr id="6" name="Platshållare för bild 2">
            <a:extLst>
              <a:ext uri="{FF2B5EF4-FFF2-40B4-BE49-F238E27FC236}">
                <a16:creationId xmlns:a16="http://schemas.microsoft.com/office/drawing/2014/main" id="{5726636D-74AB-1748-A259-521885FFEFDC}"/>
              </a:ext>
            </a:extLst>
          </p:cNvPr>
          <p:cNvSpPr>
            <a:spLocks noGrp="1"/>
          </p:cNvSpPr>
          <p:nvPr>
            <p:ph type="pic" sz="quarter" idx="10"/>
          </p:nvPr>
        </p:nvSpPr>
        <p:spPr>
          <a:xfrm>
            <a:off x="6095999" y="306475"/>
            <a:ext cx="5796000" cy="5785200"/>
          </a:xfrm>
          <a:solidFill>
            <a:srgbClr val="C6C775"/>
          </a:solidFill>
        </p:spPr>
        <p:txBody>
          <a:bodyPr/>
          <a:lstStyle/>
          <a:p>
            <a:endParaRPr lang="sv-SE"/>
          </a:p>
        </p:txBody>
      </p:sp>
    </p:spTree>
    <p:extLst>
      <p:ext uri="{BB962C8B-B14F-4D97-AF65-F5344CB8AC3E}">
        <p14:creationId xmlns:p14="http://schemas.microsoft.com/office/powerpoint/2010/main" val="43737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57248" y="984739"/>
            <a:ext cx="4629152" cy="4106806"/>
          </a:xfrm>
        </p:spPr>
        <p:txBody>
          <a:bodyPr anchor="ctr">
            <a:noAutofit/>
          </a:bodyPr>
          <a:lstStyle>
            <a:lvl1pPr algn="ctr">
              <a:defRPr sz="4000">
                <a:solidFill>
                  <a:schemeClr val="tx1"/>
                </a:solidFill>
              </a:defRPr>
            </a:lvl1pPr>
          </a:lstStyle>
          <a:p>
            <a:r>
              <a:rPr lang="sv-SE"/>
              <a:t>Klicka här för att ändra format</a:t>
            </a:r>
          </a:p>
        </p:txBody>
      </p:sp>
      <p:sp>
        <p:nvSpPr>
          <p:cNvPr id="4" name="Platshållare för bild 2">
            <a:extLst>
              <a:ext uri="{FF2B5EF4-FFF2-40B4-BE49-F238E27FC236}">
                <a16:creationId xmlns:a16="http://schemas.microsoft.com/office/drawing/2014/main" id="{708B574F-7297-F842-84C4-3AF03FB17E06}"/>
              </a:ext>
            </a:extLst>
          </p:cNvPr>
          <p:cNvSpPr>
            <a:spLocks noGrp="1"/>
          </p:cNvSpPr>
          <p:nvPr>
            <p:ph type="pic" sz="quarter" idx="10"/>
          </p:nvPr>
        </p:nvSpPr>
        <p:spPr>
          <a:xfrm>
            <a:off x="6095999" y="306475"/>
            <a:ext cx="5796000" cy="5785200"/>
          </a:xfrm>
          <a:solidFill>
            <a:srgbClr val="C6C775"/>
          </a:solidFill>
        </p:spPr>
        <p:txBody>
          <a:bodyPr/>
          <a:lstStyle/>
          <a:p>
            <a:endParaRPr lang="sv-SE"/>
          </a:p>
        </p:txBody>
      </p:sp>
    </p:spTree>
    <p:extLst>
      <p:ext uri="{BB962C8B-B14F-4D97-AF65-F5344CB8AC3E}">
        <p14:creationId xmlns:p14="http://schemas.microsoft.com/office/powerpoint/2010/main" val="2268065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51D78546-BDAA-DF43-B548-07FEDC8F7F78}"/>
              </a:ext>
            </a:extLst>
          </p:cNvPr>
          <p:cNvSpPr>
            <a:spLocks noGrp="1"/>
          </p:cNvSpPr>
          <p:nvPr>
            <p:ph type="pic" sz="quarter" idx="10"/>
          </p:nvPr>
        </p:nvSpPr>
        <p:spPr>
          <a:xfrm>
            <a:off x="6095999" y="306475"/>
            <a:ext cx="5796000" cy="5785200"/>
          </a:xfrm>
          <a:solidFill>
            <a:srgbClr val="C6C775"/>
          </a:solidFill>
        </p:spPr>
        <p:txBody>
          <a:bodyPr/>
          <a:lstStyle/>
          <a:p>
            <a:endParaRPr lang="sv-SE"/>
          </a:p>
        </p:txBody>
      </p:sp>
      <p:sp>
        <p:nvSpPr>
          <p:cNvPr id="2" name="Rubrik 1"/>
          <p:cNvSpPr>
            <a:spLocks noGrp="1"/>
          </p:cNvSpPr>
          <p:nvPr>
            <p:ph type="title" hasCustomPrompt="1"/>
          </p:nvPr>
        </p:nvSpPr>
        <p:spPr>
          <a:xfrm>
            <a:off x="857248" y="984739"/>
            <a:ext cx="4780800" cy="1069692"/>
          </a:xfrm>
        </p:spPr>
        <p:txBody>
          <a:bodyPr anchor="t">
            <a:noAutofit/>
          </a:bodyPr>
          <a:lstStyle>
            <a:lvl1pPr>
              <a:defRPr sz="40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857248" y="2813339"/>
            <a:ext cx="4780800" cy="2961521"/>
          </a:xfrm>
        </p:spPr>
        <p:txBody>
          <a:bodyPr anchor="t"/>
          <a:lstStyle>
            <a:lvl1pPr>
              <a:defRPr/>
            </a:lvl1pPr>
          </a:lstStyle>
          <a:p>
            <a:r>
              <a:rPr lang="sv-SE"/>
              <a:t>Redigera format för bakgrundstext
Nivå två
Nivå tre
Nivå fyra
Nivå fem</a:t>
            </a:r>
          </a:p>
        </p:txBody>
      </p:sp>
      <p:sp>
        <p:nvSpPr>
          <p:cNvPr id="6" name="Platshållare för innehåll 2">
            <a:extLst>
              <a:ext uri="{FF2B5EF4-FFF2-40B4-BE49-F238E27FC236}">
                <a16:creationId xmlns:a16="http://schemas.microsoft.com/office/drawing/2014/main" id="{67E4FE80-C270-4B46-8A7F-8F3FE92F976A}"/>
              </a:ext>
            </a:extLst>
          </p:cNvPr>
          <p:cNvSpPr>
            <a:spLocks noGrp="1"/>
          </p:cNvSpPr>
          <p:nvPr>
            <p:ph idx="11"/>
          </p:nvPr>
        </p:nvSpPr>
        <p:spPr>
          <a:xfrm>
            <a:off x="6759284" y="2813338"/>
            <a:ext cx="4780800" cy="2961521"/>
          </a:xfrm>
        </p:spPr>
        <p:txBody>
          <a:bodyPr anchor="t"/>
          <a:lstStyle>
            <a:lvl1pPr>
              <a:defRPr/>
            </a:lvl1pPr>
          </a:lstStyle>
          <a:p>
            <a:r>
              <a:rPr lang="sv-SE"/>
              <a:t>Redigera format för bakgrundstext
Nivå två
Nivå tre
Nivå fyra
Nivå fem</a:t>
            </a:r>
          </a:p>
        </p:txBody>
      </p:sp>
      <p:sp>
        <p:nvSpPr>
          <p:cNvPr id="13" name="Platshållare för text 4">
            <a:extLst>
              <a:ext uri="{FF2B5EF4-FFF2-40B4-BE49-F238E27FC236}">
                <a16:creationId xmlns:a16="http://schemas.microsoft.com/office/drawing/2014/main" id="{4A56DE89-4104-044C-A12C-6D5666DD8026}"/>
              </a:ext>
            </a:extLst>
          </p:cNvPr>
          <p:cNvSpPr>
            <a:spLocks noGrp="1"/>
          </p:cNvSpPr>
          <p:nvPr>
            <p:ph type="body" sz="quarter" idx="12"/>
          </p:nvPr>
        </p:nvSpPr>
        <p:spPr>
          <a:xfrm>
            <a:off x="857249" y="2360932"/>
            <a:ext cx="4618182" cy="452437"/>
          </a:xfrm>
        </p:spPr>
        <p:txBody>
          <a:bodyPr>
            <a:noAutofit/>
          </a:bodyPr>
          <a:lstStyle>
            <a:lvl1pPr marL="0" indent="0" algn="l">
              <a:buNone/>
              <a:defRPr sz="2200" b="1" cap="none" baseline="0">
                <a:solidFill>
                  <a:schemeClr val="tx1"/>
                </a:solidFill>
                <a:latin typeface="Arial" panose="020B0604020202020204" pitchFamily="34" charset="0"/>
                <a:cs typeface="Arial" panose="020B0604020202020204" pitchFamily="34" charset="0"/>
              </a:defRPr>
            </a:lvl1pPr>
          </a:lstStyle>
          <a:p>
            <a:r>
              <a:rPr lang="sv-SE"/>
              <a:t>Redigera format för bakgrundstext</a:t>
            </a:r>
          </a:p>
        </p:txBody>
      </p:sp>
      <p:sp>
        <p:nvSpPr>
          <p:cNvPr id="14" name="Platshållare för text 4">
            <a:extLst>
              <a:ext uri="{FF2B5EF4-FFF2-40B4-BE49-F238E27FC236}">
                <a16:creationId xmlns:a16="http://schemas.microsoft.com/office/drawing/2014/main" id="{C73C2681-174C-6141-A104-6CFB8E916140}"/>
              </a:ext>
            </a:extLst>
          </p:cNvPr>
          <p:cNvSpPr>
            <a:spLocks noGrp="1"/>
          </p:cNvSpPr>
          <p:nvPr>
            <p:ph type="body" sz="quarter" idx="13"/>
          </p:nvPr>
        </p:nvSpPr>
        <p:spPr>
          <a:xfrm>
            <a:off x="6735535" y="2360932"/>
            <a:ext cx="4618182" cy="452437"/>
          </a:xfrm>
        </p:spPr>
        <p:txBody>
          <a:bodyPr>
            <a:noAutofit/>
          </a:bodyPr>
          <a:lstStyle>
            <a:lvl1pPr marL="0" indent="0" algn="l">
              <a:buNone/>
              <a:defRPr sz="2200" b="1" cap="none" baseline="0">
                <a:solidFill>
                  <a:schemeClr val="tx1"/>
                </a:solidFill>
                <a:latin typeface="Arial" panose="020B0604020202020204" pitchFamily="34" charset="0"/>
                <a:cs typeface="Arial" panose="020B0604020202020204" pitchFamily="34" charset="0"/>
              </a:defRPr>
            </a:lvl1pPr>
          </a:lstStyle>
          <a:p>
            <a:r>
              <a:rPr lang="sv-SE"/>
              <a:t>Redigera format för bakgrundstext</a:t>
            </a:r>
          </a:p>
        </p:txBody>
      </p:sp>
    </p:spTree>
    <p:extLst>
      <p:ext uri="{BB962C8B-B14F-4D97-AF65-F5344CB8AC3E}">
        <p14:creationId xmlns:p14="http://schemas.microsoft.com/office/powerpoint/2010/main" val="3269468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Rubrik och innehåll">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0FA50C7E-1051-A746-AF88-6E740E5F3205}"/>
              </a:ext>
            </a:extLst>
          </p:cNvPr>
          <p:cNvSpPr>
            <a:spLocks noGrp="1"/>
          </p:cNvSpPr>
          <p:nvPr>
            <p:ph type="pic" sz="quarter" idx="10"/>
          </p:nvPr>
        </p:nvSpPr>
        <p:spPr>
          <a:xfrm>
            <a:off x="6095999" y="306475"/>
            <a:ext cx="5796000" cy="5785200"/>
          </a:xfrm>
          <a:solidFill>
            <a:srgbClr val="C6C775"/>
          </a:solidFill>
        </p:spPr>
        <p:txBody>
          <a:bodyPr/>
          <a:lstStyle/>
          <a:p>
            <a:endParaRPr lang="sv-SE"/>
          </a:p>
        </p:txBody>
      </p:sp>
    </p:spTree>
    <p:extLst>
      <p:ext uri="{BB962C8B-B14F-4D97-AF65-F5344CB8AC3E}">
        <p14:creationId xmlns:p14="http://schemas.microsoft.com/office/powerpoint/2010/main" val="1078078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785829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57920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83584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82781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71626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93849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8730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02139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61802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77319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18622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07204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1790894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1087757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757661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3207369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97936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2821650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36555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tags" Target="../tags/tag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2.emf"/><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5"/>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06F1E4DA-F5BC-4C5F-E108-6DB511BF4426}"/>
              </a:ext>
            </a:extLst>
          </p:cNvPr>
          <p:cNvSpPr/>
          <p:nvPr userDrawn="1">
            <p:custDataLst>
              <p:tags r:id="rId23"/>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 id="2147483700" r:id="rId21"/>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FFB2248-1000-8023-532E-02E4CE4FD987}"/>
              </a:ext>
            </a:extLst>
          </p:cNvPr>
          <p:cNvSpPr/>
          <p:nvPr userDrawn="1"/>
        </p:nvSpPr>
        <p:spPr bwMode="auto">
          <a:xfrm>
            <a:off x="280194" y="301625"/>
            <a:ext cx="11631613" cy="5796000"/>
          </a:xfrm>
          <a:prstGeom prst="rect">
            <a:avLst/>
          </a:prstGeom>
          <a:solidFill>
            <a:srgbClr val="E6E1D9"/>
          </a:solidFill>
          <a:ln>
            <a:noFill/>
          </a:ln>
          <a:effectLst/>
        </p:spPr>
        <p:txBody>
          <a:bodyPr vert="horz" wrap="square" lIns="251999" tIns="251999" rIns="251999" bIns="251999" numCol="1" rtlCol="0" anchor="t" anchorCtr="0" compatLnSpc="1">
            <a:prstTxWarp prst="textNoShape">
              <a:avLst/>
            </a:prstTxWarp>
          </a:bodyPr>
          <a:lstStyle/>
          <a:p>
            <a:pPr marR="0" lvl="0" indent="0" fontAlgn="base">
              <a:lnSpc>
                <a:spcPct val="100000"/>
              </a:lnSpc>
              <a:spcBef>
                <a:spcPct val="2000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ndParaRPr>
          </a:p>
        </p:txBody>
      </p:sp>
      <p:sp>
        <p:nvSpPr>
          <p:cNvPr id="2" name="Platshållare för rubrik 1">
            <a:extLst>
              <a:ext uri="{FF2B5EF4-FFF2-40B4-BE49-F238E27FC236}">
                <a16:creationId xmlns:a16="http://schemas.microsoft.com/office/drawing/2014/main" id="{38D682D2-717D-7546-9967-860672BB289C}"/>
              </a:ext>
            </a:extLst>
          </p:cNvPr>
          <p:cNvSpPr>
            <a:spLocks noGrp="1"/>
          </p:cNvSpPr>
          <p:nvPr>
            <p:ph type="title"/>
          </p:nvPr>
        </p:nvSpPr>
        <p:spPr>
          <a:xfrm>
            <a:off x="838200" y="681037"/>
            <a:ext cx="10515600" cy="1325563"/>
          </a:xfrm>
          <a:prstGeom prst="rect">
            <a:avLst/>
          </a:prstGeom>
        </p:spPr>
        <p:txBody>
          <a:bodyPr vert="horz" lIns="0" tIns="0" rIns="0" bIns="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0612C3-52C1-4E4A-BADD-088F2AE99BAA}"/>
              </a:ext>
            </a:extLst>
          </p:cNvPr>
          <p:cNvSpPr>
            <a:spLocks noGrp="1"/>
          </p:cNvSpPr>
          <p:nvPr>
            <p:ph type="body" idx="1"/>
          </p:nvPr>
        </p:nvSpPr>
        <p:spPr>
          <a:xfrm>
            <a:off x="838200" y="2185639"/>
            <a:ext cx="10515600" cy="3612995"/>
          </a:xfrm>
          <a:prstGeom prst="rect">
            <a:avLst/>
          </a:prstGeom>
        </p:spPr>
        <p:txBody>
          <a:bodyPr vert="horz" lIns="0" tIns="0" rIns="0" bIns="0" rtlCol="0">
            <a:normAutofit/>
          </a:bodyPr>
          <a:lstStyle/>
          <a:p>
            <a:r>
              <a:rPr lang="sv-SE"/>
              <a:t>Redigera format för bakgrundstext
Nivå två
Nivå tre
Nivå fyra
Nivå fem</a:t>
            </a:r>
          </a:p>
        </p:txBody>
      </p:sp>
      <p:pic>
        <p:nvPicPr>
          <p:cNvPr id="12" name="Picture 18">
            <a:extLst>
              <a:ext uri="{FF2B5EF4-FFF2-40B4-BE49-F238E27FC236}">
                <a16:creationId xmlns:a16="http://schemas.microsoft.com/office/drawing/2014/main" id="{69AE6A86-9D2F-6948-A328-C433323D029A}"/>
              </a:ext>
            </a:extLst>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70151" y="6274099"/>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CE216C18-ED25-5B45-A308-BE762120ACA2}"/>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15073482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pos="529">
          <p15:clr>
            <a:srgbClr val="F26B43"/>
          </p15:clr>
        </p15:guide>
        <p15:guide id="5" pos="7151">
          <p15:clr>
            <a:srgbClr val="F26B43"/>
          </p15:clr>
        </p15:guide>
        <p15:guide id="6" orient="horz" pos="436">
          <p15:clr>
            <a:srgbClr val="F26B43"/>
          </p15:clr>
        </p15:guide>
        <p15:guide id="7" pos="1527">
          <p15:clr>
            <a:srgbClr val="F26B43"/>
          </p15:clr>
        </p15:guide>
        <p15:guide id="8" pos="6131">
          <p15:clr>
            <a:srgbClr val="F26B43"/>
          </p15:clr>
        </p15:guide>
        <p15:guide id="9" orient="horz" pos="1071">
          <p15:clr>
            <a:srgbClr val="F26B43"/>
          </p15:clr>
        </p15:guide>
        <p15:guide id="10" orient="horz" pos="527">
          <p15:clr>
            <a:srgbClr val="F26B43"/>
          </p15:clr>
        </p15:guide>
        <p15:guide id="11" pos="3749">
          <p15:clr>
            <a:srgbClr val="F26B43"/>
          </p15:clr>
        </p15:guide>
        <p15:guide id="12" pos="166">
          <p15:clr>
            <a:srgbClr val="F26B43"/>
          </p15:clr>
        </p15:guide>
        <p15:guide id="13" pos="7491">
          <p15:clr>
            <a:srgbClr val="F26B43"/>
          </p15:clr>
        </p15:guide>
        <p15:guide id="14" orient="horz" pos="187">
          <p15:clr>
            <a:srgbClr val="F26B43"/>
          </p15:clr>
        </p15:guide>
        <p15:guide id="15"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1DBCA0-9CCE-BADD-F11C-E74CBE2215D6}"/>
              </a:ext>
            </a:extLst>
          </p:cNvPr>
          <p:cNvSpPr/>
          <p:nvPr userDrawn="1">
            <p:custDataLst>
              <p:tags r:id="rId21"/>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40598773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p15:clr>
            <a:srgbClr val="F26B43"/>
          </p15:clr>
        </p15:guide>
        <p15:guide id="3" pos="7514">
          <p15:clr>
            <a:srgbClr val="F26B43"/>
          </p15:clr>
        </p15:guide>
        <p15:guide id="6" orient="horz" pos="227">
          <p15:clr>
            <a:srgbClr val="F26B43"/>
          </p15:clr>
        </p15:guide>
        <p15:guide id="7" orient="horz" pos="3829">
          <p15:clr>
            <a:srgbClr val="F26B43"/>
          </p15:clr>
        </p15:guide>
        <p15:guide id="8" orient="horz" pos="7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riskbedo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information-till-dig-som-che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information-till-dig-som-che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information-till-dig-som-chef/"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E0F10BC-D9D1-947D-957A-50E198E0F487}"/>
              </a:ext>
            </a:extLst>
          </p:cNvPr>
          <p:cNvPicPr>
            <a:picLocks noChangeAspect="1"/>
          </p:cNvPicPr>
          <p:nvPr/>
        </p:nvPicPr>
        <p:blipFill rotWithShape="1">
          <a:blip r:embed="rId3">
            <a:extLst>
              <a:ext uri="{28A0092B-C50C-407E-A947-70E740481C1C}">
                <a14:useLocalDpi xmlns:a14="http://schemas.microsoft.com/office/drawing/2010/main" val="0"/>
              </a:ext>
            </a:extLst>
          </a:blip>
          <a:srcRect t="-1148" b="5735"/>
          <a:stretch/>
        </p:blipFill>
        <p:spPr>
          <a:xfrm>
            <a:off x="0" y="-254690"/>
            <a:ext cx="12192000" cy="6488215"/>
          </a:xfrm>
          <a:prstGeom prst="rect">
            <a:avLst/>
          </a:prstGeom>
        </p:spPr>
      </p:pic>
      <p:sp>
        <p:nvSpPr>
          <p:cNvPr id="7" name="Rektangel 6">
            <a:extLst>
              <a:ext uri="{FF2B5EF4-FFF2-40B4-BE49-F238E27FC236}">
                <a16:creationId xmlns:a16="http://schemas.microsoft.com/office/drawing/2014/main" id="{4CB4FCE5-833B-C1E1-1747-EEF0439891CD}"/>
              </a:ext>
            </a:extLst>
          </p:cNvPr>
          <p:cNvSpPr/>
          <p:nvPr/>
        </p:nvSpPr>
        <p:spPr>
          <a:xfrm>
            <a:off x="0" y="-254690"/>
            <a:ext cx="12192000" cy="1581683"/>
          </a:xfrm>
          <a:prstGeom prst="rect">
            <a:avLst/>
          </a:prstGeom>
          <a:solidFill>
            <a:srgbClr val="FFFFFF">
              <a:alpha val="4902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3" name="Underrubrik 2">
            <a:extLst>
              <a:ext uri="{FF2B5EF4-FFF2-40B4-BE49-F238E27FC236}">
                <a16:creationId xmlns:a16="http://schemas.microsoft.com/office/drawing/2014/main" id="{0772706F-2F64-6A12-C878-84B20F5B1A32}"/>
              </a:ext>
            </a:extLst>
          </p:cNvPr>
          <p:cNvSpPr>
            <a:spLocks noGrp="1"/>
          </p:cNvSpPr>
          <p:nvPr>
            <p:ph type="subTitle" idx="1"/>
          </p:nvPr>
        </p:nvSpPr>
        <p:spPr>
          <a:xfrm>
            <a:off x="93975" y="811820"/>
            <a:ext cx="8274067" cy="534635"/>
          </a:xfrm>
        </p:spPr>
        <p:txBody>
          <a:bodyPr/>
          <a:lstStyle/>
          <a:p>
            <a:r>
              <a:rPr lang="sv-SE" dirty="0"/>
              <a:t>Stödmaterial till dig som chef inför APT eller planeringsdag</a:t>
            </a:r>
          </a:p>
        </p:txBody>
      </p:sp>
      <p:sp>
        <p:nvSpPr>
          <p:cNvPr id="2" name="Rubrik 1">
            <a:extLst>
              <a:ext uri="{FF2B5EF4-FFF2-40B4-BE49-F238E27FC236}">
                <a16:creationId xmlns:a16="http://schemas.microsoft.com/office/drawing/2014/main" id="{EEAAB087-5972-6589-8432-1AA72378970C}"/>
              </a:ext>
            </a:extLst>
          </p:cNvPr>
          <p:cNvSpPr>
            <a:spLocks noGrp="1"/>
          </p:cNvSpPr>
          <p:nvPr>
            <p:ph type="ctrTitle"/>
          </p:nvPr>
        </p:nvSpPr>
        <p:spPr>
          <a:xfrm>
            <a:off x="93975" y="-18130"/>
            <a:ext cx="8274067" cy="790083"/>
          </a:xfrm>
        </p:spPr>
        <p:txBody>
          <a:bodyPr>
            <a:normAutofit/>
          </a:bodyPr>
          <a:lstStyle/>
          <a:p>
            <a:r>
              <a:rPr lang="sv-SE" dirty="0"/>
              <a:t>Arbeta med APU-resultatet</a:t>
            </a:r>
          </a:p>
        </p:txBody>
      </p:sp>
    </p:spTree>
    <p:extLst>
      <p:ext uri="{BB962C8B-B14F-4D97-AF65-F5344CB8AC3E}">
        <p14:creationId xmlns:p14="http://schemas.microsoft.com/office/powerpoint/2010/main" val="25060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ruta 29">
            <a:extLst>
              <a:ext uri="{FF2B5EF4-FFF2-40B4-BE49-F238E27FC236}">
                <a16:creationId xmlns:a16="http://schemas.microsoft.com/office/drawing/2014/main" id="{EAFC480B-CC87-7B58-A8BE-442B9E8F6B54}"/>
              </a:ext>
            </a:extLst>
          </p:cNvPr>
          <p:cNvSpPr txBox="1"/>
          <p:nvPr/>
        </p:nvSpPr>
        <p:spPr>
          <a:xfrm>
            <a:off x="5150983" y="3020593"/>
            <a:ext cx="1887927" cy="41912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81BB"/>
                </a:solidFill>
                <a:effectLst/>
                <a:uLnTx/>
                <a:uFillTx/>
                <a:latin typeface="Arial" panose="020B0604020202020204" pitchFamily="34" charset="0"/>
                <a:ea typeface="+mn-ea"/>
                <a:cs typeface="Arial" panose="020B0604020202020204" pitchFamily="34" charset="0"/>
              </a:rPr>
              <a:t>Kvalitet i arbetsmiljö </a:t>
            </a:r>
            <a:br>
              <a:rPr kumimoji="0" lang="sv-SE" sz="1400" b="1" i="0" u="none" strike="noStrike" kern="1200" cap="none" spc="0" normalizeH="0" baseline="0" noProof="0" dirty="0">
                <a:ln>
                  <a:noFill/>
                </a:ln>
                <a:solidFill>
                  <a:srgbClr val="0081BB"/>
                </a:solidFill>
                <a:effectLst/>
                <a:uLnTx/>
                <a:uFillTx/>
                <a:latin typeface="Arial" panose="020B0604020202020204" pitchFamily="34" charset="0"/>
                <a:ea typeface="+mn-ea"/>
                <a:cs typeface="Arial" panose="020B0604020202020204" pitchFamily="34" charset="0"/>
              </a:rPr>
            </a:br>
            <a:r>
              <a:rPr kumimoji="0" lang="sv-SE" sz="1400" b="1" i="0" u="none" strike="noStrike" kern="1200" cap="none" spc="0" normalizeH="0" baseline="0" noProof="0" dirty="0">
                <a:ln>
                  <a:noFill/>
                </a:ln>
                <a:solidFill>
                  <a:srgbClr val="0081BB"/>
                </a:solidFill>
                <a:effectLst/>
                <a:uLnTx/>
                <a:uFillTx/>
                <a:latin typeface="Arial" panose="020B0604020202020204" pitchFamily="34" charset="0"/>
                <a:ea typeface="+mn-ea"/>
                <a:cs typeface="Arial" panose="020B0604020202020204" pitchFamily="34" charset="0"/>
              </a:rPr>
              <a:t>och verksamhet</a:t>
            </a:r>
            <a:endParaRPr kumimoji="0" lang="sv-SE" sz="1400" b="0" i="0" u="none" strike="noStrike" kern="1200" cap="none" spc="0" normalizeH="0" baseline="0" noProof="0" dirty="0">
              <a:ln>
                <a:noFill/>
              </a:ln>
              <a:solidFill>
                <a:srgbClr val="0081BB"/>
              </a:solidFill>
              <a:effectLst/>
              <a:uLnTx/>
              <a:uFillTx/>
              <a:latin typeface="Arial" panose="020B0604020202020204" pitchFamily="34" charset="0"/>
              <a:ea typeface="+mn-ea"/>
              <a:cs typeface="Arial" panose="020B0604020202020204" pitchFamily="34" charset="0"/>
            </a:endParaRPr>
          </a:p>
        </p:txBody>
      </p:sp>
      <p:sp>
        <p:nvSpPr>
          <p:cNvPr id="4" name="textruta 3">
            <a:extLst>
              <a:ext uri="{FF2B5EF4-FFF2-40B4-BE49-F238E27FC236}">
                <a16:creationId xmlns:a16="http://schemas.microsoft.com/office/drawing/2014/main" id="{045B7401-26F0-66F0-DA7B-5EEABA158EBD}"/>
              </a:ext>
            </a:extLst>
          </p:cNvPr>
          <p:cNvSpPr txBox="1"/>
          <p:nvPr/>
        </p:nvSpPr>
        <p:spPr>
          <a:xfrm>
            <a:off x="369869" y="5785170"/>
            <a:ext cx="11044719"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Källa: </a:t>
            </a:r>
            <a:r>
              <a:rPr kumimoji="0" lang="sv-SE"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https</a:t>
            </a: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sv-SE"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www.suntarbetsliv.se</a:t>
            </a: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/forskning/ledarskap-och-organisation/sa-far-ni-en-friskare-arbetsplats-8-sakra-satt/.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https</a:t>
            </a: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sv-SE"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www.av.se</a:t>
            </a: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/globalassets/filer/publikationer/rapporter/rap-2021-2-friskfaktorer-som-kan-matas-och-foljas-over-tid.pdf</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9" name="Grupp 38">
            <a:extLst>
              <a:ext uri="{FF2B5EF4-FFF2-40B4-BE49-F238E27FC236}">
                <a16:creationId xmlns:a16="http://schemas.microsoft.com/office/drawing/2014/main" id="{54D5F496-572B-DC64-43FF-8CF85A65353C}"/>
              </a:ext>
            </a:extLst>
          </p:cNvPr>
          <p:cNvGrpSpPr/>
          <p:nvPr/>
        </p:nvGrpSpPr>
        <p:grpSpPr>
          <a:xfrm>
            <a:off x="6117031" y="1169050"/>
            <a:ext cx="1872616" cy="1038933"/>
            <a:chOff x="6117031" y="1066310"/>
            <a:chExt cx="1872616" cy="1038933"/>
          </a:xfrm>
        </p:grpSpPr>
        <p:sp>
          <p:nvSpPr>
            <p:cNvPr id="24" name="textruta 23">
              <a:extLst>
                <a:ext uri="{FF2B5EF4-FFF2-40B4-BE49-F238E27FC236}">
                  <a16:creationId xmlns:a16="http://schemas.microsoft.com/office/drawing/2014/main" id="{E170EEDB-1AF4-2BD0-21B6-5C50976637E7}"/>
                </a:ext>
              </a:extLst>
            </p:cNvPr>
            <p:cNvSpPr txBox="1"/>
            <p:nvPr/>
          </p:nvSpPr>
          <p:spPr>
            <a:xfrm>
              <a:off x="6703247" y="1066310"/>
              <a:ext cx="1286400" cy="16465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Tydligt uppdrag.</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Bild 2">
              <a:extLst>
                <a:ext uri="{FF2B5EF4-FFF2-40B4-BE49-F238E27FC236}">
                  <a16:creationId xmlns:a16="http://schemas.microsoft.com/office/drawing/2014/main" id="{B1978BCB-1EFC-FE78-6B49-A8955394D932}"/>
                </a:ext>
              </a:extLst>
            </p:cNvPr>
            <p:cNvSpPr/>
            <p:nvPr/>
          </p:nvSpPr>
          <p:spPr>
            <a:xfrm>
              <a:off x="6117031" y="1190944"/>
              <a:ext cx="919698" cy="914299"/>
            </a:xfrm>
            <a:custGeom>
              <a:avLst/>
              <a:gdLst>
                <a:gd name="connsiteX0" fmla="*/ 909124 w 919698"/>
                <a:gd name="connsiteY0" fmla="*/ 333481 h 914299"/>
                <a:gd name="connsiteX1" fmla="*/ 556232 w 919698"/>
                <a:gd name="connsiteY1" fmla="*/ 884336 h 914299"/>
                <a:gd name="connsiteX2" fmla="*/ 470806 w 919698"/>
                <a:gd name="connsiteY2" fmla="*/ 906918 h 914299"/>
                <a:gd name="connsiteX3" fmla="*/ 60411 w 919698"/>
                <a:gd name="connsiteY3" fmla="*/ 785972 h 914299"/>
                <a:gd name="connsiteX4" fmla="*/ 0 w 919698"/>
                <a:gd name="connsiteY4" fmla="*/ 719798 h 914299"/>
                <a:gd name="connsiteX5" fmla="*/ 0 w 919698"/>
                <a:gd name="connsiteY5" fmla="*/ 66628 h 914299"/>
                <a:gd name="connsiteX6" fmla="*/ 70390 w 919698"/>
                <a:gd name="connsiteY6" fmla="*/ 140 h 914299"/>
                <a:gd name="connsiteX7" fmla="*/ 885720 w 919698"/>
                <a:gd name="connsiteY7" fmla="*/ 239382 h 914299"/>
                <a:gd name="connsiteX8" fmla="*/ 909124 w 919698"/>
                <a:gd name="connsiteY8" fmla="*/ 333481 h 9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698" h="914299">
                  <a:moveTo>
                    <a:pt x="909124" y="333481"/>
                  </a:moveTo>
                  <a:lnTo>
                    <a:pt x="556232" y="884336"/>
                  </a:lnTo>
                  <a:cubicBezTo>
                    <a:pt x="537885" y="912979"/>
                    <a:pt x="501012" y="922362"/>
                    <a:pt x="470806" y="906918"/>
                  </a:cubicBezTo>
                  <a:cubicBezTo>
                    <a:pt x="345419" y="842764"/>
                    <a:pt x="206920" y="800743"/>
                    <a:pt x="60411" y="785972"/>
                  </a:cubicBezTo>
                  <a:cubicBezTo>
                    <a:pt x="26268" y="782515"/>
                    <a:pt x="0" y="754187"/>
                    <a:pt x="0" y="719798"/>
                  </a:cubicBezTo>
                  <a:lnTo>
                    <a:pt x="0" y="66628"/>
                  </a:lnTo>
                  <a:cubicBezTo>
                    <a:pt x="45" y="28288"/>
                    <a:pt x="32264" y="-2330"/>
                    <a:pt x="70390" y="140"/>
                  </a:cubicBezTo>
                  <a:cubicBezTo>
                    <a:pt x="357233" y="18905"/>
                    <a:pt x="635036" y="100434"/>
                    <a:pt x="885720" y="239382"/>
                  </a:cubicBezTo>
                  <a:cubicBezTo>
                    <a:pt x="919193" y="257924"/>
                    <a:pt x="929798" y="301202"/>
                    <a:pt x="909124" y="333481"/>
                  </a:cubicBezTo>
                </a:path>
              </a:pathLst>
            </a:custGeom>
            <a:solidFill>
              <a:srgbClr val="0081BB">
                <a:alpha val="57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0" name="Grupp 39">
            <a:extLst>
              <a:ext uri="{FF2B5EF4-FFF2-40B4-BE49-F238E27FC236}">
                <a16:creationId xmlns:a16="http://schemas.microsoft.com/office/drawing/2014/main" id="{62A4B319-D9E9-FB48-C868-3FDE073759BA}"/>
              </a:ext>
            </a:extLst>
          </p:cNvPr>
          <p:cNvGrpSpPr/>
          <p:nvPr/>
        </p:nvGrpSpPr>
        <p:grpSpPr>
          <a:xfrm>
            <a:off x="6751758" y="1658633"/>
            <a:ext cx="3151248" cy="1022336"/>
            <a:chOff x="6751758" y="1555893"/>
            <a:chExt cx="3151248" cy="1022336"/>
          </a:xfrm>
        </p:grpSpPr>
        <p:sp>
          <p:nvSpPr>
            <p:cNvPr id="25" name="textruta 24">
              <a:extLst>
                <a:ext uri="{FF2B5EF4-FFF2-40B4-BE49-F238E27FC236}">
                  <a16:creationId xmlns:a16="http://schemas.microsoft.com/office/drawing/2014/main" id="{A7E0599A-2009-892B-FCB4-5D4E56F4E6F8}"/>
                </a:ext>
              </a:extLst>
            </p:cNvPr>
            <p:cNvSpPr txBox="1"/>
            <p:nvPr/>
          </p:nvSpPr>
          <p:spPr>
            <a:xfrm>
              <a:off x="7722123" y="1591741"/>
              <a:ext cx="2180883" cy="3293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Rolltydlighet i arbetet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att målen är tydliga och kända.</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Bild 5">
              <a:extLst>
                <a:ext uri="{FF2B5EF4-FFF2-40B4-BE49-F238E27FC236}">
                  <a16:creationId xmlns:a16="http://schemas.microsoft.com/office/drawing/2014/main" id="{19D2F4D2-78AA-0CD4-448F-2087CB1A7785}"/>
                </a:ext>
              </a:extLst>
            </p:cNvPr>
            <p:cNvSpPr/>
            <p:nvPr/>
          </p:nvSpPr>
          <p:spPr>
            <a:xfrm>
              <a:off x="6751758" y="1555893"/>
              <a:ext cx="1022683" cy="1022336"/>
            </a:xfrm>
            <a:custGeom>
              <a:avLst/>
              <a:gdLst>
                <a:gd name="connsiteX0" fmla="*/ 983801 w 1022683"/>
                <a:gd name="connsiteY0" fmla="*/ 745251 h 1022336"/>
                <a:gd name="connsiteX1" fmla="*/ 390027 w 1022683"/>
                <a:gd name="connsiteY1" fmla="*/ 1016392 h 1022336"/>
                <a:gd name="connsiteX2" fmla="*/ 305055 w 1022683"/>
                <a:gd name="connsiteY2" fmla="*/ 988992 h 1022336"/>
                <a:gd name="connsiteX3" fmla="*/ 25511 w 1022683"/>
                <a:gd name="connsiteY3" fmla="*/ 666672 h 1022336"/>
                <a:gd name="connsiteX4" fmla="*/ 10448 w 1022683"/>
                <a:gd name="connsiteY4" fmla="*/ 578616 h 1022336"/>
                <a:gd name="connsiteX5" fmla="*/ 362671 w 1022683"/>
                <a:gd name="connsiteY5" fmla="*/ 30524 h 1022336"/>
                <a:gd name="connsiteX6" fmla="*/ 457253 w 1022683"/>
                <a:gd name="connsiteY6" fmla="*/ 12734 h 1022336"/>
                <a:gd name="connsiteX7" fmla="*/ 1014821 w 1022683"/>
                <a:gd name="connsiteY7" fmla="*/ 654022 h 1022336"/>
                <a:gd name="connsiteX8" fmla="*/ 983845 w 1022683"/>
                <a:gd name="connsiteY8" fmla="*/ 745251 h 10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683" h="1022336">
                  <a:moveTo>
                    <a:pt x="983801" y="745251"/>
                  </a:moveTo>
                  <a:lnTo>
                    <a:pt x="390027" y="1016392"/>
                  </a:lnTo>
                  <a:cubicBezTo>
                    <a:pt x="358872" y="1030606"/>
                    <a:pt x="322398" y="1018493"/>
                    <a:pt x="305055" y="988992"/>
                  </a:cubicBezTo>
                  <a:cubicBezTo>
                    <a:pt x="232331" y="865043"/>
                    <a:pt x="137302" y="755756"/>
                    <a:pt x="25511" y="666672"/>
                  </a:cubicBezTo>
                  <a:cubicBezTo>
                    <a:pt x="-1263" y="645306"/>
                    <a:pt x="-8102" y="607446"/>
                    <a:pt x="10448" y="578616"/>
                  </a:cubicBezTo>
                  <a:lnTo>
                    <a:pt x="362671" y="30524"/>
                  </a:lnTo>
                  <a:cubicBezTo>
                    <a:pt x="383233" y="-1481"/>
                    <a:pt x="426635" y="-9839"/>
                    <a:pt x="457253" y="12734"/>
                  </a:cubicBezTo>
                  <a:cubicBezTo>
                    <a:pt x="688344" y="183348"/>
                    <a:pt x="878312" y="401789"/>
                    <a:pt x="1014821" y="654022"/>
                  </a:cubicBezTo>
                  <a:cubicBezTo>
                    <a:pt x="1032969" y="687546"/>
                    <a:pt x="1018487" y="729428"/>
                    <a:pt x="983845" y="745251"/>
                  </a:cubicBezTo>
                </a:path>
              </a:pathLst>
            </a:custGeom>
            <a:solidFill>
              <a:srgbClr val="0081BB">
                <a:alpha val="57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1" name="Grupp 40">
            <a:extLst>
              <a:ext uri="{FF2B5EF4-FFF2-40B4-BE49-F238E27FC236}">
                <a16:creationId xmlns:a16="http://schemas.microsoft.com/office/drawing/2014/main" id="{730D71FE-50AB-4383-C641-C909EB136C2E}"/>
              </a:ext>
            </a:extLst>
          </p:cNvPr>
          <p:cNvGrpSpPr/>
          <p:nvPr/>
        </p:nvGrpSpPr>
        <p:grpSpPr>
          <a:xfrm>
            <a:off x="7144653" y="2491510"/>
            <a:ext cx="2281363" cy="947128"/>
            <a:chOff x="7144653" y="2388770"/>
            <a:chExt cx="2281363" cy="947128"/>
          </a:xfrm>
        </p:grpSpPr>
        <p:sp>
          <p:nvSpPr>
            <p:cNvPr id="26" name="textruta 25">
              <a:extLst>
                <a:ext uri="{FF2B5EF4-FFF2-40B4-BE49-F238E27FC236}">
                  <a16:creationId xmlns:a16="http://schemas.microsoft.com/office/drawing/2014/main" id="{C74C3E95-BCA9-7BF0-809B-807B524983A8}"/>
                </a:ext>
              </a:extLst>
            </p:cNvPr>
            <p:cNvSpPr txBox="1"/>
            <p:nvPr/>
          </p:nvSpPr>
          <p:spPr>
            <a:xfrm>
              <a:off x="8141288" y="2654989"/>
              <a:ext cx="1284728" cy="3293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Gott samarbete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och teamarbete.</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Bild 8">
              <a:extLst>
                <a:ext uri="{FF2B5EF4-FFF2-40B4-BE49-F238E27FC236}">
                  <a16:creationId xmlns:a16="http://schemas.microsoft.com/office/drawing/2014/main" id="{B41DB50C-948C-DA47-2293-8D42C6DB9559}"/>
                </a:ext>
              </a:extLst>
            </p:cNvPr>
            <p:cNvSpPr/>
            <p:nvPr/>
          </p:nvSpPr>
          <p:spPr>
            <a:xfrm>
              <a:off x="7144653" y="2388770"/>
              <a:ext cx="850427" cy="947128"/>
            </a:xfrm>
            <a:custGeom>
              <a:avLst/>
              <a:gdLst>
                <a:gd name="connsiteX0" fmla="*/ 850427 w 850427"/>
                <a:gd name="connsiteY0" fmla="*/ 739764 h 947128"/>
                <a:gd name="connsiteX1" fmla="*/ 845014 w 850427"/>
                <a:gd name="connsiteY1" fmla="*/ 886203 h 947128"/>
                <a:gd name="connsiteX2" fmla="*/ 769543 w 850427"/>
                <a:gd name="connsiteY2" fmla="*/ 946446 h 947128"/>
                <a:gd name="connsiteX3" fmla="*/ 120856 w 850427"/>
                <a:gd name="connsiteY3" fmla="*/ 853123 h 947128"/>
                <a:gd name="connsiteX4" fmla="*/ 64130 w 850427"/>
                <a:gd name="connsiteY4" fmla="*/ 785081 h 947128"/>
                <a:gd name="connsiteX5" fmla="*/ 65159 w 850427"/>
                <a:gd name="connsiteY5" fmla="*/ 735865 h 947128"/>
                <a:gd name="connsiteX6" fmla="*/ 3645 w 850427"/>
                <a:gd name="connsiteY6" fmla="*/ 360646 h 947128"/>
                <a:gd name="connsiteX7" fmla="*/ 38585 w 850427"/>
                <a:gd name="connsiteY7" fmla="*/ 278171 h 947128"/>
                <a:gd name="connsiteX8" fmla="*/ 633184 w 850427"/>
                <a:gd name="connsiteY8" fmla="*/ 6047 h 947128"/>
                <a:gd name="connsiteX9" fmla="*/ 722479 w 850427"/>
                <a:gd name="connsiteY9" fmla="*/ 42264 h 947128"/>
                <a:gd name="connsiteX10" fmla="*/ 850382 w 850427"/>
                <a:gd name="connsiteY10" fmla="*/ 739764 h 94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0427" h="947128">
                  <a:moveTo>
                    <a:pt x="850427" y="739764"/>
                  </a:moveTo>
                  <a:cubicBezTo>
                    <a:pt x="850427" y="788577"/>
                    <a:pt x="848638" y="837525"/>
                    <a:pt x="845014" y="886203"/>
                  </a:cubicBezTo>
                  <a:cubicBezTo>
                    <a:pt x="842196" y="924348"/>
                    <a:pt x="807301" y="951870"/>
                    <a:pt x="769543" y="946446"/>
                  </a:cubicBezTo>
                  <a:lnTo>
                    <a:pt x="120856" y="853123"/>
                  </a:lnTo>
                  <a:cubicBezTo>
                    <a:pt x="87348" y="848282"/>
                    <a:pt x="62698" y="818968"/>
                    <a:pt x="64130" y="785081"/>
                  </a:cubicBezTo>
                  <a:cubicBezTo>
                    <a:pt x="64801" y="768765"/>
                    <a:pt x="65159" y="752315"/>
                    <a:pt x="65159" y="735865"/>
                  </a:cubicBezTo>
                  <a:cubicBezTo>
                    <a:pt x="65159" y="604666"/>
                    <a:pt x="43551" y="478398"/>
                    <a:pt x="3645" y="360646"/>
                  </a:cubicBezTo>
                  <a:cubicBezTo>
                    <a:pt x="-7405" y="328104"/>
                    <a:pt x="7358" y="292425"/>
                    <a:pt x="38585" y="278171"/>
                  </a:cubicBezTo>
                  <a:lnTo>
                    <a:pt x="633184" y="6047"/>
                  </a:lnTo>
                  <a:cubicBezTo>
                    <a:pt x="667811" y="-9821"/>
                    <a:pt x="708879" y="6674"/>
                    <a:pt x="722479" y="42264"/>
                  </a:cubicBezTo>
                  <a:cubicBezTo>
                    <a:pt x="807435" y="264231"/>
                    <a:pt x="850382" y="498210"/>
                    <a:pt x="850382" y="739764"/>
                  </a:cubicBezTo>
                </a:path>
              </a:pathLst>
            </a:custGeom>
            <a:solidFill>
              <a:srgbClr val="0081BB">
                <a:alpha val="57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2" name="Grupp 41">
            <a:extLst>
              <a:ext uri="{FF2B5EF4-FFF2-40B4-BE49-F238E27FC236}">
                <a16:creationId xmlns:a16="http://schemas.microsoft.com/office/drawing/2014/main" id="{D55C9309-5C06-F510-B26F-DD1B6C0A7DCA}"/>
              </a:ext>
            </a:extLst>
          </p:cNvPr>
          <p:cNvGrpSpPr/>
          <p:nvPr/>
        </p:nvGrpSpPr>
        <p:grpSpPr>
          <a:xfrm>
            <a:off x="6984020" y="3447427"/>
            <a:ext cx="3319415" cy="981282"/>
            <a:chOff x="6984020" y="3344687"/>
            <a:chExt cx="3319415" cy="981282"/>
          </a:xfrm>
        </p:grpSpPr>
        <p:sp>
          <p:nvSpPr>
            <p:cNvPr id="27" name="textruta 26">
              <a:extLst>
                <a:ext uri="{FF2B5EF4-FFF2-40B4-BE49-F238E27FC236}">
                  <a16:creationId xmlns:a16="http://schemas.microsoft.com/office/drawing/2014/main" id="{238FD891-753B-CA0C-5128-7174BDE37B41}"/>
                </a:ext>
              </a:extLst>
            </p:cNvPr>
            <p:cNvSpPr txBox="1"/>
            <p:nvPr/>
          </p:nvSpPr>
          <p:spPr>
            <a:xfrm>
              <a:off x="7989647" y="3837784"/>
              <a:ext cx="2313788" cy="3293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välutvecklad kommunikation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och feedback.</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Bild 9">
              <a:extLst>
                <a:ext uri="{FF2B5EF4-FFF2-40B4-BE49-F238E27FC236}">
                  <a16:creationId xmlns:a16="http://schemas.microsoft.com/office/drawing/2014/main" id="{AAEFE068-24E1-2AFA-2641-B563A0830D7A}"/>
                </a:ext>
              </a:extLst>
            </p:cNvPr>
            <p:cNvSpPr/>
            <p:nvPr/>
          </p:nvSpPr>
          <p:spPr>
            <a:xfrm>
              <a:off x="6984020" y="3344687"/>
              <a:ext cx="970863" cy="981282"/>
            </a:xfrm>
            <a:custGeom>
              <a:avLst/>
              <a:gdLst>
                <a:gd name="connsiteX0" fmla="*/ 969488 w 970863"/>
                <a:gd name="connsiteY0" fmla="*/ 172765 h 981282"/>
                <a:gd name="connsiteX1" fmla="*/ 613506 w 970863"/>
                <a:gd name="connsiteY1" fmla="*/ 955475 h 981282"/>
                <a:gd name="connsiteX2" fmla="*/ 517696 w 970863"/>
                <a:gd name="connsiteY2" fmla="*/ 964889 h 981282"/>
                <a:gd name="connsiteX3" fmla="*/ 22557 w 970863"/>
                <a:gd name="connsiteY3" fmla="*/ 532137 h 981282"/>
                <a:gd name="connsiteX4" fmla="*/ 12502 w 970863"/>
                <a:gd name="connsiteY4" fmla="*/ 443022 h 981282"/>
                <a:gd name="connsiteX5" fmla="*/ 191655 w 970863"/>
                <a:gd name="connsiteY5" fmla="*/ 51197 h 981282"/>
                <a:gd name="connsiteX6" fmla="*/ 265434 w 970863"/>
                <a:gd name="connsiteY6" fmla="*/ 678 h 981282"/>
                <a:gd name="connsiteX7" fmla="*/ 913986 w 970863"/>
                <a:gd name="connsiteY7" fmla="*/ 94051 h 981282"/>
                <a:gd name="connsiteX8" fmla="*/ 969488 w 970863"/>
                <a:gd name="connsiteY8" fmla="*/ 172721 h 98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863" h="981282">
                  <a:moveTo>
                    <a:pt x="969488" y="172765"/>
                  </a:moveTo>
                  <a:cubicBezTo>
                    <a:pt x="910679" y="456963"/>
                    <a:pt x="789352" y="723724"/>
                    <a:pt x="613506" y="955475"/>
                  </a:cubicBezTo>
                  <a:cubicBezTo>
                    <a:pt x="590447" y="985867"/>
                    <a:pt x="546385" y="989946"/>
                    <a:pt x="517696" y="964889"/>
                  </a:cubicBezTo>
                  <a:lnTo>
                    <a:pt x="22557" y="532137"/>
                  </a:lnTo>
                  <a:cubicBezTo>
                    <a:pt x="-3317" y="509544"/>
                    <a:pt x="-7294" y="471128"/>
                    <a:pt x="12502" y="443022"/>
                  </a:cubicBezTo>
                  <a:cubicBezTo>
                    <a:pt x="94862" y="326430"/>
                    <a:pt x="156397" y="194013"/>
                    <a:pt x="191655" y="51197"/>
                  </a:cubicBezTo>
                  <a:cubicBezTo>
                    <a:pt x="199878" y="17801"/>
                    <a:pt x="231516" y="-4208"/>
                    <a:pt x="265434" y="678"/>
                  </a:cubicBezTo>
                  <a:lnTo>
                    <a:pt x="913986" y="94051"/>
                  </a:lnTo>
                  <a:cubicBezTo>
                    <a:pt x="951523" y="99475"/>
                    <a:pt x="977218" y="135470"/>
                    <a:pt x="969488" y="172721"/>
                  </a:cubicBezTo>
                </a:path>
              </a:pathLst>
            </a:custGeom>
            <a:solidFill>
              <a:srgbClr val="0081BB">
                <a:alpha val="75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3" name="Grupp 42">
            <a:extLst>
              <a:ext uri="{FF2B5EF4-FFF2-40B4-BE49-F238E27FC236}">
                <a16:creationId xmlns:a16="http://schemas.microsoft.com/office/drawing/2014/main" id="{6E4A3B11-ED00-2A1F-C1B5-E3A0BEA24D52}"/>
              </a:ext>
            </a:extLst>
          </p:cNvPr>
          <p:cNvGrpSpPr/>
          <p:nvPr/>
        </p:nvGrpSpPr>
        <p:grpSpPr>
          <a:xfrm>
            <a:off x="6451123" y="4056137"/>
            <a:ext cx="2800492" cy="1157403"/>
            <a:chOff x="6451123" y="3953397"/>
            <a:chExt cx="2800492" cy="1157403"/>
          </a:xfrm>
        </p:grpSpPr>
        <p:sp>
          <p:nvSpPr>
            <p:cNvPr id="28" name="textruta 27">
              <a:extLst>
                <a:ext uri="{FF2B5EF4-FFF2-40B4-BE49-F238E27FC236}">
                  <a16:creationId xmlns:a16="http://schemas.microsoft.com/office/drawing/2014/main" id="{AF1C6623-969E-346C-28E2-CF5B01F4D53A}"/>
                </a:ext>
              </a:extLst>
            </p:cNvPr>
            <p:cNvSpPr txBox="1"/>
            <p:nvPr/>
          </p:nvSpPr>
          <p:spPr>
            <a:xfrm>
              <a:off x="7258476" y="4781484"/>
              <a:ext cx="1993139" cy="3293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Delaktighet och möjlighet att </a:t>
              </a:r>
              <a:b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påverka beslut.</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Bild 10">
              <a:extLst>
                <a:ext uri="{FF2B5EF4-FFF2-40B4-BE49-F238E27FC236}">
                  <a16:creationId xmlns:a16="http://schemas.microsoft.com/office/drawing/2014/main" id="{FE1F4F9C-08C3-DA6A-A187-BCAFA6AA6CFE}"/>
                </a:ext>
              </a:extLst>
            </p:cNvPr>
            <p:cNvSpPr/>
            <p:nvPr/>
          </p:nvSpPr>
          <p:spPr>
            <a:xfrm>
              <a:off x="6451123" y="3953397"/>
              <a:ext cx="1005361" cy="1006331"/>
            </a:xfrm>
            <a:custGeom>
              <a:avLst/>
              <a:gdLst>
                <a:gd name="connsiteX0" fmla="*/ 986374 w 1005361"/>
                <a:gd name="connsiteY0" fmla="*/ 544269 h 1006331"/>
                <a:gd name="connsiteX1" fmla="*/ 274428 w 1005361"/>
                <a:gd name="connsiteY1" fmla="*/ 1002303 h 1006331"/>
                <a:gd name="connsiteX2" fmla="*/ 188346 w 1005361"/>
                <a:gd name="connsiteY2" fmla="*/ 958636 h 1006331"/>
                <a:gd name="connsiteX3" fmla="*/ 2683 w 1005361"/>
                <a:gd name="connsiteY3" fmla="*/ 327007 h 1006331"/>
                <a:gd name="connsiteX4" fmla="*/ 41925 w 1005361"/>
                <a:gd name="connsiteY4" fmla="*/ 246779 h 1006331"/>
                <a:gd name="connsiteX5" fmla="*/ 397965 w 1005361"/>
                <a:gd name="connsiteY5" fmla="*/ 18299 h 1006331"/>
                <a:gd name="connsiteX6" fmla="*/ 486952 w 1005361"/>
                <a:gd name="connsiteY6" fmla="*/ 16109 h 1006331"/>
                <a:gd name="connsiteX7" fmla="*/ 982575 w 1005361"/>
                <a:gd name="connsiteY7" fmla="*/ 447907 h 1006331"/>
                <a:gd name="connsiteX8" fmla="*/ 986374 w 1005361"/>
                <a:gd name="connsiteY8" fmla="*/ 544269 h 10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361" h="1006331">
                  <a:moveTo>
                    <a:pt x="986374" y="544269"/>
                  </a:moveTo>
                  <a:cubicBezTo>
                    <a:pt x="784710" y="747944"/>
                    <a:pt x="542106" y="904018"/>
                    <a:pt x="274428" y="1002303"/>
                  </a:cubicBezTo>
                  <a:cubicBezTo>
                    <a:pt x="238627" y="1015443"/>
                    <a:pt x="199117" y="995285"/>
                    <a:pt x="188346" y="958636"/>
                  </a:cubicBezTo>
                  <a:lnTo>
                    <a:pt x="2683" y="327007"/>
                  </a:lnTo>
                  <a:cubicBezTo>
                    <a:pt x="-6971" y="294111"/>
                    <a:pt x="10192" y="259696"/>
                    <a:pt x="41925" y="246779"/>
                  </a:cubicBezTo>
                  <a:cubicBezTo>
                    <a:pt x="174580" y="192609"/>
                    <a:pt x="295077" y="114706"/>
                    <a:pt x="397965" y="18299"/>
                  </a:cubicBezTo>
                  <a:cubicBezTo>
                    <a:pt x="422905" y="-5077"/>
                    <a:pt x="461208" y="-6328"/>
                    <a:pt x="486952" y="16109"/>
                  </a:cubicBezTo>
                  <a:lnTo>
                    <a:pt x="982575" y="447907"/>
                  </a:lnTo>
                  <a:cubicBezTo>
                    <a:pt x="1011313" y="472936"/>
                    <a:pt x="1013191" y="517184"/>
                    <a:pt x="986374" y="544269"/>
                  </a:cubicBezTo>
                </a:path>
              </a:pathLst>
            </a:custGeom>
            <a:solidFill>
              <a:srgbClr val="0081BB">
                <a:alpha val="75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8" name="textruta 17">
            <a:extLst>
              <a:ext uri="{FF2B5EF4-FFF2-40B4-BE49-F238E27FC236}">
                <a16:creationId xmlns:a16="http://schemas.microsoft.com/office/drawing/2014/main" id="{FFF0E03C-234F-FA11-81C0-E9CFFD43C1D7}"/>
              </a:ext>
            </a:extLst>
          </p:cNvPr>
          <p:cNvSpPr txBox="1"/>
          <p:nvPr/>
        </p:nvSpPr>
        <p:spPr>
          <a:xfrm>
            <a:off x="3987034" y="208105"/>
            <a:ext cx="4215823"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400" b="1" dirty="0">
                <a:latin typeface="Arial" panose="020B0604020202020204" pitchFamily="34" charset="0"/>
                <a:ea typeface="+mj-ea"/>
                <a:cs typeface="Arial" panose="020B0604020202020204" pitchFamily="34" charset="0"/>
              </a:rPr>
              <a:t>Friskfaktorer</a:t>
            </a:r>
          </a:p>
        </p:txBody>
      </p:sp>
      <p:grpSp>
        <p:nvGrpSpPr>
          <p:cNvPr id="44" name="Grupp 43">
            <a:extLst>
              <a:ext uri="{FF2B5EF4-FFF2-40B4-BE49-F238E27FC236}">
                <a16:creationId xmlns:a16="http://schemas.microsoft.com/office/drawing/2014/main" id="{467A4535-592E-EF67-9EA4-B24D86E21767}"/>
              </a:ext>
            </a:extLst>
          </p:cNvPr>
          <p:cNvGrpSpPr/>
          <p:nvPr/>
        </p:nvGrpSpPr>
        <p:grpSpPr>
          <a:xfrm>
            <a:off x="4871599" y="4352111"/>
            <a:ext cx="2446695" cy="1249924"/>
            <a:chOff x="4871599" y="4249371"/>
            <a:chExt cx="2446695" cy="1249924"/>
          </a:xfrm>
        </p:grpSpPr>
        <p:sp>
          <p:nvSpPr>
            <p:cNvPr id="29" name="textruta 28">
              <a:extLst>
                <a:ext uri="{FF2B5EF4-FFF2-40B4-BE49-F238E27FC236}">
                  <a16:creationId xmlns:a16="http://schemas.microsoft.com/office/drawing/2014/main" id="{CC3A6410-FA81-90FB-69B1-39792EB40BAB}"/>
                </a:ext>
              </a:extLst>
            </p:cNvPr>
            <p:cNvSpPr txBox="1"/>
            <p:nvPr/>
          </p:nvSpPr>
          <p:spPr>
            <a:xfrm>
              <a:off x="4871599" y="5169979"/>
              <a:ext cx="2446695" cy="32931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rättvis och transparent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organisation.</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Bild 11">
              <a:extLst>
                <a:ext uri="{FF2B5EF4-FFF2-40B4-BE49-F238E27FC236}">
                  <a16:creationId xmlns:a16="http://schemas.microsoft.com/office/drawing/2014/main" id="{69B28798-2945-2A43-55FB-6079BAE63E46}"/>
                </a:ext>
              </a:extLst>
            </p:cNvPr>
            <p:cNvSpPr/>
            <p:nvPr/>
          </p:nvSpPr>
          <p:spPr>
            <a:xfrm>
              <a:off x="5578420" y="4249371"/>
              <a:ext cx="957441" cy="808457"/>
            </a:xfrm>
            <a:custGeom>
              <a:avLst/>
              <a:gdLst>
                <a:gd name="connsiteX0" fmla="*/ 954723 w 957441"/>
                <a:gd name="connsiteY0" fmla="*/ 678447 h 808457"/>
                <a:gd name="connsiteX1" fmla="*/ 905851 w 957441"/>
                <a:gd name="connsiteY1" fmla="*/ 761623 h 808457"/>
                <a:gd name="connsiteX2" fmla="*/ 478489 w 957441"/>
                <a:gd name="connsiteY2" fmla="*/ 808457 h 808457"/>
                <a:gd name="connsiteX3" fmla="*/ 51530 w 957441"/>
                <a:gd name="connsiteY3" fmla="*/ 761668 h 808457"/>
                <a:gd name="connsiteX4" fmla="*/ 2703 w 957441"/>
                <a:gd name="connsiteY4" fmla="*/ 678492 h 808457"/>
                <a:gd name="connsiteX5" fmla="*/ 188524 w 957441"/>
                <a:gd name="connsiteY5" fmla="*/ 47058 h 808457"/>
                <a:gd name="connsiteX6" fmla="*/ 264607 w 957441"/>
                <a:gd name="connsiteY6" fmla="*/ 1161 h 808457"/>
                <a:gd name="connsiteX7" fmla="*/ 478489 w 957441"/>
                <a:gd name="connsiteY7" fmla="*/ 20761 h 808457"/>
                <a:gd name="connsiteX8" fmla="*/ 692640 w 957441"/>
                <a:gd name="connsiteY8" fmla="*/ 1161 h 808457"/>
                <a:gd name="connsiteX9" fmla="*/ 768813 w 957441"/>
                <a:gd name="connsiteY9" fmla="*/ 47102 h 808457"/>
                <a:gd name="connsiteX10" fmla="*/ 954679 w 957441"/>
                <a:gd name="connsiteY10" fmla="*/ 678402 h 80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441" h="808457">
                  <a:moveTo>
                    <a:pt x="954723" y="678447"/>
                  </a:moveTo>
                  <a:cubicBezTo>
                    <a:pt x="965509" y="715013"/>
                    <a:pt x="943177" y="753319"/>
                    <a:pt x="905851" y="761623"/>
                  </a:cubicBezTo>
                  <a:cubicBezTo>
                    <a:pt x="766172" y="792697"/>
                    <a:pt x="623002" y="808457"/>
                    <a:pt x="478489" y="808457"/>
                  </a:cubicBezTo>
                  <a:cubicBezTo>
                    <a:pt x="333977" y="808457"/>
                    <a:pt x="190807" y="792742"/>
                    <a:pt x="51530" y="761668"/>
                  </a:cubicBezTo>
                  <a:cubicBezTo>
                    <a:pt x="14250" y="753364"/>
                    <a:pt x="-8038" y="715057"/>
                    <a:pt x="2703" y="678492"/>
                  </a:cubicBezTo>
                  <a:lnTo>
                    <a:pt x="188524" y="47058"/>
                  </a:lnTo>
                  <a:cubicBezTo>
                    <a:pt x="198146" y="14421"/>
                    <a:pt x="231086" y="-5089"/>
                    <a:pt x="264607" y="1161"/>
                  </a:cubicBezTo>
                  <a:cubicBezTo>
                    <a:pt x="333932" y="14064"/>
                    <a:pt x="405450" y="20761"/>
                    <a:pt x="478489" y="20761"/>
                  </a:cubicBezTo>
                  <a:cubicBezTo>
                    <a:pt x="551529" y="20761"/>
                    <a:pt x="623226" y="14064"/>
                    <a:pt x="692640" y="1161"/>
                  </a:cubicBezTo>
                  <a:cubicBezTo>
                    <a:pt x="726206" y="-5089"/>
                    <a:pt x="759190" y="14421"/>
                    <a:pt x="768813" y="47102"/>
                  </a:cubicBezTo>
                  <a:lnTo>
                    <a:pt x="954679" y="678402"/>
                  </a:lnTo>
                  <a:close/>
                </a:path>
              </a:pathLst>
            </a:custGeom>
            <a:solidFill>
              <a:srgbClr val="0081BB">
                <a:alpha val="75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5" name="Grupp 44">
            <a:extLst>
              <a:ext uri="{FF2B5EF4-FFF2-40B4-BE49-F238E27FC236}">
                <a16:creationId xmlns:a16="http://schemas.microsoft.com/office/drawing/2014/main" id="{503C3B6B-3608-BDB9-3BA0-B7B7E391E9BF}"/>
              </a:ext>
            </a:extLst>
          </p:cNvPr>
          <p:cNvGrpSpPr/>
          <p:nvPr/>
        </p:nvGrpSpPr>
        <p:grpSpPr>
          <a:xfrm>
            <a:off x="2455365" y="4035948"/>
            <a:ext cx="3215051" cy="1177592"/>
            <a:chOff x="2455365" y="3933208"/>
            <a:chExt cx="3215051" cy="1177592"/>
          </a:xfrm>
        </p:grpSpPr>
        <p:sp>
          <p:nvSpPr>
            <p:cNvPr id="23" name="textruta 22">
              <a:extLst>
                <a:ext uri="{FF2B5EF4-FFF2-40B4-BE49-F238E27FC236}">
                  <a16:creationId xmlns:a16="http://schemas.microsoft.com/office/drawing/2014/main" id="{58E963C3-C582-F17F-1055-2BBFCD202CD0}"/>
                </a:ext>
              </a:extLst>
            </p:cNvPr>
            <p:cNvSpPr txBox="1"/>
            <p:nvPr/>
          </p:nvSpPr>
          <p:spPr>
            <a:xfrm>
              <a:off x="2455365" y="4781484"/>
              <a:ext cx="2446695" cy="3293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Prioritering av arbetsuppgifter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vid hög arbetsbelastning.</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Bild 12">
              <a:extLst>
                <a:ext uri="{FF2B5EF4-FFF2-40B4-BE49-F238E27FC236}">
                  <a16:creationId xmlns:a16="http://schemas.microsoft.com/office/drawing/2014/main" id="{13CBFB76-95C4-8535-E3AB-060C89461D2A}"/>
                </a:ext>
              </a:extLst>
            </p:cNvPr>
            <p:cNvSpPr/>
            <p:nvPr/>
          </p:nvSpPr>
          <p:spPr>
            <a:xfrm>
              <a:off x="4659299" y="3933208"/>
              <a:ext cx="1011117" cy="1010340"/>
            </a:xfrm>
            <a:custGeom>
              <a:avLst/>
              <a:gdLst>
                <a:gd name="connsiteX0" fmla="*/ 1008435 w 1011117"/>
                <a:gd name="connsiteY0" fmla="*/ 329992 h 1010340"/>
                <a:gd name="connsiteX1" fmla="*/ 822672 w 1011117"/>
                <a:gd name="connsiteY1" fmla="*/ 962569 h 1010340"/>
                <a:gd name="connsiteX2" fmla="*/ 736819 w 1011117"/>
                <a:gd name="connsiteY2" fmla="*/ 1006347 h 1010340"/>
                <a:gd name="connsiteX3" fmla="*/ 18745 w 1011117"/>
                <a:gd name="connsiteY3" fmla="*/ 543328 h 1010340"/>
                <a:gd name="connsiteX4" fmla="*/ 22953 w 1011117"/>
                <a:gd name="connsiteY4" fmla="*/ 447090 h 1010340"/>
                <a:gd name="connsiteX5" fmla="*/ 520349 w 1011117"/>
                <a:gd name="connsiteY5" fmla="*/ 16076 h 1010340"/>
                <a:gd name="connsiteX6" fmla="*/ 609829 w 1011117"/>
                <a:gd name="connsiteY6" fmla="*/ 18493 h 1010340"/>
                <a:gd name="connsiteX7" fmla="*/ 969089 w 1011117"/>
                <a:gd name="connsiteY7" fmla="*/ 249644 h 1010340"/>
                <a:gd name="connsiteX8" fmla="*/ 1008435 w 1011117"/>
                <a:gd name="connsiteY8" fmla="*/ 329992 h 10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117" h="1010340">
                  <a:moveTo>
                    <a:pt x="1008435" y="329992"/>
                  </a:moveTo>
                  <a:lnTo>
                    <a:pt x="822672" y="962569"/>
                  </a:lnTo>
                  <a:cubicBezTo>
                    <a:pt x="811929" y="999095"/>
                    <a:pt x="772583" y="1019462"/>
                    <a:pt x="736819" y="1006347"/>
                  </a:cubicBezTo>
                  <a:cubicBezTo>
                    <a:pt x="466545" y="907422"/>
                    <a:pt x="221786" y="749636"/>
                    <a:pt x="18745" y="543328"/>
                  </a:cubicBezTo>
                  <a:cubicBezTo>
                    <a:pt x="-7933" y="516202"/>
                    <a:pt x="-5784" y="472022"/>
                    <a:pt x="22953" y="447090"/>
                  </a:cubicBezTo>
                  <a:lnTo>
                    <a:pt x="520349" y="16076"/>
                  </a:lnTo>
                  <a:cubicBezTo>
                    <a:pt x="546311" y="-6395"/>
                    <a:pt x="584807" y="-5052"/>
                    <a:pt x="609829" y="18493"/>
                  </a:cubicBezTo>
                  <a:cubicBezTo>
                    <a:pt x="713498" y="116119"/>
                    <a:pt x="835071" y="194990"/>
                    <a:pt x="969089" y="249644"/>
                  </a:cubicBezTo>
                  <a:cubicBezTo>
                    <a:pt x="1000870" y="262581"/>
                    <a:pt x="1018104" y="297047"/>
                    <a:pt x="1008435" y="329992"/>
                  </a:cubicBezTo>
                </a:path>
              </a:pathLst>
            </a:custGeom>
            <a:solidFill>
              <a:srgbClr val="0081BB">
                <a:alpha val="75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6" name="Grupp 45">
            <a:extLst>
              <a:ext uri="{FF2B5EF4-FFF2-40B4-BE49-F238E27FC236}">
                <a16:creationId xmlns:a16="http://schemas.microsoft.com/office/drawing/2014/main" id="{C13FDB81-CE8D-7E18-9485-9E7565D23E9D}"/>
              </a:ext>
            </a:extLst>
          </p:cNvPr>
          <p:cNvGrpSpPr/>
          <p:nvPr/>
        </p:nvGrpSpPr>
        <p:grpSpPr>
          <a:xfrm>
            <a:off x="1811283" y="3447601"/>
            <a:ext cx="3315610" cy="975227"/>
            <a:chOff x="1811283" y="3344861"/>
            <a:chExt cx="3315610" cy="975227"/>
          </a:xfrm>
        </p:grpSpPr>
        <p:sp>
          <p:nvSpPr>
            <p:cNvPr id="22" name="textruta 21">
              <a:extLst>
                <a:ext uri="{FF2B5EF4-FFF2-40B4-BE49-F238E27FC236}">
                  <a16:creationId xmlns:a16="http://schemas.microsoft.com/office/drawing/2014/main" id="{58487CC6-DE06-4B96-15E8-267235FDB4D8}"/>
                </a:ext>
              </a:extLst>
            </p:cNvPr>
            <p:cNvSpPr txBox="1"/>
            <p:nvPr/>
          </p:nvSpPr>
          <p:spPr>
            <a:xfrm>
              <a:off x="1811283" y="3769354"/>
              <a:ext cx="2313788" cy="49397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Kompetensutveckling, möjlighet </a:t>
              </a:r>
              <a:b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till anpassning och varierande </a:t>
              </a:r>
              <a:b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arbetsuppgifter</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Bild 13">
              <a:extLst>
                <a:ext uri="{FF2B5EF4-FFF2-40B4-BE49-F238E27FC236}">
                  <a16:creationId xmlns:a16="http://schemas.microsoft.com/office/drawing/2014/main" id="{F5C3E144-A03E-B402-51AF-208CCD388E0D}"/>
                </a:ext>
              </a:extLst>
            </p:cNvPr>
            <p:cNvSpPr/>
            <p:nvPr/>
          </p:nvSpPr>
          <p:spPr>
            <a:xfrm>
              <a:off x="4157909" y="3344861"/>
              <a:ext cx="968984" cy="975227"/>
            </a:xfrm>
            <a:custGeom>
              <a:avLst/>
              <a:gdLst>
                <a:gd name="connsiteX0" fmla="*/ 946402 w 968984"/>
                <a:gd name="connsiteY0" fmla="*/ 528095 h 975227"/>
                <a:gd name="connsiteX1" fmla="*/ 449878 w 968984"/>
                <a:gd name="connsiteY1" fmla="*/ 958972 h 975227"/>
                <a:gd name="connsiteX2" fmla="*/ 354068 w 968984"/>
                <a:gd name="connsiteY2" fmla="*/ 949305 h 975227"/>
                <a:gd name="connsiteX3" fmla="*/ 1394 w 968984"/>
                <a:gd name="connsiteY3" fmla="*/ 173037 h 975227"/>
                <a:gd name="connsiteX4" fmla="*/ 56896 w 968984"/>
                <a:gd name="connsiteY4" fmla="*/ 94130 h 975227"/>
                <a:gd name="connsiteX5" fmla="*/ 705491 w 968984"/>
                <a:gd name="connsiteY5" fmla="*/ 677 h 975227"/>
                <a:gd name="connsiteX6" fmla="*/ 779315 w 968984"/>
                <a:gd name="connsiteY6" fmla="*/ 51073 h 975227"/>
                <a:gd name="connsiteX7" fmla="*/ 956635 w 968984"/>
                <a:gd name="connsiteY7" fmla="*/ 439566 h 975227"/>
                <a:gd name="connsiteX8" fmla="*/ 946402 w 968984"/>
                <a:gd name="connsiteY8" fmla="*/ 528095 h 9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984" h="975227">
                  <a:moveTo>
                    <a:pt x="946402" y="528095"/>
                  </a:moveTo>
                  <a:lnTo>
                    <a:pt x="449878" y="958972"/>
                  </a:lnTo>
                  <a:cubicBezTo>
                    <a:pt x="421100" y="983947"/>
                    <a:pt x="377038" y="979695"/>
                    <a:pt x="354068" y="949305"/>
                  </a:cubicBezTo>
                  <a:cubicBezTo>
                    <a:pt x="180144" y="719119"/>
                    <a:pt x="59979" y="454559"/>
                    <a:pt x="1394" y="173037"/>
                  </a:cubicBezTo>
                  <a:cubicBezTo>
                    <a:pt x="-6382" y="135709"/>
                    <a:pt x="19224" y="99545"/>
                    <a:pt x="56896" y="94130"/>
                  </a:cubicBezTo>
                  <a:lnTo>
                    <a:pt x="705491" y="677"/>
                  </a:lnTo>
                  <a:cubicBezTo>
                    <a:pt x="739409" y="-4202"/>
                    <a:pt x="771048" y="17774"/>
                    <a:pt x="779315" y="51073"/>
                  </a:cubicBezTo>
                  <a:cubicBezTo>
                    <a:pt x="814395" y="192551"/>
                    <a:pt x="875259" y="323779"/>
                    <a:pt x="956635" y="439566"/>
                  </a:cubicBezTo>
                  <a:cubicBezTo>
                    <a:pt x="976298" y="467539"/>
                    <a:pt x="972187" y="505717"/>
                    <a:pt x="946402" y="528095"/>
                  </a:cubicBezTo>
                </a:path>
              </a:pathLst>
            </a:custGeom>
            <a:solidFill>
              <a:srgbClr val="0081BB">
                <a:alpha val="75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7" name="Grupp 46">
            <a:extLst>
              <a:ext uri="{FF2B5EF4-FFF2-40B4-BE49-F238E27FC236}">
                <a16:creationId xmlns:a16="http://schemas.microsoft.com/office/drawing/2014/main" id="{7F4F95D7-3F76-B973-ED15-E521AAA6776C}"/>
              </a:ext>
            </a:extLst>
          </p:cNvPr>
          <p:cNvGrpSpPr/>
          <p:nvPr/>
        </p:nvGrpSpPr>
        <p:grpSpPr>
          <a:xfrm>
            <a:off x="2215112" y="2496021"/>
            <a:ext cx="2752479" cy="947576"/>
            <a:chOff x="2215112" y="2393281"/>
            <a:chExt cx="2752479" cy="947576"/>
          </a:xfrm>
        </p:grpSpPr>
        <p:sp>
          <p:nvSpPr>
            <p:cNvPr id="21" name="textruta 20">
              <a:extLst>
                <a:ext uri="{FF2B5EF4-FFF2-40B4-BE49-F238E27FC236}">
                  <a16:creationId xmlns:a16="http://schemas.microsoft.com/office/drawing/2014/main" id="{19A58A15-32B0-7803-1963-8C001F4C8B88}"/>
                </a:ext>
              </a:extLst>
            </p:cNvPr>
            <p:cNvSpPr txBox="1"/>
            <p:nvPr/>
          </p:nvSpPr>
          <p:spPr>
            <a:xfrm>
              <a:off x="2215112" y="2654989"/>
              <a:ext cx="1761718" cy="3293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Ett närvarande, tillitsfullt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och engagerat ledarskap.</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Bild 14">
              <a:extLst>
                <a:ext uri="{FF2B5EF4-FFF2-40B4-BE49-F238E27FC236}">
                  <a16:creationId xmlns:a16="http://schemas.microsoft.com/office/drawing/2014/main" id="{BD783D89-3A03-253C-7B39-C8C490918EF1}"/>
                </a:ext>
              </a:extLst>
            </p:cNvPr>
            <p:cNvSpPr/>
            <p:nvPr/>
          </p:nvSpPr>
          <p:spPr>
            <a:xfrm>
              <a:off x="4117227" y="2393281"/>
              <a:ext cx="850364" cy="947576"/>
            </a:xfrm>
            <a:custGeom>
              <a:avLst/>
              <a:gdLst>
                <a:gd name="connsiteX0" fmla="*/ 785269 w 850364"/>
                <a:gd name="connsiteY0" fmla="*/ 735954 h 947576"/>
                <a:gd name="connsiteX1" fmla="*/ 786298 w 850364"/>
                <a:gd name="connsiteY1" fmla="*/ 785440 h 947576"/>
                <a:gd name="connsiteX2" fmla="*/ 729571 w 850364"/>
                <a:gd name="connsiteY2" fmla="*/ 853482 h 947576"/>
                <a:gd name="connsiteX3" fmla="*/ 80929 w 850364"/>
                <a:gd name="connsiteY3" fmla="*/ 946894 h 947576"/>
                <a:gd name="connsiteX4" fmla="*/ 5458 w 850364"/>
                <a:gd name="connsiteY4" fmla="*/ 886607 h 947576"/>
                <a:gd name="connsiteX5" fmla="*/ 0 w 850364"/>
                <a:gd name="connsiteY5" fmla="*/ 739854 h 947576"/>
                <a:gd name="connsiteX6" fmla="*/ 127903 w 850364"/>
                <a:gd name="connsiteY6" fmla="*/ 42264 h 947576"/>
                <a:gd name="connsiteX7" fmla="*/ 217198 w 850364"/>
                <a:gd name="connsiteY7" fmla="*/ 6047 h 947576"/>
                <a:gd name="connsiteX8" fmla="*/ 811798 w 850364"/>
                <a:gd name="connsiteY8" fmla="*/ 278126 h 947576"/>
                <a:gd name="connsiteX9" fmla="*/ 846737 w 850364"/>
                <a:gd name="connsiteY9" fmla="*/ 360602 h 947576"/>
                <a:gd name="connsiteX10" fmla="*/ 785224 w 850364"/>
                <a:gd name="connsiteY10" fmla="*/ 735954 h 94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0364" h="947576">
                  <a:moveTo>
                    <a:pt x="785269" y="735954"/>
                  </a:moveTo>
                  <a:cubicBezTo>
                    <a:pt x="785269" y="752539"/>
                    <a:pt x="785626" y="769034"/>
                    <a:pt x="786298" y="785440"/>
                  </a:cubicBezTo>
                  <a:cubicBezTo>
                    <a:pt x="787729" y="819326"/>
                    <a:pt x="763079" y="848641"/>
                    <a:pt x="729571" y="853482"/>
                  </a:cubicBezTo>
                  <a:lnTo>
                    <a:pt x="80929" y="946894"/>
                  </a:lnTo>
                  <a:cubicBezTo>
                    <a:pt x="43126" y="952318"/>
                    <a:pt x="8276" y="924751"/>
                    <a:pt x="5458" y="886607"/>
                  </a:cubicBezTo>
                  <a:cubicBezTo>
                    <a:pt x="1834" y="837749"/>
                    <a:pt x="0" y="788712"/>
                    <a:pt x="0" y="739854"/>
                  </a:cubicBezTo>
                  <a:cubicBezTo>
                    <a:pt x="0" y="498344"/>
                    <a:pt x="42992" y="264231"/>
                    <a:pt x="127903" y="42264"/>
                  </a:cubicBezTo>
                  <a:cubicBezTo>
                    <a:pt x="141548" y="6674"/>
                    <a:pt x="182616" y="-9821"/>
                    <a:pt x="217198" y="6047"/>
                  </a:cubicBezTo>
                  <a:lnTo>
                    <a:pt x="811798" y="278126"/>
                  </a:lnTo>
                  <a:cubicBezTo>
                    <a:pt x="843024" y="292425"/>
                    <a:pt x="857743" y="328060"/>
                    <a:pt x="846737" y="360602"/>
                  </a:cubicBezTo>
                  <a:cubicBezTo>
                    <a:pt x="806832" y="478353"/>
                    <a:pt x="785224" y="604621"/>
                    <a:pt x="785224" y="735954"/>
                  </a:cubicBezTo>
                </a:path>
              </a:pathLst>
            </a:custGeom>
            <a:solidFill>
              <a:srgbClr val="0081BB">
                <a:alpha val="75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8" name="Grupp 47">
            <a:extLst>
              <a:ext uri="{FF2B5EF4-FFF2-40B4-BE49-F238E27FC236}">
                <a16:creationId xmlns:a16="http://schemas.microsoft.com/office/drawing/2014/main" id="{494B0B95-B524-85D6-BAA5-2C2B5D06EBDA}"/>
              </a:ext>
            </a:extLst>
          </p:cNvPr>
          <p:cNvGrpSpPr/>
          <p:nvPr/>
        </p:nvGrpSpPr>
        <p:grpSpPr>
          <a:xfrm>
            <a:off x="1811283" y="1651433"/>
            <a:ext cx="3548333" cy="1022173"/>
            <a:chOff x="1811283" y="1548693"/>
            <a:chExt cx="3548333" cy="1022173"/>
          </a:xfrm>
        </p:grpSpPr>
        <p:sp>
          <p:nvSpPr>
            <p:cNvPr id="20" name="textruta 19">
              <a:extLst>
                <a:ext uri="{FF2B5EF4-FFF2-40B4-BE49-F238E27FC236}">
                  <a16:creationId xmlns:a16="http://schemas.microsoft.com/office/drawing/2014/main" id="{8EF113B3-FC65-96D3-1BD9-EC4BB1C20C93}"/>
                </a:ext>
              </a:extLst>
            </p:cNvPr>
            <p:cNvSpPr txBox="1"/>
            <p:nvPr/>
          </p:nvSpPr>
          <p:spPr>
            <a:xfrm>
              <a:off x="1811283" y="1591741"/>
              <a:ext cx="2600048" cy="3293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Ett välfungerande systematiskt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arbetsmiljöarbete (SAM) i vardagen.</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Bild 15">
              <a:extLst>
                <a:ext uri="{FF2B5EF4-FFF2-40B4-BE49-F238E27FC236}">
                  <a16:creationId xmlns:a16="http://schemas.microsoft.com/office/drawing/2014/main" id="{704E51B0-7C5E-7AE1-6CF0-491624F4C262}"/>
                </a:ext>
              </a:extLst>
            </p:cNvPr>
            <p:cNvSpPr/>
            <p:nvPr/>
          </p:nvSpPr>
          <p:spPr>
            <a:xfrm>
              <a:off x="4336978" y="1548693"/>
              <a:ext cx="1022638" cy="1022173"/>
            </a:xfrm>
            <a:custGeom>
              <a:avLst/>
              <a:gdLst>
                <a:gd name="connsiteX0" fmla="*/ 997128 w 1022638"/>
                <a:gd name="connsiteY0" fmla="*/ 666481 h 1022173"/>
                <a:gd name="connsiteX1" fmla="*/ 717584 w 1022638"/>
                <a:gd name="connsiteY1" fmla="*/ 988801 h 1022173"/>
                <a:gd name="connsiteX2" fmla="*/ 632612 w 1022638"/>
                <a:gd name="connsiteY2" fmla="*/ 1016201 h 1022173"/>
                <a:gd name="connsiteX3" fmla="*/ 38838 w 1022638"/>
                <a:gd name="connsiteY3" fmla="*/ 745105 h 1022173"/>
                <a:gd name="connsiteX4" fmla="*/ 7862 w 1022638"/>
                <a:gd name="connsiteY4" fmla="*/ 653876 h 1022173"/>
                <a:gd name="connsiteX5" fmla="*/ 565430 w 1022638"/>
                <a:gd name="connsiteY5" fmla="*/ 12722 h 1022173"/>
                <a:gd name="connsiteX6" fmla="*/ 660012 w 1022638"/>
                <a:gd name="connsiteY6" fmla="*/ 30511 h 1022173"/>
                <a:gd name="connsiteX7" fmla="*/ 1012191 w 1022638"/>
                <a:gd name="connsiteY7" fmla="*/ 578425 h 1022173"/>
                <a:gd name="connsiteX8" fmla="*/ 997128 w 1022638"/>
                <a:gd name="connsiteY8" fmla="*/ 666481 h 102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638" h="1022173">
                  <a:moveTo>
                    <a:pt x="997128" y="666481"/>
                  </a:moveTo>
                  <a:cubicBezTo>
                    <a:pt x="885381" y="755609"/>
                    <a:pt x="790353" y="864897"/>
                    <a:pt x="717584" y="988801"/>
                  </a:cubicBezTo>
                  <a:cubicBezTo>
                    <a:pt x="700241" y="1018347"/>
                    <a:pt x="663767" y="1030460"/>
                    <a:pt x="632612" y="1016201"/>
                  </a:cubicBezTo>
                  <a:lnTo>
                    <a:pt x="38838" y="745105"/>
                  </a:lnTo>
                  <a:cubicBezTo>
                    <a:pt x="4197" y="729282"/>
                    <a:pt x="-10286" y="687400"/>
                    <a:pt x="7862" y="653876"/>
                  </a:cubicBezTo>
                  <a:cubicBezTo>
                    <a:pt x="144282" y="401777"/>
                    <a:pt x="334339" y="183335"/>
                    <a:pt x="565430" y="12722"/>
                  </a:cubicBezTo>
                  <a:cubicBezTo>
                    <a:pt x="596049" y="-9851"/>
                    <a:pt x="639451" y="-1448"/>
                    <a:pt x="660012" y="30511"/>
                  </a:cubicBezTo>
                  <a:lnTo>
                    <a:pt x="1012191" y="578425"/>
                  </a:lnTo>
                  <a:cubicBezTo>
                    <a:pt x="1030741" y="607255"/>
                    <a:pt x="1023902" y="645115"/>
                    <a:pt x="997128" y="666481"/>
                  </a:cubicBezTo>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9" name="Grupp 48">
            <a:extLst>
              <a:ext uri="{FF2B5EF4-FFF2-40B4-BE49-F238E27FC236}">
                <a16:creationId xmlns:a16="http://schemas.microsoft.com/office/drawing/2014/main" id="{02758C7F-A064-1FAC-6FD6-3473BF08407E}"/>
              </a:ext>
            </a:extLst>
          </p:cNvPr>
          <p:cNvGrpSpPr/>
          <p:nvPr/>
        </p:nvGrpSpPr>
        <p:grpSpPr>
          <a:xfrm>
            <a:off x="2583160" y="1004392"/>
            <a:ext cx="3422034" cy="1198728"/>
            <a:chOff x="2583160" y="901652"/>
            <a:chExt cx="3422034" cy="1198728"/>
          </a:xfrm>
        </p:grpSpPr>
        <p:sp>
          <p:nvSpPr>
            <p:cNvPr id="19" name="textruta 18">
              <a:extLst>
                <a:ext uri="{FF2B5EF4-FFF2-40B4-BE49-F238E27FC236}">
                  <a16:creationId xmlns:a16="http://schemas.microsoft.com/office/drawing/2014/main" id="{F7275D3E-03C2-E0AB-61F7-B854B8ADF44A}"/>
                </a:ext>
              </a:extLst>
            </p:cNvPr>
            <p:cNvSpPr txBox="1"/>
            <p:nvPr/>
          </p:nvSpPr>
          <p:spPr>
            <a:xfrm>
              <a:off x="2583160" y="901652"/>
              <a:ext cx="2845412" cy="32931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Ett välfungerande rehabiliteringsarbete </a:t>
              </a:r>
              <a:b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för kort- och långtidsjukfrånvaro.</a:t>
              </a:r>
              <a:endPar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Bild 16">
              <a:extLst>
                <a:ext uri="{FF2B5EF4-FFF2-40B4-BE49-F238E27FC236}">
                  <a16:creationId xmlns:a16="http://schemas.microsoft.com/office/drawing/2014/main" id="{2EB6C56B-702B-5551-B49A-FADE9AFEC5BB}"/>
                </a:ext>
              </a:extLst>
            </p:cNvPr>
            <p:cNvSpPr/>
            <p:nvPr/>
          </p:nvSpPr>
          <p:spPr>
            <a:xfrm>
              <a:off x="5087156" y="1186076"/>
              <a:ext cx="918038" cy="914304"/>
            </a:xfrm>
            <a:custGeom>
              <a:avLst/>
              <a:gdLst>
                <a:gd name="connsiteX0" fmla="*/ 918039 w 918038"/>
                <a:gd name="connsiteY0" fmla="*/ 66588 h 914304"/>
                <a:gd name="connsiteX1" fmla="*/ 918039 w 918038"/>
                <a:gd name="connsiteY1" fmla="*/ 719803 h 914304"/>
                <a:gd name="connsiteX2" fmla="*/ 857772 w 918038"/>
                <a:gd name="connsiteY2" fmla="*/ 785977 h 914304"/>
                <a:gd name="connsiteX3" fmla="*/ 448053 w 918038"/>
                <a:gd name="connsiteY3" fmla="*/ 906923 h 914304"/>
                <a:gd name="connsiteX4" fmla="*/ 362768 w 918038"/>
                <a:gd name="connsiteY4" fmla="*/ 884341 h 914304"/>
                <a:gd name="connsiteX5" fmla="*/ 10546 w 918038"/>
                <a:gd name="connsiteY5" fmla="*/ 333575 h 914304"/>
                <a:gd name="connsiteX6" fmla="*/ 33912 w 918038"/>
                <a:gd name="connsiteY6" fmla="*/ 239477 h 914304"/>
                <a:gd name="connsiteX7" fmla="*/ 847809 w 918038"/>
                <a:gd name="connsiteY7" fmla="*/ 144 h 914304"/>
                <a:gd name="connsiteX8" fmla="*/ 918039 w 918038"/>
                <a:gd name="connsiteY8" fmla="*/ 66588 h 9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038" h="914304">
                  <a:moveTo>
                    <a:pt x="918039" y="66588"/>
                  </a:moveTo>
                  <a:lnTo>
                    <a:pt x="918039" y="719803"/>
                  </a:lnTo>
                  <a:cubicBezTo>
                    <a:pt x="918039" y="754237"/>
                    <a:pt x="891859" y="782565"/>
                    <a:pt x="857772" y="785977"/>
                  </a:cubicBezTo>
                  <a:cubicBezTo>
                    <a:pt x="711549" y="800747"/>
                    <a:pt x="573234" y="842768"/>
                    <a:pt x="448053" y="906923"/>
                  </a:cubicBezTo>
                  <a:cubicBezTo>
                    <a:pt x="417897" y="922366"/>
                    <a:pt x="381085" y="912983"/>
                    <a:pt x="362768" y="884341"/>
                  </a:cubicBezTo>
                  <a:lnTo>
                    <a:pt x="10546" y="333575"/>
                  </a:lnTo>
                  <a:cubicBezTo>
                    <a:pt x="-10094" y="301296"/>
                    <a:pt x="539" y="258063"/>
                    <a:pt x="33912" y="239477"/>
                  </a:cubicBezTo>
                  <a:cubicBezTo>
                    <a:pt x="284184" y="100483"/>
                    <a:pt x="561484" y="18910"/>
                    <a:pt x="847809" y="144"/>
                  </a:cubicBezTo>
                  <a:cubicBezTo>
                    <a:pt x="885873" y="-2370"/>
                    <a:pt x="918039" y="28293"/>
                    <a:pt x="918039" y="66588"/>
                  </a:cubicBezTo>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966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75246" y="653964"/>
            <a:ext cx="6144683" cy="888941"/>
          </a:xfrm>
        </p:spPr>
        <p:txBody>
          <a:bodyPr>
            <a:normAutofit/>
          </a:bodyPr>
          <a:lstStyle/>
          <a:p>
            <a:r>
              <a:rPr lang="sv-SE" dirty="0"/>
              <a:t>Vårt APU-resultat</a:t>
            </a:r>
          </a:p>
        </p:txBody>
      </p:sp>
      <p:sp>
        <p:nvSpPr>
          <p:cNvPr id="9" name="textruta 8"/>
          <p:cNvSpPr txBox="1"/>
          <p:nvPr/>
        </p:nvSpPr>
        <p:spPr>
          <a:xfrm>
            <a:off x="5711252" y="1846359"/>
            <a:ext cx="7370331" cy="2431435"/>
          </a:xfrm>
          <a:prstGeom prst="rect">
            <a:avLst/>
          </a:prstGeom>
          <a:noFill/>
        </p:spPr>
        <p:txBody>
          <a:bodyPr wrap="square" rtlCol="0">
            <a:spAutoFit/>
          </a:bodyPr>
          <a:lstStyle/>
          <a:p>
            <a:r>
              <a:rPr lang="sv-SE" sz="2400" dirty="0"/>
              <a:t> Svarsfrekvens = xx</a:t>
            </a:r>
          </a:p>
          <a:p>
            <a:pPr>
              <a:buNone/>
            </a:pPr>
            <a:endParaRPr lang="sv-SE" sz="2400" dirty="0"/>
          </a:p>
          <a:p>
            <a:r>
              <a:rPr lang="sv-SE" sz="2400" dirty="0"/>
              <a:t> Hållbart medarbetarengagemang = xx</a:t>
            </a:r>
          </a:p>
          <a:p>
            <a:endParaRPr lang="sv-SE" sz="2400" dirty="0"/>
          </a:p>
          <a:p>
            <a:r>
              <a:rPr lang="sv-SE" sz="2400" dirty="0"/>
              <a:t> </a:t>
            </a:r>
            <a:r>
              <a:rPr lang="sv-SE" sz="2400" dirty="0" err="1"/>
              <a:t>eNPS</a:t>
            </a:r>
            <a:r>
              <a:rPr lang="sv-SE" sz="2400" dirty="0"/>
              <a:t>* = xx</a:t>
            </a:r>
          </a:p>
          <a:p>
            <a:endParaRPr lang="sv-SE" sz="1600" dirty="0"/>
          </a:p>
          <a:p>
            <a:endParaRPr lang="sv-SE" sz="1600" dirty="0"/>
          </a:p>
        </p:txBody>
      </p:sp>
      <p:pic>
        <p:nvPicPr>
          <p:cNvPr id="6" name="Bildobjekt 5"/>
          <p:cNvPicPr>
            <a:picLocks noChangeAspect="1"/>
          </p:cNvPicPr>
          <p:nvPr/>
        </p:nvPicPr>
        <p:blipFill rotWithShape="1">
          <a:blip r:embed="rId3"/>
          <a:srcRect l="-896" t="1020" r="896" b="28976"/>
          <a:stretch/>
        </p:blipFill>
        <p:spPr>
          <a:xfrm>
            <a:off x="-104931" y="-14990"/>
            <a:ext cx="5726243" cy="6154135"/>
          </a:xfrm>
          <a:prstGeom prst="rect">
            <a:avLst/>
          </a:prstGeom>
        </p:spPr>
      </p:pic>
      <p:sp>
        <p:nvSpPr>
          <p:cNvPr id="3" name="textruta 2">
            <a:extLst>
              <a:ext uri="{FF2B5EF4-FFF2-40B4-BE49-F238E27FC236}">
                <a16:creationId xmlns:a16="http://schemas.microsoft.com/office/drawing/2014/main" id="{0B4E8EDD-7C82-0EB7-5C02-CF3C39B1C3E2}"/>
              </a:ext>
            </a:extLst>
          </p:cNvPr>
          <p:cNvSpPr txBox="1"/>
          <p:nvPr/>
        </p:nvSpPr>
        <p:spPr>
          <a:xfrm>
            <a:off x="5875245" y="5413710"/>
            <a:ext cx="6144683" cy="584775"/>
          </a:xfrm>
          <a:prstGeom prst="rect">
            <a:avLst/>
          </a:prstGeom>
          <a:noFill/>
        </p:spPr>
        <p:txBody>
          <a:bodyPr wrap="square" rtlCol="0">
            <a:spAutoFit/>
          </a:bodyPr>
          <a:lstStyle/>
          <a:p>
            <a:r>
              <a:rPr lang="sv-SE" sz="1600" i="1" dirty="0"/>
              <a:t>*</a:t>
            </a:r>
            <a:r>
              <a:rPr lang="sv-SE" sz="1600" i="1" dirty="0" err="1"/>
              <a:t>Employee</a:t>
            </a:r>
            <a:r>
              <a:rPr lang="sv-SE" sz="1600" i="1" dirty="0"/>
              <a:t> Net </a:t>
            </a:r>
            <a:r>
              <a:rPr lang="sv-SE" sz="1600" i="1" dirty="0" err="1"/>
              <a:t>Promoter</a:t>
            </a:r>
            <a:r>
              <a:rPr lang="sv-SE" sz="1600" i="1" dirty="0"/>
              <a:t> Score är ett mått på hur villiga vi som medarbetare är att rekommendera vår arbetsplats till andra. </a:t>
            </a:r>
            <a:endParaRPr lang="sv-SE" sz="1050" i="1" dirty="0"/>
          </a:p>
        </p:txBody>
      </p:sp>
    </p:spTree>
    <p:extLst>
      <p:ext uri="{BB962C8B-B14F-4D97-AF65-F5344CB8AC3E}">
        <p14:creationId xmlns:p14="http://schemas.microsoft.com/office/powerpoint/2010/main" val="268510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231348" y="1850626"/>
            <a:ext cx="7557378" cy="3816424"/>
          </a:xfrm>
        </p:spPr>
        <p:txBody>
          <a:bodyPr/>
          <a:lstStyle/>
          <a:p>
            <a:r>
              <a:rPr lang="sv-SE" dirty="0" err="1"/>
              <a:t>Xxx</a:t>
            </a:r>
            <a:endParaRPr lang="sv-SE" dirty="0"/>
          </a:p>
          <a:p>
            <a:r>
              <a:rPr lang="sv-SE" dirty="0" err="1"/>
              <a:t>Xxx</a:t>
            </a:r>
            <a:endParaRPr lang="sv-SE" dirty="0"/>
          </a:p>
          <a:p>
            <a:r>
              <a:rPr lang="sv-SE" dirty="0" err="1"/>
              <a:t>Xxx</a:t>
            </a:r>
            <a:endParaRPr lang="sv-SE" dirty="0"/>
          </a:p>
          <a:p>
            <a:r>
              <a:rPr lang="sv-SE" dirty="0" err="1"/>
              <a:t>Xxx</a:t>
            </a:r>
            <a:endParaRPr lang="sv-SE" dirty="0"/>
          </a:p>
          <a:p>
            <a:r>
              <a:rPr lang="sv-SE" dirty="0" err="1"/>
              <a:t>Xxx</a:t>
            </a:r>
            <a:endParaRPr lang="sv-SE" dirty="0"/>
          </a:p>
          <a:p>
            <a:endParaRPr lang="sv-SE" dirty="0"/>
          </a:p>
        </p:txBody>
      </p:sp>
      <p:pic>
        <p:nvPicPr>
          <p:cNvPr id="3" name="Bildobjekt 2"/>
          <p:cNvPicPr>
            <a:picLocks noChangeAspect="1"/>
          </p:cNvPicPr>
          <p:nvPr/>
        </p:nvPicPr>
        <p:blipFill>
          <a:blip r:embed="rId3"/>
          <a:stretch>
            <a:fillRect/>
          </a:stretch>
        </p:blipFill>
        <p:spPr>
          <a:xfrm>
            <a:off x="239151" y="239151"/>
            <a:ext cx="3798277" cy="5950634"/>
          </a:xfrm>
          <a:prstGeom prst="rect">
            <a:avLst/>
          </a:prstGeom>
        </p:spPr>
      </p:pic>
      <p:sp>
        <p:nvSpPr>
          <p:cNvPr id="2" name="Rubrik 1"/>
          <p:cNvSpPr>
            <a:spLocks noGrp="1"/>
          </p:cNvSpPr>
          <p:nvPr>
            <p:ph type="title"/>
          </p:nvPr>
        </p:nvSpPr>
        <p:spPr>
          <a:xfrm>
            <a:off x="4231348" y="497397"/>
            <a:ext cx="7960652" cy="1143000"/>
          </a:xfrm>
        </p:spPr>
        <p:txBody>
          <a:bodyPr>
            <a:normAutofit fontScale="90000"/>
          </a:bodyPr>
          <a:lstStyle/>
          <a:p>
            <a:pPr algn="l"/>
            <a:r>
              <a:rPr lang="sv-SE" sz="4000" dirty="0"/>
              <a:t>Vårt APU-resultat </a:t>
            </a:r>
            <a:br>
              <a:rPr lang="sv-SE" sz="4000" dirty="0"/>
            </a:br>
            <a:r>
              <a:rPr lang="sv-SE" sz="3600" dirty="0"/>
              <a:t>– fem frågor med </a:t>
            </a:r>
            <a:r>
              <a:rPr lang="sv-SE" sz="3600" u="sng" dirty="0"/>
              <a:t>högst</a:t>
            </a:r>
            <a:r>
              <a:rPr lang="sv-SE" sz="3600" dirty="0"/>
              <a:t> medelvärde</a:t>
            </a:r>
            <a:endParaRPr lang="sv-SE" sz="4000" dirty="0"/>
          </a:p>
        </p:txBody>
      </p:sp>
    </p:spTree>
    <p:extLst>
      <p:ext uri="{BB962C8B-B14F-4D97-AF65-F5344CB8AC3E}">
        <p14:creationId xmlns:p14="http://schemas.microsoft.com/office/powerpoint/2010/main" val="318946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ChangeAspect="1"/>
          </p:cNvPicPr>
          <p:nvPr/>
        </p:nvPicPr>
        <p:blipFill>
          <a:blip r:embed="rId3"/>
          <a:stretch>
            <a:fillRect/>
          </a:stretch>
        </p:blipFill>
        <p:spPr bwMode="auto">
          <a:xfrm>
            <a:off x="212966" y="226836"/>
            <a:ext cx="399593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458733" y="405539"/>
            <a:ext cx="7488832" cy="1407029"/>
          </a:xfrm>
        </p:spPr>
        <p:txBody>
          <a:bodyPr>
            <a:normAutofit fontScale="90000"/>
          </a:bodyPr>
          <a:lstStyle/>
          <a:p>
            <a:pPr algn="l"/>
            <a:r>
              <a:rPr lang="sv-SE" sz="4000" dirty="0"/>
              <a:t>Vårt APU-resultat</a:t>
            </a:r>
            <a:br>
              <a:rPr lang="sv-SE" sz="3200" dirty="0"/>
            </a:br>
            <a:r>
              <a:rPr lang="sv-SE" sz="3600" dirty="0"/>
              <a:t> – fem frågor med </a:t>
            </a:r>
            <a:r>
              <a:rPr lang="sv-SE" sz="3600" u="sng" dirty="0"/>
              <a:t>lägst</a:t>
            </a:r>
            <a:r>
              <a:rPr lang="sv-SE" sz="3600" dirty="0"/>
              <a:t> medelvärde</a:t>
            </a:r>
            <a:br>
              <a:rPr lang="sv-SE" dirty="0">
                <a:solidFill>
                  <a:schemeClr val="tx1"/>
                </a:solidFill>
              </a:rPr>
            </a:br>
            <a:endParaRPr lang="sv-SE" dirty="0">
              <a:solidFill>
                <a:schemeClr val="tx1"/>
              </a:solidFill>
            </a:endParaRPr>
          </a:p>
        </p:txBody>
      </p:sp>
      <p:sp>
        <p:nvSpPr>
          <p:cNvPr id="3" name="Platshållare för innehåll 2"/>
          <p:cNvSpPr>
            <a:spLocks noGrp="1"/>
          </p:cNvSpPr>
          <p:nvPr>
            <p:ph idx="1"/>
          </p:nvPr>
        </p:nvSpPr>
        <p:spPr>
          <a:xfrm>
            <a:off x="4458732" y="1572541"/>
            <a:ext cx="7325301" cy="4401616"/>
          </a:xfrm>
        </p:spPr>
        <p:txBody>
          <a:bodyPr/>
          <a:lstStyle/>
          <a:p>
            <a:endParaRPr lang="sv-SE"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r>
              <a:rPr lang="sv-SE" sz="1867" dirty="0" err="1"/>
              <a:t>Xxx</a:t>
            </a:r>
            <a:endParaRPr lang="sv-SE" sz="1867" dirty="0"/>
          </a:p>
          <a:p>
            <a:endParaRPr lang="sv-SE" dirty="0"/>
          </a:p>
        </p:txBody>
      </p:sp>
    </p:spTree>
    <p:extLst>
      <p:ext uri="{BB962C8B-B14F-4D97-AF65-F5344CB8AC3E}">
        <p14:creationId xmlns:p14="http://schemas.microsoft.com/office/powerpoint/2010/main" val="268804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209800" y="1981200"/>
            <a:ext cx="8206680" cy="4114800"/>
          </a:xfrm>
        </p:spPr>
        <p:txBody>
          <a:bodyPr/>
          <a:lstStyle/>
          <a:p>
            <a:pPr marL="0" indent="0">
              <a:buNone/>
            </a:pPr>
            <a:endParaRPr lang="sv-SE" dirty="0"/>
          </a:p>
          <a:p>
            <a:pPr marL="0" indent="0">
              <a:buNone/>
            </a:pPr>
            <a:endParaRPr lang="sv-SE" dirty="0"/>
          </a:p>
        </p:txBody>
      </p:sp>
      <p:sp>
        <p:nvSpPr>
          <p:cNvPr id="6" name="Rektangel 5"/>
          <p:cNvSpPr/>
          <p:nvPr/>
        </p:nvSpPr>
        <p:spPr>
          <a:xfrm>
            <a:off x="2699771" y="941493"/>
            <a:ext cx="7081608" cy="3942184"/>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4" name="Rubrik 1">
            <a:extLst>
              <a:ext uri="{FF2B5EF4-FFF2-40B4-BE49-F238E27FC236}">
                <a16:creationId xmlns:a16="http://schemas.microsoft.com/office/drawing/2014/main" id="{9AA8A9FE-B46D-348B-231C-CF74FCDBCC56}"/>
              </a:ext>
            </a:extLst>
          </p:cNvPr>
          <p:cNvSpPr>
            <a:spLocks noGrp="1"/>
          </p:cNvSpPr>
          <p:nvPr>
            <p:ph type="title"/>
          </p:nvPr>
        </p:nvSpPr>
        <p:spPr>
          <a:xfrm>
            <a:off x="269998" y="317798"/>
            <a:ext cx="11664000" cy="720000"/>
          </a:xfrm>
        </p:spPr>
        <p:txBody>
          <a:bodyPr>
            <a:normAutofit fontScale="90000"/>
          </a:bodyPr>
          <a:lstStyle/>
          <a:p>
            <a:r>
              <a:rPr lang="sv-SE" sz="4400" dirty="0"/>
              <a:t>Sammanställning nuläge</a:t>
            </a:r>
            <a:br>
              <a:rPr lang="sv-SE" sz="4400" dirty="0"/>
            </a:br>
            <a:endParaRPr lang="sv-SE" dirty="0"/>
          </a:p>
        </p:txBody>
      </p:sp>
      <p:sp>
        <p:nvSpPr>
          <p:cNvPr id="5" name="Platshållare för innehåll 2">
            <a:extLst>
              <a:ext uri="{FF2B5EF4-FFF2-40B4-BE49-F238E27FC236}">
                <a16:creationId xmlns:a16="http://schemas.microsoft.com/office/drawing/2014/main" id="{B6663E76-97B2-EFBF-0D7D-9EE3B6AA361F}"/>
              </a:ext>
            </a:extLst>
          </p:cNvPr>
          <p:cNvSpPr txBox="1">
            <a:spLocks/>
          </p:cNvSpPr>
          <p:nvPr/>
        </p:nvSpPr>
        <p:spPr>
          <a:xfrm>
            <a:off x="270000" y="1178197"/>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Tidigare identifierade åtgärds- och utvecklingsområden samt resultat av riskbedömning från årets APU: </a:t>
            </a:r>
            <a:br>
              <a:rPr lang="sv-SE" sz="2400" dirty="0"/>
            </a:br>
            <a:endParaRPr lang="sv-SE" sz="2400" dirty="0"/>
          </a:p>
          <a:p>
            <a:pPr marL="285744" indent="-285744"/>
            <a:r>
              <a:rPr lang="sv-SE" sz="2400" dirty="0" err="1"/>
              <a:t>Xxx</a:t>
            </a:r>
            <a:endParaRPr lang="sv-SE" sz="2400" dirty="0"/>
          </a:p>
          <a:p>
            <a:pPr marL="285744" indent="-285744"/>
            <a:r>
              <a:rPr lang="sv-SE" sz="2400" dirty="0" err="1"/>
              <a:t>Xxx</a:t>
            </a:r>
            <a:endParaRPr lang="sv-SE" sz="2400" dirty="0"/>
          </a:p>
          <a:p>
            <a:pPr marL="285744" indent="-285744"/>
            <a:r>
              <a:rPr lang="sv-SE" sz="2400" dirty="0" err="1"/>
              <a:t>Xxx</a:t>
            </a:r>
            <a:endParaRPr lang="sv-SE" sz="2400" dirty="0"/>
          </a:p>
          <a:p>
            <a:endParaRPr lang="sv-SE" dirty="0"/>
          </a:p>
        </p:txBody>
      </p:sp>
    </p:spTree>
    <p:extLst>
      <p:ext uri="{BB962C8B-B14F-4D97-AF65-F5344CB8AC3E}">
        <p14:creationId xmlns:p14="http://schemas.microsoft.com/office/powerpoint/2010/main" val="116843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3"/>
          <a:srcRect b="21630"/>
          <a:stretch/>
        </p:blipFill>
        <p:spPr>
          <a:xfrm>
            <a:off x="0" y="-85725"/>
            <a:ext cx="12401988" cy="6286500"/>
          </a:xfrm>
          <a:prstGeom prst="rect">
            <a:avLst/>
          </a:prstGeom>
        </p:spPr>
      </p:pic>
      <p:sp>
        <p:nvSpPr>
          <p:cNvPr id="3" name="Rektangel 2">
            <a:extLst>
              <a:ext uri="{FF2B5EF4-FFF2-40B4-BE49-F238E27FC236}">
                <a16:creationId xmlns:a16="http://schemas.microsoft.com/office/drawing/2014/main" id="{15DF7D5C-6A95-A6E2-6DB8-6C2EDC8D7F19}"/>
              </a:ext>
            </a:extLst>
          </p:cNvPr>
          <p:cNvSpPr/>
          <p:nvPr/>
        </p:nvSpPr>
        <p:spPr>
          <a:xfrm>
            <a:off x="0" y="-254690"/>
            <a:ext cx="12192000" cy="1581683"/>
          </a:xfrm>
          <a:prstGeom prst="rect">
            <a:avLst/>
          </a:prstGeom>
          <a:solidFill>
            <a:srgbClr val="FFFFFF">
              <a:alpha val="4902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7" name="Rubrik 1">
            <a:extLst>
              <a:ext uri="{FF2B5EF4-FFF2-40B4-BE49-F238E27FC236}">
                <a16:creationId xmlns:a16="http://schemas.microsoft.com/office/drawing/2014/main" id="{67590FBC-BBC1-62A5-D441-8B6C003E95F6}"/>
              </a:ext>
            </a:extLst>
          </p:cNvPr>
          <p:cNvSpPr txBox="1">
            <a:spLocks/>
          </p:cNvSpPr>
          <p:nvPr/>
        </p:nvSpPr>
        <p:spPr>
          <a:xfrm>
            <a:off x="93974" y="-18131"/>
            <a:ext cx="12191999" cy="134512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ea typeface="Garamond" panose="02020404030301010803" pitchFamily="18" charset="0"/>
                <a:cs typeface="Times New Roman" panose="02020603050405020304" pitchFamily="18" charset="0"/>
              </a:rPr>
              <a:t>Undersöka och föra dialog om våra åtgärds- och utvecklingsområden</a:t>
            </a:r>
          </a:p>
          <a:p>
            <a:endParaRPr lang="sv-SE" dirty="0"/>
          </a:p>
        </p:txBody>
      </p:sp>
    </p:spTree>
    <p:extLst>
      <p:ext uri="{BB962C8B-B14F-4D97-AF65-F5344CB8AC3E}">
        <p14:creationId xmlns:p14="http://schemas.microsoft.com/office/powerpoint/2010/main" val="363598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44080" y="-199548"/>
            <a:ext cx="7758821" cy="1078447"/>
          </a:xfrm>
        </p:spPr>
        <p:txBody>
          <a:bodyPr/>
          <a:lstStyle/>
          <a:p>
            <a:pPr>
              <a:buNone/>
            </a:pPr>
            <a:r>
              <a:rPr lang="sv-SE" sz="3600" dirty="0">
                <a:solidFill>
                  <a:schemeClr val="bg1"/>
                </a:solidFill>
              </a:rPr>
              <a:t>Arbeta med resultatet</a:t>
            </a:r>
          </a:p>
        </p:txBody>
      </p:sp>
      <p:sp>
        <p:nvSpPr>
          <p:cNvPr id="4" name="Rubrik 1">
            <a:extLst>
              <a:ext uri="{FF2B5EF4-FFF2-40B4-BE49-F238E27FC236}">
                <a16:creationId xmlns:a16="http://schemas.microsoft.com/office/drawing/2014/main" id="{0972C5A3-5DDE-95B6-21BF-8AA177D091F6}"/>
              </a:ext>
            </a:extLst>
          </p:cNvPr>
          <p:cNvSpPr txBox="1">
            <a:spLocks/>
          </p:cNvSpPr>
          <p:nvPr/>
        </p:nvSpPr>
        <p:spPr>
          <a:xfrm>
            <a:off x="269998" y="275595"/>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Övning 1 - Undersöka</a:t>
            </a:r>
          </a:p>
          <a:p>
            <a:endParaRPr lang="sv-SE" dirty="0"/>
          </a:p>
        </p:txBody>
      </p:sp>
      <p:sp>
        <p:nvSpPr>
          <p:cNvPr id="5" name="Platshållare för innehåll 2">
            <a:extLst>
              <a:ext uri="{FF2B5EF4-FFF2-40B4-BE49-F238E27FC236}">
                <a16:creationId xmlns:a16="http://schemas.microsoft.com/office/drawing/2014/main" id="{E119CE58-6418-C58E-F261-6D6FB04B5229}"/>
              </a:ext>
            </a:extLst>
          </p:cNvPr>
          <p:cNvSpPr txBox="1">
            <a:spLocks/>
          </p:cNvSpPr>
          <p:nvPr/>
        </p:nvSpPr>
        <p:spPr>
          <a:xfrm>
            <a:off x="264001" y="1354042"/>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r>
              <a:rPr lang="sv-SE" sz="2200" b="1" dirty="0"/>
              <a:t>Reflektera enskilt: </a:t>
            </a:r>
            <a:br>
              <a:rPr lang="sv-SE" sz="2200" b="1" dirty="0"/>
            </a:br>
            <a:r>
              <a:rPr lang="sv-SE" sz="2200" dirty="0"/>
              <a:t>Fundera själv utifrån resultatet i APU och ställ dig frågan: </a:t>
            </a:r>
            <a:br>
              <a:rPr lang="sv-SE" sz="2200" dirty="0"/>
            </a:br>
            <a:r>
              <a:rPr lang="sv-SE" sz="2200" dirty="0"/>
              <a:t>”Vad är viktigt för att jag ska må bra i arbetet och för att kunna göra ett bra jobb?” </a:t>
            </a:r>
            <a:br>
              <a:rPr lang="sv-SE" sz="2200" dirty="0"/>
            </a:br>
            <a:r>
              <a:rPr lang="nn-NO" sz="2200" dirty="0"/>
              <a:t>Skriv upp på post-it lappar.</a:t>
            </a:r>
            <a:r>
              <a:rPr lang="sv-SE" sz="2200" dirty="0"/>
              <a:t> Tid cirka 2 - 3 minuter. </a:t>
            </a:r>
            <a:endParaRPr lang="nn-NO" sz="2200" dirty="0"/>
          </a:p>
          <a:p>
            <a:pPr marL="342891" indent="-342891"/>
            <a:r>
              <a:rPr lang="sv-SE" sz="2200" b="1" dirty="0"/>
              <a:t>Reflektera i smågrupper (3 - 5 kollegor): </a:t>
            </a:r>
            <a:br>
              <a:rPr lang="sv-SE" sz="2200" b="1" dirty="0"/>
            </a:br>
            <a:r>
              <a:rPr lang="sv-SE" sz="2200" dirty="0"/>
              <a:t>Berätta för varandra i den lilla gruppen vad du skrivit. Låt alla berätta. Komplettera med eventuellt ytterligare post-it-lappar. Tid 10 minuter.</a:t>
            </a:r>
          </a:p>
          <a:p>
            <a:pPr marL="342891" indent="-342891"/>
            <a:r>
              <a:rPr lang="sv-SE" sz="2200" b="1" dirty="0"/>
              <a:t>Reflektera i hela arbetsgruppen: </a:t>
            </a:r>
            <a:br>
              <a:rPr lang="sv-SE" sz="2200" b="1" dirty="0"/>
            </a:br>
            <a:r>
              <a:rPr lang="sv-SE" sz="2200" dirty="0"/>
              <a:t>Sätt upp alla lappar på väggen eller på en </a:t>
            </a:r>
            <a:r>
              <a:rPr lang="sv-SE" sz="2200" dirty="0" err="1"/>
              <a:t>whiteboard</a:t>
            </a:r>
            <a:r>
              <a:rPr lang="sv-SE" sz="2200" dirty="0"/>
              <a:t> och låt alla titta på dem. Gruppera det som framkommit i utvecklingsområden. Observera att ett utvecklingsområde kan vara både styrkor och det som fungerar mindre bra. Tid 15 minuter.</a:t>
            </a:r>
          </a:p>
          <a:p>
            <a:endParaRPr lang="sv-SE" dirty="0"/>
          </a:p>
        </p:txBody>
      </p:sp>
    </p:spTree>
    <p:extLst>
      <p:ext uri="{BB962C8B-B14F-4D97-AF65-F5344CB8AC3E}">
        <p14:creationId xmlns:p14="http://schemas.microsoft.com/office/powerpoint/2010/main" val="87290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463F60-D7E8-46E9-BF50-5DC5F4D4E8A4}"/>
              </a:ext>
            </a:extLst>
          </p:cNvPr>
          <p:cNvSpPr txBox="1">
            <a:spLocks/>
          </p:cNvSpPr>
          <p:nvPr/>
        </p:nvSpPr>
        <p:spPr>
          <a:xfrm>
            <a:off x="269998" y="275595"/>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undersökning via menti.com</a:t>
            </a:r>
            <a:endParaRPr lang="sv-SE" dirty="0"/>
          </a:p>
        </p:txBody>
      </p:sp>
      <p:sp>
        <p:nvSpPr>
          <p:cNvPr id="5" name="Platshållare för innehåll 2">
            <a:extLst>
              <a:ext uri="{FF2B5EF4-FFF2-40B4-BE49-F238E27FC236}">
                <a16:creationId xmlns:a16="http://schemas.microsoft.com/office/drawing/2014/main" id="{36ACB15B-19CF-A166-45C0-2759F40A66A8}"/>
              </a:ext>
            </a:extLst>
          </p:cNvPr>
          <p:cNvSpPr txBox="1">
            <a:spLocks/>
          </p:cNvSpPr>
          <p:nvPr/>
        </p:nvSpPr>
        <p:spPr>
          <a:xfrm>
            <a:off x="270000" y="1135994"/>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1.</a:t>
            </a:r>
          </a:p>
          <a:p>
            <a:pPr marL="0" indent="0">
              <a:buNone/>
            </a:pPr>
            <a:r>
              <a:rPr lang="sv-SE" sz="2400" dirty="0"/>
              <a:t>Gå in på menti.com. Utifrån APU-resultatet ställ dig själv frågan:</a:t>
            </a:r>
          </a:p>
          <a:p>
            <a:pPr marL="0" indent="0">
              <a:buNone/>
            </a:pPr>
            <a:endParaRPr lang="sv-SE" sz="2400" dirty="0"/>
          </a:p>
          <a:p>
            <a:pPr marL="0" indent="0">
              <a:buNone/>
            </a:pPr>
            <a:r>
              <a:rPr lang="sv-SE" sz="2400" b="1" dirty="0"/>
              <a:t>”Vad är viktigt för att jag ska må bra i arbetet och kunna göra ett bra jobb?”</a:t>
            </a:r>
          </a:p>
          <a:p>
            <a:pPr marL="0" indent="0">
              <a:buNone/>
            </a:pPr>
            <a:endParaRPr lang="sv-SE" sz="2400" dirty="0"/>
          </a:p>
          <a:p>
            <a:pPr marL="0" indent="0">
              <a:buNone/>
            </a:pPr>
            <a:r>
              <a:rPr lang="sv-SE" sz="2400" dirty="0"/>
              <a:t>Kod: XXX</a:t>
            </a:r>
            <a:br>
              <a:rPr lang="sv-SE" sz="2400" b="1" dirty="0"/>
            </a:br>
            <a:endParaRPr lang="sv-SE" sz="2400" dirty="0"/>
          </a:p>
          <a:p>
            <a:endParaRPr lang="sv-SE" dirty="0"/>
          </a:p>
        </p:txBody>
      </p:sp>
    </p:spTree>
    <p:extLst>
      <p:ext uri="{BB962C8B-B14F-4D97-AF65-F5344CB8AC3E}">
        <p14:creationId xmlns:p14="http://schemas.microsoft.com/office/powerpoint/2010/main" val="148062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7087EB28-3797-4F89-B392-D1375F15A289}"/>
              </a:ext>
            </a:extLst>
          </p:cNvPr>
          <p:cNvPicPr>
            <a:picLocks noChangeAspect="1"/>
          </p:cNvPicPr>
          <p:nvPr/>
        </p:nvPicPr>
        <p:blipFill>
          <a:blip r:embed="rId3"/>
          <a:stretch>
            <a:fillRect/>
          </a:stretch>
        </p:blipFill>
        <p:spPr>
          <a:xfrm>
            <a:off x="2598907" y="2561313"/>
            <a:ext cx="7045277" cy="1970303"/>
          </a:xfrm>
          <a:prstGeom prst="rect">
            <a:avLst/>
          </a:prstGeom>
        </p:spPr>
      </p:pic>
      <p:sp>
        <p:nvSpPr>
          <p:cNvPr id="4" name="Rubrik 1">
            <a:extLst>
              <a:ext uri="{FF2B5EF4-FFF2-40B4-BE49-F238E27FC236}">
                <a16:creationId xmlns:a16="http://schemas.microsoft.com/office/drawing/2014/main" id="{D60994C9-C433-B042-CE65-2C99F8F7EED6}"/>
              </a:ext>
            </a:extLst>
          </p:cNvPr>
          <p:cNvSpPr txBox="1">
            <a:spLocks/>
          </p:cNvSpPr>
          <p:nvPr/>
        </p:nvSpPr>
        <p:spPr>
          <a:xfrm>
            <a:off x="269998" y="233392"/>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undersökning via menti.com</a:t>
            </a:r>
            <a:endParaRPr lang="sv-SE" dirty="0"/>
          </a:p>
        </p:txBody>
      </p:sp>
      <p:sp>
        <p:nvSpPr>
          <p:cNvPr id="5" name="Platshållare för innehåll 2">
            <a:extLst>
              <a:ext uri="{FF2B5EF4-FFF2-40B4-BE49-F238E27FC236}">
                <a16:creationId xmlns:a16="http://schemas.microsoft.com/office/drawing/2014/main" id="{A6E906B0-5052-BAB3-98A9-0A6EAE12F028}"/>
              </a:ext>
            </a:extLst>
          </p:cNvPr>
          <p:cNvSpPr txBox="1">
            <a:spLocks/>
          </p:cNvSpPr>
          <p:nvPr/>
        </p:nvSpPr>
        <p:spPr>
          <a:xfrm>
            <a:off x="270000" y="1093791"/>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2.</a:t>
            </a:r>
            <a:br>
              <a:rPr lang="sv-SE" sz="2400" dirty="0"/>
            </a:br>
            <a:br>
              <a:rPr lang="sv-SE" sz="2400" dirty="0">
                <a:latin typeface="+mj-lt"/>
                <a:ea typeface="+mj-ea"/>
                <a:cs typeface="+mj-cs"/>
              </a:rPr>
            </a:br>
            <a:r>
              <a:rPr lang="sv-SE" sz="2400" dirty="0"/>
              <a:t>Gruppera identifierade områden utifrån menti.com, se exempel nedan:</a:t>
            </a:r>
          </a:p>
          <a:p>
            <a:endParaRPr lang="sv-SE" dirty="0"/>
          </a:p>
        </p:txBody>
      </p:sp>
    </p:spTree>
    <p:extLst>
      <p:ext uri="{BB962C8B-B14F-4D97-AF65-F5344CB8AC3E}">
        <p14:creationId xmlns:p14="http://schemas.microsoft.com/office/powerpoint/2010/main" val="11597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A0BA6995-5427-FA1D-45FD-CAAD87BB5103}"/>
              </a:ext>
            </a:extLst>
          </p:cNvPr>
          <p:cNvSpPr txBox="1">
            <a:spLocks/>
          </p:cNvSpPr>
          <p:nvPr/>
        </p:nvSpPr>
        <p:spPr>
          <a:xfrm>
            <a:off x="269998" y="233392"/>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Övning 2 - Prioritera</a:t>
            </a:r>
          </a:p>
        </p:txBody>
      </p:sp>
      <p:sp>
        <p:nvSpPr>
          <p:cNvPr id="5" name="Platshållare för innehåll 2">
            <a:extLst>
              <a:ext uri="{FF2B5EF4-FFF2-40B4-BE49-F238E27FC236}">
                <a16:creationId xmlns:a16="http://schemas.microsoft.com/office/drawing/2014/main" id="{39D9848D-484B-2920-513F-934071D54483}"/>
              </a:ext>
            </a:extLst>
          </p:cNvPr>
          <p:cNvSpPr txBox="1">
            <a:spLocks/>
          </p:cNvSpPr>
          <p:nvPr/>
        </p:nvSpPr>
        <p:spPr>
          <a:xfrm>
            <a:off x="270000" y="1274544"/>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Vilka åtgärds- eller utvecklingsområden är det viktigast att arbeta vidare med? Vad skapar mest värde och nytta för arbetsmiljön och verksamheten? </a:t>
            </a:r>
          </a:p>
          <a:p>
            <a:r>
              <a:rPr lang="sv-SE" sz="2400" dirty="0"/>
              <a:t>Röstning - prioritera </a:t>
            </a:r>
            <a:r>
              <a:rPr lang="sv-SE" dirty="0"/>
              <a:t>ett</a:t>
            </a:r>
            <a:r>
              <a:rPr lang="sv-SE" sz="2400" dirty="0"/>
              <a:t> till </a:t>
            </a:r>
            <a:r>
              <a:rPr lang="sv-SE" dirty="0"/>
              <a:t>tre</a:t>
            </a:r>
            <a:r>
              <a:rPr lang="sv-SE" sz="2400" dirty="0"/>
              <a:t> områden. </a:t>
            </a:r>
          </a:p>
          <a:p>
            <a:r>
              <a:rPr lang="sv-SE" sz="2400" dirty="0"/>
              <a:t>Ni har tre poäng var. Fördela dem på de områden som ni tycker är viktigast genom att sätta en prick på det området.</a:t>
            </a:r>
          </a:p>
          <a:p>
            <a:r>
              <a:rPr lang="sv-SE" sz="2400" dirty="0"/>
              <a:t>Tycker ni att ett område är väldigt viktigt kan ni sätta alla poäng på ett område, tycker ni tre </a:t>
            </a:r>
            <a:r>
              <a:rPr lang="sv-SE" dirty="0"/>
              <a:t>områden </a:t>
            </a:r>
            <a:r>
              <a:rPr lang="sv-SE" sz="2400" dirty="0"/>
              <a:t>är lika viktiga fördelar ni ett poäng på vardera område, eller två poäng på ett område och ett poäng på ett.</a:t>
            </a:r>
          </a:p>
          <a:p>
            <a:pPr marL="0" indent="0">
              <a:buNone/>
            </a:pPr>
            <a:r>
              <a:rPr lang="sv-SE" sz="2400" dirty="0"/>
              <a:t>Observera att röstningen är individuell. </a:t>
            </a:r>
          </a:p>
          <a:p>
            <a:endParaRPr lang="sv-SE" dirty="0"/>
          </a:p>
        </p:txBody>
      </p:sp>
    </p:spTree>
    <p:extLst>
      <p:ext uri="{BB962C8B-B14F-4D97-AF65-F5344CB8AC3E}">
        <p14:creationId xmlns:p14="http://schemas.microsoft.com/office/powerpoint/2010/main" val="10498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C5CFFF2-095A-503F-4F1E-FAF55DC28AC6}"/>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Syfte med den här presentationen</a:t>
            </a:r>
            <a:endParaRPr lang="sv-SE" dirty="0"/>
          </a:p>
        </p:txBody>
      </p:sp>
      <p:sp>
        <p:nvSpPr>
          <p:cNvPr id="5" name="Platshållare för innehåll 2">
            <a:extLst>
              <a:ext uri="{FF2B5EF4-FFF2-40B4-BE49-F238E27FC236}">
                <a16:creationId xmlns:a16="http://schemas.microsoft.com/office/drawing/2014/main" id="{E04DAE17-372C-AC39-DC89-DE7BB0EC5F08}"/>
              </a:ext>
            </a:extLst>
          </p:cNvPr>
          <p:cNvSpPr txBox="1">
            <a:spLocks/>
          </p:cNvSpPr>
          <p:nvPr/>
        </p:nvSpPr>
        <p:spPr>
          <a:xfrm>
            <a:off x="270000" y="1178197"/>
            <a:ext cx="11560929"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sz="2400" dirty="0"/>
              <a:t>Stöd för dig som chef att snabbt skapa en egen presentation av APU-resultatet. </a:t>
            </a:r>
            <a:br>
              <a:rPr lang="sv-SE" sz="2400" dirty="0"/>
            </a:br>
            <a:endParaRPr lang="sv-SE" sz="2400" dirty="0"/>
          </a:p>
          <a:p>
            <a:pPr>
              <a:spcBef>
                <a:spcPts val="0"/>
              </a:spcBef>
            </a:pPr>
            <a:r>
              <a:rPr lang="sv-SE" dirty="0"/>
              <a:t>Du som chef raderar eller döljer de bilder i denna presentation som inte behövs eller är relevanta för den presentation du vill visa för arbetsgruppen eller ledningsgruppen.</a:t>
            </a:r>
          </a:p>
          <a:p>
            <a:pPr>
              <a:spcBef>
                <a:spcPts val="0"/>
              </a:spcBef>
            </a:pPr>
            <a:endParaRPr lang="sv-SE" dirty="0"/>
          </a:p>
          <a:p>
            <a:pPr>
              <a:spcBef>
                <a:spcPts val="0"/>
              </a:spcBef>
            </a:pPr>
            <a:r>
              <a:rPr lang="sv-SE" sz="2400" dirty="0"/>
              <a:t>Presentationsmaterialet innehåller verktyg som bidrar till ett lösningsfokuserat arbete med APU-resultatet. </a:t>
            </a:r>
            <a:r>
              <a:rPr lang="sv-SE" dirty="0"/>
              <a:t>Det är viktigt att ni fokuserar på hur ni kan utveckla arbetsmiljön och verksamheten och inte fastnar i nuläget. Till er hjälp finns bla</a:t>
            </a:r>
            <a:r>
              <a:rPr lang="sv-SE" sz="2400" dirty="0"/>
              <a:t>nd annat </a:t>
            </a:r>
            <a:r>
              <a:rPr lang="sv-SE" dirty="0">
                <a:hlinkClick r:id="rId3"/>
              </a:rPr>
              <a:t>A</a:t>
            </a:r>
            <a:r>
              <a:rPr lang="sv-SE" sz="2400" dirty="0">
                <a:hlinkClick r:id="rId3"/>
              </a:rPr>
              <a:t>nalysverktyget som bygger på ett coachande förhållningssätt. </a:t>
            </a:r>
            <a:br>
              <a:rPr lang="sv-SE" sz="2400" dirty="0"/>
            </a:br>
            <a:endParaRPr lang="sv-SE" sz="2400" dirty="0"/>
          </a:p>
          <a:p>
            <a:endParaRPr lang="sv-SE" dirty="0"/>
          </a:p>
        </p:txBody>
      </p:sp>
    </p:spTree>
    <p:extLst>
      <p:ext uri="{BB962C8B-B14F-4D97-AF65-F5344CB8AC3E}">
        <p14:creationId xmlns:p14="http://schemas.microsoft.com/office/powerpoint/2010/main" val="41967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20AD311-7727-40D0-D4AB-AABE56397117}"/>
              </a:ext>
            </a:extLst>
          </p:cNvPr>
          <p:cNvSpPr txBox="1">
            <a:spLocks/>
          </p:cNvSpPr>
          <p:nvPr/>
        </p:nvSpPr>
        <p:spPr>
          <a:xfrm>
            <a:off x="269998" y="191189"/>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prioritering via menti.com</a:t>
            </a:r>
            <a:endParaRPr lang="sv-SE" dirty="0"/>
          </a:p>
        </p:txBody>
      </p:sp>
      <p:sp>
        <p:nvSpPr>
          <p:cNvPr id="5" name="Platshållare för innehåll 2">
            <a:extLst>
              <a:ext uri="{FF2B5EF4-FFF2-40B4-BE49-F238E27FC236}">
                <a16:creationId xmlns:a16="http://schemas.microsoft.com/office/drawing/2014/main" id="{258B5B33-67D9-CDDB-ED8A-696CDE05783C}"/>
              </a:ext>
            </a:extLst>
          </p:cNvPr>
          <p:cNvSpPr txBox="1">
            <a:spLocks/>
          </p:cNvSpPr>
          <p:nvPr/>
        </p:nvSpPr>
        <p:spPr>
          <a:xfrm>
            <a:off x="270000" y="1051588"/>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Steg 3.</a:t>
            </a:r>
            <a:br>
              <a:rPr lang="sv-SE" sz="2400" dirty="0"/>
            </a:br>
            <a:br>
              <a:rPr lang="sv-SE" sz="2400" dirty="0"/>
            </a:br>
            <a:r>
              <a:rPr lang="sv-SE" sz="2400" dirty="0"/>
              <a:t>Vad skapar mest värde och nytta för vår arbetsmiljö och verksamhet?</a:t>
            </a:r>
          </a:p>
          <a:p>
            <a:pPr>
              <a:buFont typeface="+mj-lt"/>
              <a:buAutoNum type="arabicPeriod"/>
            </a:pPr>
            <a:r>
              <a:rPr lang="sv-SE" sz="2400" dirty="0"/>
              <a:t>Rösta fram 1 – 3 utvecklingsområden (röstningen är individuell). Ni kan inte utveckla allt på en gång.</a:t>
            </a:r>
          </a:p>
          <a:p>
            <a:pPr>
              <a:buFont typeface="+mj-lt"/>
              <a:buAutoNum type="arabicPeriod"/>
            </a:pPr>
            <a:r>
              <a:rPr lang="sv-SE" sz="2400" dirty="0"/>
              <a:t>Varje person har 100 poäng att fördela. Dessa fördelas ut på de utvecklingsområde/en som du tycker är viktigast. Det går att lägga 100 poäng på ett område. </a:t>
            </a:r>
          </a:p>
          <a:p>
            <a:pPr marL="0" indent="0">
              <a:buNone/>
            </a:pPr>
            <a:r>
              <a:rPr lang="sv-SE" sz="2400" dirty="0"/>
              <a:t>Kod: xxx</a:t>
            </a:r>
          </a:p>
          <a:p>
            <a:pPr marL="0" indent="0">
              <a:buNone/>
            </a:pPr>
            <a:r>
              <a:rPr lang="sv-SE" sz="2400" dirty="0"/>
              <a:t>Observera att röstningen är individuell. </a:t>
            </a:r>
          </a:p>
          <a:p>
            <a:endParaRPr lang="sv-SE" dirty="0"/>
          </a:p>
        </p:txBody>
      </p:sp>
    </p:spTree>
    <p:extLst>
      <p:ext uri="{BB962C8B-B14F-4D97-AF65-F5344CB8AC3E}">
        <p14:creationId xmlns:p14="http://schemas.microsoft.com/office/powerpoint/2010/main" val="349478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EE9BEE5C-5F41-B4EB-1FDD-75E42C18225A}"/>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Alternativ prioritering via menti.com</a:t>
            </a:r>
            <a:endParaRPr lang="sv-SE" dirty="0"/>
          </a:p>
        </p:txBody>
      </p:sp>
      <p:sp>
        <p:nvSpPr>
          <p:cNvPr id="7" name="Platshållare för innehåll 2">
            <a:extLst>
              <a:ext uri="{FF2B5EF4-FFF2-40B4-BE49-F238E27FC236}">
                <a16:creationId xmlns:a16="http://schemas.microsoft.com/office/drawing/2014/main" id="{33EE42FE-8BC9-F708-4EEA-1C32B09B4EAC}"/>
              </a:ext>
            </a:extLst>
          </p:cNvPr>
          <p:cNvSpPr txBox="1">
            <a:spLocks/>
          </p:cNvSpPr>
          <p:nvPr/>
        </p:nvSpPr>
        <p:spPr>
          <a:xfrm>
            <a:off x="270000" y="1178197"/>
            <a:ext cx="11420252"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Steg 4. </a:t>
            </a:r>
            <a:br>
              <a:rPr lang="sv-SE" sz="2400" dirty="0"/>
            </a:br>
            <a:r>
              <a:rPr lang="sv-SE" sz="2400" dirty="0"/>
              <a:t>Presentera resultatet från prioriteringen via menti.com</a:t>
            </a:r>
          </a:p>
          <a:p>
            <a:endParaRPr lang="sv-SE" dirty="0"/>
          </a:p>
        </p:txBody>
      </p:sp>
    </p:spTree>
    <p:extLst>
      <p:ext uri="{BB962C8B-B14F-4D97-AF65-F5344CB8AC3E}">
        <p14:creationId xmlns:p14="http://schemas.microsoft.com/office/powerpoint/2010/main" val="367813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967641" y="127193"/>
            <a:ext cx="8280920" cy="5544616"/>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7" name="Rubrik 1">
            <a:extLst>
              <a:ext uri="{FF2B5EF4-FFF2-40B4-BE49-F238E27FC236}">
                <a16:creationId xmlns:a16="http://schemas.microsoft.com/office/drawing/2014/main" id="{71BD121F-87FC-671F-7158-B26DB3CDF2BB}"/>
              </a:ext>
            </a:extLst>
          </p:cNvPr>
          <p:cNvSpPr txBox="1">
            <a:spLocks/>
          </p:cNvSpPr>
          <p:nvPr/>
        </p:nvSpPr>
        <p:spPr>
          <a:xfrm>
            <a:off x="269998" y="317798"/>
            <a:ext cx="11664000" cy="1496934"/>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3200" dirty="0">
                <a:latin typeface="+mj-lt"/>
                <a:ea typeface="+mj-ea"/>
                <a:cs typeface="+mj-cs"/>
              </a:rPr>
              <a:t>Övning 3 - Analysera prioriterade utvecklingsområden</a:t>
            </a:r>
          </a:p>
          <a:p>
            <a:endParaRPr lang="sv-SE" sz="4000" dirty="0"/>
          </a:p>
        </p:txBody>
      </p:sp>
      <p:sp>
        <p:nvSpPr>
          <p:cNvPr id="8" name="Platshållare för innehåll 2">
            <a:extLst>
              <a:ext uri="{FF2B5EF4-FFF2-40B4-BE49-F238E27FC236}">
                <a16:creationId xmlns:a16="http://schemas.microsoft.com/office/drawing/2014/main" id="{34105AE9-10ED-3132-93CC-B7F00E6EFCFA}"/>
              </a:ext>
            </a:extLst>
          </p:cNvPr>
          <p:cNvSpPr txBox="1">
            <a:spLocks/>
          </p:cNvSpPr>
          <p:nvPr/>
        </p:nvSpPr>
        <p:spPr>
          <a:xfrm>
            <a:off x="258002" y="876177"/>
            <a:ext cx="11406185" cy="5105645"/>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sv-SE" b="1" dirty="0"/>
              <a:t>Reflektera i smågrupper (3 - 5 kollegor): </a:t>
            </a:r>
          </a:p>
          <a:p>
            <a:pPr marL="0" indent="0">
              <a:buNone/>
            </a:pPr>
            <a:r>
              <a:rPr lang="sv-SE" sz="2200" dirty="0"/>
              <a:t>Nu är det dags att analysera de prioriterade områdena med hjälp av Analysverktyget. Fyll i namnet på området i verktyget och dela ut till grupperna. Är ni många grupper kan ni analysera olika områden. Utse någon i varje grupp som håller tiden och någon som antecknar. Viktigast är att fokusera på rutorna Önskat läge och Aktiviteter. </a:t>
            </a:r>
            <a:br>
              <a:rPr lang="sv-SE" sz="2200" dirty="0"/>
            </a:br>
            <a:endParaRPr lang="sv-SE" sz="2200" dirty="0"/>
          </a:p>
          <a:p>
            <a:pPr marL="914377" lvl="1" indent="-457189">
              <a:buFont typeface="+mj-lt"/>
              <a:buAutoNum type="arabicPeriod"/>
            </a:pPr>
            <a:r>
              <a:rPr lang="sv-SE" sz="2200" dirty="0"/>
              <a:t>Önskat läge: Hur vill vi ha det? </a:t>
            </a:r>
          </a:p>
          <a:p>
            <a:pPr marL="914377" lvl="1" indent="-457189">
              <a:buFont typeface="+mj-lt"/>
              <a:buAutoNum type="arabicPeriod"/>
            </a:pPr>
            <a:r>
              <a:rPr lang="sv-SE" sz="2200" dirty="0"/>
              <a:t>Gå kort igenom rutorna Nuläge, Hinder och Resurser.</a:t>
            </a:r>
          </a:p>
          <a:p>
            <a:pPr marL="914377" lvl="1" indent="-457189">
              <a:buFont typeface="+mj-lt"/>
              <a:buAutoNum type="arabicPeriod"/>
            </a:pPr>
            <a:r>
              <a:rPr lang="sv-SE" sz="2200" dirty="0"/>
              <a:t>Aktiviteter: Vad behöver vi göra för att nå önskat läge?</a:t>
            </a:r>
          </a:p>
          <a:p>
            <a:pPr marL="914377" lvl="1" indent="-457189">
              <a:buFont typeface="+mj-lt"/>
              <a:buAutoNum type="arabicPeriod"/>
            </a:pPr>
            <a:r>
              <a:rPr lang="sv-SE" sz="2200" dirty="0"/>
              <a:t>Avsluta med rutan Följ upp och utvärdera. </a:t>
            </a:r>
          </a:p>
          <a:p>
            <a:pPr marL="914377" lvl="1" indent="-457189">
              <a:buFont typeface="+mj-lt"/>
              <a:buAutoNum type="arabicPeriod"/>
            </a:pPr>
            <a:r>
              <a:rPr lang="sv-SE" sz="2200" dirty="0"/>
              <a:t>Dela era reflektioner i storgruppen.</a:t>
            </a:r>
          </a:p>
          <a:p>
            <a:pPr marL="914377" lvl="1" indent="-457189">
              <a:buFont typeface="+mj-lt"/>
              <a:buAutoNum type="arabicPeriod"/>
            </a:pPr>
            <a:r>
              <a:rPr lang="sv-SE" sz="2200" dirty="0"/>
              <a:t>Lämna in gruppens anteckningar till chef. Anteckningarna blir underlag för att uppdatera vår handlingsplan.</a:t>
            </a:r>
          </a:p>
          <a:p>
            <a:endParaRPr lang="sv-SE" sz="3200" dirty="0"/>
          </a:p>
        </p:txBody>
      </p:sp>
    </p:spTree>
    <p:extLst>
      <p:ext uri="{BB962C8B-B14F-4D97-AF65-F5344CB8AC3E}">
        <p14:creationId xmlns:p14="http://schemas.microsoft.com/office/powerpoint/2010/main" val="397141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4670763" y="853440"/>
            <a:ext cx="4017525" cy="25886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2) FÖRSTÅ NULÄGET: Vad är orsaken till nuläget? Analysera och förstå!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75"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75"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75"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75"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ktangel med rundade hörn 7"/>
          <p:cNvSpPr/>
          <p:nvPr/>
        </p:nvSpPr>
        <p:spPr>
          <a:xfrm>
            <a:off x="143340" y="825908"/>
            <a:ext cx="4414147" cy="265046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 1. ÖNSKAT LÄGE: Hur vill vi att det ska bli? Vilka är målen på kort- och lång sikt? </a:t>
            </a:r>
            <a:endParaRPr kumimoji="0" lang="sv-SE" sz="675"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ktangel med rundade hörn 9"/>
          <p:cNvSpPr/>
          <p:nvPr/>
        </p:nvSpPr>
        <p:spPr>
          <a:xfrm>
            <a:off x="143340" y="3573017"/>
            <a:ext cx="4224469" cy="299226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4) RESURSER: Vilka resurser har vi (till exempel tid, stöd, engagemang, kompetens) Vilka resurser skulle vi behöva? </a:t>
            </a:r>
            <a:endParaRPr kumimoji="0" lang="sv-SE" sz="675"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ktangel med rundade hörn 11"/>
          <p:cNvSpPr/>
          <p:nvPr/>
        </p:nvSpPr>
        <p:spPr>
          <a:xfrm>
            <a:off x="8952930" y="3621021"/>
            <a:ext cx="3066993" cy="294426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6) FÖLJ UPP och UTVÄRDERA: Hur ska vi följa upp och utvärdera att aktiviteterna når önskat resultat?</a:t>
            </a:r>
          </a:p>
        </p:txBody>
      </p:sp>
      <p:sp>
        <p:nvSpPr>
          <p:cNvPr id="2" name="Rektangel med rundade hörn 1"/>
          <p:cNvSpPr/>
          <p:nvPr/>
        </p:nvSpPr>
        <p:spPr>
          <a:xfrm>
            <a:off x="285943" y="136613"/>
            <a:ext cx="1585588" cy="38463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a:ea typeface="+mn-ea"/>
                <a:cs typeface="+mn-cs"/>
              </a:rPr>
              <a:t>Analysverktyg</a:t>
            </a:r>
          </a:p>
        </p:txBody>
      </p:sp>
      <p:sp>
        <p:nvSpPr>
          <p:cNvPr id="11" name="Rektangel med rundade hörn 10"/>
          <p:cNvSpPr/>
          <p:nvPr/>
        </p:nvSpPr>
        <p:spPr>
          <a:xfrm>
            <a:off x="4475415" y="3584663"/>
            <a:ext cx="4369909" cy="298062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5) AKTIVITETER: Vad behöver vi göra för att nå målen på kort och lång sikt? Fokus på lösningar och aktiviteter  på:</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Vad kan var och en göra?</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Vad kan vi som grupp göra?</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Vad kan vår chef göra?</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Vad behöver kommuniceras/hanteras på högre nivå eller funktion?</a:t>
            </a:r>
            <a:endParaRPr kumimoji="0" lang="sv-SE" sz="675"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ruta 2"/>
          <p:cNvSpPr txBox="1">
            <a:spLocks noChangeArrowheads="1"/>
          </p:cNvSpPr>
          <p:nvPr/>
        </p:nvSpPr>
        <p:spPr bwMode="auto">
          <a:xfrm>
            <a:off x="10074451" y="160896"/>
            <a:ext cx="2117549"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Version 1.0. Ansvarig: Personalavdelningen,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HR-enheten. Senast justerad: 2023-09-23</a:t>
            </a:r>
            <a:endParaRPr kumimoji="0" lang="sv-SE" sz="11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endParaRPr>
          </a:p>
        </p:txBody>
      </p:sp>
      <p:pic>
        <p:nvPicPr>
          <p:cNvPr id="14" name="Bildobjekt 13"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2329" y="44624"/>
            <a:ext cx="1582105" cy="476627"/>
          </a:xfrm>
          <a:prstGeom prst="rect">
            <a:avLst/>
          </a:prstGeom>
          <a:noFill/>
        </p:spPr>
      </p:pic>
      <p:sp>
        <p:nvSpPr>
          <p:cNvPr id="9" name="Rektangel med rundade hörn 8"/>
          <p:cNvSpPr/>
          <p:nvPr/>
        </p:nvSpPr>
        <p:spPr>
          <a:xfrm>
            <a:off x="8784299" y="825909"/>
            <a:ext cx="3278355" cy="270914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3) HINDER: Vad hindrar er? Vad kan hindra på väg mot det önskade läget?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75"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75" b="1" i="0" u="none" strike="noStrike" kern="1200" cap="none" spc="0" normalizeH="0" baseline="0" noProof="0" dirty="0">
                <a:ln>
                  <a:noFill/>
                </a:ln>
                <a:solidFill>
                  <a:prstClr val="black"/>
                </a:solidFill>
                <a:effectLst/>
                <a:uLnTx/>
                <a:uFillTx/>
                <a:latin typeface="Arial"/>
                <a:ea typeface="+mn-ea"/>
                <a:cs typeface="+mn-cs"/>
              </a:rPr>
              <a:t>Tankar om hur vi kan komma över hindren?</a:t>
            </a:r>
          </a:p>
        </p:txBody>
      </p:sp>
      <p:sp>
        <p:nvSpPr>
          <p:cNvPr id="5" name="textruta 4"/>
          <p:cNvSpPr txBox="1"/>
          <p:nvPr/>
        </p:nvSpPr>
        <p:spPr>
          <a:xfrm>
            <a:off x="2067014" y="114103"/>
            <a:ext cx="5186035"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UTVECKLINGSOMRÅDE: </a:t>
            </a:r>
            <a:r>
              <a:rPr kumimoji="0" lang="sv-SE" sz="1067" b="0" i="0" u="none" strike="noStrike" kern="1200" cap="none" spc="0" normalizeH="0" baseline="0" noProof="0" dirty="0">
                <a:ln>
                  <a:noFill/>
                </a:ln>
                <a:solidFill>
                  <a:prstClr val="black"/>
                </a:solidFill>
                <a:effectLst/>
                <a:uLnTx/>
                <a:uFillTx/>
                <a:latin typeface="Arial"/>
                <a:ea typeface="+mn-ea"/>
                <a:cs typeface="+mn-cs"/>
              </a:rPr>
              <a:t>______________________________________________</a:t>
            </a: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ruta 14"/>
          <p:cNvSpPr txBox="1"/>
          <p:nvPr/>
        </p:nvSpPr>
        <p:spPr>
          <a:xfrm>
            <a:off x="2063552" y="386797"/>
            <a:ext cx="522931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GRUPPENS NAMN:_________________________________DATUM:______________</a:t>
            </a:r>
          </a:p>
        </p:txBody>
      </p:sp>
    </p:spTree>
    <p:extLst>
      <p:ext uri="{BB962C8B-B14F-4D97-AF65-F5344CB8AC3E}">
        <p14:creationId xmlns:p14="http://schemas.microsoft.com/office/powerpoint/2010/main" val="87687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48DB2F2-4C36-2BA9-95AF-2B967DF3FDF3}"/>
              </a:ext>
            </a:extLst>
          </p:cNvPr>
          <p:cNvSpPr txBox="1">
            <a:spLocks/>
          </p:cNvSpPr>
          <p:nvPr/>
        </p:nvSpPr>
        <p:spPr>
          <a:xfrm>
            <a:off x="269998" y="317798"/>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Analysen blir underlag till handlingsplan</a:t>
            </a:r>
            <a:endParaRPr lang="sv-SE" dirty="0"/>
          </a:p>
        </p:txBody>
      </p:sp>
      <p:sp>
        <p:nvSpPr>
          <p:cNvPr id="5" name="Platshållare för innehåll 2">
            <a:extLst>
              <a:ext uri="{FF2B5EF4-FFF2-40B4-BE49-F238E27FC236}">
                <a16:creationId xmlns:a16="http://schemas.microsoft.com/office/drawing/2014/main" id="{9984BFFB-3248-6E03-EF53-D133F8E65E12}"/>
              </a:ext>
            </a:extLst>
          </p:cNvPr>
          <p:cNvSpPr txBox="1">
            <a:spLocks/>
          </p:cNvSpPr>
          <p:nvPr/>
        </p:nvSpPr>
        <p:spPr>
          <a:xfrm>
            <a:off x="270000" y="1178197"/>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100" dirty="0"/>
          </a:p>
          <a:p>
            <a:pPr eaLnBrk="0" fontAlgn="base" hangingPunct="0">
              <a:spcBef>
                <a:spcPct val="30000"/>
              </a:spcBef>
              <a:spcAft>
                <a:spcPct val="0"/>
              </a:spcAft>
              <a:buSzTx/>
              <a:defRPr/>
            </a:pPr>
            <a:r>
              <a:rPr lang="sv-SE" sz="2200" dirty="0"/>
              <a:t>Nästa steg är att chef och skyddsombud sammanställer det som identifierats i riskbedömning och analys samt uppdaterar vår handlingsplan. </a:t>
            </a:r>
          </a:p>
          <a:p>
            <a:pPr eaLnBrk="0" fontAlgn="base" hangingPunct="0">
              <a:spcBef>
                <a:spcPct val="30000"/>
              </a:spcBef>
              <a:spcAft>
                <a:spcPct val="0"/>
              </a:spcAft>
              <a:buSzTx/>
              <a:defRPr/>
            </a:pPr>
            <a:r>
              <a:rPr lang="sv-SE" sz="2200" dirty="0"/>
              <a:t>Handlingsplanen presenteras vid nästa APT.</a:t>
            </a:r>
          </a:p>
          <a:p>
            <a:pPr eaLnBrk="0" fontAlgn="base" hangingPunct="0">
              <a:spcBef>
                <a:spcPct val="30000"/>
              </a:spcBef>
              <a:spcAft>
                <a:spcPct val="0"/>
              </a:spcAft>
              <a:buSzTx/>
              <a:defRPr/>
            </a:pPr>
            <a:r>
              <a:rPr lang="sv-SE" sz="2200" dirty="0"/>
              <a:t>Att genomföra aktiviteterna i handlingsplanen är en del i det systematiska arbetsmiljöarbetet och bidrar till bättre arbetsmiljö och hög kvalitet i vår verksamhet.</a:t>
            </a:r>
          </a:p>
        </p:txBody>
      </p:sp>
    </p:spTree>
    <p:extLst>
      <p:ext uri="{BB962C8B-B14F-4D97-AF65-F5344CB8AC3E}">
        <p14:creationId xmlns:p14="http://schemas.microsoft.com/office/powerpoint/2010/main" val="243491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7B4D5-7EA3-6D3C-3EF4-C88532A1692E}"/>
              </a:ext>
            </a:extLst>
          </p:cNvPr>
          <p:cNvSpPr>
            <a:spLocks noGrp="1"/>
          </p:cNvSpPr>
          <p:nvPr>
            <p:ph type="ctrTitle"/>
          </p:nvPr>
        </p:nvSpPr>
        <p:spPr/>
        <p:txBody>
          <a:bodyPr>
            <a:normAutofit/>
          </a:bodyPr>
          <a:lstStyle/>
          <a:p>
            <a:r>
              <a:rPr lang="sv-SE" sz="6000" dirty="0"/>
              <a:t>Tack för idag!</a:t>
            </a:r>
          </a:p>
        </p:txBody>
      </p:sp>
    </p:spTree>
    <p:extLst>
      <p:ext uri="{BB962C8B-B14F-4D97-AF65-F5344CB8AC3E}">
        <p14:creationId xmlns:p14="http://schemas.microsoft.com/office/powerpoint/2010/main" val="285906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43D3A6E-D0DE-1834-523D-FC56CD6E12D2}"/>
              </a:ext>
            </a:extLst>
          </p:cNvPr>
          <p:cNvSpPr txBox="1">
            <a:spLocks/>
          </p:cNvSpPr>
          <p:nvPr/>
        </p:nvSpPr>
        <p:spPr>
          <a:xfrm>
            <a:off x="264000" y="223531"/>
            <a:ext cx="11664000" cy="72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4400" dirty="0"/>
              <a:t>Chefens förberedelser - sid 1</a:t>
            </a:r>
            <a:endParaRPr lang="sv-SE" dirty="0"/>
          </a:p>
        </p:txBody>
      </p:sp>
      <p:sp>
        <p:nvSpPr>
          <p:cNvPr id="5" name="Platshållare för innehåll 2">
            <a:extLst>
              <a:ext uri="{FF2B5EF4-FFF2-40B4-BE49-F238E27FC236}">
                <a16:creationId xmlns:a16="http://schemas.microsoft.com/office/drawing/2014/main" id="{59D44FB7-AB5C-6674-7601-09C79C8DEF47}"/>
              </a:ext>
            </a:extLst>
          </p:cNvPr>
          <p:cNvSpPr txBox="1">
            <a:spLocks/>
          </p:cNvSpPr>
          <p:nvPr/>
        </p:nvSpPr>
        <p:spPr>
          <a:xfrm>
            <a:off x="139651" y="872301"/>
            <a:ext cx="11912698" cy="5236671"/>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sv-SE" sz="1600" dirty="0"/>
              <a:t>Avsätt tid på APT eller planeringsdag (total tid för att arbeta med APU-resultatet beräknas till cirka 2 timmar).</a:t>
            </a:r>
          </a:p>
          <a:p>
            <a:pPr>
              <a:spcBef>
                <a:spcPts val="0"/>
              </a:spcBef>
              <a:spcAft>
                <a:spcPts val="1200"/>
              </a:spcAft>
            </a:pPr>
            <a:r>
              <a:rPr lang="sv-SE" sz="1600" dirty="0"/>
              <a:t>Förbered presentation av arbetsgruppens eller ledningsgruppens nuläge:</a:t>
            </a:r>
          </a:p>
          <a:p>
            <a:pPr lvl="1">
              <a:spcBef>
                <a:spcPts val="0"/>
              </a:spcBef>
              <a:spcAft>
                <a:spcPts val="600"/>
              </a:spcAft>
            </a:pPr>
            <a:r>
              <a:rPr lang="sv-SE" sz="1600" dirty="0"/>
              <a:t>APU-rapport från föregående år </a:t>
            </a:r>
            <a:r>
              <a:rPr lang="sv-SE" sz="1600" dirty="0">
                <a:highlight>
                  <a:srgbClr val="FFFF00"/>
                </a:highlight>
              </a:rPr>
              <a:t>(se bild 10 - 13 i denna presentation).</a:t>
            </a:r>
          </a:p>
          <a:p>
            <a:pPr lvl="1">
              <a:spcBef>
                <a:spcPts val="0"/>
              </a:spcBef>
              <a:spcAft>
                <a:spcPts val="600"/>
              </a:spcAft>
            </a:pPr>
            <a:r>
              <a:rPr lang="sv-SE" sz="1600" dirty="0"/>
              <a:t>Tidigare planer för arbetsmiljöarbetet och verksamhetsutveckling.</a:t>
            </a:r>
          </a:p>
          <a:p>
            <a:pPr lvl="1">
              <a:spcBef>
                <a:spcPts val="0"/>
              </a:spcBef>
              <a:spcAft>
                <a:spcPts val="600"/>
              </a:spcAft>
            </a:pPr>
            <a:r>
              <a:rPr lang="sv-SE" sz="1600" dirty="0"/>
              <a:t>Statistik för sjukfrånvaro, personalomsättning genom egen uppsägning och incidentrapportering av tillbud, olyckor och arbetssjukdom.</a:t>
            </a:r>
            <a:endParaRPr lang="sv-SE" sz="1000" dirty="0"/>
          </a:p>
          <a:p>
            <a:pPr lvl="1">
              <a:spcBef>
                <a:spcPts val="0"/>
              </a:spcBef>
              <a:spcAft>
                <a:spcPts val="600"/>
              </a:spcAft>
            </a:pPr>
            <a:r>
              <a:rPr lang="sv-SE" sz="1600" dirty="0"/>
              <a:t>Ytterligare omständigheter, till exempel ny chef eller omorganisation.</a:t>
            </a:r>
          </a:p>
          <a:p>
            <a:pPr>
              <a:spcBef>
                <a:spcPts val="0"/>
              </a:spcBef>
              <a:spcAft>
                <a:spcPts val="1200"/>
              </a:spcAft>
            </a:pPr>
            <a:r>
              <a:rPr lang="sv-SE" sz="1600" dirty="0">
                <a:highlight>
                  <a:srgbClr val="FFFFFF"/>
                </a:highlight>
                <a:hlinkClick r:id="rId3"/>
              </a:rPr>
              <a:t>Mer utförligt stöd finns i </a:t>
            </a:r>
            <a:r>
              <a:rPr lang="sv-SE" sz="1600" i="1" dirty="0">
                <a:highlight>
                  <a:srgbClr val="FFFFFF"/>
                </a:highlight>
                <a:hlinkClick r:id="rId3"/>
              </a:rPr>
              <a:t>Handledning till chef – arbeta med APU-resultatet </a:t>
            </a:r>
            <a:r>
              <a:rPr lang="sv-SE" sz="1600" dirty="0">
                <a:highlight>
                  <a:srgbClr val="FFFFFF"/>
                </a:highlight>
                <a:hlinkClick r:id="rId3"/>
              </a:rPr>
              <a:t>på HINT</a:t>
            </a:r>
            <a:r>
              <a:rPr lang="sv-SE" sz="1600" dirty="0">
                <a:highlight>
                  <a:srgbClr val="FFFFFF"/>
                </a:highlight>
              </a:rPr>
              <a:t>.</a:t>
            </a:r>
          </a:p>
          <a:p>
            <a:pPr>
              <a:spcBef>
                <a:spcPts val="0"/>
              </a:spcBef>
              <a:spcAft>
                <a:spcPts val="1200"/>
              </a:spcAft>
            </a:pPr>
            <a:r>
              <a:rPr lang="sv-SE" sz="1600" dirty="0"/>
              <a:t>Skicka ut APU-rapport till medarbetarna, så att de har möjlighet att läsa igenom resultatet innan APT.</a:t>
            </a:r>
          </a:p>
          <a:p>
            <a:pPr>
              <a:spcBef>
                <a:spcPts val="0"/>
              </a:spcBef>
              <a:spcAft>
                <a:spcPts val="1200"/>
              </a:spcAft>
            </a:pPr>
            <a:r>
              <a:rPr lang="sv-SE" sz="1600" dirty="0"/>
              <a:t>Under ett APT eller planeringsdag presenterar du som chef resultatet. Tillsammans med dina medarbetare startar ni då ett gemensamt arbete med att identifiera, prioritera och analysera åtgärds- och utvecklingsområden. Därefter uppdaterar ni er befintliga handlingsplan med nya eller förändrade områden. Med handlingsplanen som underlag utvecklar ni er arbetsplats för bättre arbetsmiljö och verksamhet. Det är viktigt att även identifiera det som fungerar bra för att bibehålla och eventuellt utveckla det än mer. </a:t>
            </a:r>
          </a:p>
          <a:p>
            <a:pPr>
              <a:spcBef>
                <a:spcPts val="0"/>
              </a:spcBef>
              <a:spcAft>
                <a:spcPts val="1200"/>
              </a:spcAft>
            </a:pPr>
            <a:r>
              <a:rPr lang="sv-SE" sz="1600" dirty="0"/>
              <a:t>Handlingsplanen är ett arbetsdokument för arbetsgruppen eller ledningsgruppen och ska skickas till överställd chef. Överställd chef sammanställer handlingsplanerna på avdelningsnivå. </a:t>
            </a:r>
          </a:p>
          <a:p>
            <a:pPr>
              <a:spcAft>
                <a:spcPts val="1200"/>
              </a:spcAft>
            </a:pPr>
            <a:endParaRPr lang="sv-SE" dirty="0"/>
          </a:p>
        </p:txBody>
      </p:sp>
    </p:spTree>
    <p:extLst>
      <p:ext uri="{BB962C8B-B14F-4D97-AF65-F5344CB8AC3E}">
        <p14:creationId xmlns:p14="http://schemas.microsoft.com/office/powerpoint/2010/main" val="401297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69823" y="931411"/>
            <a:ext cx="11713301" cy="5444178"/>
          </a:xfrm>
        </p:spPr>
        <p:txBody>
          <a:bodyPr>
            <a:normAutofit/>
          </a:bodyPr>
          <a:lstStyle/>
          <a:p>
            <a:pPr>
              <a:spcBef>
                <a:spcPts val="0"/>
              </a:spcBef>
              <a:spcAft>
                <a:spcPts val="1200"/>
              </a:spcAft>
            </a:pPr>
            <a:r>
              <a:rPr lang="sv-SE" sz="1900" dirty="0"/>
              <a:t>Skyddsombud deltar i arbetet med APU, då detta är en del av det systematiska arbetsmiljöarbetet. </a:t>
            </a:r>
          </a:p>
          <a:p>
            <a:pPr lvl="1">
              <a:spcBef>
                <a:spcPts val="0"/>
              </a:spcBef>
              <a:spcAft>
                <a:spcPts val="1200"/>
              </a:spcAft>
            </a:pPr>
            <a:r>
              <a:rPr lang="sv-SE" sz="1900" dirty="0"/>
              <a:t>Skicka kopia av APU-rapporterna och nulägespresentationen till skyddsombudet i förväg.</a:t>
            </a:r>
          </a:p>
          <a:p>
            <a:pPr lvl="1">
              <a:lnSpc>
                <a:spcPct val="100000"/>
              </a:lnSpc>
              <a:spcBef>
                <a:spcPts val="0"/>
              </a:spcBef>
              <a:spcAft>
                <a:spcPts val="1200"/>
              </a:spcAft>
            </a:pPr>
            <a:r>
              <a:rPr lang="sv-SE" sz="1900" dirty="0"/>
              <a:t>Tillsammans med skyddsombud, gör en riskbedömning av APU-resultatet, se nästa bild. Saknas skyddsombud kan en eller två representanter ur gruppen utses vid riskbedömningen. Sammanställ tidigare identifierade riskfaktorer utifrån fysisk, digital, organisatorisk och social arbetsmiljö samt lika rättigheter och möjligheter (diskriminering). Utifrån riskbedömningen är det något som behöver tilläggas när APU-resultatet presenteras, se bild 13?</a:t>
            </a:r>
          </a:p>
          <a:p>
            <a:pPr>
              <a:spcBef>
                <a:spcPts val="0"/>
              </a:spcBef>
              <a:spcAft>
                <a:spcPts val="1200"/>
              </a:spcAft>
            </a:pPr>
            <a:r>
              <a:rPr lang="sv-SE" sz="1900" dirty="0"/>
              <a:t>Ta reda på hur du eskalerar åtgärder eller förslag som inte kan hanteras på din ansvarsnivå. </a:t>
            </a:r>
          </a:p>
          <a:p>
            <a:pPr>
              <a:spcBef>
                <a:spcPts val="0"/>
              </a:spcBef>
              <a:spcAft>
                <a:spcPts val="1200"/>
              </a:spcAft>
            </a:pPr>
            <a:r>
              <a:rPr lang="sv-SE" sz="1900" dirty="0"/>
              <a:t>För att kunna arbeta med resultatet på bästa sätt, förbered smågrupper om cirka 3 - 5 medarbetare.</a:t>
            </a:r>
          </a:p>
          <a:p>
            <a:pPr>
              <a:spcBef>
                <a:spcPts val="0"/>
              </a:spcBef>
              <a:spcAft>
                <a:spcPts val="1200"/>
              </a:spcAft>
            </a:pPr>
            <a:r>
              <a:rPr lang="sv-SE" sz="1900" dirty="0"/>
              <a:t>Skriv ut ett analysverktyg i A3-format till vardera grupp alternativt använd </a:t>
            </a:r>
            <a:r>
              <a:rPr lang="sv-SE" sz="1900" dirty="0">
                <a:hlinkClick r:id="rId3"/>
              </a:rPr>
              <a:t>den digitala ifyllbara versionen av Analysverktyget</a:t>
            </a:r>
            <a:r>
              <a:rPr lang="sv-SE" sz="1900" dirty="0"/>
              <a:t> som du hittar på HINT. </a:t>
            </a:r>
          </a:p>
          <a:p>
            <a:pPr>
              <a:spcBef>
                <a:spcPts val="0"/>
              </a:spcBef>
              <a:spcAft>
                <a:spcPts val="1200"/>
              </a:spcAft>
            </a:pPr>
            <a:r>
              <a:rPr lang="sv-SE" sz="1900" dirty="0"/>
              <a:t>Förbered material för mötet: Block, pennor, utskrifter av resultatrapporten, blädderblock, post-it-lappar alternativt </a:t>
            </a:r>
            <a:r>
              <a:rPr lang="sv-SE" sz="1900" dirty="0" err="1"/>
              <a:t>Mentimeter</a:t>
            </a:r>
            <a:r>
              <a:rPr lang="sv-SE" sz="1900" dirty="0"/>
              <a:t> (observera att medarbetarna behöver ha tillgång till datorer eller mobiler om du använder dig av </a:t>
            </a:r>
            <a:r>
              <a:rPr lang="sv-SE" sz="1900" dirty="0" err="1"/>
              <a:t>Mentimeter</a:t>
            </a:r>
            <a:r>
              <a:rPr lang="sv-SE" sz="1900" dirty="0"/>
              <a:t>).</a:t>
            </a:r>
          </a:p>
          <a:p>
            <a:pPr>
              <a:spcAft>
                <a:spcPts val="1200"/>
              </a:spcAft>
            </a:pPr>
            <a:endParaRPr lang="sv-SE" sz="1900" dirty="0"/>
          </a:p>
        </p:txBody>
      </p:sp>
      <p:sp>
        <p:nvSpPr>
          <p:cNvPr id="5" name="Rubrik 4">
            <a:extLst>
              <a:ext uri="{FF2B5EF4-FFF2-40B4-BE49-F238E27FC236}">
                <a16:creationId xmlns:a16="http://schemas.microsoft.com/office/drawing/2014/main" id="{1AB96D9B-5EDC-0AC4-E3F1-4497B7739C60}"/>
              </a:ext>
            </a:extLst>
          </p:cNvPr>
          <p:cNvSpPr>
            <a:spLocks noGrp="1"/>
          </p:cNvSpPr>
          <p:nvPr>
            <p:ph type="title"/>
          </p:nvPr>
        </p:nvSpPr>
        <p:spPr>
          <a:xfrm>
            <a:off x="269823" y="211411"/>
            <a:ext cx="11662347" cy="720000"/>
          </a:xfrm>
        </p:spPr>
        <p:txBody>
          <a:bodyPr>
            <a:noAutofit/>
          </a:bodyPr>
          <a:lstStyle/>
          <a:p>
            <a:r>
              <a:rPr lang="sv-SE" dirty="0"/>
              <a:t>Chefens förberedelser – sid 2</a:t>
            </a:r>
          </a:p>
        </p:txBody>
      </p:sp>
    </p:spTree>
    <p:extLst>
      <p:ext uri="{BB962C8B-B14F-4D97-AF65-F5344CB8AC3E}">
        <p14:creationId xmlns:p14="http://schemas.microsoft.com/office/powerpoint/2010/main" val="133666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3"/>
          <a:stretch>
            <a:fillRect/>
          </a:stretch>
        </p:blipFill>
        <p:spPr>
          <a:xfrm>
            <a:off x="7536160" y="1229571"/>
            <a:ext cx="3552395" cy="2976331"/>
          </a:xfrm>
          <a:prstGeom prst="rect">
            <a:avLst/>
          </a:prstGeom>
        </p:spPr>
      </p:pic>
      <p:pic>
        <p:nvPicPr>
          <p:cNvPr id="9" name="Bildobjekt 8"/>
          <p:cNvPicPr/>
          <p:nvPr/>
        </p:nvPicPr>
        <p:blipFill>
          <a:blip r:embed="rId4"/>
          <a:stretch>
            <a:fillRect/>
          </a:stretch>
        </p:blipFill>
        <p:spPr>
          <a:xfrm>
            <a:off x="8112224" y="4211109"/>
            <a:ext cx="2304256" cy="1846076"/>
          </a:xfrm>
          <a:prstGeom prst="rect">
            <a:avLst/>
          </a:prstGeom>
        </p:spPr>
      </p:pic>
      <p:sp>
        <p:nvSpPr>
          <p:cNvPr id="2" name="textruta 1"/>
          <p:cNvSpPr txBox="1"/>
          <p:nvPr/>
        </p:nvSpPr>
        <p:spPr>
          <a:xfrm>
            <a:off x="229494" y="1322602"/>
            <a:ext cx="7210655" cy="3252878"/>
          </a:xfrm>
          <a:prstGeom prst="rect">
            <a:avLst/>
          </a:prstGeom>
          <a:noFill/>
        </p:spPr>
        <p:txBody>
          <a:bodyPr wrap="square" rtlCol="0">
            <a:spAutoFit/>
          </a:bodyPr>
          <a:lstStyle/>
          <a:p>
            <a:pPr marL="342900" indent="-342900">
              <a:buFont typeface="Arial" panose="020B0604020202020204" pitchFamily="34" charset="0"/>
              <a:buChar char="•"/>
            </a:pPr>
            <a:r>
              <a:rPr lang="sv-SE" sz="1867" dirty="0"/>
              <a:t>De områden i APU som har lågt medelvärde, det vill säga som visar stor andel rött och gult i staplarna, ska riskbedömas, prioriteras och åtgärdas. </a:t>
            </a:r>
            <a:br>
              <a:rPr lang="sv-SE" sz="1867" dirty="0"/>
            </a:br>
            <a:endParaRPr lang="sv-SE" sz="1867" dirty="0"/>
          </a:p>
          <a:p>
            <a:pPr marL="342900" indent="-342900">
              <a:buFont typeface="Arial" panose="020B0604020202020204" pitchFamily="34" charset="0"/>
              <a:buChar char="•"/>
            </a:pPr>
            <a:r>
              <a:rPr lang="sv-SE" sz="1867" dirty="0"/>
              <a:t>Riskbedömningen ska vara skriftlig och åtgärder som inte genomförs omedelbart ska föras upp i en handlingsplan.</a:t>
            </a:r>
            <a:br>
              <a:rPr lang="sv-SE" sz="1867" dirty="0"/>
            </a:br>
            <a:endParaRPr lang="sv-SE" sz="1867" dirty="0"/>
          </a:p>
          <a:p>
            <a:pPr marL="342900" indent="-342900">
              <a:buFont typeface="Arial" panose="020B0604020202020204" pitchFamily="34" charset="0"/>
              <a:buChar char="•"/>
            </a:pPr>
            <a:r>
              <a:rPr lang="sv-SE" sz="1867" dirty="0"/>
              <a:t>Det går inte att utveckla allt samtidigt. Därför behöver ni prioritera vilka områden som är viktigast att arbeta vidare med: Vad skapar mest värde och nytta för arbetsmiljön och verksamheten?</a:t>
            </a:r>
          </a:p>
        </p:txBody>
      </p:sp>
      <p:sp>
        <p:nvSpPr>
          <p:cNvPr id="3" name="Rubrik 4">
            <a:extLst>
              <a:ext uri="{FF2B5EF4-FFF2-40B4-BE49-F238E27FC236}">
                <a16:creationId xmlns:a16="http://schemas.microsoft.com/office/drawing/2014/main" id="{A90AFEDC-0200-07E9-7325-8BCA8EBE24C4}"/>
              </a:ext>
            </a:extLst>
          </p:cNvPr>
          <p:cNvSpPr>
            <a:spLocks noGrp="1"/>
          </p:cNvSpPr>
          <p:nvPr>
            <p:ph type="title"/>
          </p:nvPr>
        </p:nvSpPr>
        <p:spPr>
          <a:xfrm>
            <a:off x="269823" y="360001"/>
            <a:ext cx="11662347" cy="720000"/>
          </a:xfrm>
        </p:spPr>
        <p:txBody>
          <a:bodyPr>
            <a:noAutofit/>
          </a:bodyPr>
          <a:lstStyle/>
          <a:p>
            <a:r>
              <a:rPr lang="sv-SE" dirty="0"/>
              <a:t>Riskbedömning</a:t>
            </a:r>
          </a:p>
        </p:txBody>
      </p:sp>
    </p:spTree>
    <p:extLst>
      <p:ext uri="{BB962C8B-B14F-4D97-AF65-F5344CB8AC3E}">
        <p14:creationId xmlns:p14="http://schemas.microsoft.com/office/powerpoint/2010/main" val="380526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3218" y="119214"/>
            <a:ext cx="9728982" cy="882352"/>
          </a:xfrm>
        </p:spPr>
        <p:txBody>
          <a:bodyPr/>
          <a:lstStyle/>
          <a:p>
            <a:r>
              <a:rPr lang="sv-SE" sz="3200" dirty="0"/>
              <a:t>Förslag körschema APT</a:t>
            </a:r>
          </a:p>
        </p:txBody>
      </p:sp>
      <p:graphicFrame>
        <p:nvGraphicFramePr>
          <p:cNvPr id="5" name="Tabell 4"/>
          <p:cNvGraphicFramePr>
            <a:graphicFrameLocks noGrp="1"/>
          </p:cNvGraphicFramePr>
          <p:nvPr>
            <p:extLst>
              <p:ext uri="{D42A27DB-BD31-4B8C-83A1-F6EECF244321}">
                <p14:modId xmlns:p14="http://schemas.microsoft.com/office/powerpoint/2010/main" val="3339961523"/>
              </p:ext>
            </p:extLst>
          </p:nvPr>
        </p:nvGraphicFramePr>
        <p:xfrm>
          <a:off x="1" y="740702"/>
          <a:ext cx="12217908" cy="6335169"/>
        </p:xfrm>
        <a:graphic>
          <a:graphicData uri="http://schemas.openxmlformats.org/drawingml/2006/table">
            <a:tbl>
              <a:tblPr firstRow="1" bandRow="1">
                <a:tableStyleId>{5C22544A-7EE6-4342-B048-85BDC9FD1C3A}</a:tableStyleId>
              </a:tblPr>
              <a:tblGrid>
                <a:gridCol w="1875507">
                  <a:extLst>
                    <a:ext uri="{9D8B030D-6E8A-4147-A177-3AD203B41FA5}">
                      <a16:colId xmlns:a16="http://schemas.microsoft.com/office/drawing/2014/main" val="3143071058"/>
                    </a:ext>
                  </a:extLst>
                </a:gridCol>
                <a:gridCol w="9044180">
                  <a:extLst>
                    <a:ext uri="{9D8B030D-6E8A-4147-A177-3AD203B41FA5}">
                      <a16:colId xmlns:a16="http://schemas.microsoft.com/office/drawing/2014/main" val="1419162138"/>
                    </a:ext>
                  </a:extLst>
                </a:gridCol>
                <a:gridCol w="1298221">
                  <a:extLst>
                    <a:ext uri="{9D8B030D-6E8A-4147-A177-3AD203B41FA5}">
                      <a16:colId xmlns:a16="http://schemas.microsoft.com/office/drawing/2014/main" val="2219951315"/>
                    </a:ext>
                  </a:extLst>
                </a:gridCol>
              </a:tblGrid>
              <a:tr h="338584">
                <a:tc>
                  <a:txBody>
                    <a:bodyPr/>
                    <a:lstStyle/>
                    <a:p>
                      <a:r>
                        <a:rPr lang="sv-SE" sz="1300" dirty="0"/>
                        <a:t>Aktivitet</a:t>
                      </a:r>
                    </a:p>
                  </a:txBody>
                  <a:tcPr>
                    <a:solidFill>
                      <a:srgbClr val="002060"/>
                    </a:solidFill>
                  </a:tcPr>
                </a:tc>
                <a:tc>
                  <a:txBody>
                    <a:bodyPr/>
                    <a:lstStyle/>
                    <a:p>
                      <a:r>
                        <a:rPr lang="sv-SE" sz="1300" dirty="0"/>
                        <a:t>Innehåll</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300" dirty="0"/>
                        <a:t>Tid</a:t>
                      </a:r>
                    </a:p>
                  </a:txBody>
                  <a:tcPr>
                    <a:solidFill>
                      <a:srgbClr val="002060"/>
                    </a:solidFill>
                  </a:tcPr>
                </a:tc>
                <a:extLst>
                  <a:ext uri="{0D108BD9-81ED-4DB2-BD59-A6C34878D82A}">
                    <a16:rowId xmlns:a16="http://schemas.microsoft.com/office/drawing/2014/main" val="3771285531"/>
                  </a:ext>
                </a:extLst>
              </a:tr>
              <a:tr h="328207">
                <a:tc>
                  <a:txBody>
                    <a:bodyPr/>
                    <a:lstStyle/>
                    <a:p>
                      <a:pPr marL="0" algn="l" defTabSz="914400" rtl="0" eaLnBrk="1" latinLnBrk="0" hangingPunct="1"/>
                      <a:r>
                        <a:rPr lang="sv-SE" sz="1500" kern="1200" dirty="0">
                          <a:solidFill>
                            <a:schemeClr val="dk1"/>
                          </a:solidFill>
                          <a:latin typeface="Calibri"/>
                          <a:ea typeface="+mn-ea"/>
                          <a:cs typeface="+mn-cs"/>
                        </a:rPr>
                        <a:t>Inledning</a:t>
                      </a:r>
                    </a:p>
                  </a:txBody>
                  <a:tcPr>
                    <a:solidFill>
                      <a:schemeClr val="bg1">
                        <a:lumMod val="85000"/>
                      </a:schemeClr>
                    </a:solidFill>
                  </a:tcPr>
                </a:tc>
                <a:tc>
                  <a:txBody>
                    <a:bodyPr/>
                    <a:lstStyle/>
                    <a:p>
                      <a:pPr marL="0" algn="l" defTabSz="914400" rtl="0" eaLnBrk="1" latinLnBrk="0" hangingPunct="1"/>
                      <a:r>
                        <a:rPr lang="sv-SE" sz="1500" kern="1200" dirty="0">
                          <a:solidFill>
                            <a:schemeClr val="dk1"/>
                          </a:solidFill>
                          <a:latin typeface="Calibri"/>
                          <a:ea typeface="+mn-ea"/>
                          <a:cs typeface="+mn-cs"/>
                        </a:rPr>
                        <a:t>Välkomna och berätta upplägg för APT.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Cirka 3 min</a:t>
                      </a:r>
                    </a:p>
                  </a:txBody>
                  <a:tcPr>
                    <a:solidFill>
                      <a:schemeClr val="bg1">
                        <a:lumMod val="85000"/>
                      </a:schemeClr>
                    </a:solidFill>
                  </a:tcPr>
                </a:tc>
                <a:extLst>
                  <a:ext uri="{0D108BD9-81ED-4DB2-BD59-A6C34878D82A}">
                    <a16:rowId xmlns:a16="http://schemas.microsoft.com/office/drawing/2014/main" val="502519542"/>
                  </a:ext>
                </a:extLst>
              </a:tr>
              <a:tr h="532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Presentation resultat</a:t>
                      </a:r>
                    </a:p>
                  </a:txBody>
                  <a:tcPr>
                    <a:solidFill>
                      <a:schemeClr val="bg1">
                        <a:lumMod val="85000"/>
                      </a:schemeClr>
                    </a:solidFill>
                  </a:tcPr>
                </a:tc>
                <a:tc>
                  <a:txBody>
                    <a:bodyPr/>
                    <a:lstStyle/>
                    <a:p>
                      <a:pPr marL="0" algn="l" defTabSz="914400" rtl="0" eaLnBrk="1" latinLnBrk="0" hangingPunct="1"/>
                      <a:r>
                        <a:rPr lang="sv-SE" sz="1500" kern="1200" dirty="0">
                          <a:solidFill>
                            <a:schemeClr val="dk1"/>
                          </a:solidFill>
                          <a:latin typeface="Calibri"/>
                          <a:ea typeface="+mn-ea"/>
                          <a:cs typeface="+mn-cs"/>
                        </a:rPr>
                        <a:t>Gå kort igenom resultatet för APU. Fastna</a:t>
                      </a:r>
                      <a:r>
                        <a:rPr lang="sv-SE" sz="1500" kern="1200" baseline="0" dirty="0">
                          <a:solidFill>
                            <a:schemeClr val="dk1"/>
                          </a:solidFill>
                          <a:latin typeface="Calibri"/>
                          <a:ea typeface="+mn-ea"/>
                          <a:cs typeface="+mn-cs"/>
                        </a:rPr>
                        <a:t> inte för länge på denna tid.</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kern="1200" dirty="0">
                          <a:solidFill>
                            <a:schemeClr val="dk1"/>
                          </a:solidFill>
                          <a:latin typeface="Calibri"/>
                          <a:ea typeface="+mn-ea"/>
                          <a:cs typeface="+mn-cs"/>
                        </a:rPr>
                        <a:t>Cirka 10 min</a:t>
                      </a:r>
                    </a:p>
                  </a:txBody>
                  <a:tcPr>
                    <a:solidFill>
                      <a:schemeClr val="bg1">
                        <a:lumMod val="85000"/>
                      </a:schemeClr>
                    </a:solidFill>
                  </a:tcPr>
                </a:tc>
                <a:extLst>
                  <a:ext uri="{0D108BD9-81ED-4DB2-BD59-A6C34878D82A}">
                    <a16:rowId xmlns:a16="http://schemas.microsoft.com/office/drawing/2014/main" val="1404979064"/>
                  </a:ext>
                </a:extLst>
              </a:tr>
              <a:tr h="1958644">
                <a:tc>
                  <a:txBody>
                    <a:bodyPr/>
                    <a:lstStyle/>
                    <a:p>
                      <a:r>
                        <a:rPr lang="sv-SE" sz="1500" dirty="0">
                          <a:solidFill>
                            <a:schemeClr val="tx1"/>
                          </a:solidFill>
                          <a:latin typeface="Calibri"/>
                        </a:rPr>
                        <a:t>Övning 1: Kartläggning/</a:t>
                      </a:r>
                      <a:br>
                        <a:rPr lang="sv-SE" sz="1500" dirty="0">
                          <a:solidFill>
                            <a:schemeClr val="tx1"/>
                          </a:solidFill>
                          <a:latin typeface="Calibri"/>
                        </a:rPr>
                      </a:br>
                      <a:r>
                        <a:rPr lang="sv-SE" sz="1500" dirty="0">
                          <a:solidFill>
                            <a:schemeClr val="tx1"/>
                          </a:solidFill>
                          <a:latin typeface="Calibri"/>
                        </a:rPr>
                        <a:t>dialog</a:t>
                      </a:r>
                      <a:r>
                        <a:rPr lang="sv-SE" sz="1500" dirty="0">
                          <a:latin typeface="Calibri"/>
                        </a:rPr>
                        <a:t> utvecklings-områden  </a:t>
                      </a:r>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tx1"/>
                          </a:solidFill>
                          <a:latin typeface="Calibri"/>
                          <a:ea typeface="+mn-ea"/>
                          <a:cs typeface="+mn-cs"/>
                        </a:rPr>
                        <a:t>Här finns det två sätt att genomföra övning 1 på: </a:t>
                      </a:r>
                      <a:br>
                        <a:rPr lang="sv-SE" sz="1500" kern="1200" dirty="0">
                          <a:solidFill>
                            <a:schemeClr val="tx1"/>
                          </a:solidFill>
                          <a:latin typeface="Calibri"/>
                          <a:ea typeface="+mn-ea"/>
                          <a:cs typeface="+mn-cs"/>
                        </a:rPr>
                      </a:br>
                      <a:r>
                        <a:rPr lang="sv-SE" sz="1500" b="1" kern="1200" dirty="0">
                          <a:solidFill>
                            <a:schemeClr val="tx1"/>
                          </a:solidFill>
                          <a:latin typeface="Calibri"/>
                          <a:ea typeface="+mn-ea"/>
                          <a:cs typeface="+mn-cs"/>
                        </a:rPr>
                        <a:t>Med post-it –lappar</a:t>
                      </a:r>
                    </a:p>
                    <a:p>
                      <a:pPr marL="285750" indent="-285750">
                        <a:buFont typeface="Arial" panose="020B0604020202020204" pitchFamily="34" charset="0"/>
                        <a:buChar char="•"/>
                      </a:pPr>
                      <a:r>
                        <a:rPr lang="sv-SE" sz="1500" kern="1200" dirty="0">
                          <a:solidFill>
                            <a:schemeClr val="tx1"/>
                          </a:solidFill>
                          <a:latin typeface="Calibri"/>
                          <a:ea typeface="+mn-ea"/>
                          <a:cs typeface="+mn-cs"/>
                        </a:rPr>
                        <a:t>Var och</a:t>
                      </a:r>
                      <a:r>
                        <a:rPr lang="sv-SE" sz="1500" kern="1200" baseline="0" dirty="0">
                          <a:solidFill>
                            <a:schemeClr val="tx1"/>
                          </a:solidFill>
                          <a:latin typeface="Calibri"/>
                          <a:ea typeface="+mn-ea"/>
                          <a:cs typeface="+mn-cs"/>
                        </a:rPr>
                        <a:t> en r</a:t>
                      </a:r>
                      <a:r>
                        <a:rPr lang="sv-SE" sz="1500" kern="1200" dirty="0">
                          <a:solidFill>
                            <a:schemeClr val="tx1"/>
                          </a:solidFill>
                          <a:latin typeface="Calibri"/>
                          <a:ea typeface="+mn-ea"/>
                          <a:cs typeface="+mn-cs"/>
                        </a:rPr>
                        <a:t>eflekterar enskilt. Tid cirka 2-3 min. </a:t>
                      </a:r>
                      <a:endParaRPr lang="nn-NO" sz="1500" kern="1200" dirty="0">
                        <a:solidFill>
                          <a:schemeClr val="tx1"/>
                        </a:solidFill>
                        <a:latin typeface="Calibri"/>
                        <a:ea typeface="+mn-ea"/>
                        <a:cs typeface="+mn-cs"/>
                      </a:endParaRPr>
                    </a:p>
                    <a:p>
                      <a:pPr marL="285750" indent="-285750">
                        <a:buFont typeface="Arial" panose="020B0604020202020204" pitchFamily="34" charset="0"/>
                        <a:buChar char="•"/>
                      </a:pPr>
                      <a:r>
                        <a:rPr lang="sv-SE" sz="1500" kern="1200" dirty="0">
                          <a:solidFill>
                            <a:schemeClr val="tx1"/>
                          </a:solidFill>
                          <a:latin typeface="Calibri"/>
                          <a:ea typeface="+mn-ea"/>
                          <a:cs typeface="+mn-cs"/>
                        </a:rPr>
                        <a:t>Reflektera i smågrupper. Tid cirka 10 min.</a:t>
                      </a:r>
                    </a:p>
                    <a:p>
                      <a:pPr marL="285750" indent="-285750">
                        <a:buFont typeface="Arial" panose="020B0604020202020204" pitchFamily="34" charset="0"/>
                        <a:buChar char="•"/>
                      </a:pPr>
                      <a:r>
                        <a:rPr lang="sv-SE" sz="1500" kern="1200" dirty="0">
                          <a:solidFill>
                            <a:schemeClr val="tx1"/>
                          </a:solidFill>
                          <a:latin typeface="Calibri"/>
                          <a:ea typeface="+mn-ea"/>
                          <a:cs typeface="+mn-cs"/>
                        </a:rPr>
                        <a:t>Reflektera i hela arbetsgruppen. Tid 15 min. </a:t>
                      </a:r>
                    </a:p>
                    <a:p>
                      <a:pPr marL="0" indent="0">
                        <a:buFont typeface="Arial" panose="020B0604020202020204" pitchFamily="34" charset="0"/>
                        <a:buNone/>
                      </a:pPr>
                      <a:r>
                        <a:rPr lang="sv-SE" sz="1500" b="1" kern="1200" dirty="0">
                          <a:solidFill>
                            <a:schemeClr val="tx1"/>
                          </a:solidFill>
                          <a:latin typeface="Calibri"/>
                          <a:ea typeface="+mn-ea"/>
                          <a:cs typeface="+mn-cs"/>
                        </a:rPr>
                        <a:t>Genom menti.com</a:t>
                      </a:r>
                    </a:p>
                    <a:p>
                      <a:pPr marL="285750" indent="-285750">
                        <a:buFont typeface="Arial" panose="020B0604020202020204" pitchFamily="34" charset="0"/>
                        <a:buChar char="•"/>
                      </a:pPr>
                      <a:r>
                        <a:rPr lang="sv-SE" sz="1500" kern="1200" dirty="0">
                          <a:solidFill>
                            <a:schemeClr val="tx1"/>
                          </a:solidFill>
                          <a:latin typeface="Calibri"/>
                          <a:ea typeface="+mn-ea"/>
                          <a:cs typeface="+mn-cs"/>
                        </a:rPr>
                        <a:t>Här behöver du som chef förbereda i mentimeter.com. Medarbetarna går sedan in i menti.com och besvarar kartläggningsfrågan, </a:t>
                      </a:r>
                      <a:r>
                        <a:rPr lang="sv-SE" sz="1500" kern="1200" dirty="0">
                          <a:solidFill>
                            <a:schemeClr val="tx1"/>
                          </a:solidFill>
                          <a:latin typeface="Calibri"/>
                          <a:ea typeface="+mn-ea"/>
                          <a:cs typeface="+mn-cs"/>
                          <a:hlinkClick r:id="rId3"/>
                        </a:rPr>
                        <a:t>se stödmaterial Handledning – arbete med APU-resultatet.</a:t>
                      </a:r>
                      <a:endParaRPr lang="sv-SE" sz="1500" kern="1200" dirty="0">
                        <a:solidFill>
                          <a:schemeClr val="tx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30 min</a:t>
                      </a:r>
                    </a:p>
                    <a:p>
                      <a:pPr marL="0" indent="0">
                        <a:buFont typeface="Arial" panose="020B0604020202020204" pitchFamily="34" charset="0"/>
                        <a:buNone/>
                      </a:pPr>
                      <a:endParaRPr lang="sv-SE" sz="1500"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3599029999"/>
                  </a:ext>
                </a:extLst>
              </a:tr>
              <a:tr h="61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Paus</a:t>
                      </a:r>
                      <a:endParaRPr lang="sv-SE" sz="15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500" dirty="0">
                        <a:latin typeface="Calibri"/>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tx1"/>
                          </a:solidFill>
                          <a:latin typeface="Calibri"/>
                          <a:ea typeface="+mn-ea"/>
                          <a:cs typeface="+mn-cs"/>
                        </a:rPr>
                        <a:t>Under pausen grupperar du som chef identifierade utvecklingsområden antingen genom att gruppera post-it-lappar i en mind-mapp på </a:t>
                      </a:r>
                      <a:r>
                        <a:rPr lang="sv-SE" sz="1500" kern="1200" dirty="0" err="1">
                          <a:solidFill>
                            <a:schemeClr val="tx1"/>
                          </a:solidFill>
                          <a:latin typeface="Calibri"/>
                          <a:ea typeface="+mn-ea"/>
                          <a:cs typeface="+mn-cs"/>
                        </a:rPr>
                        <a:t>whiteboard</a:t>
                      </a:r>
                      <a:r>
                        <a:rPr lang="sv-SE" sz="1500" kern="1200" dirty="0">
                          <a:solidFill>
                            <a:schemeClr val="tx1"/>
                          </a:solidFill>
                          <a:latin typeface="Calibri"/>
                          <a:ea typeface="+mn-ea"/>
                          <a:cs typeface="+mn-cs"/>
                        </a:rPr>
                        <a:t> eller att gruppera det som inkommit via menti.com.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15 min</a:t>
                      </a:r>
                    </a:p>
                  </a:txBody>
                  <a:tcPr>
                    <a:solidFill>
                      <a:schemeClr val="bg1">
                        <a:lumMod val="85000"/>
                      </a:schemeClr>
                    </a:solidFill>
                  </a:tcPr>
                </a:tc>
                <a:extLst>
                  <a:ext uri="{0D108BD9-81ED-4DB2-BD59-A6C34878D82A}">
                    <a16:rowId xmlns:a16="http://schemas.microsoft.com/office/drawing/2014/main" val="7517803"/>
                  </a:ext>
                </a:extLst>
              </a:tr>
              <a:tr h="102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Övning 2: </a:t>
                      </a:r>
                      <a:br>
                        <a:rPr lang="sv-SE" sz="1500" dirty="0">
                          <a:latin typeface="Calibri"/>
                        </a:rPr>
                      </a:br>
                      <a:r>
                        <a:rPr lang="sv-SE" sz="1500" dirty="0">
                          <a:latin typeface="Calibri"/>
                        </a:rPr>
                        <a:t>Prioritering genom röstning</a:t>
                      </a:r>
                      <a:endParaRPr lang="sv-SE" sz="15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tx1"/>
                          </a:solidFill>
                          <a:latin typeface="Calibri"/>
                          <a:ea typeface="+mn-ea"/>
                          <a:cs typeface="+mn-cs"/>
                        </a:rPr>
                        <a:t>Vilka utvecklingsområden är det viktigast att arbeta vidare med? Vad skapar mest värde och nytta för arbetsmiljön och verksamheten?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kern="1200" dirty="0">
                          <a:solidFill>
                            <a:schemeClr val="tx1"/>
                          </a:solidFill>
                          <a:latin typeface="Calibri"/>
                          <a:ea typeface="+mn-ea"/>
                          <a:cs typeface="+mn-cs"/>
                        </a:rPr>
                        <a:t>Medarbetarna prioriterar cirka 1-3 utvecklingsområden (arbetsmiljöåtgärder) antingen via att markera grupperade områden på post-</a:t>
                      </a:r>
                      <a:r>
                        <a:rPr lang="sv-SE" sz="1500" kern="1200" dirty="0" err="1">
                          <a:solidFill>
                            <a:schemeClr val="tx1"/>
                          </a:solidFill>
                          <a:latin typeface="Calibri"/>
                          <a:ea typeface="+mn-ea"/>
                          <a:cs typeface="+mn-cs"/>
                        </a:rPr>
                        <a:t>itlapparna</a:t>
                      </a:r>
                      <a:r>
                        <a:rPr lang="sv-SE" sz="1500" kern="1200" dirty="0">
                          <a:solidFill>
                            <a:schemeClr val="tx1"/>
                          </a:solidFill>
                          <a:latin typeface="Calibri"/>
                          <a:ea typeface="+mn-ea"/>
                          <a:cs typeface="+mn-cs"/>
                        </a:rPr>
                        <a:t> eller via menti.com</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15 min</a:t>
                      </a:r>
                    </a:p>
                  </a:txBody>
                  <a:tcPr>
                    <a:solidFill>
                      <a:schemeClr val="bg1">
                        <a:lumMod val="85000"/>
                      </a:schemeClr>
                    </a:solidFill>
                  </a:tcPr>
                </a:tc>
                <a:extLst>
                  <a:ext uri="{0D108BD9-81ED-4DB2-BD59-A6C34878D82A}">
                    <a16:rowId xmlns:a16="http://schemas.microsoft.com/office/drawing/2014/main" val="1593604460"/>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Övning 3: Analys/underlag till handlingsplan</a:t>
                      </a:r>
                      <a:endParaRPr lang="sv-SE" sz="1500" dirty="0"/>
                    </a:p>
                  </a:txBody>
                  <a:tcPr>
                    <a:solidFill>
                      <a:schemeClr val="bg1">
                        <a:lumMod val="85000"/>
                      </a:schemeClr>
                    </a:solidFill>
                  </a:tcPr>
                </a:tc>
                <a:tc>
                  <a:txBody>
                    <a:bodyPr/>
                    <a:lstStyle/>
                    <a:p>
                      <a:pPr marL="0" indent="0">
                        <a:buFont typeface="Arial" panose="020B0604020202020204" pitchFamily="34" charset="0"/>
                        <a:buNone/>
                      </a:pPr>
                      <a:r>
                        <a:rPr lang="sv-SE" sz="1500" kern="1200" baseline="0" dirty="0">
                          <a:solidFill>
                            <a:schemeClr val="dk1"/>
                          </a:solidFill>
                          <a:latin typeface="Calibri"/>
                          <a:ea typeface="+mn-ea"/>
                          <a:cs typeface="+mn-cs"/>
                          <a:hlinkClick r:id="rId3"/>
                        </a:rPr>
                        <a:t>Använd Analysverktyget </a:t>
                      </a:r>
                      <a:r>
                        <a:rPr lang="sv-SE" sz="1500" kern="1200" baseline="0" dirty="0">
                          <a:solidFill>
                            <a:schemeClr val="dk1"/>
                          </a:solidFill>
                          <a:latin typeface="Calibri"/>
                          <a:ea typeface="+mn-ea"/>
                          <a:cs typeface="+mn-cs"/>
                        </a:rPr>
                        <a:t>utskrivet A3-format alternativt digital ifyllnadsbar mall. </a:t>
                      </a:r>
                      <a:r>
                        <a:rPr lang="sv-SE" sz="1500" kern="1200" dirty="0">
                          <a:solidFill>
                            <a:schemeClr val="dk1"/>
                          </a:solidFill>
                          <a:latin typeface="Calibri"/>
                          <a:ea typeface="+mn-ea"/>
                          <a:cs typeface="+mn-cs"/>
                        </a:rPr>
                        <a:t>Fokusera på</a:t>
                      </a:r>
                      <a:r>
                        <a:rPr lang="sv-SE" sz="1500" kern="1200" baseline="0" dirty="0">
                          <a:solidFill>
                            <a:schemeClr val="dk1"/>
                          </a:solidFill>
                          <a:latin typeface="Calibri"/>
                          <a:ea typeface="+mn-ea"/>
                          <a:cs typeface="+mn-cs"/>
                        </a:rPr>
                        <a:t> önskade läget och vilka aktiviteter som ni behöver göra för att gå mot det önskade läget, ruta 1 och 5. </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45 min</a:t>
                      </a:r>
                    </a:p>
                  </a:txBody>
                  <a:tcPr>
                    <a:solidFill>
                      <a:schemeClr val="bg1">
                        <a:lumMod val="85000"/>
                      </a:schemeClr>
                    </a:solidFill>
                  </a:tcPr>
                </a:tc>
                <a:extLst>
                  <a:ext uri="{0D108BD9-81ED-4DB2-BD59-A6C34878D82A}">
                    <a16:rowId xmlns:a16="http://schemas.microsoft.com/office/drawing/2014/main" val="4237870131"/>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500" dirty="0">
                          <a:latin typeface="Calibri"/>
                        </a:rPr>
                        <a:t>Avslutning</a:t>
                      </a:r>
                      <a:endParaRPr lang="sv-SE" sz="1500" dirty="0"/>
                    </a:p>
                  </a:txBody>
                  <a:tcPr>
                    <a:solidFill>
                      <a:schemeClr val="bg1">
                        <a:lumMod val="85000"/>
                      </a:schemeClr>
                    </a:solidFill>
                  </a:tcPr>
                </a:tc>
                <a:tc>
                  <a:txBody>
                    <a:bodyPr/>
                    <a:lstStyle/>
                    <a:p>
                      <a:pPr marL="0" indent="0">
                        <a:buFont typeface="Arial" panose="020B0604020202020204" pitchFamily="34" charset="0"/>
                        <a:buNone/>
                      </a:pPr>
                      <a:r>
                        <a:rPr lang="sv-SE" sz="1500" kern="1200" dirty="0">
                          <a:solidFill>
                            <a:schemeClr val="dk1"/>
                          </a:solidFill>
                          <a:latin typeface="Calibri"/>
                          <a:ea typeface="+mn-ea"/>
                          <a:cs typeface="+mn-cs"/>
                        </a:rPr>
                        <a:t>Berätta</a:t>
                      </a:r>
                      <a:r>
                        <a:rPr lang="sv-SE" sz="1500" kern="1200" baseline="0" dirty="0">
                          <a:solidFill>
                            <a:schemeClr val="dk1"/>
                          </a:solidFill>
                          <a:latin typeface="Calibri"/>
                          <a:ea typeface="+mn-ea"/>
                          <a:cs typeface="+mn-cs"/>
                        </a:rPr>
                        <a:t> att nästa steg är att ta med underlaget från analyserna in i befintlig handlingsplan. Den uppdaterade  handlingsplanen presenteras vid nästa APT. Tack för idag!</a:t>
                      </a:r>
                      <a:endParaRPr lang="sv-SE" sz="15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500" kern="1200" dirty="0">
                          <a:solidFill>
                            <a:schemeClr val="dk1"/>
                          </a:solidFill>
                          <a:latin typeface="Calibri"/>
                          <a:ea typeface="+mn-ea"/>
                          <a:cs typeface="+mn-cs"/>
                        </a:rPr>
                        <a:t>Cirka 2 min</a:t>
                      </a:r>
                    </a:p>
                    <a:p>
                      <a:pPr marL="0" indent="0">
                        <a:buFont typeface="Arial" panose="020B0604020202020204" pitchFamily="34" charset="0"/>
                        <a:buNone/>
                      </a:pPr>
                      <a:endParaRPr lang="sv-SE" sz="1500"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817454613"/>
                  </a:ext>
                </a:extLst>
              </a:tr>
            </a:tbl>
          </a:graphicData>
        </a:graphic>
      </p:graphicFrame>
    </p:spTree>
    <p:extLst>
      <p:ext uri="{BB962C8B-B14F-4D97-AF65-F5344CB8AC3E}">
        <p14:creationId xmlns:p14="http://schemas.microsoft.com/office/powerpoint/2010/main" val="53175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E0F10BC-D9D1-947D-957A-50E198E0F487}"/>
              </a:ext>
            </a:extLst>
          </p:cNvPr>
          <p:cNvPicPr>
            <a:picLocks noChangeAspect="1"/>
          </p:cNvPicPr>
          <p:nvPr/>
        </p:nvPicPr>
        <p:blipFill rotWithShape="1">
          <a:blip r:embed="rId3">
            <a:extLst>
              <a:ext uri="{28A0092B-C50C-407E-A947-70E740481C1C}">
                <a14:useLocalDpi xmlns:a14="http://schemas.microsoft.com/office/drawing/2010/main" val="0"/>
              </a:ext>
            </a:extLst>
          </a:blip>
          <a:srcRect t="-1148" b="5735"/>
          <a:stretch/>
        </p:blipFill>
        <p:spPr>
          <a:xfrm>
            <a:off x="0" y="-285512"/>
            <a:ext cx="12192000" cy="6488215"/>
          </a:xfrm>
          <a:prstGeom prst="rect">
            <a:avLst/>
          </a:prstGeom>
        </p:spPr>
      </p:pic>
      <p:sp>
        <p:nvSpPr>
          <p:cNvPr id="7" name="Rektangel 6">
            <a:extLst>
              <a:ext uri="{FF2B5EF4-FFF2-40B4-BE49-F238E27FC236}">
                <a16:creationId xmlns:a16="http://schemas.microsoft.com/office/drawing/2014/main" id="{4CB4FCE5-833B-C1E1-1747-EEF0439891CD}"/>
              </a:ext>
            </a:extLst>
          </p:cNvPr>
          <p:cNvSpPr/>
          <p:nvPr/>
        </p:nvSpPr>
        <p:spPr>
          <a:xfrm>
            <a:off x="0" y="-254690"/>
            <a:ext cx="12192000" cy="1581683"/>
          </a:xfrm>
          <a:prstGeom prst="rect">
            <a:avLst/>
          </a:prstGeom>
          <a:solidFill>
            <a:srgbClr val="FFFFFF">
              <a:alpha val="4902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3" name="Underrubrik 2">
            <a:extLst>
              <a:ext uri="{FF2B5EF4-FFF2-40B4-BE49-F238E27FC236}">
                <a16:creationId xmlns:a16="http://schemas.microsoft.com/office/drawing/2014/main" id="{0772706F-2F64-6A12-C878-84B20F5B1A32}"/>
              </a:ext>
            </a:extLst>
          </p:cNvPr>
          <p:cNvSpPr>
            <a:spLocks noGrp="1"/>
          </p:cNvSpPr>
          <p:nvPr>
            <p:ph type="subTitle" idx="1"/>
          </p:nvPr>
        </p:nvSpPr>
        <p:spPr>
          <a:xfrm>
            <a:off x="93975" y="811820"/>
            <a:ext cx="8274067" cy="534635"/>
          </a:xfrm>
        </p:spPr>
        <p:txBody>
          <a:bodyPr/>
          <a:lstStyle/>
          <a:p>
            <a:r>
              <a:rPr lang="sv-SE" dirty="0"/>
              <a:t>Utveckling av vår arbetsmiljö och verksamhet</a:t>
            </a:r>
          </a:p>
        </p:txBody>
      </p:sp>
      <p:sp>
        <p:nvSpPr>
          <p:cNvPr id="2" name="Rubrik 1">
            <a:extLst>
              <a:ext uri="{FF2B5EF4-FFF2-40B4-BE49-F238E27FC236}">
                <a16:creationId xmlns:a16="http://schemas.microsoft.com/office/drawing/2014/main" id="{EEAAB087-5972-6589-8432-1AA72378970C}"/>
              </a:ext>
            </a:extLst>
          </p:cNvPr>
          <p:cNvSpPr>
            <a:spLocks noGrp="1"/>
          </p:cNvSpPr>
          <p:nvPr>
            <p:ph type="ctrTitle"/>
          </p:nvPr>
        </p:nvSpPr>
        <p:spPr>
          <a:xfrm>
            <a:off x="93975" y="-18130"/>
            <a:ext cx="8274067" cy="790083"/>
          </a:xfrm>
        </p:spPr>
        <p:txBody>
          <a:bodyPr>
            <a:normAutofit/>
          </a:bodyPr>
          <a:lstStyle/>
          <a:p>
            <a:r>
              <a:rPr lang="sv-SE" dirty="0"/>
              <a:t>Arbeta med APU-resultatet</a:t>
            </a:r>
          </a:p>
        </p:txBody>
      </p:sp>
    </p:spTree>
    <p:extLst>
      <p:ext uri="{BB962C8B-B14F-4D97-AF65-F5344CB8AC3E}">
        <p14:creationId xmlns:p14="http://schemas.microsoft.com/office/powerpoint/2010/main" val="37263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134C98-4616-E400-FD71-5E1B4D838B47}"/>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602A2B71-4EFD-AEDD-BD3E-C4AFE84BCABA}"/>
              </a:ext>
            </a:extLst>
          </p:cNvPr>
          <p:cNvSpPr>
            <a:spLocks noGrp="1"/>
          </p:cNvSpPr>
          <p:nvPr>
            <p:ph sz="quarter" idx="13"/>
          </p:nvPr>
        </p:nvSpPr>
        <p:spPr/>
        <p:txBody>
          <a:bodyPr/>
          <a:lstStyle/>
          <a:p>
            <a:pPr marL="380990" indent="-380990">
              <a:spcAft>
                <a:spcPts val="1000"/>
              </a:spcAft>
              <a:buFont typeface="Arial" panose="020B0604020202020204" pitchFamily="34" charset="0"/>
              <a:buChar char="•"/>
              <a:defRPr/>
            </a:pPr>
            <a:r>
              <a:rPr lang="sv-SE" dirty="0"/>
              <a:t>Presentation av vårt APU-resultat.</a:t>
            </a:r>
          </a:p>
          <a:p>
            <a:pPr marL="380990" indent="-380990">
              <a:spcAft>
                <a:spcPts val="1000"/>
              </a:spcAft>
              <a:buFont typeface="Arial" panose="020B0604020202020204" pitchFamily="34" charset="0"/>
              <a:buChar char="•"/>
              <a:defRPr/>
            </a:pPr>
            <a:r>
              <a:rPr lang="sv-SE" dirty="0"/>
              <a:t>Arbete med APU-resultatet genom att undersöka och föra dialog om våra åtgärds- och utvecklingsområden.</a:t>
            </a:r>
          </a:p>
          <a:p>
            <a:pPr marL="380990" indent="-380990">
              <a:spcAft>
                <a:spcPts val="1000"/>
              </a:spcAft>
              <a:buFont typeface="Arial" panose="020B0604020202020204" pitchFamily="34" charset="0"/>
              <a:buChar char="•"/>
              <a:defRPr/>
            </a:pPr>
            <a:r>
              <a:rPr lang="sv-SE" dirty="0"/>
              <a:t>Prioritering av åtgärds- och utvecklingsområden.</a:t>
            </a:r>
          </a:p>
          <a:p>
            <a:pPr marL="380990" indent="-380990">
              <a:spcAft>
                <a:spcPts val="1000"/>
              </a:spcAft>
              <a:buFont typeface="Arial" panose="020B0604020202020204" pitchFamily="34" charset="0"/>
              <a:buChar char="•"/>
              <a:defRPr/>
            </a:pPr>
            <a:r>
              <a:rPr lang="sv-SE" dirty="0"/>
              <a:t>Analys av prioriterade områden inför uppdatering av handlingsplan.</a:t>
            </a:r>
          </a:p>
          <a:p>
            <a:endParaRPr lang="sv-SE" dirty="0"/>
          </a:p>
        </p:txBody>
      </p:sp>
    </p:spTree>
    <p:extLst>
      <p:ext uri="{BB962C8B-B14F-4D97-AF65-F5344CB8AC3E}">
        <p14:creationId xmlns:p14="http://schemas.microsoft.com/office/powerpoint/2010/main" val="212026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AAE335-06E1-0B42-E27F-A54EFAC59C62}"/>
              </a:ext>
            </a:extLst>
          </p:cNvPr>
          <p:cNvSpPr txBox="1">
            <a:spLocks/>
          </p:cNvSpPr>
          <p:nvPr/>
        </p:nvSpPr>
        <p:spPr>
          <a:xfrm>
            <a:off x="264001" y="967236"/>
            <a:ext cx="11663998" cy="5085194"/>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dirty="0">
                <a:solidFill>
                  <a:schemeClr val="tx1"/>
                </a:solidFill>
              </a:rPr>
              <a:t>Syfte</a:t>
            </a:r>
            <a:endParaRPr lang="sv-SE" sz="2400" b="1" dirty="0">
              <a:solidFill>
                <a:schemeClr val="tx1"/>
              </a:solidFill>
            </a:endParaRPr>
          </a:p>
          <a:p>
            <a:r>
              <a:rPr lang="sv-SE" sz="2400" dirty="0">
                <a:solidFill>
                  <a:schemeClr val="tx1"/>
                </a:solidFill>
              </a:rPr>
              <a:t>Utifrån resultatet i APU identifiera, prioritera och analysera åtgärds- och utvecklingsområden. </a:t>
            </a:r>
          </a:p>
          <a:p>
            <a:r>
              <a:rPr lang="sv-SE" sz="2400" dirty="0">
                <a:solidFill>
                  <a:schemeClr val="tx1"/>
                </a:solidFill>
              </a:rPr>
              <a:t>Analysen blir underlag för att uppdatera vår handlingsplan. </a:t>
            </a:r>
          </a:p>
          <a:p>
            <a:endParaRPr lang="sv-SE" sz="2400" dirty="0">
              <a:solidFill>
                <a:schemeClr val="tx1"/>
              </a:solidFill>
            </a:endParaRPr>
          </a:p>
          <a:p>
            <a:pPr marL="0" indent="0">
              <a:buNone/>
            </a:pPr>
            <a:r>
              <a:rPr lang="sv-SE" sz="4000" b="1" dirty="0">
                <a:solidFill>
                  <a:schemeClr val="tx1"/>
                </a:solidFill>
              </a:rPr>
              <a:t>Mål</a:t>
            </a:r>
            <a:endParaRPr lang="sv-SE" sz="2400" b="1" dirty="0">
              <a:solidFill>
                <a:schemeClr val="tx1"/>
              </a:solidFill>
            </a:endParaRPr>
          </a:p>
          <a:p>
            <a:r>
              <a:rPr lang="sv-SE" sz="2400" dirty="0">
                <a:solidFill>
                  <a:schemeClr val="tx1"/>
                </a:solidFill>
              </a:rPr>
              <a:t>Att vi har en uppdaterad handlingsplan för fortsatt utveckling av vår arbetsmiljö och verksamhet.</a:t>
            </a:r>
          </a:p>
          <a:p>
            <a:endParaRPr lang="sv-SE" dirty="0"/>
          </a:p>
        </p:txBody>
      </p:sp>
    </p:spTree>
    <p:extLst>
      <p:ext uri="{BB962C8B-B14F-4D97-AF65-F5344CB8AC3E}">
        <p14:creationId xmlns:p14="http://schemas.microsoft.com/office/powerpoint/2010/main" val="2176892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Egen 1">
      <a:dk1>
        <a:srgbClr val="000000"/>
      </a:dk1>
      <a:lt1>
        <a:srgbClr val="FFFFFF"/>
      </a:lt1>
      <a:dk2>
        <a:srgbClr val="44546A"/>
      </a:dk2>
      <a:lt2>
        <a:srgbClr val="E7E6E6"/>
      </a:lt2>
      <a:accent1>
        <a:srgbClr val="0081BB"/>
      </a:accent1>
      <a:accent2>
        <a:srgbClr val="58785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ingemall_16_9_IC" id="{2F68D2AB-D923-814B-AFA2-FF08DE8FD6EE}" vid="{02FAF084-DF27-1A40-9F44-867CF825C73E}"/>
    </a:ext>
  </a:extLst>
</a:theme>
</file>

<file path=ppt/theme/theme3.xml><?xml version="1.0" encoding="utf-8"?>
<a:theme xmlns:a="http://schemas.openxmlformats.org/drawingml/2006/main" name="1_Haninge kommun">
  <a:themeElements>
    <a:clrScheme name="Haninge kommun - 2">
      <a:dk1>
        <a:sysClr val="windowText" lastClr="000000"/>
      </a:dk1>
      <a:lt1>
        <a:sysClr val="window" lastClr="FFFFFF"/>
      </a:lt1>
      <a:dk2>
        <a:srgbClr val="0000FF"/>
      </a:dk2>
      <a:lt2>
        <a:srgbClr val="000000"/>
      </a:lt2>
      <a:accent1>
        <a:srgbClr val="8FB63F"/>
      </a:accent1>
      <a:accent2>
        <a:srgbClr val="E28F27"/>
      </a:accent2>
      <a:accent3>
        <a:srgbClr val="DC4228"/>
      </a:accent3>
      <a:accent4>
        <a:srgbClr val="0081C5"/>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3422</Words>
  <Application>Microsoft Office PowerPoint</Application>
  <PresentationFormat>Bredbild</PresentationFormat>
  <Paragraphs>299</Paragraphs>
  <Slides>25</Slides>
  <Notes>24</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25</vt:i4>
      </vt:variant>
    </vt:vector>
  </HeadingPairs>
  <TitlesOfParts>
    <vt:vector size="34" baseType="lpstr">
      <vt:lpstr>Arial</vt:lpstr>
      <vt:lpstr>Calibri</vt:lpstr>
      <vt:lpstr>Corbel</vt:lpstr>
      <vt:lpstr>Garamond</vt:lpstr>
      <vt:lpstr>Times</vt:lpstr>
      <vt:lpstr>Wingdings</vt:lpstr>
      <vt:lpstr>Haninge kommun</vt:lpstr>
      <vt:lpstr>Office-tema</vt:lpstr>
      <vt:lpstr>1_Haninge kommun</vt:lpstr>
      <vt:lpstr>Arbeta med APU-resultatet</vt:lpstr>
      <vt:lpstr>PowerPoint-presentation</vt:lpstr>
      <vt:lpstr>PowerPoint-presentation</vt:lpstr>
      <vt:lpstr>Chefens förberedelser – sid 2</vt:lpstr>
      <vt:lpstr>Riskbedömning</vt:lpstr>
      <vt:lpstr>Förslag körschema APT</vt:lpstr>
      <vt:lpstr>Arbeta med APU-resultatet</vt:lpstr>
      <vt:lpstr>Agenda</vt:lpstr>
      <vt:lpstr>PowerPoint-presentation</vt:lpstr>
      <vt:lpstr>PowerPoint-presentation</vt:lpstr>
      <vt:lpstr>Vårt APU-resultat</vt:lpstr>
      <vt:lpstr>Vårt APU-resultat  – fem frågor med högst medelvärde</vt:lpstr>
      <vt:lpstr>Vårt APU-resultat  – fem frågor med lägst medelvärde </vt:lpstr>
      <vt:lpstr>Sammanställning nuläge </vt:lpstr>
      <vt:lpstr>PowerPoint-presentation</vt:lpstr>
      <vt:lpstr>Arbeta med resultatet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Marie Lilja Lindgren</cp:lastModifiedBy>
  <cp:revision>310</cp:revision>
  <dcterms:created xsi:type="dcterms:W3CDTF">2020-01-15T11:02:53Z</dcterms:created>
  <dcterms:modified xsi:type="dcterms:W3CDTF">2024-09-30T08:33:08Z</dcterms:modified>
</cp:coreProperties>
</file>