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309" r:id="rId3"/>
    <p:sldId id="296" r:id="rId4"/>
    <p:sldId id="297" r:id="rId5"/>
    <p:sldId id="298" r:id="rId6"/>
    <p:sldId id="306" r:id="rId7"/>
    <p:sldId id="307" r:id="rId8"/>
    <p:sldId id="308" r:id="rId9"/>
    <p:sldId id="314" r:id="rId10"/>
  </p:sldIdLst>
  <p:sldSz cx="9144000" cy="6858000" type="screen4x3"/>
  <p:notesSz cx="6797675" cy="9928225"/>
  <p:defaultTextStyle>
    <a:defPPr>
      <a:defRPr lang="sv-SE"/>
    </a:defPPr>
    <a:lvl1pPr algn="l" rtl="0" fontAlgn="base">
      <a:spcBef>
        <a:spcPct val="20000"/>
      </a:spcBef>
      <a:spcAft>
        <a:spcPct val="0"/>
      </a:spcAft>
      <a:buChar char="•"/>
      <a:defRPr sz="3400" kern="1200">
        <a:solidFill>
          <a:schemeClr val="tx2"/>
        </a:solidFill>
        <a:latin typeface="Arial" charset="0"/>
        <a:ea typeface="+mn-ea"/>
        <a:cs typeface="+mn-cs"/>
      </a:defRPr>
    </a:lvl1pPr>
    <a:lvl2pPr marL="457200" algn="l" rtl="0" fontAlgn="base">
      <a:spcBef>
        <a:spcPct val="20000"/>
      </a:spcBef>
      <a:spcAft>
        <a:spcPct val="0"/>
      </a:spcAft>
      <a:buChar char="•"/>
      <a:defRPr sz="3400" kern="1200">
        <a:solidFill>
          <a:schemeClr val="tx2"/>
        </a:solidFill>
        <a:latin typeface="Arial" charset="0"/>
        <a:ea typeface="+mn-ea"/>
        <a:cs typeface="+mn-cs"/>
      </a:defRPr>
    </a:lvl2pPr>
    <a:lvl3pPr marL="914400" algn="l" rtl="0" fontAlgn="base">
      <a:spcBef>
        <a:spcPct val="20000"/>
      </a:spcBef>
      <a:spcAft>
        <a:spcPct val="0"/>
      </a:spcAft>
      <a:buChar char="•"/>
      <a:defRPr sz="3400" kern="1200">
        <a:solidFill>
          <a:schemeClr val="tx2"/>
        </a:solidFill>
        <a:latin typeface="Arial" charset="0"/>
        <a:ea typeface="+mn-ea"/>
        <a:cs typeface="+mn-cs"/>
      </a:defRPr>
    </a:lvl3pPr>
    <a:lvl4pPr marL="1371600" algn="l" rtl="0" fontAlgn="base">
      <a:spcBef>
        <a:spcPct val="20000"/>
      </a:spcBef>
      <a:spcAft>
        <a:spcPct val="0"/>
      </a:spcAft>
      <a:buChar char="•"/>
      <a:defRPr sz="3400" kern="1200">
        <a:solidFill>
          <a:schemeClr val="tx2"/>
        </a:solidFill>
        <a:latin typeface="Arial" charset="0"/>
        <a:ea typeface="+mn-ea"/>
        <a:cs typeface="+mn-cs"/>
      </a:defRPr>
    </a:lvl4pPr>
    <a:lvl5pPr marL="1828800" algn="l" rtl="0" fontAlgn="base">
      <a:spcBef>
        <a:spcPct val="20000"/>
      </a:spcBef>
      <a:spcAft>
        <a:spcPct val="0"/>
      </a:spcAft>
      <a:buChar char="•"/>
      <a:defRPr sz="3400" kern="1200">
        <a:solidFill>
          <a:schemeClr val="tx2"/>
        </a:solidFill>
        <a:latin typeface="Arial" charset="0"/>
        <a:ea typeface="+mn-ea"/>
        <a:cs typeface="+mn-cs"/>
      </a:defRPr>
    </a:lvl5pPr>
    <a:lvl6pPr marL="2286000" algn="l" defTabSz="914400" rtl="0" eaLnBrk="1" latinLnBrk="0" hangingPunct="1">
      <a:defRPr sz="3400" kern="1200">
        <a:solidFill>
          <a:schemeClr val="tx2"/>
        </a:solidFill>
        <a:latin typeface="Arial" charset="0"/>
        <a:ea typeface="+mn-ea"/>
        <a:cs typeface="+mn-cs"/>
      </a:defRPr>
    </a:lvl6pPr>
    <a:lvl7pPr marL="2743200" algn="l" defTabSz="914400" rtl="0" eaLnBrk="1" latinLnBrk="0" hangingPunct="1">
      <a:defRPr sz="3400" kern="1200">
        <a:solidFill>
          <a:schemeClr val="tx2"/>
        </a:solidFill>
        <a:latin typeface="Arial" charset="0"/>
        <a:ea typeface="+mn-ea"/>
        <a:cs typeface="+mn-cs"/>
      </a:defRPr>
    </a:lvl7pPr>
    <a:lvl8pPr marL="3200400" algn="l" defTabSz="914400" rtl="0" eaLnBrk="1" latinLnBrk="0" hangingPunct="1">
      <a:defRPr sz="3400" kern="1200">
        <a:solidFill>
          <a:schemeClr val="tx2"/>
        </a:solidFill>
        <a:latin typeface="Arial" charset="0"/>
        <a:ea typeface="+mn-ea"/>
        <a:cs typeface="+mn-cs"/>
      </a:defRPr>
    </a:lvl8pPr>
    <a:lvl9pPr marL="3657600" algn="l" defTabSz="914400" rtl="0" eaLnBrk="1" latinLnBrk="0" hangingPunct="1">
      <a:defRPr sz="34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84559" autoAdjust="0"/>
  </p:normalViewPr>
  <p:slideViewPr>
    <p:cSldViewPr>
      <p:cViewPr varScale="1">
        <p:scale>
          <a:sx n="72" d="100"/>
          <a:sy n="72" d="100"/>
        </p:scale>
        <p:origin x="183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2AAB3D-5D7E-419D-B8E9-C8F23F71F0D4}" type="doc">
      <dgm:prSet loTypeId="urn:microsoft.com/office/officeart/2005/8/layout/chevron1" loCatId="process" qsTypeId="urn:microsoft.com/office/officeart/2005/8/quickstyle/simple1" qsCatId="simple" csTypeId="urn:microsoft.com/office/officeart/2005/8/colors/accent1_2" csCatId="accent1" phldr="1"/>
      <dgm:spPr/>
    </dgm:pt>
    <dgm:pt modelId="{DE5E4C02-8B1B-47D7-8DD6-7EA472FDE38E}">
      <dgm:prSet phldrT="[Text]"/>
      <dgm:spPr>
        <a:solidFill>
          <a:schemeClr val="tx2">
            <a:lumMod val="75000"/>
          </a:schemeClr>
        </a:solidFill>
      </dgm:spPr>
      <dgm:t>
        <a:bodyPr/>
        <a:lstStyle/>
        <a:p>
          <a:r>
            <a:rPr lang="sv-SE" dirty="0"/>
            <a:t>Samverka Informera/Förhandla (MBL)</a:t>
          </a:r>
        </a:p>
        <a:p>
          <a:r>
            <a:rPr lang="sv-SE" dirty="0"/>
            <a:t>Genomföra risk och konsekvensbedömning (AML)</a:t>
          </a:r>
        </a:p>
      </dgm:t>
    </dgm:pt>
    <dgm:pt modelId="{0997A005-F490-47B3-A744-C7635B505DA8}" type="parTrans" cxnId="{AF792F3B-C7FD-48AE-8E71-ADBAAFFC9F6D}">
      <dgm:prSet/>
      <dgm:spPr/>
      <dgm:t>
        <a:bodyPr/>
        <a:lstStyle/>
        <a:p>
          <a:endParaRPr lang="sv-SE"/>
        </a:p>
      </dgm:t>
    </dgm:pt>
    <dgm:pt modelId="{CAB7449F-2C3D-4AC5-A38C-AE8D617BBB43}" type="sibTrans" cxnId="{AF792F3B-C7FD-48AE-8E71-ADBAAFFC9F6D}">
      <dgm:prSet/>
      <dgm:spPr/>
      <dgm:t>
        <a:bodyPr/>
        <a:lstStyle/>
        <a:p>
          <a:endParaRPr lang="sv-SE"/>
        </a:p>
      </dgm:t>
    </dgm:pt>
    <dgm:pt modelId="{2240EA7C-0211-4EF7-BDE4-866EED1EA2FE}">
      <dgm:prSet phldrT="[Text]"/>
      <dgm:spPr>
        <a:solidFill>
          <a:schemeClr val="tx2">
            <a:lumMod val="75000"/>
          </a:schemeClr>
        </a:solidFill>
      </dgm:spPr>
      <dgm:t>
        <a:bodyPr/>
        <a:lstStyle/>
        <a:p>
          <a:r>
            <a:rPr lang="sv-SE" b="1" dirty="0"/>
            <a:t>Beslut</a:t>
          </a:r>
          <a:r>
            <a:rPr lang="sv-SE" dirty="0"/>
            <a:t> tas- </a:t>
          </a:r>
        </a:p>
        <a:p>
          <a:r>
            <a:rPr lang="sv-SE" dirty="0"/>
            <a:t>Vilka tjänster berörs?</a:t>
          </a:r>
        </a:p>
      </dgm:t>
    </dgm:pt>
    <dgm:pt modelId="{1A389F01-8623-40C6-9DC3-48AD10C513D3}" type="parTrans" cxnId="{062B9025-991E-446C-9BD8-EFD2B6D55E8D}">
      <dgm:prSet/>
      <dgm:spPr/>
      <dgm:t>
        <a:bodyPr/>
        <a:lstStyle/>
        <a:p>
          <a:endParaRPr lang="sv-SE"/>
        </a:p>
      </dgm:t>
    </dgm:pt>
    <dgm:pt modelId="{47A1E2BD-1FC4-4CC1-A763-BE431B4FFC22}" type="sibTrans" cxnId="{062B9025-991E-446C-9BD8-EFD2B6D55E8D}">
      <dgm:prSet/>
      <dgm:spPr/>
      <dgm:t>
        <a:bodyPr/>
        <a:lstStyle/>
        <a:p>
          <a:endParaRPr lang="sv-SE"/>
        </a:p>
      </dgm:t>
    </dgm:pt>
    <dgm:pt modelId="{12928A08-B542-4E4F-98AC-A8B8A67A7268}">
      <dgm:prSet phldrT="[Text]"/>
      <dgm:spPr>
        <a:solidFill>
          <a:schemeClr val="tx2">
            <a:lumMod val="75000"/>
          </a:schemeClr>
        </a:solidFill>
      </dgm:spPr>
      <dgm:t>
        <a:bodyPr/>
        <a:lstStyle/>
        <a:p>
          <a:r>
            <a:rPr lang="sv-SE" dirty="0"/>
            <a:t>Behov av verksamhetsförändring</a:t>
          </a:r>
        </a:p>
      </dgm:t>
    </dgm:pt>
    <dgm:pt modelId="{8101FF3A-4ADD-4F78-8F60-0960ACF07176}" type="sibTrans" cxnId="{0594CC90-5E41-4936-BFAC-882D52A76DC9}">
      <dgm:prSet/>
      <dgm:spPr/>
      <dgm:t>
        <a:bodyPr/>
        <a:lstStyle/>
        <a:p>
          <a:endParaRPr lang="sv-SE"/>
        </a:p>
      </dgm:t>
    </dgm:pt>
    <dgm:pt modelId="{C626685E-1C15-4607-83B2-2C263245A68D}" type="parTrans" cxnId="{0594CC90-5E41-4936-BFAC-882D52A76DC9}">
      <dgm:prSet/>
      <dgm:spPr/>
      <dgm:t>
        <a:bodyPr/>
        <a:lstStyle/>
        <a:p>
          <a:endParaRPr lang="sv-SE"/>
        </a:p>
      </dgm:t>
    </dgm:pt>
    <dgm:pt modelId="{56FC23BB-187E-4D6B-B782-21451513EBF3}" type="pres">
      <dgm:prSet presAssocID="{F12AAB3D-5D7E-419D-B8E9-C8F23F71F0D4}" presName="Name0" presStyleCnt="0">
        <dgm:presLayoutVars>
          <dgm:dir/>
          <dgm:animLvl val="lvl"/>
          <dgm:resizeHandles val="exact"/>
        </dgm:presLayoutVars>
      </dgm:prSet>
      <dgm:spPr/>
    </dgm:pt>
    <dgm:pt modelId="{B938E181-1D5E-4F14-8789-6D22AF0CDCCB}" type="pres">
      <dgm:prSet presAssocID="{12928A08-B542-4E4F-98AC-A8B8A67A7268}" presName="parTxOnly" presStyleLbl="node1" presStyleIdx="0" presStyleCnt="3" custLinFactNeighborX="-8297" custLinFactNeighborY="-5240">
        <dgm:presLayoutVars>
          <dgm:chMax val="0"/>
          <dgm:chPref val="0"/>
          <dgm:bulletEnabled val="1"/>
        </dgm:presLayoutVars>
      </dgm:prSet>
      <dgm:spPr/>
    </dgm:pt>
    <dgm:pt modelId="{F02F5BAB-BC43-4D61-BB65-912793DC0E29}" type="pres">
      <dgm:prSet presAssocID="{8101FF3A-4ADD-4F78-8F60-0960ACF07176}" presName="parTxOnlySpace" presStyleCnt="0"/>
      <dgm:spPr/>
    </dgm:pt>
    <dgm:pt modelId="{BFA05257-5FF9-424F-9E67-6F50956EF92F}" type="pres">
      <dgm:prSet presAssocID="{DE5E4C02-8B1B-47D7-8DD6-7EA472FDE38E}" presName="parTxOnly" presStyleLbl="node1" presStyleIdx="1" presStyleCnt="3">
        <dgm:presLayoutVars>
          <dgm:chMax val="0"/>
          <dgm:chPref val="0"/>
          <dgm:bulletEnabled val="1"/>
        </dgm:presLayoutVars>
      </dgm:prSet>
      <dgm:spPr/>
    </dgm:pt>
    <dgm:pt modelId="{45978AF1-A800-4ACC-86A6-846FD00CF557}" type="pres">
      <dgm:prSet presAssocID="{CAB7449F-2C3D-4AC5-A38C-AE8D617BBB43}" presName="parTxOnlySpace" presStyleCnt="0"/>
      <dgm:spPr/>
    </dgm:pt>
    <dgm:pt modelId="{21B7A34E-77B5-4A31-A8D4-F93C38B8472D}" type="pres">
      <dgm:prSet presAssocID="{2240EA7C-0211-4EF7-BDE4-866EED1EA2FE}" presName="parTxOnly" presStyleLbl="node1" presStyleIdx="2" presStyleCnt="3">
        <dgm:presLayoutVars>
          <dgm:chMax val="0"/>
          <dgm:chPref val="0"/>
          <dgm:bulletEnabled val="1"/>
        </dgm:presLayoutVars>
      </dgm:prSet>
      <dgm:spPr/>
    </dgm:pt>
  </dgm:ptLst>
  <dgm:cxnLst>
    <dgm:cxn modelId="{8910E81F-9AAB-4C25-9DE1-4855495F5A36}" type="presOf" srcId="{F12AAB3D-5D7E-419D-B8E9-C8F23F71F0D4}" destId="{56FC23BB-187E-4D6B-B782-21451513EBF3}" srcOrd="0" destOrd="0" presId="urn:microsoft.com/office/officeart/2005/8/layout/chevron1"/>
    <dgm:cxn modelId="{062B9025-991E-446C-9BD8-EFD2B6D55E8D}" srcId="{F12AAB3D-5D7E-419D-B8E9-C8F23F71F0D4}" destId="{2240EA7C-0211-4EF7-BDE4-866EED1EA2FE}" srcOrd="2" destOrd="0" parTransId="{1A389F01-8623-40C6-9DC3-48AD10C513D3}" sibTransId="{47A1E2BD-1FC4-4CC1-A763-BE431B4FFC22}"/>
    <dgm:cxn modelId="{AF792F3B-C7FD-48AE-8E71-ADBAAFFC9F6D}" srcId="{F12AAB3D-5D7E-419D-B8E9-C8F23F71F0D4}" destId="{DE5E4C02-8B1B-47D7-8DD6-7EA472FDE38E}" srcOrd="1" destOrd="0" parTransId="{0997A005-F490-47B3-A744-C7635B505DA8}" sibTransId="{CAB7449F-2C3D-4AC5-A38C-AE8D617BBB43}"/>
    <dgm:cxn modelId="{2417CA77-E5DD-440B-B019-AA60430F2EA6}" type="presOf" srcId="{12928A08-B542-4E4F-98AC-A8B8A67A7268}" destId="{B938E181-1D5E-4F14-8789-6D22AF0CDCCB}" srcOrd="0" destOrd="0" presId="urn:microsoft.com/office/officeart/2005/8/layout/chevron1"/>
    <dgm:cxn modelId="{06906F89-99AA-40FE-86AD-CAFA06AC3DF1}" type="presOf" srcId="{DE5E4C02-8B1B-47D7-8DD6-7EA472FDE38E}" destId="{BFA05257-5FF9-424F-9E67-6F50956EF92F}" srcOrd="0" destOrd="0" presId="urn:microsoft.com/office/officeart/2005/8/layout/chevron1"/>
    <dgm:cxn modelId="{0594CC90-5E41-4936-BFAC-882D52A76DC9}" srcId="{F12AAB3D-5D7E-419D-B8E9-C8F23F71F0D4}" destId="{12928A08-B542-4E4F-98AC-A8B8A67A7268}" srcOrd="0" destOrd="0" parTransId="{C626685E-1C15-4607-83B2-2C263245A68D}" sibTransId="{8101FF3A-4ADD-4F78-8F60-0960ACF07176}"/>
    <dgm:cxn modelId="{22B3C5DB-5316-4C52-9089-668E73DA0E4B}" type="presOf" srcId="{2240EA7C-0211-4EF7-BDE4-866EED1EA2FE}" destId="{21B7A34E-77B5-4A31-A8D4-F93C38B8472D}" srcOrd="0" destOrd="0" presId="urn:microsoft.com/office/officeart/2005/8/layout/chevron1"/>
    <dgm:cxn modelId="{8579FF2D-70B4-41EF-835E-3D7763C2A2A8}" type="presParOf" srcId="{56FC23BB-187E-4D6B-B782-21451513EBF3}" destId="{B938E181-1D5E-4F14-8789-6D22AF0CDCCB}" srcOrd="0" destOrd="0" presId="urn:microsoft.com/office/officeart/2005/8/layout/chevron1"/>
    <dgm:cxn modelId="{00E46DF1-BFCA-4B7D-840E-FFAE79501F55}" type="presParOf" srcId="{56FC23BB-187E-4D6B-B782-21451513EBF3}" destId="{F02F5BAB-BC43-4D61-BB65-912793DC0E29}" srcOrd="1" destOrd="0" presId="urn:microsoft.com/office/officeart/2005/8/layout/chevron1"/>
    <dgm:cxn modelId="{59A38688-6DC4-4C80-B98C-4ABA1DEC8F21}" type="presParOf" srcId="{56FC23BB-187E-4D6B-B782-21451513EBF3}" destId="{BFA05257-5FF9-424F-9E67-6F50956EF92F}" srcOrd="2" destOrd="0" presId="urn:microsoft.com/office/officeart/2005/8/layout/chevron1"/>
    <dgm:cxn modelId="{621043BD-5C56-46AC-B5D6-54177C16F291}" type="presParOf" srcId="{56FC23BB-187E-4D6B-B782-21451513EBF3}" destId="{45978AF1-A800-4ACC-86A6-846FD00CF557}" srcOrd="3" destOrd="0" presId="urn:microsoft.com/office/officeart/2005/8/layout/chevron1"/>
    <dgm:cxn modelId="{5005DFD3-C8D0-4A71-9486-D6F86DA0BF31}" type="presParOf" srcId="{56FC23BB-187E-4D6B-B782-21451513EBF3}" destId="{21B7A34E-77B5-4A31-A8D4-F93C38B8472D}"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927A5B-E0D6-4350-9D93-A06DA3EDA8D9}" type="doc">
      <dgm:prSet loTypeId="urn:microsoft.com/office/officeart/2005/8/layout/chevron1" loCatId="process" qsTypeId="urn:microsoft.com/office/officeart/2005/8/quickstyle/simple1" qsCatId="simple" csTypeId="urn:microsoft.com/office/officeart/2005/8/colors/colorful2" csCatId="colorful" phldr="1"/>
      <dgm:spPr/>
    </dgm:pt>
    <dgm:pt modelId="{AF860920-9B40-43DF-85AE-3F31B9E156EF}">
      <dgm:prSet phldrT="[Text]" custT="1"/>
      <dgm:spPr/>
      <dgm:t>
        <a:bodyPr/>
        <a:lstStyle/>
        <a:p>
          <a:pPr algn="ctr"/>
          <a:r>
            <a:rPr lang="sv-SE" sz="2000" b="1" dirty="0"/>
            <a:t>- Uppsägningstid</a:t>
          </a:r>
        </a:p>
      </dgm:t>
    </dgm:pt>
    <dgm:pt modelId="{28891ABD-CBAC-4E23-BFDF-B828CC9E1FC8}" type="parTrans" cxnId="{9EC9AFDA-B067-40C5-91DB-2CC89FC9F528}">
      <dgm:prSet/>
      <dgm:spPr/>
      <dgm:t>
        <a:bodyPr/>
        <a:lstStyle/>
        <a:p>
          <a:endParaRPr lang="sv-SE"/>
        </a:p>
      </dgm:t>
    </dgm:pt>
    <dgm:pt modelId="{20B0D2AC-4000-4D90-8660-D66148DC9517}" type="sibTrans" cxnId="{9EC9AFDA-B067-40C5-91DB-2CC89FC9F528}">
      <dgm:prSet/>
      <dgm:spPr/>
      <dgm:t>
        <a:bodyPr/>
        <a:lstStyle/>
        <a:p>
          <a:endParaRPr lang="sv-SE"/>
        </a:p>
      </dgm:t>
    </dgm:pt>
    <dgm:pt modelId="{F3722342-8829-4F7A-ABA8-D8C2FF0AC76B}">
      <dgm:prSet phldrT="[Text]" custT="1"/>
      <dgm:spPr/>
      <dgm:t>
        <a:bodyPr/>
        <a:lstStyle/>
        <a:p>
          <a:pPr algn="l"/>
          <a:r>
            <a:rPr lang="sv-SE" sz="2000" b="1" dirty="0"/>
            <a:t>- </a:t>
          </a:r>
          <a:r>
            <a:rPr lang="sv-SE" sz="1600" b="1" dirty="0"/>
            <a:t>Anställningen avslutas</a:t>
          </a:r>
          <a:br>
            <a:rPr lang="sv-SE" sz="1600" b="1" dirty="0"/>
          </a:br>
          <a:r>
            <a:rPr lang="sv-SE" sz="1600" b="1" dirty="0"/>
            <a:t>- Företrädesrätt</a:t>
          </a:r>
        </a:p>
      </dgm:t>
    </dgm:pt>
    <dgm:pt modelId="{5665B1C1-8512-431D-BD8C-E54537E51DE0}" type="parTrans" cxnId="{FE272A6A-21FD-40D2-89C3-AC66E142BD60}">
      <dgm:prSet/>
      <dgm:spPr/>
      <dgm:t>
        <a:bodyPr/>
        <a:lstStyle/>
        <a:p>
          <a:endParaRPr lang="sv-SE"/>
        </a:p>
      </dgm:t>
    </dgm:pt>
    <dgm:pt modelId="{2E7B303B-9E77-4235-B8A6-E0A573DAA68A}" type="sibTrans" cxnId="{FE272A6A-21FD-40D2-89C3-AC66E142BD60}">
      <dgm:prSet/>
      <dgm:spPr/>
      <dgm:t>
        <a:bodyPr/>
        <a:lstStyle/>
        <a:p>
          <a:endParaRPr lang="sv-SE"/>
        </a:p>
      </dgm:t>
    </dgm:pt>
    <dgm:pt modelId="{B023A93C-B416-4A45-B954-8B68CA3CEF97}">
      <dgm:prSet phldrT="[Text]" custT="1"/>
      <dgm:spPr/>
      <dgm:t>
        <a:bodyPr/>
        <a:lstStyle/>
        <a:p>
          <a:pPr algn="ctr"/>
          <a:r>
            <a:rPr lang="sv-SE" sz="2000" b="1" dirty="0"/>
            <a:t>- Besked</a:t>
          </a:r>
        </a:p>
      </dgm:t>
    </dgm:pt>
    <dgm:pt modelId="{6DEB38BE-4B94-4BFA-B6C5-CB0581FD68A5}" type="sibTrans" cxnId="{FFA3CE6A-1D07-462D-B2BD-64E6A1095640}">
      <dgm:prSet/>
      <dgm:spPr/>
      <dgm:t>
        <a:bodyPr/>
        <a:lstStyle/>
        <a:p>
          <a:endParaRPr lang="sv-SE"/>
        </a:p>
      </dgm:t>
    </dgm:pt>
    <dgm:pt modelId="{5D524355-C1D2-4398-9602-FB7B2EC33992}" type="parTrans" cxnId="{FFA3CE6A-1D07-462D-B2BD-64E6A1095640}">
      <dgm:prSet/>
      <dgm:spPr/>
      <dgm:t>
        <a:bodyPr/>
        <a:lstStyle/>
        <a:p>
          <a:endParaRPr lang="sv-SE"/>
        </a:p>
      </dgm:t>
    </dgm:pt>
    <dgm:pt modelId="{77DAC584-E48D-4D57-98F2-03B2B558F592}" type="pres">
      <dgm:prSet presAssocID="{2B927A5B-E0D6-4350-9D93-A06DA3EDA8D9}" presName="Name0" presStyleCnt="0">
        <dgm:presLayoutVars>
          <dgm:dir/>
          <dgm:animLvl val="lvl"/>
          <dgm:resizeHandles val="exact"/>
        </dgm:presLayoutVars>
      </dgm:prSet>
      <dgm:spPr/>
    </dgm:pt>
    <dgm:pt modelId="{95B8F2EC-6B1D-4844-860D-0E241E40D74B}" type="pres">
      <dgm:prSet presAssocID="{B023A93C-B416-4A45-B954-8B68CA3CEF97}" presName="parTxOnly" presStyleLbl="node1" presStyleIdx="0" presStyleCnt="3" custLinFactNeighborX="30653" custLinFactNeighborY="-690">
        <dgm:presLayoutVars>
          <dgm:chMax val="0"/>
          <dgm:chPref val="0"/>
          <dgm:bulletEnabled val="1"/>
        </dgm:presLayoutVars>
      </dgm:prSet>
      <dgm:spPr/>
    </dgm:pt>
    <dgm:pt modelId="{58A070E5-C3CE-4116-8905-B6D14CEF51E6}" type="pres">
      <dgm:prSet presAssocID="{6DEB38BE-4B94-4BFA-B6C5-CB0581FD68A5}" presName="parTxOnlySpace" presStyleCnt="0"/>
      <dgm:spPr/>
    </dgm:pt>
    <dgm:pt modelId="{9F2D4F28-261B-48E0-B0D8-A35425DDFB76}" type="pres">
      <dgm:prSet presAssocID="{AF860920-9B40-43DF-85AE-3F31B9E156EF}" presName="parTxOnly" presStyleLbl="node1" presStyleIdx="1" presStyleCnt="3" custScaleX="122880">
        <dgm:presLayoutVars>
          <dgm:chMax val="0"/>
          <dgm:chPref val="0"/>
          <dgm:bulletEnabled val="1"/>
        </dgm:presLayoutVars>
      </dgm:prSet>
      <dgm:spPr/>
    </dgm:pt>
    <dgm:pt modelId="{7FB3F5F2-7A48-49B3-B694-4CC94A9FB85A}" type="pres">
      <dgm:prSet presAssocID="{20B0D2AC-4000-4D90-8660-D66148DC9517}" presName="parTxOnlySpace" presStyleCnt="0"/>
      <dgm:spPr/>
    </dgm:pt>
    <dgm:pt modelId="{C666AE01-012C-437D-950F-5A688A2C6184}" type="pres">
      <dgm:prSet presAssocID="{F3722342-8829-4F7A-ABA8-D8C2FF0AC76B}" presName="parTxOnly" presStyleLbl="node1" presStyleIdx="2" presStyleCnt="3" custScaleX="129008" custLinFactNeighborX="-50471" custLinFactNeighborY="2729">
        <dgm:presLayoutVars>
          <dgm:chMax val="0"/>
          <dgm:chPref val="0"/>
          <dgm:bulletEnabled val="1"/>
        </dgm:presLayoutVars>
      </dgm:prSet>
      <dgm:spPr/>
    </dgm:pt>
  </dgm:ptLst>
  <dgm:cxnLst>
    <dgm:cxn modelId="{5CB3440E-A55D-4B14-B014-39241A6DC719}" type="presOf" srcId="{B023A93C-B416-4A45-B954-8B68CA3CEF97}" destId="{95B8F2EC-6B1D-4844-860D-0E241E40D74B}" srcOrd="0" destOrd="0" presId="urn:microsoft.com/office/officeart/2005/8/layout/chevron1"/>
    <dgm:cxn modelId="{E9337E5D-DFBB-4975-8457-F46CC46D36FB}" type="presOf" srcId="{AF860920-9B40-43DF-85AE-3F31B9E156EF}" destId="{9F2D4F28-261B-48E0-B0D8-A35425DDFB76}" srcOrd="0" destOrd="0" presId="urn:microsoft.com/office/officeart/2005/8/layout/chevron1"/>
    <dgm:cxn modelId="{FE272A6A-21FD-40D2-89C3-AC66E142BD60}" srcId="{2B927A5B-E0D6-4350-9D93-A06DA3EDA8D9}" destId="{F3722342-8829-4F7A-ABA8-D8C2FF0AC76B}" srcOrd="2" destOrd="0" parTransId="{5665B1C1-8512-431D-BD8C-E54537E51DE0}" sibTransId="{2E7B303B-9E77-4235-B8A6-E0A573DAA68A}"/>
    <dgm:cxn modelId="{FFA3CE6A-1D07-462D-B2BD-64E6A1095640}" srcId="{2B927A5B-E0D6-4350-9D93-A06DA3EDA8D9}" destId="{B023A93C-B416-4A45-B954-8B68CA3CEF97}" srcOrd="0" destOrd="0" parTransId="{5D524355-C1D2-4398-9602-FB7B2EC33992}" sibTransId="{6DEB38BE-4B94-4BFA-B6C5-CB0581FD68A5}"/>
    <dgm:cxn modelId="{A70F8EA4-0B05-4BB2-B6D2-8D254F19381D}" type="presOf" srcId="{2B927A5B-E0D6-4350-9D93-A06DA3EDA8D9}" destId="{77DAC584-E48D-4D57-98F2-03B2B558F592}" srcOrd="0" destOrd="0" presId="urn:microsoft.com/office/officeart/2005/8/layout/chevron1"/>
    <dgm:cxn modelId="{9EC9AFDA-B067-40C5-91DB-2CC89FC9F528}" srcId="{2B927A5B-E0D6-4350-9D93-A06DA3EDA8D9}" destId="{AF860920-9B40-43DF-85AE-3F31B9E156EF}" srcOrd="1" destOrd="0" parTransId="{28891ABD-CBAC-4E23-BFDF-B828CC9E1FC8}" sibTransId="{20B0D2AC-4000-4D90-8660-D66148DC9517}"/>
    <dgm:cxn modelId="{BEB57BFA-A0E5-45EC-A961-6C1FFFEE2B3F}" type="presOf" srcId="{F3722342-8829-4F7A-ABA8-D8C2FF0AC76B}" destId="{C666AE01-012C-437D-950F-5A688A2C6184}" srcOrd="0" destOrd="0" presId="urn:microsoft.com/office/officeart/2005/8/layout/chevron1"/>
    <dgm:cxn modelId="{561B2B86-8B11-47C5-956F-222AF73C7E6E}" type="presParOf" srcId="{77DAC584-E48D-4D57-98F2-03B2B558F592}" destId="{95B8F2EC-6B1D-4844-860D-0E241E40D74B}" srcOrd="0" destOrd="0" presId="urn:microsoft.com/office/officeart/2005/8/layout/chevron1"/>
    <dgm:cxn modelId="{98874C05-CFAA-428D-88EA-E6A48CC21983}" type="presParOf" srcId="{77DAC584-E48D-4D57-98F2-03B2B558F592}" destId="{58A070E5-C3CE-4116-8905-B6D14CEF51E6}" srcOrd="1" destOrd="0" presId="urn:microsoft.com/office/officeart/2005/8/layout/chevron1"/>
    <dgm:cxn modelId="{11552C5D-24F9-472B-A52D-1CDCFC053387}" type="presParOf" srcId="{77DAC584-E48D-4D57-98F2-03B2B558F592}" destId="{9F2D4F28-261B-48E0-B0D8-A35425DDFB76}" srcOrd="2" destOrd="0" presId="urn:microsoft.com/office/officeart/2005/8/layout/chevron1"/>
    <dgm:cxn modelId="{E7687615-F882-47ED-B990-F8EE103B2E05}" type="presParOf" srcId="{77DAC584-E48D-4D57-98F2-03B2B558F592}" destId="{7FB3F5F2-7A48-49B3-B694-4CC94A9FB85A}" srcOrd="3" destOrd="0" presId="urn:microsoft.com/office/officeart/2005/8/layout/chevron1"/>
    <dgm:cxn modelId="{8D0DCE7F-F8D7-40CB-94BF-2A215E455001}" type="presParOf" srcId="{77DAC584-E48D-4D57-98F2-03B2B558F592}" destId="{C666AE01-012C-437D-950F-5A688A2C6184}"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38E181-1D5E-4F14-8789-6D22AF0CDCCB}">
      <dsp:nvSpPr>
        <dsp:cNvPr id="0" name=""/>
        <dsp:cNvSpPr/>
      </dsp:nvSpPr>
      <dsp:spPr>
        <a:xfrm>
          <a:off x="0" y="16425"/>
          <a:ext cx="3005406" cy="1202162"/>
        </a:xfrm>
        <a:prstGeom prst="chevron">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sv-SE" sz="1300" kern="1200" dirty="0"/>
            <a:t>Behov av verksamhetsförändring</a:t>
          </a:r>
        </a:p>
      </dsp:txBody>
      <dsp:txXfrm>
        <a:off x="601081" y="16425"/>
        <a:ext cx="1803244" cy="1202162"/>
      </dsp:txXfrm>
    </dsp:sp>
    <dsp:sp modelId="{BFA05257-5FF9-424F-9E67-6F50956EF92F}">
      <dsp:nvSpPr>
        <dsp:cNvPr id="0" name=""/>
        <dsp:cNvSpPr/>
      </dsp:nvSpPr>
      <dsp:spPr>
        <a:xfrm>
          <a:off x="2707332" y="79419"/>
          <a:ext cx="3005406" cy="1202162"/>
        </a:xfrm>
        <a:prstGeom prst="chevron">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sv-SE" sz="1300" kern="1200" dirty="0"/>
            <a:t>Samverka Informera/Förhandla (MBL)</a:t>
          </a:r>
        </a:p>
        <a:p>
          <a:pPr marL="0" lvl="0" indent="0" algn="ctr" defTabSz="577850">
            <a:lnSpc>
              <a:spcPct val="90000"/>
            </a:lnSpc>
            <a:spcBef>
              <a:spcPct val="0"/>
            </a:spcBef>
            <a:spcAft>
              <a:spcPct val="35000"/>
            </a:spcAft>
            <a:buNone/>
          </a:pPr>
          <a:r>
            <a:rPr lang="sv-SE" sz="1300" kern="1200" dirty="0"/>
            <a:t>Genomföra risk och konsekvensbedömning (AML)</a:t>
          </a:r>
        </a:p>
      </dsp:txBody>
      <dsp:txXfrm>
        <a:off x="3308413" y="79419"/>
        <a:ext cx="1803244" cy="1202162"/>
      </dsp:txXfrm>
    </dsp:sp>
    <dsp:sp modelId="{21B7A34E-77B5-4A31-A8D4-F93C38B8472D}">
      <dsp:nvSpPr>
        <dsp:cNvPr id="0" name=""/>
        <dsp:cNvSpPr/>
      </dsp:nvSpPr>
      <dsp:spPr>
        <a:xfrm>
          <a:off x="5412197" y="79419"/>
          <a:ext cx="3005406" cy="1202162"/>
        </a:xfrm>
        <a:prstGeom prst="chevron">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sv-SE" sz="1300" b="1" kern="1200" dirty="0"/>
            <a:t>Beslut</a:t>
          </a:r>
          <a:r>
            <a:rPr lang="sv-SE" sz="1300" kern="1200" dirty="0"/>
            <a:t> tas- </a:t>
          </a:r>
        </a:p>
        <a:p>
          <a:pPr marL="0" lvl="0" indent="0" algn="ctr" defTabSz="577850">
            <a:lnSpc>
              <a:spcPct val="90000"/>
            </a:lnSpc>
            <a:spcBef>
              <a:spcPct val="0"/>
            </a:spcBef>
            <a:spcAft>
              <a:spcPct val="35000"/>
            </a:spcAft>
            <a:buNone/>
          </a:pPr>
          <a:r>
            <a:rPr lang="sv-SE" sz="1300" kern="1200" dirty="0"/>
            <a:t>Vilka tjänster berörs?</a:t>
          </a:r>
        </a:p>
      </dsp:txBody>
      <dsp:txXfrm>
        <a:off x="6013278" y="79419"/>
        <a:ext cx="1803244" cy="12021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B8F2EC-6B1D-4844-860D-0E241E40D74B}">
      <dsp:nvSpPr>
        <dsp:cNvPr id="0" name=""/>
        <dsp:cNvSpPr/>
      </dsp:nvSpPr>
      <dsp:spPr>
        <a:xfrm>
          <a:off x="84667" y="270664"/>
          <a:ext cx="2743926" cy="1097570"/>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sv-SE" sz="2000" b="1" kern="1200" dirty="0"/>
            <a:t>- Besked</a:t>
          </a:r>
        </a:p>
      </dsp:txBody>
      <dsp:txXfrm>
        <a:off x="633452" y="270664"/>
        <a:ext cx="1646356" cy="1097570"/>
      </dsp:txXfrm>
    </dsp:sp>
    <dsp:sp modelId="{9F2D4F28-261B-48E0-B0D8-A35425DDFB76}">
      <dsp:nvSpPr>
        <dsp:cNvPr id="0" name=""/>
        <dsp:cNvSpPr/>
      </dsp:nvSpPr>
      <dsp:spPr>
        <a:xfrm>
          <a:off x="2470091" y="278237"/>
          <a:ext cx="3371736" cy="1097570"/>
        </a:xfrm>
        <a:prstGeom prst="chevron">
          <a:avLst/>
        </a:prstGeom>
        <a:solidFill>
          <a:schemeClr val="accent2">
            <a:hueOff val="-741082"/>
            <a:satOff val="-2163"/>
            <a:lumOff val="-4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sv-SE" sz="2000" b="1" kern="1200" dirty="0"/>
            <a:t>- Uppsägningstid</a:t>
          </a:r>
        </a:p>
      </dsp:txBody>
      <dsp:txXfrm>
        <a:off x="3018876" y="278237"/>
        <a:ext cx="2274166" cy="1097570"/>
      </dsp:txXfrm>
    </dsp:sp>
    <dsp:sp modelId="{C666AE01-012C-437D-950F-5A688A2C6184}">
      <dsp:nvSpPr>
        <dsp:cNvPr id="0" name=""/>
        <dsp:cNvSpPr/>
      </dsp:nvSpPr>
      <dsp:spPr>
        <a:xfrm>
          <a:off x="5428946" y="308189"/>
          <a:ext cx="3539884" cy="1097570"/>
        </a:xfrm>
        <a:prstGeom prst="chevron">
          <a:avLst/>
        </a:prstGeom>
        <a:solidFill>
          <a:schemeClr val="accent2">
            <a:hueOff val="-1482164"/>
            <a:satOff val="-4326"/>
            <a:lumOff val="-9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l" defTabSz="889000">
            <a:lnSpc>
              <a:spcPct val="90000"/>
            </a:lnSpc>
            <a:spcBef>
              <a:spcPct val="0"/>
            </a:spcBef>
            <a:spcAft>
              <a:spcPct val="35000"/>
            </a:spcAft>
            <a:buNone/>
          </a:pPr>
          <a:r>
            <a:rPr lang="sv-SE" sz="2000" b="1" kern="1200" dirty="0"/>
            <a:t>- </a:t>
          </a:r>
          <a:r>
            <a:rPr lang="sv-SE" sz="1600" b="1" kern="1200" dirty="0"/>
            <a:t>Anställningen avslutas</a:t>
          </a:r>
          <a:br>
            <a:rPr lang="sv-SE" sz="1600" b="1" kern="1200" dirty="0"/>
          </a:br>
          <a:r>
            <a:rPr lang="sv-SE" sz="1600" b="1" kern="1200" dirty="0"/>
            <a:t>- Företrädesrätt</a:t>
          </a:r>
        </a:p>
      </dsp:txBody>
      <dsp:txXfrm>
        <a:off x="5977731" y="308189"/>
        <a:ext cx="2442314" cy="109757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0"/>
            <a:ext cx="2945659" cy="496411"/>
          </a:xfrm>
          <a:prstGeom prst="rect">
            <a:avLst/>
          </a:prstGeom>
        </p:spPr>
        <p:txBody>
          <a:bodyPr vert="horz" lIns="93177" tIns="46589" rIns="93177" bIns="46589" rtlCol="0"/>
          <a:lstStyle>
            <a:lvl1pPr algn="l">
              <a:defRPr sz="1200"/>
            </a:lvl1pPr>
          </a:lstStyle>
          <a:p>
            <a:endParaRPr lang="sv-SE"/>
          </a:p>
        </p:txBody>
      </p:sp>
      <p:sp>
        <p:nvSpPr>
          <p:cNvPr id="3" name="Platshållare för datum 2"/>
          <p:cNvSpPr>
            <a:spLocks noGrp="1"/>
          </p:cNvSpPr>
          <p:nvPr>
            <p:ph type="dt" sz="quarter" idx="1"/>
          </p:nvPr>
        </p:nvSpPr>
        <p:spPr>
          <a:xfrm>
            <a:off x="3850444" y="0"/>
            <a:ext cx="2945659" cy="496411"/>
          </a:xfrm>
          <a:prstGeom prst="rect">
            <a:avLst/>
          </a:prstGeom>
        </p:spPr>
        <p:txBody>
          <a:bodyPr vert="horz" lIns="93177" tIns="46589" rIns="93177" bIns="46589" rtlCol="0"/>
          <a:lstStyle>
            <a:lvl1pPr algn="r">
              <a:defRPr sz="1200"/>
            </a:lvl1pPr>
          </a:lstStyle>
          <a:p>
            <a:fld id="{68CB0A19-D635-4905-8830-B3B7DD92E7E5}" type="datetimeFigureOut">
              <a:rPr lang="sv-SE" smtClean="0"/>
              <a:t>2024-08-15</a:t>
            </a:fld>
            <a:endParaRPr lang="sv-SE"/>
          </a:p>
        </p:txBody>
      </p:sp>
      <p:sp>
        <p:nvSpPr>
          <p:cNvPr id="4" name="Platshållare för sidfot 3"/>
          <p:cNvSpPr>
            <a:spLocks noGrp="1"/>
          </p:cNvSpPr>
          <p:nvPr>
            <p:ph type="ftr" sz="quarter" idx="2"/>
          </p:nvPr>
        </p:nvSpPr>
        <p:spPr>
          <a:xfrm>
            <a:off x="1" y="9430091"/>
            <a:ext cx="2945659" cy="496411"/>
          </a:xfrm>
          <a:prstGeom prst="rect">
            <a:avLst/>
          </a:prstGeom>
        </p:spPr>
        <p:txBody>
          <a:bodyPr vert="horz" lIns="93177" tIns="46589" rIns="93177" bIns="46589"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4" y="9430091"/>
            <a:ext cx="2945659" cy="496411"/>
          </a:xfrm>
          <a:prstGeom prst="rect">
            <a:avLst/>
          </a:prstGeom>
        </p:spPr>
        <p:txBody>
          <a:bodyPr vert="horz" lIns="93177" tIns="46589" rIns="93177" bIns="46589" rtlCol="0" anchor="b"/>
          <a:lstStyle>
            <a:lvl1pPr algn="r">
              <a:defRPr sz="1200"/>
            </a:lvl1pPr>
          </a:lstStyle>
          <a:p>
            <a:fld id="{F709CE23-8FF5-4886-A307-EC4018888EE5}" type="slidenum">
              <a:rPr lang="sv-SE" smtClean="0"/>
              <a:t>‹#›</a:t>
            </a:fld>
            <a:endParaRPr lang="sv-SE"/>
          </a:p>
        </p:txBody>
      </p:sp>
    </p:spTree>
    <p:extLst>
      <p:ext uri="{BB962C8B-B14F-4D97-AF65-F5344CB8AC3E}">
        <p14:creationId xmlns:p14="http://schemas.microsoft.com/office/powerpoint/2010/main" val="11265662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3" name="Rectangle 3"/>
          <p:cNvSpPr>
            <a:spLocks noGrp="1" noChangeArrowheads="1"/>
          </p:cNvSpPr>
          <p:nvPr>
            <p:ph type="dt" idx="1"/>
          </p:nvPr>
        </p:nvSpPr>
        <p:spPr bwMode="auto">
          <a:xfrm>
            <a:off x="3852018"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4"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6357" y="4715907"/>
            <a:ext cx="4984962" cy="44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sv-SE" altLang="sv-SE" noProof="0"/>
              <a:t>Klicka här för att ändra format på bakgrundstexten</a:t>
            </a:r>
          </a:p>
          <a:p>
            <a:pPr lvl="1"/>
            <a:r>
              <a:rPr lang="sv-SE" altLang="sv-SE" noProof="0"/>
              <a:t>Nivå två</a:t>
            </a:r>
          </a:p>
          <a:p>
            <a:pPr lvl="2"/>
            <a:r>
              <a:rPr lang="sv-SE" altLang="sv-SE" noProof="0"/>
              <a:t>Nivå tre</a:t>
            </a:r>
          </a:p>
          <a:p>
            <a:pPr lvl="3"/>
            <a:r>
              <a:rPr lang="sv-SE" altLang="sv-SE" noProof="0"/>
              <a:t>Nivå fyra</a:t>
            </a:r>
          </a:p>
          <a:p>
            <a:pPr lvl="4"/>
            <a:r>
              <a:rPr lang="sv-SE" altLang="sv-SE" noProof="0"/>
              <a:t>Nivå fem</a:t>
            </a:r>
          </a:p>
        </p:txBody>
      </p:sp>
      <p:sp>
        <p:nvSpPr>
          <p:cNvPr id="5126" name="Rectangle 6"/>
          <p:cNvSpPr>
            <a:spLocks noGrp="1" noChangeArrowheads="1"/>
          </p:cNvSpPr>
          <p:nvPr>
            <p:ph type="ftr" sz="quarter" idx="4"/>
          </p:nvPr>
        </p:nvSpPr>
        <p:spPr bwMode="auto">
          <a:xfrm>
            <a:off x="1"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7" name="Rectangle 7"/>
          <p:cNvSpPr>
            <a:spLocks noGrp="1" noChangeArrowheads="1"/>
          </p:cNvSpPr>
          <p:nvPr>
            <p:ph type="sldNum" sz="quarter" idx="5"/>
          </p:nvPr>
        </p:nvSpPr>
        <p:spPr bwMode="auto">
          <a:xfrm>
            <a:off x="3852018"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fld id="{F48996F9-5F9A-440E-BE14-62843247AFEF}" type="slidenum">
              <a:rPr lang="sv-SE" altLang="sv-SE"/>
              <a:pPr>
                <a:defRPr/>
              </a:pPr>
              <a:t>‹#›</a:t>
            </a:fld>
            <a:endParaRPr lang="sv-SE" altLang="sv-SE"/>
          </a:p>
        </p:txBody>
      </p:sp>
    </p:spTree>
    <p:extLst>
      <p:ext uri="{BB962C8B-B14F-4D97-AF65-F5344CB8AC3E}">
        <p14:creationId xmlns:p14="http://schemas.microsoft.com/office/powerpoint/2010/main" val="1322202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6"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6"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6"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6"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lagen.nu/1982:80#P7S1"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lagen.nu/1982:80#P6b"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6F92C26-299F-42C9-AAEA-2888584109B2}" type="slidenum">
              <a:rPr lang="sv-SE" smtClean="0"/>
              <a:pPr/>
              <a:t>1</a:t>
            </a:fld>
            <a:endParaRPr lang="sv-SE" dirty="0"/>
          </a:p>
        </p:txBody>
      </p:sp>
    </p:spTree>
    <p:extLst>
      <p:ext uri="{BB962C8B-B14F-4D97-AF65-F5344CB8AC3E}">
        <p14:creationId xmlns:p14="http://schemas.microsoft.com/office/powerpoint/2010/main" val="2189963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a:defRPr/>
            </a:pPr>
            <a:fld id="{F48996F9-5F9A-440E-BE14-62843247AFEF}" type="slidenum">
              <a:rPr lang="sv-SE" altLang="sv-SE" smtClean="0"/>
              <a:pPr>
                <a:defRPr/>
              </a:pPr>
              <a:t>2</a:t>
            </a:fld>
            <a:endParaRPr lang="sv-SE" altLang="sv-SE"/>
          </a:p>
        </p:txBody>
      </p:sp>
    </p:spTree>
    <p:extLst>
      <p:ext uri="{BB962C8B-B14F-4D97-AF65-F5344CB8AC3E}">
        <p14:creationId xmlns:p14="http://schemas.microsoft.com/office/powerpoint/2010/main" val="5109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3</a:t>
            </a:fld>
            <a:endParaRPr lang="sv-SE" altLang="sv-SE"/>
          </a:p>
        </p:txBody>
      </p:sp>
    </p:spTree>
    <p:extLst>
      <p:ext uri="{BB962C8B-B14F-4D97-AF65-F5344CB8AC3E}">
        <p14:creationId xmlns:p14="http://schemas.microsoft.com/office/powerpoint/2010/main" val="934774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4</a:t>
            </a:fld>
            <a:endParaRPr lang="sv-SE" altLang="sv-SE"/>
          </a:p>
        </p:txBody>
      </p:sp>
    </p:spTree>
    <p:extLst>
      <p:ext uri="{BB962C8B-B14F-4D97-AF65-F5344CB8AC3E}">
        <p14:creationId xmlns:p14="http://schemas.microsoft.com/office/powerpoint/2010/main" val="3579468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r>
              <a:rPr lang="sv-SE" dirty="0"/>
              <a:t>Driftsenhet:</a:t>
            </a:r>
          </a:p>
          <a:p>
            <a:r>
              <a:rPr lang="sv-SE" dirty="0"/>
              <a:t>Driftsenhet, byggnad eller bebyggelse inom inhägnat område. Till exempel kommunhus, skola eller sjukhus. Om arbetstagarorganisationen begär ska en gemensam turordning upprättas för högst tre driftsenheter inom förvaltningens verksamhetsområde på orten.</a:t>
            </a:r>
          </a:p>
          <a:p>
            <a:endParaRPr lang="sv-SE" dirty="0"/>
          </a:p>
          <a:p>
            <a:r>
              <a:rPr lang="sv-SE" dirty="0"/>
              <a:t>Med i huvudsak jämförbara arbetsuppgifter avses befattningar vars innehåll och kompetenskrav är sådana att dess innehavare kan utföra de arbetsuppgifter som ingår i de befattningar som jämförs. Arbetstagares yrkes-/befattningsbenämning är inte avgörande vid denna bedömning</a:t>
            </a:r>
          </a:p>
          <a:p>
            <a:endParaRPr lang="sv-SE" dirty="0"/>
          </a:p>
          <a:p>
            <a:r>
              <a:rPr lang="sv-SE" dirty="0"/>
              <a:t>Turordningen bestäms med utgångspunkt i varje arbetstagares sammanlagda anställningstid hos arbetsgivaren. Arbetstagare med längre anställningstid har företräde framför arbetstagare med kortare anställningstid. Vid lika anställningstid ger högre ålder företräde (arbetstagare som uppnått den s.k. LAS-åldern (69 år från 2023) har dock inte företräde i turordningen).</a:t>
            </a:r>
          </a:p>
          <a:p>
            <a:endParaRPr lang="sv-SE" dirty="0"/>
          </a:p>
          <a:p>
            <a:r>
              <a:rPr lang="sv-SE" dirty="0"/>
              <a:t>En annan turordningsregel framgår av lagen om facklig förtroendemans ställning på arbetsplatsen. Bestämmelsen innebär att en facklig förtroendeman har företräde till fortsatt anställning om det har särskild betydelse för den fortsatta verksamheten på arbetsplatsen.</a:t>
            </a:r>
          </a:p>
          <a:p>
            <a:endParaRPr lang="sv-SE" dirty="0"/>
          </a:p>
          <a:p>
            <a:r>
              <a:rPr lang="sv-SE" dirty="0"/>
              <a:t>Särskilda regler för föräldralediga</a:t>
            </a:r>
          </a:p>
          <a:p>
            <a:endParaRPr lang="sv-SE" dirty="0"/>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5</a:t>
            </a:fld>
            <a:endParaRPr lang="sv-SE" altLang="sv-SE"/>
          </a:p>
        </p:txBody>
      </p:sp>
    </p:spTree>
    <p:extLst>
      <p:ext uri="{BB962C8B-B14F-4D97-AF65-F5344CB8AC3E}">
        <p14:creationId xmlns:p14="http://schemas.microsoft.com/office/powerpoint/2010/main" val="3610604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AB Förhandlingsskyldighet enligt 29 § LAS föreligger endast mot berörd arbetstagarorganisation</a:t>
            </a:r>
            <a:r>
              <a:rPr lang="sv-SE" b="1" dirty="0"/>
              <a:t>. Med berörd organisation avses sådan organisation vars medlem omfattas av arbetsgivarens förslag till turordning. </a:t>
            </a:r>
          </a:p>
          <a:p>
            <a:endParaRPr lang="sv-SE" dirty="0"/>
          </a:p>
          <a:p>
            <a:r>
              <a:rPr lang="sv-SE" dirty="0"/>
              <a:t> LAS 29 §  I fråga om en arbetsgivares skyldighet att förhandla före beslut om uppsägning på grund av arbetsbrist, permittering eller återintagning efter permittering gäller 11-14 §§ lagen (1976:580) om medbestämmande i arbetslivet.</a:t>
            </a:r>
          </a:p>
          <a:p>
            <a:endParaRPr lang="sv-SE" dirty="0"/>
          </a:p>
          <a:p>
            <a:r>
              <a:rPr lang="sv-SE" dirty="0"/>
              <a:t>MBL 15 §</a:t>
            </a:r>
          </a:p>
          <a:p>
            <a:r>
              <a:rPr lang="sv-SE" dirty="0"/>
              <a:t>[S2]En arbetsgivare skall i samband med förhandling inför beslut om uppsägning på grund av arbetsbrist i god tid skriftligen underrätta motparten om</a:t>
            </a:r>
          </a:p>
          <a:p>
            <a:r>
              <a:rPr lang="sv-SE" dirty="0"/>
              <a:t>1. skälen till de planerade uppsägningarna,</a:t>
            </a:r>
          </a:p>
          <a:p>
            <a:r>
              <a:rPr lang="sv-SE" dirty="0"/>
              <a:t>2. antalet arbetstagare som avses bli uppsagda och vilka kategorier de tillhör,</a:t>
            </a:r>
          </a:p>
          <a:p>
            <a:r>
              <a:rPr lang="sv-SE" dirty="0"/>
              <a:t>3. antalet arbetstagare som normalt sysselsätts och vilka kategorier de tillhör,</a:t>
            </a:r>
          </a:p>
          <a:p>
            <a:r>
              <a:rPr lang="sv-SE" dirty="0"/>
              <a:t>4. den tidsperiod under vilken uppsägningarna är avsedda att verkställas, och</a:t>
            </a:r>
          </a:p>
          <a:p>
            <a:r>
              <a:rPr lang="sv-SE" dirty="0"/>
              <a:t>5. beräkningsmetoden för eventuella ersättningar utöver vad som följer av lag eller kollektivavtal vid uppsägning.</a:t>
            </a:r>
          </a:p>
          <a:p>
            <a:endParaRPr lang="sv-SE" dirty="0"/>
          </a:p>
          <a:p>
            <a:endParaRPr lang="sv-SE" dirty="0"/>
          </a:p>
          <a:p>
            <a:r>
              <a:rPr lang="sv-SE" dirty="0"/>
              <a:t>[S3]Arbetsgivaren skall också lämna motparten en kopia av de varsel som har lämnats till Arbetsförmedlingen enligt 2 a § första och andra styckena lagen (1974:13) om vissa anställningsfrämjande åtgärder. Lag (2007:402).</a:t>
            </a:r>
          </a:p>
          <a:p>
            <a:endParaRPr lang="sv-SE" dirty="0"/>
          </a:p>
        </p:txBody>
      </p:sp>
      <p:sp>
        <p:nvSpPr>
          <p:cNvPr id="4" name="Platshållare för bildnummer 3"/>
          <p:cNvSpPr>
            <a:spLocks noGrp="1"/>
          </p:cNvSpPr>
          <p:nvPr>
            <p:ph type="sldNum" sz="quarter" idx="5"/>
          </p:nvPr>
        </p:nvSpPr>
        <p:spPr/>
        <p:txBody>
          <a:bodyPr/>
          <a:lstStyle/>
          <a:p>
            <a:pPr>
              <a:defRPr/>
            </a:pPr>
            <a:fld id="{F48996F9-5F9A-440E-BE14-62843247AFEF}" type="slidenum">
              <a:rPr lang="sv-SE" altLang="sv-SE" smtClean="0"/>
              <a:pPr>
                <a:defRPr/>
              </a:pPr>
              <a:t>6</a:t>
            </a:fld>
            <a:endParaRPr lang="sv-SE" altLang="sv-SE"/>
          </a:p>
        </p:txBody>
      </p:sp>
    </p:spTree>
    <p:extLst>
      <p:ext uri="{BB962C8B-B14F-4D97-AF65-F5344CB8AC3E}">
        <p14:creationId xmlns:p14="http://schemas.microsoft.com/office/powerpoint/2010/main" val="1098986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dirty="0">
                <a:solidFill>
                  <a:schemeClr val="tx1"/>
                </a:solidFill>
                <a:effectLst/>
                <a:latin typeface="Times" pitchFamily="-16" charset="0"/>
                <a:ea typeface="+mn-ea"/>
                <a:cs typeface="+mn-cs"/>
                <a:hlinkClick r:id="rId3" tooltip="Permalänk till detta stycke"/>
              </a:rPr>
              <a:t>LAS</a:t>
            </a:r>
          </a:p>
          <a:p>
            <a:r>
              <a:rPr lang="sv-SE" sz="1200" b="1" i="0" u="none" strike="noStrike" kern="1200" dirty="0">
                <a:solidFill>
                  <a:schemeClr val="tx1"/>
                </a:solidFill>
                <a:effectLst/>
                <a:latin typeface="Times" pitchFamily="-16" charset="0"/>
                <a:ea typeface="+mn-ea"/>
                <a:cs typeface="+mn-cs"/>
                <a:hlinkClick r:id="rId3" tooltip="Permalänk till detta stycke"/>
              </a:rPr>
              <a:t>7 §</a:t>
            </a:r>
            <a:r>
              <a:rPr lang="sv-SE" sz="1200" b="0" i="0" u="none" strike="noStrike" kern="1200" dirty="0">
                <a:solidFill>
                  <a:schemeClr val="tx1"/>
                </a:solidFill>
                <a:effectLst/>
                <a:latin typeface="Times" pitchFamily="-16" charset="0"/>
                <a:ea typeface="+mn-ea"/>
                <a:cs typeface="+mn-cs"/>
              </a:rPr>
              <a:t>  Uppsägning från arbetsgivarens sida skall vara sakligt grundad.</a:t>
            </a:r>
          </a:p>
          <a:p>
            <a:r>
              <a:rPr lang="sv-SE" sz="1200" b="0" i="0" u="none" strike="noStrike" kern="1200" dirty="0">
                <a:solidFill>
                  <a:schemeClr val="tx1"/>
                </a:solidFill>
                <a:effectLst/>
                <a:latin typeface="Times" pitchFamily="-16" charset="0"/>
                <a:ea typeface="+mn-ea"/>
                <a:cs typeface="+mn-cs"/>
              </a:rPr>
              <a:t>En uppsägning är inte sakligt grundad om det är skäligt att kräva att arbetsgivaren bereder arbetstagaren annat arbete hos sig.</a:t>
            </a:r>
          </a:p>
          <a:p>
            <a:r>
              <a:rPr lang="sv-SE" sz="1200" b="0" i="0" u="none" strike="noStrike" kern="1200" dirty="0">
                <a:solidFill>
                  <a:schemeClr val="tx1"/>
                </a:solidFill>
                <a:effectLst/>
                <a:latin typeface="Times" pitchFamily="-16" charset="0"/>
                <a:ea typeface="+mn-ea"/>
                <a:cs typeface="+mn-cs"/>
              </a:rPr>
              <a:t>Vid en sådan övergång av ett företag, en verksamhet eller en del av en verksamhet som sägs i </a:t>
            </a:r>
            <a:r>
              <a:rPr lang="sv-SE" sz="1200" b="0" i="0" u="none" strike="noStrike" kern="1200" dirty="0">
                <a:solidFill>
                  <a:schemeClr val="tx1"/>
                </a:solidFill>
                <a:effectLst/>
                <a:latin typeface="Times" pitchFamily="-16" charset="0"/>
                <a:ea typeface="+mn-ea"/>
                <a:cs typeface="+mn-cs"/>
                <a:hlinkClick r:id="rId4"/>
              </a:rPr>
              <a:t>6 b §</a:t>
            </a:r>
            <a:r>
              <a:rPr lang="sv-SE" sz="1200" b="0" i="0" u="none" strike="noStrike" kern="1200" dirty="0">
                <a:solidFill>
                  <a:schemeClr val="tx1"/>
                </a:solidFill>
                <a:effectLst/>
                <a:latin typeface="Times" pitchFamily="-16" charset="0"/>
                <a:ea typeface="+mn-ea"/>
                <a:cs typeface="+mn-cs"/>
              </a:rPr>
              <a:t> skall övergången i sig inte utgöra saklig grund för att säga upp arbetstagaren. Detta förbud skall dock inte hindra uppsägningar som sker av ekonomiska, tekniska eller organisatoriska skäl där förändringar i arbetsstyrkan ingår</a:t>
            </a:r>
          </a:p>
          <a:p>
            <a:endParaRPr lang="sv-SE" dirty="0"/>
          </a:p>
        </p:txBody>
      </p:sp>
      <p:sp>
        <p:nvSpPr>
          <p:cNvPr id="4" name="Platshållare för bildnummer 3"/>
          <p:cNvSpPr>
            <a:spLocks noGrp="1"/>
          </p:cNvSpPr>
          <p:nvPr>
            <p:ph type="sldNum" sz="quarter" idx="5"/>
          </p:nvPr>
        </p:nvSpPr>
        <p:spPr/>
        <p:txBody>
          <a:bodyPr/>
          <a:lstStyle/>
          <a:p>
            <a:pPr>
              <a:defRPr/>
            </a:pPr>
            <a:fld id="{F48996F9-5F9A-440E-BE14-62843247AFEF}" type="slidenum">
              <a:rPr lang="sv-SE" altLang="sv-SE" smtClean="0"/>
              <a:pPr>
                <a:defRPr/>
              </a:pPr>
              <a:t>7</a:t>
            </a:fld>
            <a:endParaRPr lang="sv-SE" altLang="sv-SE"/>
          </a:p>
        </p:txBody>
      </p:sp>
    </p:spTree>
    <p:extLst>
      <p:ext uri="{BB962C8B-B14F-4D97-AF65-F5344CB8AC3E}">
        <p14:creationId xmlns:p14="http://schemas.microsoft.com/office/powerpoint/2010/main" val="261030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a:defRPr/>
            </a:pPr>
            <a:fld id="{F48996F9-5F9A-440E-BE14-62843247AFEF}" type="slidenum">
              <a:rPr lang="sv-SE" altLang="sv-SE" smtClean="0"/>
              <a:pPr>
                <a:defRPr/>
              </a:pPr>
              <a:t>8</a:t>
            </a:fld>
            <a:endParaRPr lang="sv-SE" altLang="sv-SE"/>
          </a:p>
        </p:txBody>
      </p:sp>
    </p:spTree>
    <p:extLst>
      <p:ext uri="{BB962C8B-B14F-4D97-AF65-F5344CB8AC3E}">
        <p14:creationId xmlns:p14="http://schemas.microsoft.com/office/powerpoint/2010/main" val="2325971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2A19D4-3C63-4FEB-B937-BAC6FAF7E7DC}"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1638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4097140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87058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2694495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54621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70786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8165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92361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96268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3829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56664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72859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92313" y="6096000"/>
            <a:ext cx="6640512"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 y="5946775"/>
            <a:ext cx="12192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9"/>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 på bakgrundsrubriken</a:t>
            </a:r>
          </a:p>
        </p:txBody>
      </p:sp>
      <p:sp>
        <p:nvSpPr>
          <p:cNvPr id="1029" name="Rectangle 2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1045" name="Rectangle 21"/>
          <p:cNvSpPr>
            <a:spLocks noGrp="1" noChangeArrowheads="1"/>
          </p:cNvSpPr>
          <p:nvPr>
            <p:ph type="ftr" sz="quarter" idx="3"/>
          </p:nvPr>
        </p:nvSpPr>
        <p:spPr bwMode="auto">
          <a:xfrm>
            <a:off x="533400" y="6510338"/>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900">
                <a:solidFill>
                  <a:schemeClr val="tx1"/>
                </a:solidFill>
                <a:latin typeface="AGaramond" pitchFamily="18" charset="0"/>
              </a:defRPr>
            </a:lvl1pPr>
          </a:lstStyle>
          <a:p>
            <a:pPr>
              <a:defRPr/>
            </a:pPr>
            <a:r>
              <a:rPr lang="sv-SE" altLang="sv-SE"/>
              <a:t>Ämne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p:titleStyle>
    <p:bodyStyle>
      <a:lvl1pPr marL="342900" indent="-342900" algn="l" rtl="0" eaLnBrk="1" fontAlgn="base" hangingPunct="1">
        <a:spcBef>
          <a:spcPct val="20000"/>
        </a:spcBef>
        <a:spcAft>
          <a:spcPct val="0"/>
        </a:spcAft>
        <a:buChar char="•"/>
        <a:defRPr sz="19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900">
          <a:solidFill>
            <a:schemeClr val="tx1"/>
          </a:solidFill>
          <a:latin typeface="+mn-lt"/>
        </a:defRPr>
      </a:lvl2pPr>
      <a:lvl3pPr marL="1143000" indent="-228600" algn="l" rtl="0" eaLnBrk="1" fontAlgn="base" hangingPunct="1">
        <a:spcBef>
          <a:spcPct val="20000"/>
        </a:spcBef>
        <a:spcAft>
          <a:spcPct val="0"/>
        </a:spcAft>
        <a:buChar char="•"/>
        <a:defRPr sz="1900">
          <a:solidFill>
            <a:schemeClr val="tx1"/>
          </a:solidFill>
          <a:latin typeface="+mn-lt"/>
        </a:defRPr>
      </a:lvl3pPr>
      <a:lvl4pPr marL="1600200" indent="-228600" algn="l" rtl="0" eaLnBrk="1" fontAlgn="base" hangingPunct="1">
        <a:spcBef>
          <a:spcPct val="20000"/>
        </a:spcBef>
        <a:spcAft>
          <a:spcPct val="0"/>
        </a:spcAft>
        <a:buChar char="–"/>
        <a:defRPr sz="1900">
          <a:solidFill>
            <a:schemeClr val="tx1"/>
          </a:solidFill>
          <a:latin typeface="+mn-lt"/>
        </a:defRPr>
      </a:lvl4pPr>
      <a:lvl5pPr marL="2057400" indent="-228600" algn="l" rtl="0" eaLnBrk="1" fontAlgn="base" hangingPunct="1">
        <a:spcBef>
          <a:spcPct val="20000"/>
        </a:spcBef>
        <a:spcAft>
          <a:spcPct val="0"/>
        </a:spcAft>
        <a:buChar char="»"/>
        <a:defRPr sz="1900">
          <a:solidFill>
            <a:schemeClr val="tx1"/>
          </a:solidFill>
          <a:latin typeface="+mn-lt"/>
        </a:defRPr>
      </a:lvl5pPr>
      <a:lvl6pPr marL="2514600" indent="-228600" algn="l" rtl="0" eaLnBrk="1" fontAlgn="base" hangingPunct="1">
        <a:spcBef>
          <a:spcPct val="20000"/>
        </a:spcBef>
        <a:spcAft>
          <a:spcPct val="0"/>
        </a:spcAft>
        <a:buChar char="»"/>
        <a:defRPr sz="1900">
          <a:solidFill>
            <a:schemeClr val="tx1"/>
          </a:solidFill>
          <a:latin typeface="+mn-lt"/>
        </a:defRPr>
      </a:lvl6pPr>
      <a:lvl7pPr marL="2971800" indent="-228600" algn="l" rtl="0" eaLnBrk="1" fontAlgn="base" hangingPunct="1">
        <a:spcBef>
          <a:spcPct val="20000"/>
        </a:spcBef>
        <a:spcAft>
          <a:spcPct val="0"/>
        </a:spcAft>
        <a:buChar char="»"/>
        <a:defRPr sz="1900">
          <a:solidFill>
            <a:schemeClr val="tx1"/>
          </a:solidFill>
          <a:latin typeface="+mn-lt"/>
        </a:defRPr>
      </a:lvl7pPr>
      <a:lvl8pPr marL="3429000" indent="-228600" algn="l" rtl="0" eaLnBrk="1" fontAlgn="base" hangingPunct="1">
        <a:spcBef>
          <a:spcPct val="20000"/>
        </a:spcBef>
        <a:spcAft>
          <a:spcPct val="0"/>
        </a:spcAft>
        <a:buChar char="»"/>
        <a:defRPr sz="1900">
          <a:solidFill>
            <a:schemeClr val="tx1"/>
          </a:solidFill>
          <a:latin typeface="+mn-lt"/>
        </a:defRPr>
      </a:lvl8pPr>
      <a:lvl9pPr marL="3886200" indent="-228600" algn="l" rtl="0" eaLnBrk="1" fontAlgn="base" hangingPunct="1">
        <a:spcBef>
          <a:spcPct val="20000"/>
        </a:spcBef>
        <a:spcAft>
          <a:spcPct val="0"/>
        </a:spcAft>
        <a:buChar char="»"/>
        <a:defRPr sz="19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Process vid omorganisation och ev. arbetsbrist  </a:t>
            </a:r>
            <a:br>
              <a:rPr lang="sv-SE" dirty="0"/>
            </a:br>
            <a:endParaRPr lang="sv-SE" dirty="0"/>
          </a:p>
        </p:txBody>
      </p:sp>
    </p:spTree>
    <p:extLst>
      <p:ext uri="{BB962C8B-B14F-4D97-AF65-F5344CB8AC3E}">
        <p14:creationId xmlns:p14="http://schemas.microsoft.com/office/powerpoint/2010/main" val="4185408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Underlag angående förslag till omorganisation </a:t>
            </a:r>
          </a:p>
        </p:txBody>
      </p:sp>
      <p:sp>
        <p:nvSpPr>
          <p:cNvPr id="3" name="Platshållare för innehåll 2"/>
          <p:cNvSpPr>
            <a:spLocks noGrp="1"/>
          </p:cNvSpPr>
          <p:nvPr>
            <p:ph idx="1"/>
          </p:nvPr>
        </p:nvSpPr>
        <p:spPr>
          <a:xfrm>
            <a:off x="685800" y="2204864"/>
            <a:ext cx="7772400" cy="3891136"/>
          </a:xfrm>
        </p:spPr>
        <p:txBody>
          <a:bodyPr/>
          <a:lstStyle/>
          <a:p>
            <a:r>
              <a:rPr lang="sv-SE" sz="2000" dirty="0"/>
              <a:t>Bakgrund/orsak till förslag till omorganisation (t.ex. besparingskrav, utredning, politiska mål).</a:t>
            </a:r>
          </a:p>
          <a:p>
            <a:r>
              <a:rPr lang="sv-SE" sz="2000" dirty="0"/>
              <a:t>Berörda områden/verksamheter och tjänster</a:t>
            </a:r>
          </a:p>
          <a:p>
            <a:r>
              <a:rPr lang="sv-SE" sz="2000" dirty="0"/>
              <a:t>Processbeskrivning inklusive datum för information till berörd enhets/avdelnings medarbetare, risk- och konsekvensbedömningar, samverkan inför beslut. </a:t>
            </a:r>
          </a:p>
          <a:p>
            <a:pPr marL="0" indent="0">
              <a:buNone/>
            </a:pPr>
            <a:endParaRPr lang="sv-SE" sz="2400" dirty="0"/>
          </a:p>
          <a:p>
            <a:endParaRPr lang="sv-SE" dirty="0"/>
          </a:p>
        </p:txBody>
      </p:sp>
    </p:spTree>
    <p:extLst>
      <p:ext uri="{BB962C8B-B14F-4D97-AF65-F5344CB8AC3E}">
        <p14:creationId xmlns:p14="http://schemas.microsoft.com/office/powerpoint/2010/main" val="2517632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800" y="44624"/>
            <a:ext cx="7772400" cy="1224136"/>
          </a:xfrm>
        </p:spPr>
        <p:txBody>
          <a:bodyPr/>
          <a:lstStyle/>
          <a:p>
            <a:r>
              <a:rPr lang="sv-SE" dirty="0"/>
              <a:t>Samverkan i förhållande till omorganisation </a:t>
            </a:r>
          </a:p>
        </p:txBody>
      </p:sp>
      <p:sp>
        <p:nvSpPr>
          <p:cNvPr id="3" name="Platshållare för innehåll 2"/>
          <p:cNvSpPr>
            <a:spLocks noGrp="1"/>
          </p:cNvSpPr>
          <p:nvPr>
            <p:ph idx="1"/>
          </p:nvPr>
        </p:nvSpPr>
        <p:spPr>
          <a:xfrm>
            <a:off x="685800" y="1268760"/>
            <a:ext cx="7772400" cy="4680520"/>
          </a:xfrm>
        </p:spPr>
        <p:txBody>
          <a:bodyPr/>
          <a:lstStyle/>
          <a:p>
            <a:pPr marL="0" indent="0">
              <a:buNone/>
            </a:pPr>
            <a:r>
              <a:rPr lang="sv-SE" dirty="0"/>
              <a:t>Första steget vid en omorganisation är att informera fackliga parter om</a:t>
            </a:r>
            <a:r>
              <a:rPr lang="sv-SE" b="1" dirty="0"/>
              <a:t> förslag </a:t>
            </a:r>
            <a:r>
              <a:rPr lang="sv-SE" dirty="0"/>
              <a:t>till ny organisation enligt § 19 MBL, inom samverkansgrupp. Samverkan kan även ske inom separat förhandlingsprocess</a:t>
            </a:r>
          </a:p>
          <a:p>
            <a:pPr marL="0" indent="0">
              <a:buNone/>
            </a:pPr>
            <a:endParaRPr lang="sv-SE" dirty="0"/>
          </a:p>
          <a:p>
            <a:pPr marL="0" indent="0">
              <a:buNone/>
            </a:pPr>
            <a:r>
              <a:rPr lang="sv-SE" dirty="0"/>
              <a:t>Efter informationen till fackliga parter ges information till berörd enhets/avdelnings medarbetare om förslaget till ny organisation. </a:t>
            </a:r>
          </a:p>
          <a:p>
            <a:pPr marL="0" indent="0">
              <a:buNone/>
            </a:pPr>
            <a:endParaRPr lang="sv-SE" dirty="0"/>
          </a:p>
          <a:p>
            <a:pPr marL="0" indent="0">
              <a:buNone/>
            </a:pPr>
            <a:r>
              <a:rPr lang="sv-SE" dirty="0"/>
              <a:t>Berörd verksamhet ska därefter genomföra en risk och konsekvensbedömning (ROK) i enlighet med arbetsmiljölagen. Denna bifogas kallelsen till nästa samverkanstillfälle. </a:t>
            </a:r>
          </a:p>
          <a:p>
            <a:pPr marL="0" indent="0">
              <a:buNone/>
            </a:pPr>
            <a:r>
              <a:rPr lang="sv-SE" dirty="0"/>
              <a:t> </a:t>
            </a:r>
          </a:p>
          <a:p>
            <a:pPr marL="0" indent="0">
              <a:buNone/>
            </a:pPr>
            <a:r>
              <a:rPr lang="sv-SE" dirty="0"/>
              <a:t>Nästa steg är samverkan av förslaget till organisationsförändring i samverkansgrupp (§ 11 MBL). Vid oenighet behöver arbetsgivaren avvakta ev. § 14 förhandling (med central part) innan beslut.</a:t>
            </a:r>
          </a:p>
          <a:p>
            <a:pPr marL="0" indent="0">
              <a:buNone/>
            </a:pPr>
            <a:endParaRPr lang="sv-SE" dirty="0"/>
          </a:p>
        </p:txBody>
      </p:sp>
    </p:spTree>
    <p:extLst>
      <p:ext uri="{BB962C8B-B14F-4D97-AF65-F5344CB8AC3E}">
        <p14:creationId xmlns:p14="http://schemas.microsoft.com/office/powerpoint/2010/main" val="1544494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a:t>Vid eventuell övertalighet och arbetsbrist</a:t>
            </a:r>
            <a:br>
              <a:rPr lang="sv-SE" sz="2800" dirty="0"/>
            </a:br>
            <a:endParaRPr lang="sv-SE" sz="2800" dirty="0"/>
          </a:p>
        </p:txBody>
      </p:sp>
      <p:sp>
        <p:nvSpPr>
          <p:cNvPr id="3" name="Platshållare för innehåll 2"/>
          <p:cNvSpPr>
            <a:spLocks noGrp="1"/>
          </p:cNvSpPr>
          <p:nvPr>
            <p:ph idx="1"/>
          </p:nvPr>
        </p:nvSpPr>
        <p:spPr>
          <a:xfrm>
            <a:off x="685800" y="1484784"/>
            <a:ext cx="7772400" cy="4611216"/>
          </a:xfrm>
        </p:spPr>
        <p:txBody>
          <a:bodyPr/>
          <a:lstStyle/>
          <a:p>
            <a:pPr marL="0" indent="0">
              <a:buNone/>
            </a:pPr>
            <a:endParaRPr lang="sv-SE" dirty="0"/>
          </a:p>
          <a:p>
            <a:pPr marL="0" indent="0">
              <a:buNone/>
            </a:pPr>
            <a:r>
              <a:rPr lang="sv-SE" dirty="0"/>
              <a:t>Innan ett uppsägningsförfarande bör förvaltningen undersöka om personalminskningen kan hanteras genom en stadigvarande förflyttning, dvs att förvaltningen flyttar berörd medarbetare från en placering till en annan inom ramen för anställningen.</a:t>
            </a:r>
          </a:p>
          <a:p>
            <a:pPr marL="0" indent="0">
              <a:buNone/>
            </a:pPr>
            <a:endParaRPr lang="sv-SE" dirty="0"/>
          </a:p>
          <a:p>
            <a:pPr marL="0" indent="0">
              <a:buNone/>
            </a:pPr>
            <a:r>
              <a:rPr lang="sv-SE" dirty="0"/>
              <a:t>Innan en ev. stadigvarande förflyttning ska förhandling ske enligt §11 MBL med berörd facklig organisation.</a:t>
            </a:r>
          </a:p>
          <a:p>
            <a:pPr marL="0" indent="0">
              <a:buNone/>
            </a:pPr>
            <a:endParaRPr lang="sv-SE" dirty="0"/>
          </a:p>
          <a:p>
            <a:pPr marL="0" indent="0">
              <a:buNone/>
            </a:pPr>
            <a:endParaRPr lang="sv-SE" dirty="0"/>
          </a:p>
          <a:p>
            <a:pPr marL="0" indent="0">
              <a:buNone/>
            </a:pPr>
            <a:endParaRPr lang="sv-SE" dirty="0"/>
          </a:p>
        </p:txBody>
      </p:sp>
    </p:spTree>
    <p:extLst>
      <p:ext uri="{BB962C8B-B14F-4D97-AF65-F5344CB8AC3E}">
        <p14:creationId xmlns:p14="http://schemas.microsoft.com/office/powerpoint/2010/main" val="1096468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800" y="476672"/>
            <a:ext cx="7772400" cy="1008112"/>
          </a:xfrm>
        </p:spPr>
        <p:txBody>
          <a:bodyPr/>
          <a:lstStyle/>
          <a:p>
            <a:r>
              <a:rPr lang="sv-SE" sz="3200" dirty="0"/>
              <a:t>Turordning vid eventuell övertalighet</a:t>
            </a:r>
            <a:br>
              <a:rPr lang="sv-SE" sz="3200" dirty="0"/>
            </a:br>
            <a:endParaRPr lang="sv-SE" sz="3200" dirty="0"/>
          </a:p>
        </p:txBody>
      </p:sp>
      <p:sp>
        <p:nvSpPr>
          <p:cNvPr id="3" name="Platshållare för innehåll 2"/>
          <p:cNvSpPr>
            <a:spLocks noGrp="1"/>
          </p:cNvSpPr>
          <p:nvPr>
            <p:ph idx="1"/>
          </p:nvPr>
        </p:nvSpPr>
        <p:spPr>
          <a:xfrm>
            <a:off x="685800" y="1772816"/>
            <a:ext cx="7772400" cy="4323184"/>
          </a:xfrm>
        </p:spPr>
        <p:txBody>
          <a:bodyPr/>
          <a:lstStyle/>
          <a:p>
            <a:r>
              <a:rPr lang="sv-SE" dirty="0"/>
              <a:t>Turordningen bestäms med utgångspunkt i varje arbetstagares sammanlagda anställningstid hos arbetsgivaren. </a:t>
            </a:r>
          </a:p>
          <a:p>
            <a:r>
              <a:rPr lang="sv-SE" dirty="0"/>
              <a:t>Gemensam turordning fastställs för varje driftsenhet för sig. Inom driftsenheten fastställs turordningen för grupp av arbetstagare som har befattningar med i huvudsak jämförbara arbetsuppgifter oavsett facklig tillhörighet. </a:t>
            </a:r>
          </a:p>
          <a:p>
            <a:r>
              <a:rPr lang="sv-SE" dirty="0"/>
              <a:t>Turordningskretsar förhandlas med fackliga organisationer.  </a:t>
            </a:r>
          </a:p>
          <a:p>
            <a:r>
              <a:rPr lang="sv-SE" dirty="0"/>
              <a:t>Uppsägningstiden för föräldralediga börjar att löpa när arbetstagaren helt eller delvis skulle ha återupptagit arbetet efter avslutad ledighet.</a:t>
            </a:r>
          </a:p>
          <a:p>
            <a:endParaRPr lang="sv-SE" dirty="0"/>
          </a:p>
        </p:txBody>
      </p:sp>
    </p:spTree>
    <p:extLst>
      <p:ext uri="{BB962C8B-B14F-4D97-AF65-F5344CB8AC3E}">
        <p14:creationId xmlns:p14="http://schemas.microsoft.com/office/powerpoint/2010/main" val="617423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D4AC0C3-0519-4983-BF42-3143C0F439BB}"/>
              </a:ext>
            </a:extLst>
          </p:cNvPr>
          <p:cNvSpPr>
            <a:spLocks noGrp="1"/>
          </p:cNvSpPr>
          <p:nvPr>
            <p:ph type="title"/>
          </p:nvPr>
        </p:nvSpPr>
        <p:spPr/>
        <p:txBody>
          <a:bodyPr/>
          <a:lstStyle/>
          <a:p>
            <a:r>
              <a:rPr lang="sv-SE" sz="2400" dirty="0"/>
              <a:t>Fortsatta förhandlingar med berörda fackliga organisationer</a:t>
            </a:r>
            <a:br>
              <a:rPr lang="sv-SE" sz="2400" dirty="0"/>
            </a:br>
            <a:endParaRPr lang="sv-SE" sz="2400" dirty="0"/>
          </a:p>
        </p:txBody>
      </p:sp>
      <p:sp>
        <p:nvSpPr>
          <p:cNvPr id="3" name="Platshållare för innehåll 2">
            <a:extLst>
              <a:ext uri="{FF2B5EF4-FFF2-40B4-BE49-F238E27FC236}">
                <a16:creationId xmlns:a16="http://schemas.microsoft.com/office/drawing/2014/main" id="{E3663A69-A4FD-48FF-A304-3784C2AFF0CE}"/>
              </a:ext>
            </a:extLst>
          </p:cNvPr>
          <p:cNvSpPr>
            <a:spLocks noGrp="1"/>
          </p:cNvSpPr>
          <p:nvPr>
            <p:ph idx="1"/>
          </p:nvPr>
        </p:nvSpPr>
        <p:spPr/>
        <p:txBody>
          <a:bodyPr/>
          <a:lstStyle/>
          <a:p>
            <a:pPr marL="0" indent="0">
              <a:buNone/>
            </a:pPr>
            <a:r>
              <a:rPr lang="sv-SE" dirty="0"/>
              <a:t>Samtliga </a:t>
            </a:r>
            <a:r>
              <a:rPr lang="sv-SE" b="1" dirty="0"/>
              <a:t>berörda</a:t>
            </a:r>
            <a:r>
              <a:rPr lang="sv-SE" dirty="0"/>
              <a:t> fackliga organisationer kallas till förhandling enligt 11 § MBL. Fackliga organisationer har rätt till skriftlig information i god tid före förhandlingen med information enligt  § 15 MBL, där ska följande finnas med: </a:t>
            </a:r>
          </a:p>
          <a:p>
            <a:r>
              <a:rPr lang="sv-SE" dirty="0"/>
              <a:t>skälen till de planerade uppsägningarna. </a:t>
            </a:r>
          </a:p>
          <a:p>
            <a:r>
              <a:rPr lang="sv-SE" dirty="0"/>
              <a:t>antal arbetstagare som berörs och vilka kategorier de tillhör.</a:t>
            </a:r>
          </a:p>
          <a:p>
            <a:r>
              <a:rPr lang="sv-SE" dirty="0"/>
              <a:t>tidsperiod under vilken uppsägningarna är avsedda att verkställas. </a:t>
            </a:r>
          </a:p>
          <a:p>
            <a:r>
              <a:rPr lang="sv-SE" dirty="0"/>
              <a:t>kopia av varsel till arbetsförmedlingen om minst 5 personer riskerar uppsägning. </a:t>
            </a:r>
          </a:p>
          <a:p>
            <a:endParaRPr lang="sv-SE" dirty="0"/>
          </a:p>
        </p:txBody>
      </p:sp>
    </p:spTree>
    <p:extLst>
      <p:ext uri="{BB962C8B-B14F-4D97-AF65-F5344CB8AC3E}">
        <p14:creationId xmlns:p14="http://schemas.microsoft.com/office/powerpoint/2010/main" val="159316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2894B6-0610-4D58-BC25-C8FEF246FB6F}"/>
              </a:ext>
            </a:extLst>
          </p:cNvPr>
          <p:cNvSpPr>
            <a:spLocks noGrp="1"/>
          </p:cNvSpPr>
          <p:nvPr>
            <p:ph type="title"/>
          </p:nvPr>
        </p:nvSpPr>
        <p:spPr/>
        <p:txBody>
          <a:bodyPr/>
          <a:lstStyle/>
          <a:p>
            <a:r>
              <a:rPr lang="sv-SE" dirty="0"/>
              <a:t>Omplaceringsutredning enligt 7 § LAS</a:t>
            </a:r>
            <a:br>
              <a:rPr lang="sv-SE" dirty="0"/>
            </a:br>
            <a:endParaRPr lang="sv-SE" dirty="0"/>
          </a:p>
        </p:txBody>
      </p:sp>
      <p:sp>
        <p:nvSpPr>
          <p:cNvPr id="3" name="Platshållare för innehåll 2">
            <a:extLst>
              <a:ext uri="{FF2B5EF4-FFF2-40B4-BE49-F238E27FC236}">
                <a16:creationId xmlns:a16="http://schemas.microsoft.com/office/drawing/2014/main" id="{361460F8-1B79-4F5F-AAF3-ECA91CB73723}"/>
              </a:ext>
            </a:extLst>
          </p:cNvPr>
          <p:cNvSpPr>
            <a:spLocks noGrp="1"/>
          </p:cNvSpPr>
          <p:nvPr>
            <p:ph idx="1"/>
          </p:nvPr>
        </p:nvSpPr>
        <p:spPr/>
        <p:txBody>
          <a:bodyPr/>
          <a:lstStyle/>
          <a:p>
            <a:pPr marL="0" indent="0">
              <a:buNone/>
            </a:pPr>
            <a:r>
              <a:rPr lang="sv-SE" dirty="0"/>
              <a:t>Medarbetare som är konstaterat övertaliga blir föremål för en kommunövergripande omplaceringsutredning. Resultatet av omplaceringsutredningarna stäms av med berörd facklig organisation inom ramen för MBL förhandlingen. Efter detta moment kan förhandlingen avslutas.</a:t>
            </a:r>
          </a:p>
          <a:p>
            <a:endParaRPr lang="sv-SE" dirty="0"/>
          </a:p>
        </p:txBody>
      </p:sp>
    </p:spTree>
    <p:extLst>
      <p:ext uri="{BB962C8B-B14F-4D97-AF65-F5344CB8AC3E}">
        <p14:creationId xmlns:p14="http://schemas.microsoft.com/office/powerpoint/2010/main" val="1617620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155CB6-52E7-49C1-AB7F-D2B3E46427B3}"/>
              </a:ext>
            </a:extLst>
          </p:cNvPr>
          <p:cNvSpPr>
            <a:spLocks noGrp="1"/>
          </p:cNvSpPr>
          <p:nvPr>
            <p:ph type="title"/>
          </p:nvPr>
        </p:nvSpPr>
        <p:spPr/>
        <p:txBody>
          <a:bodyPr/>
          <a:lstStyle/>
          <a:p>
            <a:r>
              <a:rPr lang="sv-SE" dirty="0"/>
              <a:t>Uppsägning på grund av arbetsbrist</a:t>
            </a:r>
          </a:p>
        </p:txBody>
      </p:sp>
      <p:sp>
        <p:nvSpPr>
          <p:cNvPr id="3" name="Platshållare för innehåll 2">
            <a:extLst>
              <a:ext uri="{FF2B5EF4-FFF2-40B4-BE49-F238E27FC236}">
                <a16:creationId xmlns:a16="http://schemas.microsoft.com/office/drawing/2014/main" id="{337FBBB4-2E1F-4299-AA40-AC0787A2770E}"/>
              </a:ext>
            </a:extLst>
          </p:cNvPr>
          <p:cNvSpPr>
            <a:spLocks noGrp="1"/>
          </p:cNvSpPr>
          <p:nvPr>
            <p:ph idx="1"/>
          </p:nvPr>
        </p:nvSpPr>
        <p:spPr/>
        <p:txBody>
          <a:bodyPr/>
          <a:lstStyle/>
          <a:p>
            <a:r>
              <a:rPr lang="sv-SE" dirty="0"/>
              <a:t>Saknas lämpligt ledigt arbete sägs de konstaterat övertaliga medarbetarna upp på grund av arbetsbrist. Beslut om uppsägning sker enligt delegation och enligt rutin för detta.</a:t>
            </a:r>
          </a:p>
          <a:p>
            <a:r>
              <a:rPr lang="sv-SE" dirty="0"/>
              <a:t>Uppsagda medarbetare ska anmälas till Omställningsfonden. </a:t>
            </a:r>
          </a:p>
          <a:p>
            <a:r>
              <a:rPr lang="sv-SE" dirty="0"/>
              <a:t>Medarbetare ska informeras om sin möjlighet att anmäla företrädesrätt till återanställning. </a:t>
            </a:r>
          </a:p>
        </p:txBody>
      </p:sp>
    </p:spTree>
    <p:extLst>
      <p:ext uri="{BB962C8B-B14F-4D97-AF65-F5344CB8AC3E}">
        <p14:creationId xmlns:p14="http://schemas.microsoft.com/office/powerpoint/2010/main" val="3214679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25527" y="925463"/>
          <a:ext cx="8420071" cy="1361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Grupp 2"/>
          <p:cNvGrpSpPr/>
          <p:nvPr/>
        </p:nvGrpSpPr>
        <p:grpSpPr>
          <a:xfrm>
            <a:off x="36122" y="3253547"/>
            <a:ext cx="3431721" cy="1365483"/>
            <a:chOff x="0" y="0"/>
            <a:chExt cx="2750121" cy="928953"/>
          </a:xfrm>
          <a:solidFill>
            <a:schemeClr val="accent1">
              <a:lumMod val="75000"/>
            </a:schemeClr>
          </a:solidFill>
        </p:grpSpPr>
        <p:sp>
          <p:nvSpPr>
            <p:cNvPr id="4" name="V-form 3"/>
            <p:cNvSpPr/>
            <p:nvPr/>
          </p:nvSpPr>
          <p:spPr>
            <a:xfrm>
              <a:off x="0" y="0"/>
              <a:ext cx="2750121" cy="928953"/>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sv-SE"/>
            </a:p>
          </p:txBody>
        </p:sp>
        <p:sp>
          <p:nvSpPr>
            <p:cNvPr id="5" name="V-form 4"/>
            <p:cNvSpPr txBox="1"/>
            <p:nvPr/>
          </p:nvSpPr>
          <p:spPr>
            <a:xfrm>
              <a:off x="562701" y="0"/>
              <a:ext cx="1980295" cy="928953"/>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60008" tIns="20003" rIns="20003" bIns="20003" numCol="1" spcCol="1270" anchor="ctr" anchorCtr="0">
              <a:noAutofit/>
            </a:bodyPr>
            <a:lstStyle/>
            <a:p>
              <a:pPr marL="0" marR="0" lvl="0" indent="0" algn="l" defTabSz="666750" rtl="0" eaLnBrk="1" fontAlgn="auto" latinLnBrk="0" hangingPunct="1">
                <a:lnSpc>
                  <a:spcPct val="90000"/>
                </a:lnSpc>
                <a:spcBef>
                  <a:spcPct val="0"/>
                </a:spcBef>
                <a:spcAft>
                  <a:spcPct val="35000"/>
                </a:spcAft>
                <a:buClrTx/>
                <a:buSzTx/>
                <a:buFontTx/>
                <a:buNone/>
                <a:tabLst/>
                <a:defRPr/>
              </a:pPr>
              <a:r>
                <a:rPr kumimoji="0" lang="sv-SE" sz="1500" b="0" i="0" u="none" strike="noStrike" kern="1200" cap="none" spc="0" normalizeH="0" baseline="0" noProof="0" dirty="0">
                  <a:ln>
                    <a:noFill/>
                  </a:ln>
                  <a:solidFill>
                    <a:prstClr val="white"/>
                  </a:solidFill>
                  <a:effectLst/>
                  <a:uLnTx/>
                  <a:uFillTx/>
                  <a:latin typeface="Garamond"/>
                  <a:ea typeface="+mn-ea"/>
                  <a:cs typeface="+mn-cs"/>
                </a:rPr>
                <a:t> Går det att </a:t>
              </a:r>
              <a:r>
                <a:rPr kumimoji="0" lang="sv-SE" sz="1500" b="1" i="0" u="none" strike="noStrike" kern="1200" cap="none" spc="0" normalizeH="0" baseline="0" noProof="0" dirty="0">
                  <a:ln>
                    <a:noFill/>
                  </a:ln>
                  <a:solidFill>
                    <a:prstClr val="white"/>
                  </a:solidFill>
                  <a:effectLst/>
                  <a:uLnTx/>
                  <a:uFillTx/>
                  <a:latin typeface="Garamond"/>
                  <a:ea typeface="+mn-ea"/>
                  <a:cs typeface="+mn-cs"/>
                </a:rPr>
                <a:t>förflytta</a:t>
              </a:r>
              <a:r>
                <a:rPr kumimoji="0" lang="sv-SE" sz="1500" b="0" i="0" u="none" strike="noStrike" kern="1200" cap="none" spc="0" normalizeH="0" baseline="0" noProof="0" dirty="0">
                  <a:ln>
                    <a:noFill/>
                  </a:ln>
                  <a:solidFill>
                    <a:prstClr val="white"/>
                  </a:solidFill>
                  <a:effectLst/>
                  <a:uLnTx/>
                  <a:uFillTx/>
                  <a:latin typeface="Garamond"/>
                  <a:ea typeface="+mn-ea"/>
                  <a:cs typeface="+mn-cs"/>
                </a:rPr>
                <a:t> </a:t>
              </a:r>
              <a:r>
                <a:rPr kumimoji="0" lang="sv-SE" sz="1500" b="1" i="0" u="none" strike="noStrike" kern="1200" cap="none" spc="0" normalizeH="0" baseline="0" noProof="0" dirty="0">
                  <a:ln>
                    <a:noFill/>
                  </a:ln>
                  <a:solidFill>
                    <a:prstClr val="white"/>
                  </a:solidFill>
                  <a:effectLst/>
                  <a:uLnTx/>
                  <a:uFillTx/>
                  <a:latin typeface="Garamond"/>
                  <a:ea typeface="+mn-ea"/>
                  <a:cs typeface="+mn-cs"/>
                </a:rPr>
                <a:t>till annat ledigt arbete i kommunen</a:t>
              </a:r>
              <a:r>
                <a:rPr kumimoji="0" lang="sv-SE" sz="1500" b="0" i="0" u="none" strike="noStrike" kern="1200" cap="none" spc="0" normalizeH="0" baseline="0" noProof="0" dirty="0">
                  <a:ln>
                    <a:noFill/>
                  </a:ln>
                  <a:solidFill>
                    <a:prstClr val="white"/>
                  </a:solidFill>
                  <a:effectLst/>
                  <a:uLnTx/>
                  <a:uFillTx/>
                  <a:latin typeface="Garamond"/>
                  <a:ea typeface="+mn-ea"/>
                  <a:cs typeface="+mn-cs"/>
                </a:rPr>
                <a:t>?</a:t>
              </a:r>
            </a:p>
          </p:txBody>
        </p:sp>
      </p:grpSp>
      <p:grpSp>
        <p:nvGrpSpPr>
          <p:cNvPr id="6" name="Grupp 5"/>
          <p:cNvGrpSpPr/>
          <p:nvPr/>
        </p:nvGrpSpPr>
        <p:grpSpPr>
          <a:xfrm>
            <a:off x="3098187" y="3080681"/>
            <a:ext cx="3333689" cy="838629"/>
            <a:chOff x="-4536" y="82426"/>
            <a:chExt cx="2750121" cy="928953"/>
          </a:xfrm>
          <a:solidFill>
            <a:srgbClr val="92D050"/>
          </a:solidFill>
        </p:grpSpPr>
        <p:sp>
          <p:nvSpPr>
            <p:cNvPr id="7" name="V-form 6"/>
            <p:cNvSpPr/>
            <p:nvPr/>
          </p:nvSpPr>
          <p:spPr>
            <a:xfrm>
              <a:off x="-4536" y="82426"/>
              <a:ext cx="2750121" cy="928953"/>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sv-SE"/>
            </a:p>
          </p:txBody>
        </p:sp>
        <p:sp>
          <p:nvSpPr>
            <p:cNvPr id="8" name="V-form 4"/>
            <p:cNvSpPr txBox="1"/>
            <p:nvPr/>
          </p:nvSpPr>
          <p:spPr>
            <a:xfrm>
              <a:off x="432336" y="143872"/>
              <a:ext cx="1821168" cy="82166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0008" tIns="20003" rIns="20003" bIns="20003" numCol="1" spcCol="1270" anchor="ctr" anchorCtr="0">
              <a:noAutofit/>
            </a:bodyPr>
            <a:lstStyle/>
            <a:p>
              <a:pPr marL="0" marR="0" lvl="0" indent="0" algn="l" defTabSz="666750" rtl="0" eaLnBrk="1" fontAlgn="auto" latinLnBrk="0" hangingPunct="1">
                <a:lnSpc>
                  <a:spcPct val="90000"/>
                </a:lnSpc>
                <a:spcBef>
                  <a:spcPct val="0"/>
                </a:spcBef>
                <a:spcAft>
                  <a:spcPct val="35000"/>
                </a:spcAft>
                <a:buClrTx/>
                <a:buSzTx/>
                <a:buFontTx/>
                <a:buNone/>
                <a:tabLst/>
                <a:defRPr/>
              </a:pPr>
              <a:r>
                <a:rPr kumimoji="0" lang="sv-SE" sz="1500" b="1" i="0" u="none" strike="noStrike" kern="1200" cap="none" spc="0" normalizeH="0" baseline="0" noProof="0" dirty="0">
                  <a:ln>
                    <a:noFill/>
                  </a:ln>
                  <a:solidFill>
                    <a:prstClr val="black"/>
                  </a:solidFill>
                  <a:effectLst/>
                  <a:uLnTx/>
                  <a:uFillTx/>
                  <a:latin typeface="Garamond"/>
                  <a:ea typeface="+mn-ea"/>
                  <a:cs typeface="+mn-cs"/>
                </a:rPr>
                <a:t>Ja</a:t>
              </a:r>
              <a:r>
                <a:rPr kumimoji="0" lang="sv-SE" sz="1500" b="0" i="0" u="none" strike="noStrike" kern="1200" cap="none" spc="0" normalizeH="0" baseline="0" noProof="0" dirty="0">
                  <a:ln>
                    <a:noFill/>
                  </a:ln>
                  <a:solidFill>
                    <a:prstClr val="black"/>
                  </a:solidFill>
                  <a:effectLst/>
                  <a:uLnTx/>
                  <a:uFillTx/>
                  <a:latin typeface="Garamond"/>
                  <a:ea typeface="+mn-ea"/>
                  <a:cs typeface="+mn-cs"/>
                </a:rPr>
                <a:t> – förhandling genomförs med berörd facklig org.</a:t>
              </a:r>
            </a:p>
          </p:txBody>
        </p:sp>
      </p:grpSp>
      <p:grpSp>
        <p:nvGrpSpPr>
          <p:cNvPr id="9" name="Grupp 8"/>
          <p:cNvGrpSpPr/>
          <p:nvPr/>
        </p:nvGrpSpPr>
        <p:grpSpPr>
          <a:xfrm>
            <a:off x="6146527" y="3078047"/>
            <a:ext cx="2771029" cy="841263"/>
            <a:chOff x="0" y="0"/>
            <a:chExt cx="2750121" cy="928953"/>
          </a:xfrm>
          <a:solidFill>
            <a:srgbClr val="92D050"/>
          </a:solidFill>
        </p:grpSpPr>
        <p:sp>
          <p:nvSpPr>
            <p:cNvPr id="10" name="V-form 9"/>
            <p:cNvSpPr/>
            <p:nvPr/>
          </p:nvSpPr>
          <p:spPr>
            <a:xfrm>
              <a:off x="0" y="0"/>
              <a:ext cx="2750121" cy="928953"/>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sv-SE"/>
            </a:p>
          </p:txBody>
        </p:sp>
        <p:sp>
          <p:nvSpPr>
            <p:cNvPr id="11" name="V-form 4"/>
            <p:cNvSpPr txBox="1"/>
            <p:nvPr/>
          </p:nvSpPr>
          <p:spPr>
            <a:xfrm>
              <a:off x="464477" y="0"/>
              <a:ext cx="1821168" cy="843785"/>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60008" tIns="20003" rIns="20003" bIns="20003" numCol="1" spcCol="1270" anchor="ctr" anchorCtr="0">
              <a:noAutofit/>
            </a:bodyPr>
            <a:lstStyle/>
            <a:p>
              <a:pPr marL="0" marR="0" lvl="0" indent="0" algn="ctr" defTabSz="666750" rtl="0" eaLnBrk="1" fontAlgn="auto" latinLnBrk="0" hangingPunct="1">
                <a:lnSpc>
                  <a:spcPct val="90000"/>
                </a:lnSpc>
                <a:spcBef>
                  <a:spcPct val="0"/>
                </a:spcBef>
                <a:spcAft>
                  <a:spcPct val="35000"/>
                </a:spcAft>
                <a:buClrTx/>
                <a:buSzTx/>
                <a:buFontTx/>
                <a:buNone/>
                <a:tabLst/>
                <a:defRPr/>
              </a:pPr>
              <a:r>
                <a:rPr kumimoji="0" lang="sv-SE" sz="1500" b="1" i="0" u="none" strike="noStrike" kern="1200" cap="none" spc="0" normalizeH="0" baseline="0" noProof="0" dirty="0">
                  <a:ln>
                    <a:noFill/>
                  </a:ln>
                  <a:solidFill>
                    <a:prstClr val="black"/>
                  </a:solidFill>
                  <a:effectLst/>
                  <a:uLnTx/>
                  <a:uFillTx/>
                  <a:latin typeface="Garamond"/>
                  <a:ea typeface="+mn-ea"/>
                  <a:cs typeface="+mn-cs"/>
                </a:rPr>
                <a:t>Ny anställning</a:t>
              </a:r>
            </a:p>
          </p:txBody>
        </p:sp>
      </p:grpSp>
      <p:sp>
        <p:nvSpPr>
          <p:cNvPr id="14" name="V-form 4"/>
          <p:cNvSpPr txBox="1"/>
          <p:nvPr/>
        </p:nvSpPr>
        <p:spPr>
          <a:xfrm>
            <a:off x="3902960" y="3230268"/>
            <a:ext cx="1821168" cy="62563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008" tIns="20003" rIns="20003" bIns="20003" numCol="1" spcCol="1270" anchor="ctr" anchorCtr="0">
            <a:noAutofit/>
          </a:bodyPr>
          <a:lstStyle/>
          <a:p>
            <a:pPr marL="0" marR="0" lvl="0" indent="0" algn="ctr" defTabSz="666750" rtl="0" eaLnBrk="1" fontAlgn="auto" latinLnBrk="0" hangingPunct="1">
              <a:lnSpc>
                <a:spcPct val="90000"/>
              </a:lnSpc>
              <a:spcBef>
                <a:spcPct val="0"/>
              </a:spcBef>
              <a:spcAft>
                <a:spcPct val="35000"/>
              </a:spcAft>
              <a:buClrTx/>
              <a:buSzTx/>
              <a:buFontTx/>
              <a:buNone/>
              <a:tabLst/>
              <a:defRPr/>
            </a:pPr>
            <a:endParaRPr kumimoji="0" lang="sv-SE" sz="1500" b="0" i="0" u="none" strike="noStrike" kern="1200" cap="none" spc="0" normalizeH="0" baseline="0" noProof="0" dirty="0">
              <a:ln>
                <a:noFill/>
              </a:ln>
              <a:solidFill>
                <a:prstClr val="white"/>
              </a:solidFill>
              <a:effectLst/>
              <a:uLnTx/>
              <a:uFillTx/>
              <a:latin typeface="Garamond"/>
              <a:ea typeface="+mn-ea"/>
              <a:cs typeface="+mn-cs"/>
            </a:endParaRPr>
          </a:p>
        </p:txBody>
      </p:sp>
      <p:grpSp>
        <p:nvGrpSpPr>
          <p:cNvPr id="15" name="Grupp 14"/>
          <p:cNvGrpSpPr/>
          <p:nvPr/>
        </p:nvGrpSpPr>
        <p:grpSpPr>
          <a:xfrm>
            <a:off x="3049548" y="3992487"/>
            <a:ext cx="3497946" cy="963544"/>
            <a:chOff x="0" y="0"/>
            <a:chExt cx="2750121" cy="928953"/>
          </a:xfrm>
          <a:solidFill>
            <a:srgbClr val="FFC000"/>
          </a:solidFill>
        </p:grpSpPr>
        <p:sp>
          <p:nvSpPr>
            <p:cNvPr id="16" name="V-form 15"/>
            <p:cNvSpPr/>
            <p:nvPr/>
          </p:nvSpPr>
          <p:spPr>
            <a:xfrm>
              <a:off x="0" y="0"/>
              <a:ext cx="2750121" cy="928953"/>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sv-SE"/>
            </a:p>
          </p:txBody>
        </p:sp>
        <p:sp>
          <p:nvSpPr>
            <p:cNvPr id="17" name="V-form 4"/>
            <p:cNvSpPr txBox="1"/>
            <p:nvPr/>
          </p:nvSpPr>
          <p:spPr>
            <a:xfrm>
              <a:off x="464477" y="0"/>
              <a:ext cx="1821168" cy="928953"/>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60008" tIns="20003" rIns="20003" bIns="20003" numCol="1" spcCol="1270" anchor="ctr" anchorCtr="0">
              <a:noAutofit/>
            </a:bodyPr>
            <a:lstStyle/>
            <a:p>
              <a:pPr marL="0" marR="0" lvl="0" indent="0" algn="l" defTabSz="666750" rtl="0" eaLnBrk="1" fontAlgn="auto" latinLnBrk="0" hangingPunct="1">
                <a:lnSpc>
                  <a:spcPct val="90000"/>
                </a:lnSpc>
                <a:spcBef>
                  <a:spcPct val="0"/>
                </a:spcBef>
                <a:spcAft>
                  <a:spcPct val="35000"/>
                </a:spcAft>
                <a:buClrTx/>
                <a:buSzTx/>
                <a:buFontTx/>
                <a:buNone/>
                <a:tabLst/>
                <a:defRPr/>
              </a:pPr>
              <a:r>
                <a:rPr kumimoji="0" lang="sv-SE" sz="1500" b="1" i="0" u="none" strike="noStrike" kern="1200" cap="none" spc="0" normalizeH="0" baseline="0" noProof="0" dirty="0">
                  <a:ln>
                    <a:noFill/>
                  </a:ln>
                  <a:solidFill>
                    <a:srgbClr val="FF0000"/>
                  </a:solidFill>
                  <a:effectLst/>
                  <a:uLnTx/>
                  <a:uFillTx/>
                  <a:latin typeface="Garamond"/>
                  <a:ea typeface="+mn-ea"/>
                  <a:cs typeface="+mn-cs"/>
                </a:rPr>
                <a:t>Nej-</a:t>
              </a:r>
              <a:r>
                <a:rPr kumimoji="0" lang="sv-SE" sz="1500" b="0" i="0" u="none" strike="noStrike" kern="1200" cap="none" spc="0" normalizeH="0" baseline="0" noProof="0" dirty="0">
                  <a:ln>
                    <a:noFill/>
                  </a:ln>
                  <a:solidFill>
                    <a:srgbClr val="FF0000"/>
                  </a:solidFill>
                  <a:effectLst/>
                  <a:uLnTx/>
                  <a:uFillTx/>
                  <a:latin typeface="Garamond"/>
                  <a:ea typeface="+mn-ea"/>
                  <a:cs typeface="+mn-cs"/>
                </a:rPr>
                <a:t> </a:t>
              </a:r>
              <a:r>
                <a:rPr kumimoji="0" lang="sv-SE" sz="1500" b="1" i="0" u="none" strike="noStrike" kern="1200" cap="none" spc="0" normalizeH="0" baseline="0" noProof="0" dirty="0">
                  <a:ln>
                    <a:noFill/>
                  </a:ln>
                  <a:solidFill>
                    <a:srgbClr val="FF0000"/>
                  </a:solidFill>
                  <a:effectLst/>
                  <a:uLnTx/>
                  <a:uFillTx/>
                  <a:latin typeface="Garamond"/>
                  <a:ea typeface="+mn-ea"/>
                  <a:cs typeface="+mn-cs"/>
                </a:rPr>
                <a:t>arbetsbrist uppstår</a:t>
              </a:r>
            </a:p>
          </p:txBody>
        </p:sp>
      </p:grpSp>
      <p:grpSp>
        <p:nvGrpSpPr>
          <p:cNvPr id="18" name="Grupp 17"/>
          <p:cNvGrpSpPr/>
          <p:nvPr/>
        </p:nvGrpSpPr>
        <p:grpSpPr>
          <a:xfrm>
            <a:off x="6146527" y="3953407"/>
            <a:ext cx="2873262" cy="1248268"/>
            <a:chOff x="0" y="0"/>
            <a:chExt cx="2750121" cy="928953"/>
          </a:xfrm>
          <a:solidFill>
            <a:srgbClr val="FFC000"/>
          </a:solidFill>
        </p:grpSpPr>
        <p:sp>
          <p:nvSpPr>
            <p:cNvPr id="19" name="V-form 18"/>
            <p:cNvSpPr/>
            <p:nvPr/>
          </p:nvSpPr>
          <p:spPr>
            <a:xfrm>
              <a:off x="0" y="0"/>
              <a:ext cx="2750121" cy="928953"/>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sv-SE"/>
            </a:p>
          </p:txBody>
        </p:sp>
        <p:sp>
          <p:nvSpPr>
            <p:cNvPr id="20" name="V-form 4"/>
            <p:cNvSpPr txBox="1"/>
            <p:nvPr/>
          </p:nvSpPr>
          <p:spPr>
            <a:xfrm>
              <a:off x="464477" y="255326"/>
              <a:ext cx="1831775" cy="673626"/>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60008" tIns="20003" rIns="20003" bIns="20003" numCol="1" spcCol="1270" anchor="ctr" anchorCtr="0">
              <a:noAutofit/>
            </a:bodyPr>
            <a:lstStyle/>
            <a:p>
              <a:pPr marL="0" marR="0" lvl="0" indent="0" algn="l" defTabSz="666750" rtl="0" eaLnBrk="1" fontAlgn="auto" latinLnBrk="0" hangingPunct="1">
                <a:lnSpc>
                  <a:spcPct val="90000"/>
                </a:lnSpc>
                <a:spcBef>
                  <a:spcPct val="0"/>
                </a:spcBef>
                <a:spcAft>
                  <a:spcPct val="35000"/>
                </a:spcAft>
                <a:buClrTx/>
                <a:buSzTx/>
                <a:buFontTx/>
                <a:buNone/>
                <a:tabLst/>
                <a:defRPr/>
              </a:pPr>
              <a:r>
                <a:rPr kumimoji="0" lang="sv-SE" sz="1500" b="1" i="0" u="none" strike="noStrike" kern="1200" cap="none" spc="0" normalizeH="0" baseline="0" noProof="0" dirty="0">
                  <a:ln>
                    <a:noFill/>
                  </a:ln>
                  <a:solidFill>
                    <a:srgbClr val="FF0000"/>
                  </a:solidFill>
                  <a:effectLst/>
                  <a:uLnTx/>
                  <a:uFillTx/>
                  <a:latin typeface="Garamond"/>
                  <a:ea typeface="+mn-ea"/>
                  <a:cs typeface="+mn-cs"/>
                </a:rPr>
                <a:t>Förhandling med berörda facklig org.</a:t>
              </a:r>
              <a:r>
                <a:rPr kumimoji="0" lang="sv-SE" sz="1500" b="0" i="0" u="none" strike="noStrike" kern="1200" cap="none" spc="0" normalizeH="0" baseline="0" noProof="0" dirty="0">
                  <a:ln>
                    <a:noFill/>
                  </a:ln>
                  <a:solidFill>
                    <a:srgbClr val="FF0000"/>
                  </a:solidFill>
                  <a:effectLst/>
                  <a:uLnTx/>
                  <a:uFillTx/>
                  <a:latin typeface="Garamond"/>
                  <a:ea typeface="+mn-ea"/>
                  <a:cs typeface="+mn-cs"/>
                </a:rPr>
                <a:t>  </a:t>
              </a:r>
              <a:br>
                <a:rPr kumimoji="0" lang="sv-SE" sz="1500" b="0" i="0" u="none" strike="noStrike" kern="1200" cap="none" spc="0" normalizeH="0" baseline="0" noProof="0" dirty="0">
                  <a:ln>
                    <a:noFill/>
                  </a:ln>
                  <a:solidFill>
                    <a:srgbClr val="FF0000"/>
                  </a:solidFill>
                  <a:effectLst/>
                  <a:uLnTx/>
                  <a:uFillTx/>
                  <a:latin typeface="Garamond"/>
                  <a:ea typeface="+mn-ea"/>
                  <a:cs typeface="+mn-cs"/>
                </a:rPr>
              </a:br>
              <a:r>
                <a:rPr kumimoji="0" lang="sv-SE" sz="1500" b="0" i="0" u="none" strike="noStrike" kern="1200" cap="none" spc="0" normalizeH="0" baseline="0" noProof="0" dirty="0">
                  <a:ln>
                    <a:noFill/>
                  </a:ln>
                  <a:solidFill>
                    <a:srgbClr val="FF0000"/>
                  </a:solidFill>
                  <a:effectLst/>
                  <a:uLnTx/>
                  <a:uFillTx/>
                  <a:latin typeface="Garamond"/>
                  <a:ea typeface="+mn-ea"/>
                  <a:cs typeface="+mn-cs"/>
                </a:rPr>
                <a:t>-Turordningslista</a:t>
              </a:r>
            </a:p>
            <a:p>
              <a:pPr marL="0" marR="0" lvl="0" indent="0" algn="l" defTabSz="666750" rtl="0" eaLnBrk="1" fontAlgn="auto" latinLnBrk="0" hangingPunct="1">
                <a:lnSpc>
                  <a:spcPct val="90000"/>
                </a:lnSpc>
                <a:spcBef>
                  <a:spcPct val="0"/>
                </a:spcBef>
                <a:spcAft>
                  <a:spcPct val="35000"/>
                </a:spcAft>
                <a:buClrTx/>
                <a:buSzTx/>
                <a:buFontTx/>
                <a:buNone/>
                <a:tabLst/>
                <a:defRPr/>
              </a:pPr>
              <a:r>
                <a:rPr kumimoji="0" lang="sv-SE" sz="1500" b="0" i="0" u="none" strike="noStrike" kern="1200" cap="none" spc="0" normalizeH="0" baseline="0" noProof="0" dirty="0">
                  <a:ln>
                    <a:noFill/>
                  </a:ln>
                  <a:solidFill>
                    <a:srgbClr val="FF0000"/>
                  </a:solidFill>
                  <a:effectLst/>
                  <a:uLnTx/>
                  <a:uFillTx/>
                  <a:latin typeface="Garamond"/>
                  <a:ea typeface="+mn-ea"/>
                  <a:cs typeface="+mn-cs"/>
                </a:rPr>
                <a:t>-O</a:t>
              </a:r>
              <a:r>
                <a:rPr kumimoji="0" lang="sv-SE" sz="1500" b="1" i="0" u="none" strike="noStrike" kern="1200" cap="none" spc="0" normalizeH="0" baseline="0" noProof="0" dirty="0">
                  <a:ln>
                    <a:noFill/>
                  </a:ln>
                  <a:solidFill>
                    <a:srgbClr val="FF0000"/>
                  </a:solidFill>
                  <a:effectLst/>
                  <a:uLnTx/>
                  <a:uFillTx/>
                  <a:latin typeface="Garamond"/>
                  <a:ea typeface="+mn-ea"/>
                  <a:cs typeface="+mn-cs"/>
                </a:rPr>
                <a:t>mplaceringsutredn.</a:t>
              </a:r>
            </a:p>
            <a:p>
              <a:pPr marL="0" marR="0" lvl="0" indent="0" algn="l" defTabSz="666750" rtl="0" eaLnBrk="1" fontAlgn="auto" latinLnBrk="0" hangingPunct="1">
                <a:lnSpc>
                  <a:spcPct val="90000"/>
                </a:lnSpc>
                <a:spcBef>
                  <a:spcPct val="0"/>
                </a:spcBef>
                <a:spcAft>
                  <a:spcPct val="35000"/>
                </a:spcAft>
                <a:buClrTx/>
                <a:buSzTx/>
                <a:buFontTx/>
                <a:buNone/>
                <a:tabLst/>
                <a:defRPr/>
              </a:pPr>
              <a:r>
                <a:rPr kumimoji="0" lang="sv-SE" sz="1500" b="1" i="0" u="none" strike="noStrike" kern="1200" cap="none" spc="0" normalizeH="0" baseline="0" noProof="0" dirty="0">
                  <a:ln>
                    <a:noFill/>
                  </a:ln>
                  <a:solidFill>
                    <a:srgbClr val="FF0000"/>
                  </a:solidFill>
                  <a:effectLst/>
                  <a:uLnTx/>
                  <a:uFillTx/>
                  <a:latin typeface="Garamond"/>
                  <a:ea typeface="+mn-ea"/>
                  <a:cs typeface="+mn-cs"/>
                </a:rPr>
                <a:t>Ny anställning?</a:t>
              </a:r>
            </a:p>
            <a:p>
              <a:pPr marL="285750" marR="0" lvl="0" indent="-285750" algn="l" defTabSz="666750" rtl="0" eaLnBrk="1" fontAlgn="auto" latinLnBrk="0" hangingPunct="1">
                <a:lnSpc>
                  <a:spcPct val="90000"/>
                </a:lnSpc>
                <a:spcBef>
                  <a:spcPct val="0"/>
                </a:spcBef>
                <a:spcAft>
                  <a:spcPct val="35000"/>
                </a:spcAft>
                <a:buClrTx/>
                <a:buSzTx/>
                <a:buFontTx/>
                <a:buChar char="-"/>
                <a:tabLst/>
                <a:defRPr/>
              </a:pPr>
              <a:endParaRPr kumimoji="0" lang="sv-SE" sz="1500" b="0" i="0" u="none" strike="noStrike" kern="1200" cap="none" spc="0" normalizeH="0" baseline="0" noProof="0" dirty="0">
                <a:ln>
                  <a:noFill/>
                </a:ln>
                <a:solidFill>
                  <a:srgbClr val="FF0000"/>
                </a:solidFill>
                <a:effectLst/>
                <a:uLnTx/>
                <a:uFillTx/>
                <a:latin typeface="Garamond"/>
                <a:ea typeface="+mn-ea"/>
                <a:cs typeface="+mn-cs"/>
              </a:endParaRPr>
            </a:p>
          </p:txBody>
        </p:sp>
      </p:grpSp>
      <p:graphicFrame>
        <p:nvGraphicFramePr>
          <p:cNvPr id="21" name="Diagram 20"/>
          <p:cNvGraphicFramePr/>
          <p:nvPr/>
        </p:nvGraphicFramePr>
        <p:xfrm>
          <a:off x="36122" y="5278803"/>
          <a:ext cx="9107878" cy="165404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2" name="Rektangel 21"/>
          <p:cNvSpPr/>
          <p:nvPr/>
        </p:nvSpPr>
        <p:spPr>
          <a:xfrm>
            <a:off x="257042" y="248761"/>
            <a:ext cx="5904684" cy="62728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Garamond"/>
                <a:ea typeface="+mn-ea"/>
                <a:cs typeface="+mn-cs"/>
              </a:rPr>
              <a:t>Steg 1 Förändringen</a:t>
            </a:r>
            <a:r>
              <a:rPr kumimoji="0" lang="sv-SE" sz="1800" b="0" i="0" u="none" strike="noStrike" kern="1200" cap="none" spc="0" normalizeH="0" baseline="0" noProof="0" dirty="0">
                <a:ln>
                  <a:noFill/>
                </a:ln>
                <a:solidFill>
                  <a:prstClr val="black"/>
                </a:solidFill>
                <a:effectLst/>
                <a:uLnTx/>
                <a:uFillTx/>
                <a:latin typeface="Garamond"/>
                <a:ea typeface="+mn-ea"/>
                <a:cs typeface="+mn-cs"/>
              </a:rPr>
              <a:t> förhandlas och beslutas.</a:t>
            </a:r>
            <a:endParaRPr kumimoji="0" lang="sv-SE" sz="1800" b="1" i="0" u="none" strike="noStrike" kern="1200" cap="none" spc="0" normalizeH="0" baseline="0" noProof="0" dirty="0">
              <a:ln>
                <a:noFill/>
              </a:ln>
              <a:solidFill>
                <a:prstClr val="black"/>
              </a:solidFill>
              <a:effectLst/>
              <a:uLnTx/>
              <a:uFillTx/>
              <a:latin typeface="Garamond"/>
              <a:ea typeface="+mn-ea"/>
              <a:cs typeface="+mn-cs"/>
            </a:endParaRPr>
          </a:p>
        </p:txBody>
      </p:sp>
      <p:sp>
        <p:nvSpPr>
          <p:cNvPr id="23" name="Rektangel 22"/>
          <p:cNvSpPr/>
          <p:nvPr/>
        </p:nvSpPr>
        <p:spPr>
          <a:xfrm>
            <a:off x="241843" y="2409339"/>
            <a:ext cx="8024073" cy="47397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Garamond"/>
                <a:ea typeface="+mn-ea"/>
                <a:cs typeface="+mn-cs"/>
              </a:rPr>
              <a:t>Steg 2: Förflytta/Omplacera </a:t>
            </a:r>
            <a:r>
              <a:rPr kumimoji="0" lang="sv-SE" sz="1800" b="0" i="0" u="none" strike="noStrike" kern="1200" cap="none" spc="0" normalizeH="0" baseline="0" noProof="0" dirty="0">
                <a:ln>
                  <a:noFill/>
                </a:ln>
                <a:solidFill>
                  <a:prstClr val="black"/>
                </a:solidFill>
                <a:effectLst/>
                <a:uLnTx/>
                <a:uFillTx/>
                <a:latin typeface="Garamond"/>
                <a:ea typeface="+mn-ea"/>
                <a:cs typeface="+mn-cs"/>
              </a:rPr>
              <a:t>för att undvika arbetsbrist.</a:t>
            </a:r>
          </a:p>
        </p:txBody>
      </p:sp>
      <p:sp>
        <p:nvSpPr>
          <p:cNvPr id="24" name="Rektangel 23"/>
          <p:cNvSpPr/>
          <p:nvPr/>
        </p:nvSpPr>
        <p:spPr>
          <a:xfrm>
            <a:off x="241843" y="5042062"/>
            <a:ext cx="5698309" cy="47348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Garamond"/>
                <a:ea typeface="+mn-ea"/>
                <a:cs typeface="+mn-cs"/>
              </a:rPr>
              <a:t>Steg 3: Besked</a:t>
            </a:r>
            <a:r>
              <a:rPr kumimoji="0" lang="sv-SE" sz="1800" b="0" i="0" u="none" strike="noStrike" kern="1200" cap="none" spc="0" normalizeH="0" baseline="0" noProof="0" dirty="0">
                <a:ln>
                  <a:noFill/>
                </a:ln>
                <a:solidFill>
                  <a:prstClr val="black"/>
                </a:solidFill>
                <a:effectLst/>
                <a:uLnTx/>
                <a:uFillTx/>
                <a:latin typeface="Garamond"/>
                <a:ea typeface="+mn-ea"/>
                <a:cs typeface="+mn-cs"/>
              </a:rPr>
              <a:t> om uppsägning p g a arbetsbrist om det saknats omplaceringsmöjlighet.</a:t>
            </a:r>
          </a:p>
        </p:txBody>
      </p:sp>
    </p:spTree>
    <p:extLst>
      <p:ext uri="{BB962C8B-B14F-4D97-AF65-F5344CB8AC3E}">
        <p14:creationId xmlns:p14="http://schemas.microsoft.com/office/powerpoint/2010/main" val="2067158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21" grpId="0">
        <p:bldAsOne/>
      </p:bldGraphic>
      <p:bldP spid="22" grpId="0" animBg="1"/>
      <p:bldP spid="23" grpId="0" animBg="1"/>
      <p:bldP spid="24" grpId="0" animBg="1"/>
    </p:bldLst>
  </p:timing>
</p:sld>
</file>

<file path=ppt/theme/theme1.xml><?xml version="1.0" encoding="utf-8"?>
<a:theme xmlns:a="http://schemas.openxmlformats.org/drawingml/2006/main" name="Haninge_liggande">
  <a:themeElements>
    <a:clrScheme name="Anpassat 2">
      <a:dk1>
        <a:sysClr val="windowText" lastClr="000000"/>
      </a:dk1>
      <a:lt1>
        <a:sysClr val="window" lastClr="FFFFFF"/>
      </a:lt1>
      <a:dk2>
        <a:srgbClr val="0000FF"/>
      </a:dk2>
      <a:lt2>
        <a:srgbClr val="EEECE1"/>
      </a:lt2>
      <a:accent1>
        <a:srgbClr val="0081C5"/>
      </a:accent1>
      <a:accent2>
        <a:srgbClr val="E28F27"/>
      </a:accent2>
      <a:accent3>
        <a:srgbClr val="DC4228"/>
      </a:accent3>
      <a:accent4>
        <a:srgbClr val="8FB63F"/>
      </a:accent4>
      <a:accent5>
        <a:srgbClr val="582C83"/>
      </a:accent5>
      <a:accent6>
        <a:srgbClr val="A77550"/>
      </a:accent6>
      <a:hlink>
        <a:srgbClr val="0000FF"/>
      </a:hlink>
      <a:folHlink>
        <a:srgbClr val="800080"/>
      </a:folHlink>
    </a:clrScheme>
    <a:fontScheme name="Haninge_liggan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lnDef>
  </a:objectDefaults>
  <a:extraClrSchemeLst>
    <a:extraClrScheme>
      <a:clrScheme name="Haninge_liggan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ninge_liggan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ninge_liggan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ninge_liggan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ninge_liggan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ninge_liggan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ninge_liggan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ninge_liggan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ninge_liggan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ninge_liggan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ninge_liggan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ninge_liggan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Haninge_liggande</Template>
  <TotalTime>0</TotalTime>
  <Words>1040</Words>
  <Application>Microsoft Office PowerPoint</Application>
  <PresentationFormat>Bildspel på skärmen (4:3)</PresentationFormat>
  <Paragraphs>92</Paragraphs>
  <Slides>9</Slides>
  <Notes>9</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9</vt:i4>
      </vt:variant>
    </vt:vector>
  </HeadingPairs>
  <TitlesOfParts>
    <vt:vector size="15" baseType="lpstr">
      <vt:lpstr>AGaramond</vt:lpstr>
      <vt:lpstr>Arial</vt:lpstr>
      <vt:lpstr>Calibri</vt:lpstr>
      <vt:lpstr>Garamond</vt:lpstr>
      <vt:lpstr>Times</vt:lpstr>
      <vt:lpstr>Haninge_liggande</vt:lpstr>
      <vt:lpstr>Process vid omorganisation och ev. arbetsbrist   </vt:lpstr>
      <vt:lpstr>Underlag angående förslag till omorganisation </vt:lpstr>
      <vt:lpstr>Samverkan i förhållande till omorganisation </vt:lpstr>
      <vt:lpstr>Vid eventuell övertalighet och arbetsbrist </vt:lpstr>
      <vt:lpstr>Turordning vid eventuell övertalighet </vt:lpstr>
      <vt:lpstr>Fortsatta förhandlingar med berörda fackliga organisationer </vt:lpstr>
      <vt:lpstr>Omplaceringsutredning enligt 7 § LAS </vt:lpstr>
      <vt:lpstr>Uppsägning på grund av arbetsbrist</vt:lpstr>
      <vt:lpstr>PowerPoint-presentation</vt:lpstr>
    </vt:vector>
  </TitlesOfParts>
  <Company>Haninge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Informationsmöte för chefer</dc:title>
  <dc:creator>%USERNAME%</dc:creator>
  <cp:lastModifiedBy>Marie Lilja Lindgren</cp:lastModifiedBy>
  <cp:revision>172</cp:revision>
  <cp:lastPrinted>2020-01-29T07:21:15Z</cp:lastPrinted>
  <dcterms:created xsi:type="dcterms:W3CDTF">2017-01-09T15:25:07Z</dcterms:created>
  <dcterms:modified xsi:type="dcterms:W3CDTF">2024-08-15T15:04:06Z</dcterms:modified>
</cp:coreProperties>
</file>