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96" r:id="rId2"/>
    <p:sldId id="297" r:id="rId3"/>
    <p:sldId id="290" r:id="rId4"/>
    <p:sldId id="289" r:id="rId5"/>
    <p:sldId id="291" r:id="rId6"/>
    <p:sldId id="292" r:id="rId7"/>
    <p:sldId id="293" r:id="rId8"/>
    <p:sldId id="294" r:id="rId9"/>
    <p:sldId id="295" r:id="rId10"/>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826" autoAdjust="0"/>
  </p:normalViewPr>
  <p:slideViewPr>
    <p:cSldViewPr>
      <p:cViewPr varScale="1">
        <p:scale>
          <a:sx n="84" d="100"/>
          <a:sy n="84" d="100"/>
        </p:scale>
        <p:origin x="133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820192-5B89-4373-A0DC-E256D7A64731}" type="datetimeFigureOut">
              <a:rPr lang="sv-SE" smtClean="0"/>
              <a:t>2021-01-05</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0CB5224-86F3-4AD6-8BC4-B4B37A9554B3}" type="slidenum">
              <a:rPr lang="sv-SE" smtClean="0"/>
              <a:t>‹#›</a:t>
            </a:fld>
            <a:endParaRPr lang="sv-SE"/>
          </a:p>
        </p:txBody>
      </p:sp>
    </p:spTree>
    <p:extLst>
      <p:ext uri="{BB962C8B-B14F-4D97-AF65-F5344CB8AC3E}">
        <p14:creationId xmlns:p14="http://schemas.microsoft.com/office/powerpoint/2010/main" val="219815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omarbetade och nya föreskrifterna har tagits fram i samråd med arbetsmarknadens parter.</a:t>
            </a:r>
          </a:p>
          <a:p>
            <a:endParaRPr lang="sv-SE" dirty="0" smtClean="0"/>
          </a:p>
          <a:p>
            <a:r>
              <a:rPr lang="sv-SE" dirty="0" smtClean="0"/>
              <a:t>Anledningen har varit  att de nu gällande föreskrifterna har upplevts som otydliga och svåra att tillägna sig, att nya EU direktiv har tillkommit samt för att systemet med sanktionsavgifter ställer särskilt stränga krav på tydlighet för att sanktionsavgifter skall kunna utdömas vid inspektion.  </a:t>
            </a:r>
          </a:p>
          <a:p>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40CB5224-86F3-4AD6-8BC4-B4B37A9554B3}" type="slidenum">
              <a:rPr lang="sv-SE" smtClean="0"/>
              <a:t>1</a:t>
            </a:fld>
            <a:endParaRPr lang="sv-SE"/>
          </a:p>
        </p:txBody>
      </p:sp>
    </p:spTree>
    <p:extLst>
      <p:ext uri="{BB962C8B-B14F-4D97-AF65-F5344CB8AC3E}">
        <p14:creationId xmlns:p14="http://schemas.microsoft.com/office/powerpoint/2010/main" val="101820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Tillkommande yrkesgrupper som kan komma att omfattas av de nya föreskrifterna kan bland annat vara lokalvårdare, montörer, slaktare eller de som arbetar vid löpande band, till exempel inom fiskindustrin.</a:t>
            </a:r>
          </a:p>
          <a:p>
            <a:r>
              <a:rPr lang="sv-SE" dirty="0" smtClean="0"/>
              <a:t>Det är arbetsmoment som innebär snabba handledsrörelser med kraft som kan öka risken för belastningsskador i händer, armbåge och nacke om de inte genomförs på ett säkert och hälsosamt sätt som omfattas av krav på medicinska kontroller.</a:t>
            </a:r>
          </a:p>
          <a:p>
            <a:endParaRPr lang="sv-SE" dirty="0" smtClean="0"/>
          </a:p>
          <a:p>
            <a:r>
              <a:rPr lang="sv-SE" dirty="0" smtClean="0"/>
              <a:t>I första hand ska belastningsskador liksom andra skador, olyckor eller ohälsa alltid förebyggas genom det </a:t>
            </a:r>
            <a:r>
              <a:rPr lang="sv-SE" b="1" dirty="0" smtClean="0"/>
              <a:t>systematiska arbetsmiljöarbete </a:t>
            </a:r>
            <a:r>
              <a:rPr lang="sv-SE" dirty="0" smtClean="0"/>
              <a:t>som alla arbetsgivare är skyldiga att bedriva, säger Kersti Lorén, ergonom på Arbetsmiljöverket. </a:t>
            </a:r>
          </a:p>
          <a:p>
            <a:endParaRPr lang="sv-SE" dirty="0" smtClean="0"/>
          </a:p>
          <a:p>
            <a:r>
              <a:rPr lang="sv-SE" b="1" dirty="0" smtClean="0"/>
              <a:t>Vad är handintensivt arbete?</a:t>
            </a:r>
          </a:p>
          <a:p>
            <a:r>
              <a:rPr lang="sv-SE" dirty="0" smtClean="0"/>
              <a:t>Arbetsmiljöverket definierar handintensivt arbete som ett arbete där handlederna är aktiva, de vinklas mot sitt </a:t>
            </a:r>
            <a:r>
              <a:rPr lang="sv-SE" dirty="0" err="1" smtClean="0"/>
              <a:t>ytterläge</a:t>
            </a:r>
            <a:r>
              <a:rPr lang="sv-SE" dirty="0" smtClean="0"/>
              <a:t>, åt båda håll, men även i rotation,  i kombination med kraft.  </a:t>
            </a:r>
          </a:p>
          <a:p>
            <a:endParaRPr lang="sv-SE" dirty="0" smtClean="0"/>
          </a:p>
          <a:p>
            <a:r>
              <a:rPr lang="sv-SE" b="1" dirty="0" smtClean="0"/>
              <a:t>Vilket stöd har arbetsgivaren för att kunna uppfylla de krav AV ställer?</a:t>
            </a:r>
          </a:p>
          <a:p>
            <a:r>
              <a:rPr lang="sv-SE" dirty="0" smtClean="0"/>
              <a:t>Arbetsmiljöverket håller på att ta fram en vägledning, samt beställningsblanketter och mall för tjänstbarhetsintyg. </a:t>
            </a:r>
          </a:p>
          <a:p>
            <a:endParaRPr lang="sv-SE" dirty="0" smtClean="0"/>
          </a:p>
          <a:p>
            <a:r>
              <a:rPr lang="sv-SE" b="1" dirty="0" smtClean="0"/>
              <a:t>Vad händer om arbetsgivaren inte genomför</a:t>
            </a:r>
            <a:r>
              <a:rPr lang="sv-SE" b="1" baseline="0" dirty="0" smtClean="0"/>
              <a:t> medicinska kontroller såsom föreskrivet?</a:t>
            </a:r>
            <a:endParaRPr lang="sv-SE" b="1" dirty="0" smtClean="0"/>
          </a:p>
          <a:p>
            <a:r>
              <a:rPr lang="sv-SE" dirty="0" smtClean="0"/>
              <a:t>Vid en inspektion kommer arbetsgivaren att få krav på sig att anordna de medicinska kontroller som anges i föreskrifterna om medicinska kontroller i arbetslivet.</a:t>
            </a:r>
            <a:br>
              <a:rPr lang="sv-SE" dirty="0" smtClean="0"/>
            </a:br>
            <a:r>
              <a:rPr lang="sv-SE" dirty="0" smtClean="0"/>
              <a:t>Om tjänstbarhetsintyg saknas för de arbetstagare, som utför arbete som kräver tjänstbarhetsintyg, kommer en sanktionsavgift att tas ut, 18 §. </a:t>
            </a:r>
          </a:p>
          <a:p>
            <a:endParaRPr lang="sv-SE" dirty="0" smtClean="0"/>
          </a:p>
          <a:p>
            <a:r>
              <a:rPr lang="sv-SE" b="1" dirty="0" smtClean="0"/>
              <a:t>När ska</a:t>
            </a:r>
            <a:r>
              <a:rPr lang="sv-SE" b="1" baseline="0" dirty="0" smtClean="0"/>
              <a:t> arbetsgivaren genomföra kontroller?</a:t>
            </a:r>
          </a:p>
          <a:p>
            <a:r>
              <a:rPr lang="sv-SE" dirty="0" smtClean="0"/>
              <a:t>Sammanfattningsvis innan arbetet påbörjas, därefter enligt</a:t>
            </a:r>
            <a:r>
              <a:rPr lang="sv-SE" baseline="0" dirty="0" smtClean="0"/>
              <a:t> AV:s riktlinjer beroende på arbetet</a:t>
            </a:r>
          </a:p>
          <a:p>
            <a:endParaRPr lang="sv-SE" baseline="0" dirty="0" smtClean="0"/>
          </a:p>
          <a:p>
            <a:r>
              <a:rPr lang="sv-SE" b="1" baseline="0" dirty="0" smtClean="0"/>
              <a:t>Vilka är det nu som omfattas av de nya föreskrifterna?</a:t>
            </a:r>
          </a:p>
          <a:p>
            <a:r>
              <a:rPr lang="sv-SE" dirty="0" smtClean="0"/>
              <a:t>1. arbete där vibrationer förekommer,  </a:t>
            </a:r>
          </a:p>
          <a:p>
            <a:r>
              <a:rPr lang="sv-SE" dirty="0" smtClean="0"/>
              <a:t>2. handintensivt arbete,  </a:t>
            </a:r>
          </a:p>
          <a:p>
            <a:r>
              <a:rPr lang="sv-SE" dirty="0" smtClean="0"/>
              <a:t>3. nattarbete,  </a:t>
            </a:r>
          </a:p>
          <a:p>
            <a:r>
              <a:rPr lang="sv-SE" dirty="0" smtClean="0"/>
              <a:t>4. arbete med vissa kemiska produkter,  </a:t>
            </a:r>
          </a:p>
          <a:p>
            <a:r>
              <a:rPr lang="sv-SE" dirty="0" smtClean="0"/>
              <a:t>5. arbete med fibrosframkallande damm,  </a:t>
            </a:r>
          </a:p>
          <a:p>
            <a:r>
              <a:rPr lang="sv-SE" dirty="0" smtClean="0"/>
              <a:t>6. arbete med bly, kadmium eller kvicksilver,  </a:t>
            </a:r>
          </a:p>
          <a:p>
            <a:r>
              <a:rPr lang="sv-SE" dirty="0" smtClean="0"/>
              <a:t>7. arbete med klättring med stor nivåskillnad,  </a:t>
            </a:r>
          </a:p>
          <a:p>
            <a:r>
              <a:rPr lang="sv-SE" dirty="0" smtClean="0"/>
              <a:t>8. arbete med rök- och kemdykning, eller  </a:t>
            </a:r>
          </a:p>
          <a:p>
            <a:r>
              <a:rPr lang="sv-SE" dirty="0" smtClean="0"/>
              <a:t>9. dykeriarbete, omfattas.</a:t>
            </a:r>
          </a:p>
          <a:p>
            <a:endParaRPr lang="sv-SE" dirty="0"/>
          </a:p>
        </p:txBody>
      </p:sp>
      <p:sp>
        <p:nvSpPr>
          <p:cNvPr id="4" name="Platshållare för bildnummer 3"/>
          <p:cNvSpPr>
            <a:spLocks noGrp="1"/>
          </p:cNvSpPr>
          <p:nvPr>
            <p:ph type="sldNum" sz="quarter" idx="10"/>
          </p:nvPr>
        </p:nvSpPr>
        <p:spPr/>
        <p:txBody>
          <a:bodyPr/>
          <a:lstStyle/>
          <a:p>
            <a:fld id="{40CB5224-86F3-4AD6-8BC4-B4B37A9554B3}" type="slidenum">
              <a:rPr lang="sv-SE" smtClean="0"/>
              <a:t>2</a:t>
            </a:fld>
            <a:endParaRPr lang="sv-SE"/>
          </a:p>
        </p:txBody>
      </p:sp>
    </p:spTree>
    <p:extLst>
      <p:ext uri="{BB962C8B-B14F-4D97-AF65-F5344CB8AC3E}">
        <p14:creationId xmlns:p14="http://schemas.microsoft.com/office/powerpoint/2010/main" val="3333963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31135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03802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54176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444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15188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14719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10087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98892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51625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85048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08840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fontAlgn="base">
              <a:spcAft>
                <a:spcPct val="0"/>
              </a:spcAft>
              <a:defRPr/>
            </a:pPr>
            <a:r>
              <a:rPr lang="sv-SE" altLang="sv-SE">
                <a:solidFill>
                  <a:prstClr val="black"/>
                </a:solidFill>
              </a:rPr>
              <a:t>Ämne</a:t>
            </a:r>
          </a:p>
        </p:txBody>
      </p:sp>
    </p:spTree>
    <p:extLst>
      <p:ext uri="{BB962C8B-B14F-4D97-AF65-F5344CB8AC3E}">
        <p14:creationId xmlns:p14="http://schemas.microsoft.com/office/powerpoint/2010/main" val="65789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https://inloggad.draftit.se/h/haninge-kommun/" TargetMode="External"/><Relationship Id="rId7" Type="http://schemas.openxmlformats.org/officeDocument/2006/relationships/hyperlink" Target="mailto:https://intranet.haninge.se/min-anstallning/sjukdom-vab-och-rehab/foretagshalsovar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https://www.av.se/om-oss/kontakta-oss/" TargetMode="External"/><Relationship Id="rId5" Type="http://schemas.openxmlformats.org/officeDocument/2006/relationships/hyperlink" Target="mailto:hr@haninge.se" TargetMode="External"/><Relationship Id="rId4" Type="http://schemas.openxmlformats.org/officeDocument/2006/relationships/hyperlink" Target="mailto:https://intranet.haninge.se/min-anstallning/arbetsmilj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ctrTitle"/>
          </p:nvPr>
        </p:nvSpPr>
        <p:spPr>
          <a:xfrm>
            <a:off x="899592" y="1412776"/>
            <a:ext cx="7772400" cy="1398338"/>
          </a:xfrm>
        </p:spPr>
        <p:txBody>
          <a:bodyPr/>
          <a:lstStyle/>
          <a:p>
            <a:r>
              <a:rPr lang="sv-SE" dirty="0" smtClean="0"/>
              <a:t/>
            </a:r>
            <a:br>
              <a:rPr lang="sv-SE" dirty="0" smtClean="0"/>
            </a:br>
            <a:r>
              <a:rPr lang="sv-SE" dirty="0" smtClean="0"/>
              <a:t/>
            </a:r>
            <a:br>
              <a:rPr lang="sv-SE" dirty="0" smtClean="0"/>
            </a:br>
            <a:r>
              <a:rPr lang="sv-SE" dirty="0"/>
              <a:t/>
            </a:r>
            <a:br>
              <a:rPr lang="sv-SE" dirty="0"/>
            </a:br>
            <a:r>
              <a:rPr lang="sv-SE" sz="3200" b="1" dirty="0"/>
              <a:t>Arbetsplatsens </a:t>
            </a:r>
            <a:r>
              <a:rPr lang="sv-SE" sz="3200" b="1" dirty="0" smtClean="0"/>
              <a:t>utformning AFS 2020:1</a:t>
            </a:r>
            <a:br>
              <a:rPr lang="sv-SE" sz="3200" b="1" dirty="0" smtClean="0"/>
            </a:br>
            <a:r>
              <a:rPr lang="sv-SE" sz="3200" b="1" dirty="0" smtClean="0"/>
              <a:t>Ny och omarbetad föreskrift</a:t>
            </a:r>
            <a:br>
              <a:rPr lang="sv-SE" sz="3200" b="1" dirty="0" smtClean="0"/>
            </a:br>
            <a:r>
              <a:rPr lang="sv-SE" sz="3200" b="1" dirty="0" smtClean="0"/>
              <a:t>gäller fr o m 2021-01-01</a:t>
            </a:r>
            <a:r>
              <a:rPr lang="sv-SE" sz="3200" b="1" i="1" dirty="0"/>
              <a:t/>
            </a:r>
            <a:br>
              <a:rPr lang="sv-SE" sz="3200" b="1" i="1" dirty="0"/>
            </a:br>
            <a:r>
              <a:rPr lang="sv-SE" dirty="0" smtClean="0"/>
              <a:t/>
            </a:r>
            <a:br>
              <a:rPr lang="sv-SE" dirty="0" smtClean="0"/>
            </a:br>
            <a:r>
              <a:rPr lang="sv-SE" dirty="0" smtClean="0"/>
              <a:t/>
            </a:r>
            <a:br>
              <a:rPr lang="sv-SE" dirty="0" smtClean="0"/>
            </a:br>
            <a:endParaRPr lang="sv-SE" dirty="0"/>
          </a:p>
        </p:txBody>
      </p:sp>
      <p:sp>
        <p:nvSpPr>
          <p:cNvPr id="7" name="Underrubrik 6"/>
          <p:cNvSpPr>
            <a:spLocks noGrp="1"/>
          </p:cNvSpPr>
          <p:nvPr>
            <p:ph type="subTitle" idx="1"/>
          </p:nvPr>
        </p:nvSpPr>
        <p:spPr>
          <a:xfrm>
            <a:off x="1423619" y="3010830"/>
            <a:ext cx="6370984" cy="3528392"/>
          </a:xfrm>
        </p:spPr>
        <p:txBody>
          <a:bodyPr/>
          <a:lstStyle/>
          <a:p>
            <a:pPr lvl="1"/>
            <a:endParaRPr lang="sv-SE" dirty="0" smtClean="0"/>
          </a:p>
          <a:p>
            <a:pPr lvl="1"/>
            <a:r>
              <a:rPr lang="sv-SE" sz="1800" b="1" dirty="0" smtClean="0"/>
              <a:t>Ersätter tidigare föreskrifter som utgår:</a:t>
            </a:r>
            <a:endParaRPr lang="sv-SE" sz="1800" b="1" strike="sngStrike" dirty="0"/>
          </a:p>
          <a:p>
            <a:pPr lvl="1"/>
            <a:r>
              <a:rPr lang="sv-SE" sz="1800" strike="sngStrike" dirty="0" smtClean="0"/>
              <a:t>Arbetsplatsens </a:t>
            </a:r>
            <a:r>
              <a:rPr lang="sv-SE" sz="1800" strike="sngStrike" dirty="0"/>
              <a:t>utformning (AFS 2009:2)</a:t>
            </a:r>
          </a:p>
          <a:p>
            <a:pPr lvl="1"/>
            <a:r>
              <a:rPr lang="sv-SE" sz="1800" strike="sngStrike" dirty="0"/>
              <a:t>Arbete i stark värme (AFS 1997:2)</a:t>
            </a:r>
          </a:p>
          <a:p>
            <a:pPr lvl="1"/>
            <a:r>
              <a:rPr lang="sv-SE" sz="1800" strike="sngStrike" dirty="0"/>
              <a:t>Arbete i kylda livsmedelslokaler (AFS 1998:2) </a:t>
            </a:r>
          </a:p>
          <a:p>
            <a:pPr lvl="1"/>
            <a:r>
              <a:rPr lang="sv-SE" sz="1800" strike="sngStrike" dirty="0" smtClean="0"/>
              <a:t>Skyltar </a:t>
            </a:r>
            <a:r>
              <a:rPr lang="sv-SE" sz="1800" strike="sngStrike" dirty="0"/>
              <a:t>och signaler (AFS 2008:13)</a:t>
            </a:r>
          </a:p>
          <a:p>
            <a:endParaRPr lang="sv-SE" dirty="0" smtClean="0"/>
          </a:p>
          <a:p>
            <a:endParaRPr lang="sv-SE" b="1" dirty="0"/>
          </a:p>
          <a:p>
            <a:endParaRPr lang="sv-SE" b="1" dirty="0" smtClean="0"/>
          </a:p>
          <a:p>
            <a:endParaRPr lang="sv-SE" dirty="0" smtClean="0"/>
          </a:p>
        </p:txBody>
      </p:sp>
      <p:sp>
        <p:nvSpPr>
          <p:cNvPr id="2" name="Nedåtpil 1"/>
          <p:cNvSpPr/>
          <p:nvPr/>
        </p:nvSpPr>
        <p:spPr bwMode="auto">
          <a:xfrm>
            <a:off x="4427984" y="3284984"/>
            <a:ext cx="45719" cy="45719"/>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pic>
        <p:nvPicPr>
          <p:cNvPr id="4" name="Bildobjekt 3"/>
          <p:cNvPicPr>
            <a:picLocks noChangeAspect="1"/>
          </p:cNvPicPr>
          <p:nvPr/>
        </p:nvPicPr>
        <p:blipFill>
          <a:blip r:embed="rId3"/>
          <a:stretch>
            <a:fillRect/>
          </a:stretch>
        </p:blipFill>
        <p:spPr>
          <a:xfrm>
            <a:off x="7780932" y="3268712"/>
            <a:ext cx="692186" cy="977950"/>
          </a:xfrm>
          <a:prstGeom prst="rect">
            <a:avLst/>
          </a:prstGeom>
        </p:spPr>
      </p:pic>
      <p:sp>
        <p:nvSpPr>
          <p:cNvPr id="3" name="Platshållare för sidfot 2"/>
          <p:cNvSpPr>
            <a:spLocks noGrp="1"/>
          </p:cNvSpPr>
          <p:nvPr>
            <p:ph type="ftr" sz="quarter" idx="10"/>
          </p:nvPr>
        </p:nvSpPr>
        <p:spPr/>
        <p:txBody>
          <a:bodyPr/>
          <a:lstStyle/>
          <a:p>
            <a:pPr>
              <a:defRPr/>
            </a:pPr>
            <a:r>
              <a:rPr lang="sv-SE" altLang="sv-SE" smtClean="0">
                <a:solidFill>
                  <a:prstClr val="black"/>
                </a:solidFill>
              </a:rPr>
              <a:t>HR-avdelningen 2021-01-01</a:t>
            </a:r>
            <a:endParaRPr lang="sv-SE" altLang="sv-SE">
              <a:solidFill>
                <a:prstClr val="black"/>
              </a:solidFill>
            </a:endParaRPr>
          </a:p>
        </p:txBody>
      </p:sp>
    </p:spTree>
    <p:extLst>
      <p:ext uri="{BB962C8B-B14F-4D97-AF65-F5344CB8AC3E}">
        <p14:creationId xmlns:p14="http://schemas.microsoft.com/office/powerpoint/2010/main" val="355797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04583" y="476672"/>
            <a:ext cx="7772400" cy="1143000"/>
          </a:xfrm>
        </p:spPr>
        <p:txBody>
          <a:bodyPr/>
          <a:lstStyle/>
          <a:p>
            <a:r>
              <a:rPr lang="sv-SE" sz="3200" dirty="0" smtClean="0"/>
              <a:t>Information till chef med ansvar för arbetsmiljöuppgifter</a:t>
            </a:r>
            <a:endParaRPr lang="sv-SE" sz="3200" dirty="0"/>
          </a:p>
        </p:txBody>
      </p:sp>
      <p:sp>
        <p:nvSpPr>
          <p:cNvPr id="3" name="Platshållare för innehåll 2"/>
          <p:cNvSpPr>
            <a:spLocks noGrp="1"/>
          </p:cNvSpPr>
          <p:nvPr>
            <p:ph idx="1"/>
          </p:nvPr>
        </p:nvSpPr>
        <p:spPr>
          <a:xfrm>
            <a:off x="695455" y="1844824"/>
            <a:ext cx="7990656" cy="4752528"/>
          </a:xfrm>
        </p:spPr>
        <p:txBody>
          <a:bodyPr/>
          <a:lstStyle/>
          <a:p>
            <a:pPr marL="0" indent="0" algn="ctr">
              <a:buNone/>
            </a:pPr>
            <a:r>
              <a:rPr lang="sv-SE" sz="1400" dirty="0" smtClean="0"/>
              <a:t>Chef ska ha kunskap om och följa aktuella lagar och föreskrifter</a:t>
            </a:r>
          </a:p>
          <a:p>
            <a:pPr marL="0" indent="0" algn="ctr">
              <a:buNone/>
            </a:pPr>
            <a:endParaRPr lang="sv-SE" sz="1400" dirty="0" smtClean="0"/>
          </a:p>
          <a:p>
            <a:pPr marL="0" indent="0" algn="ctr">
              <a:buNone/>
            </a:pPr>
            <a:r>
              <a:rPr lang="sv-SE" sz="1400" dirty="0"/>
              <a:t>Denna </a:t>
            </a:r>
            <a:r>
              <a:rPr lang="sv-SE" sz="1400" dirty="0" smtClean="0"/>
              <a:t>presentation innehåller:</a:t>
            </a:r>
          </a:p>
          <a:p>
            <a:pPr algn="ctr">
              <a:buFont typeface="+mj-lt"/>
              <a:buAutoNum type="arabicPeriod"/>
            </a:pPr>
            <a:r>
              <a:rPr lang="sv-SE" sz="1400" dirty="0" smtClean="0"/>
              <a:t>kort sammanfattning </a:t>
            </a:r>
          </a:p>
          <a:p>
            <a:pPr algn="ctr">
              <a:buFont typeface="+mj-lt"/>
              <a:buAutoNum type="arabicPeriod"/>
            </a:pPr>
            <a:r>
              <a:rPr lang="sv-SE" sz="1400" dirty="0" smtClean="0"/>
              <a:t> fördjupningsdel</a:t>
            </a:r>
            <a:endParaRPr lang="sv-SE" sz="1400" dirty="0"/>
          </a:p>
          <a:p>
            <a:pPr marL="0" indent="0" algn="ctr">
              <a:buNone/>
            </a:pPr>
            <a:endParaRPr lang="sv-SE" sz="1400" dirty="0" smtClean="0"/>
          </a:p>
          <a:p>
            <a:pPr marL="0" indent="0" algn="ctr">
              <a:buNone/>
            </a:pPr>
            <a:endParaRPr lang="sv-SE" sz="1400" dirty="0" smtClean="0"/>
          </a:p>
          <a:p>
            <a:pPr marL="0" indent="0" algn="ctr">
              <a:buNone/>
            </a:pPr>
            <a:r>
              <a:rPr lang="sv-SE" sz="1800" b="1" dirty="0" smtClean="0"/>
              <a:t>Chefens stöd</a:t>
            </a:r>
          </a:p>
          <a:p>
            <a:pPr marL="0" indent="0" algn="ctr">
              <a:buNone/>
            </a:pPr>
            <a:r>
              <a:rPr lang="sv-SE" sz="1400" dirty="0" smtClean="0">
                <a:hlinkClick r:id="rId3"/>
              </a:rPr>
              <a:t>Chefsportalen</a:t>
            </a:r>
            <a:r>
              <a:rPr lang="sv-SE" sz="1400" dirty="0" smtClean="0"/>
              <a:t> och </a:t>
            </a:r>
            <a:r>
              <a:rPr lang="sv-SE" sz="1400" dirty="0" smtClean="0">
                <a:hlinkClick r:id="rId4"/>
              </a:rPr>
              <a:t>HINT</a:t>
            </a:r>
            <a:r>
              <a:rPr lang="sv-SE" sz="1400" dirty="0" smtClean="0"/>
              <a:t> för mer utförlig information</a:t>
            </a:r>
          </a:p>
          <a:p>
            <a:pPr marL="0" indent="0" algn="ctr">
              <a:buNone/>
            </a:pPr>
            <a:r>
              <a:rPr lang="sv-SE" sz="1400" dirty="0" smtClean="0"/>
              <a:t>Kontakta </a:t>
            </a:r>
            <a:r>
              <a:rPr lang="sv-SE" sz="1400" dirty="0">
                <a:hlinkClick r:id="rId5"/>
              </a:rPr>
              <a:t>HR Chefsstöd </a:t>
            </a:r>
            <a:r>
              <a:rPr lang="sv-SE" sz="1400" dirty="0"/>
              <a:t>för </a:t>
            </a:r>
            <a:r>
              <a:rPr lang="sv-SE" sz="1400" dirty="0" smtClean="0"/>
              <a:t>rådgivning </a:t>
            </a:r>
          </a:p>
          <a:p>
            <a:pPr marL="0" indent="0" algn="ctr">
              <a:buNone/>
            </a:pPr>
            <a:r>
              <a:rPr lang="sv-SE" sz="1400" dirty="0" smtClean="0"/>
              <a:t>Kontakta </a:t>
            </a:r>
            <a:r>
              <a:rPr lang="sv-SE" sz="1400" dirty="0" smtClean="0">
                <a:hlinkClick r:id="rId6"/>
              </a:rPr>
              <a:t>Arbetsmiljöverket</a:t>
            </a:r>
            <a:r>
              <a:rPr lang="sv-SE" sz="1400" dirty="0" smtClean="0"/>
              <a:t> för specifika frågor</a:t>
            </a:r>
          </a:p>
          <a:p>
            <a:pPr marL="0" indent="0" algn="ctr">
              <a:buNone/>
            </a:pPr>
            <a:r>
              <a:rPr lang="sv-SE" sz="1400" dirty="0" smtClean="0"/>
              <a:t>Kontakta </a:t>
            </a:r>
            <a:r>
              <a:rPr lang="sv-SE" sz="1400" dirty="0" smtClean="0">
                <a:hlinkClick r:id="rId7"/>
              </a:rPr>
              <a:t>företagshälsovården</a:t>
            </a:r>
            <a:r>
              <a:rPr lang="sv-SE" sz="1400" dirty="0"/>
              <a:t> </a:t>
            </a:r>
            <a:r>
              <a:rPr lang="sv-SE" sz="1400" dirty="0" smtClean="0"/>
              <a:t>för expertkompetens som t ex arbetsmiljöingenjör, ergonom mm</a:t>
            </a:r>
          </a:p>
          <a:p>
            <a:pPr marL="0" indent="0" algn="ctr">
              <a:buNone/>
            </a:pPr>
            <a:endParaRPr lang="sv-SE" dirty="0"/>
          </a:p>
          <a:p>
            <a:pPr algn="ctr"/>
            <a:endParaRPr lang="sv-SE" dirty="0" smtClean="0"/>
          </a:p>
          <a:p>
            <a:pPr marL="0" indent="0">
              <a:buNone/>
            </a:pPr>
            <a:endParaRPr lang="sv-SE" dirty="0" smtClean="0"/>
          </a:p>
          <a:p>
            <a:pPr marL="0" indent="0">
              <a:buNone/>
            </a:pPr>
            <a:endParaRPr lang="sv-SE" dirty="0" smtClean="0"/>
          </a:p>
          <a:p>
            <a:endParaRPr lang="sv-SE" dirty="0" smtClean="0"/>
          </a:p>
          <a:p>
            <a:endParaRPr lang="sv-SE" dirty="0"/>
          </a:p>
        </p:txBody>
      </p:sp>
    </p:spTree>
    <p:extLst>
      <p:ext uri="{BB962C8B-B14F-4D97-AF65-F5344CB8AC3E}">
        <p14:creationId xmlns:p14="http://schemas.microsoft.com/office/powerpoint/2010/main" val="122623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4967" y="188640"/>
            <a:ext cx="7772400" cy="1143000"/>
          </a:xfrm>
        </p:spPr>
        <p:txBody>
          <a:bodyPr/>
          <a:lstStyle/>
          <a:p>
            <a:pPr algn="l"/>
            <a:r>
              <a:rPr lang="sv-SE" dirty="0" smtClean="0"/>
              <a:t>1. Kort sammanfattning</a:t>
            </a:r>
            <a:endParaRPr lang="sv-SE" dirty="0"/>
          </a:p>
        </p:txBody>
      </p:sp>
      <p:sp>
        <p:nvSpPr>
          <p:cNvPr id="3" name="Platshållare för innehåll 2"/>
          <p:cNvSpPr>
            <a:spLocks noGrp="1"/>
          </p:cNvSpPr>
          <p:nvPr>
            <p:ph idx="1"/>
          </p:nvPr>
        </p:nvSpPr>
        <p:spPr>
          <a:xfrm>
            <a:off x="754967" y="1124744"/>
            <a:ext cx="7772400" cy="4824536"/>
          </a:xfrm>
        </p:spPr>
        <p:txBody>
          <a:bodyPr/>
          <a:lstStyle/>
          <a:p>
            <a:r>
              <a:rPr lang="sv-SE" sz="1400" dirty="0" smtClean="0"/>
              <a:t>Arbetsplatsens </a:t>
            </a:r>
            <a:r>
              <a:rPr lang="sv-SE" sz="1400" dirty="0"/>
              <a:t>utformning är en av Arbetsmiljöverkets föreskrifter som omfattar flest </a:t>
            </a:r>
            <a:r>
              <a:rPr lang="sv-SE" sz="1400" dirty="0" smtClean="0"/>
              <a:t>områden.</a:t>
            </a:r>
          </a:p>
          <a:p>
            <a:endParaRPr lang="sv-SE" sz="1400" dirty="0"/>
          </a:p>
          <a:p>
            <a:r>
              <a:rPr lang="sv-SE" sz="1400" dirty="0" smtClean="0"/>
              <a:t>Den </a:t>
            </a:r>
            <a:r>
              <a:rPr lang="sv-SE" sz="1400" dirty="0"/>
              <a:t>gäller i stort sett alla arbetsplatser</a:t>
            </a:r>
            <a:r>
              <a:rPr lang="sv-SE" sz="1400" dirty="0" smtClean="0"/>
              <a:t>. Här </a:t>
            </a:r>
            <a:r>
              <a:rPr lang="sv-SE" sz="1400" dirty="0"/>
              <a:t>finns regler om till exempel ventilation, belysning, dagsljus, utrymning och tillräckliga </a:t>
            </a:r>
            <a:r>
              <a:rPr lang="sv-SE" sz="1400" dirty="0" smtClean="0"/>
              <a:t> arbetsutrymmen.</a:t>
            </a:r>
          </a:p>
          <a:p>
            <a:pPr marL="0" indent="0">
              <a:buNone/>
            </a:pPr>
            <a:endParaRPr lang="sv-SE" sz="1400" dirty="0" smtClean="0"/>
          </a:p>
          <a:p>
            <a:r>
              <a:rPr lang="sv-SE" sz="1400" dirty="0" smtClean="0"/>
              <a:t>Det </a:t>
            </a:r>
            <a:r>
              <a:rPr lang="sv-SE" sz="1400" dirty="0"/>
              <a:t>finns också regler om att arbetsplatser ska vara tillgängliga för så många som möjligt på lika villkor. </a:t>
            </a:r>
            <a:endParaRPr lang="sv-SE" sz="1400" dirty="0" smtClean="0"/>
          </a:p>
          <a:p>
            <a:endParaRPr lang="sv-SE" sz="1400" dirty="0"/>
          </a:p>
          <a:p>
            <a:r>
              <a:rPr lang="sv-SE" sz="1400" dirty="0"/>
              <a:t>Nytt är bland annat regler om byggherrars, Bas-P:s och projektörers ansvar för arbetsmiljön på den </a:t>
            </a:r>
            <a:r>
              <a:rPr lang="sv-SE" sz="1400" dirty="0" smtClean="0"/>
              <a:t>färdiga </a:t>
            </a:r>
            <a:r>
              <a:rPr lang="sv-SE" sz="1400" dirty="0"/>
              <a:t>arbetsplatsen och skärpta regler om tillgänglighet</a:t>
            </a:r>
            <a:r>
              <a:rPr lang="sv-SE" sz="1400" dirty="0" smtClean="0"/>
              <a:t>.</a:t>
            </a:r>
          </a:p>
          <a:p>
            <a:pPr marL="0" indent="0">
              <a:buNone/>
            </a:pPr>
            <a:endParaRPr lang="sv-SE" sz="1400" dirty="0" smtClean="0"/>
          </a:p>
          <a:p>
            <a:r>
              <a:rPr lang="sv-SE" sz="1400" dirty="0"/>
              <a:t>Föreskrifterna gäller inte i sin helhet för hemarbete, men man kan gärna använda dem som vägledning. Arbetsgivaren har enligt arbetsmiljölagen ansvar för arbetstagarnas hälsa och säkerhet, även om arbetet utförs i hemmet och exempelvis våra föreskrifter om belastningsergonomi och för arbete vid bildskärm gäller</a:t>
            </a:r>
            <a:r>
              <a:rPr lang="sv-SE" sz="1400" dirty="0" smtClean="0"/>
              <a:t>.</a:t>
            </a:r>
          </a:p>
          <a:p>
            <a:pPr marL="0" indent="0">
              <a:buNone/>
            </a:pPr>
            <a:endParaRPr lang="sv-SE" sz="1400" dirty="0" smtClean="0"/>
          </a:p>
          <a:p>
            <a:r>
              <a:rPr lang="sv-SE" sz="1400" dirty="0"/>
              <a:t>Fundera över vilka delar i den nya föreskriften som berör den egna verksamheten och hur/när de ska tillämpas, tex vid om/nybyggnation, systematiskt brandskyddsarbete, planering av personalutrymmen mm.</a:t>
            </a:r>
          </a:p>
          <a:p>
            <a:endParaRPr lang="sv-SE" sz="1400" dirty="0"/>
          </a:p>
          <a:p>
            <a:pPr lvl="1" algn="ctr"/>
            <a:endParaRPr lang="sv-SE" dirty="0"/>
          </a:p>
        </p:txBody>
      </p:sp>
    </p:spTree>
    <p:extLst>
      <p:ext uri="{BB962C8B-B14F-4D97-AF65-F5344CB8AC3E}">
        <p14:creationId xmlns:p14="http://schemas.microsoft.com/office/powerpoint/2010/main" val="954426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5586" y="404664"/>
            <a:ext cx="7772400" cy="1143000"/>
          </a:xfrm>
        </p:spPr>
        <p:txBody>
          <a:bodyPr/>
          <a:lstStyle/>
          <a:p>
            <a:pPr marL="0" indent="0" algn="l">
              <a:buNone/>
            </a:pPr>
            <a:r>
              <a:rPr lang="sv-SE" sz="3600" dirty="0" smtClean="0"/>
              <a:t>2. Fördjupning </a:t>
            </a:r>
            <a:r>
              <a:rPr lang="sv-SE" sz="2000" dirty="0" smtClean="0"/>
              <a:t>Tillämpningsområde, definitioner, till </a:t>
            </a:r>
            <a:r>
              <a:rPr lang="sv-SE" sz="2000" dirty="0"/>
              <a:t>vem riktar sig föreskrifterna</a:t>
            </a:r>
          </a:p>
        </p:txBody>
      </p:sp>
      <p:sp>
        <p:nvSpPr>
          <p:cNvPr id="3" name="Platshållare för innehåll 2"/>
          <p:cNvSpPr>
            <a:spLocks noGrp="1"/>
          </p:cNvSpPr>
          <p:nvPr>
            <p:ph idx="1"/>
          </p:nvPr>
        </p:nvSpPr>
        <p:spPr>
          <a:xfrm>
            <a:off x="705586" y="1772816"/>
            <a:ext cx="7772400" cy="4114800"/>
          </a:xfrm>
        </p:spPr>
        <p:txBody>
          <a:bodyPr/>
          <a:lstStyle/>
          <a:p>
            <a:r>
              <a:rPr lang="sv-SE" sz="1400" b="1" dirty="0" smtClean="0"/>
              <a:t>Arbetsplats </a:t>
            </a:r>
            <a:r>
              <a:rPr lang="sv-SE" sz="1400" b="1" dirty="0"/>
              <a:t>har en ny definition</a:t>
            </a:r>
            <a:r>
              <a:rPr lang="sv-SE" sz="1400" dirty="0"/>
              <a:t>, och innefattar nu även förbindelseleder och personalutrymmen</a:t>
            </a:r>
            <a:r>
              <a:rPr lang="sv-SE" sz="1400" dirty="0" smtClean="0"/>
              <a:t>.</a:t>
            </a:r>
          </a:p>
          <a:p>
            <a:pPr marL="0" indent="0">
              <a:buNone/>
            </a:pPr>
            <a:endParaRPr lang="sv-SE" sz="1400" dirty="0" smtClean="0"/>
          </a:p>
          <a:p>
            <a:r>
              <a:rPr lang="sv-SE" sz="1400" b="1" dirty="0" smtClean="0"/>
              <a:t>Tillämpningsområdet </a:t>
            </a:r>
            <a:r>
              <a:rPr lang="sv-SE" sz="1400" b="1" dirty="0"/>
              <a:t>är i stort sett detsamma</a:t>
            </a:r>
            <a:r>
              <a:rPr lang="sv-SE" sz="1400" dirty="0"/>
              <a:t>, det vill säga föreskrifterna gäller för arbetsplatser i och i anslutning till byggnadsverk, och det är samma undantag för byggnads- och anläggningsarbete, utvinningsindustri och vissa arbetsplatser inom försvaret</a:t>
            </a:r>
            <a:r>
              <a:rPr lang="sv-SE" sz="1400" dirty="0" smtClean="0"/>
              <a:t>.</a:t>
            </a:r>
          </a:p>
          <a:p>
            <a:endParaRPr lang="sv-SE" sz="1400" b="1" dirty="0" smtClean="0"/>
          </a:p>
          <a:p>
            <a:r>
              <a:rPr lang="sv-SE" sz="1400" b="1" dirty="0" smtClean="0"/>
              <a:t>En ny paragraf där det framgår </a:t>
            </a:r>
            <a:r>
              <a:rPr lang="sv-SE" sz="1400" b="1" dirty="0"/>
              <a:t>att större delen av föreskrifterna inte gäller för arbetsgivare i de fall arbetsgivaren inte råder över arbetsplatsen</a:t>
            </a:r>
            <a:r>
              <a:rPr lang="sv-SE" sz="1400" dirty="0"/>
              <a:t>, t.ex. vid distansarbete, hemtjänst och ambulerande arbeten. Detta är en anpassning till hur föreskrifterna redan tidigare har tillämpats, eftersom arbetsgivaren måste ha en praktisk möjlighet att påverka den fysiska miljön, vilket är vad dessa föreskrifter handlar om. </a:t>
            </a:r>
            <a:r>
              <a:rPr lang="sv-SE" sz="1400" b="1" dirty="0"/>
              <a:t>Detta inskränker inte arbetsgivarens ansvar att förebygga risker för ohälsa och olycksfall för de anställda.</a:t>
            </a:r>
            <a:r>
              <a:rPr lang="sv-SE" sz="1400" dirty="0"/>
              <a:t> Arbetsgivaren har ansvar för de anställdas arbetsmiljö enligt arbetsmiljölagen, och andra föreskrifter, till exempel föreskrifterna om arbete vid bildskärm och om belastningsergonomi gäller även i dessa fall</a:t>
            </a:r>
            <a:r>
              <a:rPr lang="sv-SE" sz="1400" dirty="0" smtClean="0"/>
              <a:t>.</a:t>
            </a:r>
            <a:endParaRPr lang="sv-SE" sz="1400" dirty="0"/>
          </a:p>
        </p:txBody>
      </p:sp>
    </p:spTree>
    <p:extLst>
      <p:ext uri="{BB962C8B-B14F-4D97-AF65-F5344CB8AC3E}">
        <p14:creationId xmlns:p14="http://schemas.microsoft.com/office/powerpoint/2010/main" val="213888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1256" y="332656"/>
            <a:ext cx="7772400" cy="1143000"/>
          </a:xfrm>
        </p:spPr>
        <p:txBody>
          <a:bodyPr/>
          <a:lstStyle/>
          <a:p>
            <a:pPr algn="l"/>
            <a:r>
              <a:rPr lang="sv-SE" dirty="0" smtClean="0"/>
              <a:t>2. Fördjupning </a:t>
            </a:r>
            <a:r>
              <a:rPr lang="sv-SE" sz="2000" dirty="0" smtClean="0"/>
              <a:t>Projekteringsansvar</a:t>
            </a:r>
            <a:r>
              <a:rPr lang="sv-SE" sz="2000" dirty="0"/>
              <a:t/>
            </a:r>
            <a:br>
              <a:rPr lang="sv-SE" sz="2000" dirty="0"/>
            </a:br>
            <a:endParaRPr lang="sv-SE" sz="2000" dirty="0"/>
          </a:p>
        </p:txBody>
      </p:sp>
      <p:sp>
        <p:nvSpPr>
          <p:cNvPr id="3" name="Platshållare för innehåll 2"/>
          <p:cNvSpPr>
            <a:spLocks noGrp="1"/>
          </p:cNvSpPr>
          <p:nvPr>
            <p:ph idx="1"/>
          </p:nvPr>
        </p:nvSpPr>
        <p:spPr>
          <a:xfrm>
            <a:off x="685800" y="1268760"/>
            <a:ext cx="7772400" cy="4824536"/>
          </a:xfrm>
        </p:spPr>
        <p:txBody>
          <a:bodyPr/>
          <a:lstStyle/>
          <a:p>
            <a:r>
              <a:rPr lang="sv-SE" sz="1400" b="1" dirty="0" smtClean="0"/>
              <a:t>Föreskrifterna </a:t>
            </a:r>
            <a:r>
              <a:rPr lang="sv-SE" sz="1400" b="1" dirty="0"/>
              <a:t>innehåller ett helt nytt avsnitt som handlar om projekteringsansvar</a:t>
            </a:r>
            <a:r>
              <a:rPr lang="sv-SE" sz="1400" dirty="0"/>
              <a:t>. </a:t>
            </a:r>
            <a:r>
              <a:rPr lang="sv-SE" sz="1400" dirty="0" smtClean="0"/>
              <a:t>Nytt </a:t>
            </a:r>
            <a:r>
              <a:rPr lang="sv-SE" sz="1400" dirty="0"/>
              <a:t>i dessa föreskrifter är att vi nu beskriver ansvaret för arbetsmiljön på den färdiga arbetsplatsen i föreskrifter. </a:t>
            </a:r>
            <a:r>
              <a:rPr lang="sv-SE" sz="1400" dirty="0" smtClean="0"/>
              <a:t>Det gäller arbetsmiljön både för dem som kommer att arbeta i den framtida verksamheten och för dem som kommer att utföra tillfälliga arbeten som städning, varuleveranser, sophämtning och underhållsarbeten.</a:t>
            </a:r>
          </a:p>
          <a:p>
            <a:pPr marL="0" indent="0">
              <a:buNone/>
            </a:pPr>
            <a:endParaRPr lang="sv-SE" sz="1400" dirty="0" smtClean="0"/>
          </a:p>
          <a:p>
            <a:r>
              <a:rPr lang="sv-SE" sz="1400" b="1" dirty="0" smtClean="0"/>
              <a:t>All projektering som sker den 1 januari 2021 och framåt ska följa nya de nya föreskrifterna</a:t>
            </a:r>
            <a:r>
              <a:rPr lang="sv-SE" sz="1400" dirty="0" smtClean="0"/>
              <a:t>. Det gäller även pågående projektering.</a:t>
            </a:r>
          </a:p>
          <a:p>
            <a:pPr marL="0" indent="0">
              <a:buNone/>
            </a:pPr>
            <a:endParaRPr lang="sv-SE" sz="1400" dirty="0" smtClean="0"/>
          </a:p>
          <a:p>
            <a:r>
              <a:rPr lang="sv-SE" sz="1400" b="1" dirty="0" smtClean="0"/>
              <a:t>Paragraferna </a:t>
            </a:r>
            <a:r>
              <a:rPr lang="sv-SE" sz="1400" b="1" dirty="0"/>
              <a:t>i avsnittet gäller projektering för ny- och ombyggnad. </a:t>
            </a:r>
            <a:endParaRPr lang="sv-SE" sz="1400" b="1" dirty="0" smtClean="0"/>
          </a:p>
          <a:p>
            <a:pPr marL="0" indent="0">
              <a:buNone/>
            </a:pPr>
            <a:endParaRPr lang="sv-SE" sz="1400" b="1" dirty="0" smtClean="0"/>
          </a:p>
          <a:p>
            <a:r>
              <a:rPr lang="sv-SE" sz="1400" b="1" dirty="0" smtClean="0"/>
              <a:t>När något är byggt så att rivning krävs, kan krav inte längre ställas på byggherrar och projektörer. </a:t>
            </a:r>
            <a:r>
              <a:rPr lang="sv-SE" sz="1400" dirty="0" smtClean="0"/>
              <a:t>Först när en verksamhet finns kan krav ställas på en arbetsgivare. Arbetsmiljöverket kan också förbjuda en fastighetsägare att upplåta en lokal som arbetslokal om den är olämplig för det.</a:t>
            </a:r>
          </a:p>
          <a:p>
            <a:endParaRPr lang="sv-SE" sz="1400" dirty="0" smtClean="0"/>
          </a:p>
          <a:p>
            <a:r>
              <a:rPr lang="sv-SE" sz="1400" b="1" dirty="0" smtClean="0"/>
              <a:t>När </a:t>
            </a:r>
            <a:r>
              <a:rPr lang="sv-SE" sz="1400" b="1" dirty="0"/>
              <a:t>det gäller arbetsmiljön under byggskedet gäller föreskrifterna om byggnads- och anläggningsarbete precis som förut.</a:t>
            </a:r>
          </a:p>
          <a:p>
            <a:endParaRPr lang="sv-SE" sz="1400" dirty="0"/>
          </a:p>
        </p:txBody>
      </p:sp>
    </p:spTree>
    <p:extLst>
      <p:ext uri="{BB962C8B-B14F-4D97-AF65-F5344CB8AC3E}">
        <p14:creationId xmlns:p14="http://schemas.microsoft.com/office/powerpoint/2010/main" val="276557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4340"/>
            <a:ext cx="7772400" cy="1143000"/>
          </a:xfrm>
        </p:spPr>
        <p:txBody>
          <a:bodyPr/>
          <a:lstStyle/>
          <a:p>
            <a:pPr algn="l"/>
            <a:r>
              <a:rPr lang="sv-SE" dirty="0"/>
              <a:t>2</a:t>
            </a:r>
            <a:r>
              <a:rPr lang="sv-SE" dirty="0" smtClean="0"/>
              <a:t>. Fördjupning- </a:t>
            </a:r>
            <a:r>
              <a:rPr lang="sv-SE" sz="2000" dirty="0" smtClean="0"/>
              <a:t>Tillgänglighet</a:t>
            </a:r>
            <a:endParaRPr lang="sv-SE" sz="2000" dirty="0"/>
          </a:p>
        </p:txBody>
      </p:sp>
      <p:sp>
        <p:nvSpPr>
          <p:cNvPr id="3" name="Platshållare för innehåll 2"/>
          <p:cNvSpPr>
            <a:spLocks noGrp="1"/>
          </p:cNvSpPr>
          <p:nvPr>
            <p:ph idx="1"/>
          </p:nvPr>
        </p:nvSpPr>
        <p:spPr>
          <a:xfrm>
            <a:off x="971600" y="1052736"/>
            <a:ext cx="7772400" cy="5040560"/>
          </a:xfrm>
        </p:spPr>
        <p:txBody>
          <a:bodyPr/>
          <a:lstStyle/>
          <a:p>
            <a:r>
              <a:rPr lang="sv-SE" sz="1400" b="1" dirty="0" smtClean="0"/>
              <a:t>Skärpta krav </a:t>
            </a:r>
            <a:r>
              <a:rPr lang="sv-SE" sz="1400" b="1" dirty="0"/>
              <a:t>då man projekterar nya </a:t>
            </a:r>
            <a:r>
              <a:rPr lang="sv-SE" sz="1400" b="1" dirty="0" smtClean="0"/>
              <a:t>arbetsplatser</a:t>
            </a:r>
            <a:r>
              <a:rPr lang="sv-SE" sz="1400" dirty="0" smtClean="0"/>
              <a:t> så </a:t>
            </a:r>
            <a:r>
              <a:rPr lang="sv-SE" sz="1400" dirty="0"/>
              <a:t>att så många som möjligt kan använda arbetsplatsen på lika </a:t>
            </a:r>
            <a:r>
              <a:rPr lang="sv-SE" sz="1400" dirty="0" smtClean="0"/>
              <a:t>villkor</a:t>
            </a:r>
            <a:endParaRPr lang="sv-SE" sz="1400" dirty="0"/>
          </a:p>
          <a:p>
            <a:pPr marL="0" indent="0">
              <a:buNone/>
            </a:pPr>
            <a:endParaRPr lang="sv-SE" sz="1400" dirty="0"/>
          </a:p>
          <a:p>
            <a:r>
              <a:rPr lang="sv-SE" sz="1400" b="1" dirty="0"/>
              <a:t>Arbetsplatser ska nu dimensioneras för personer som använder en mindre </a:t>
            </a:r>
            <a:r>
              <a:rPr lang="sv-SE" sz="1400" b="1" dirty="0" smtClean="0"/>
              <a:t>utomhusrullstol. </a:t>
            </a:r>
            <a:r>
              <a:rPr lang="sv-SE" sz="1400" dirty="0" smtClean="0"/>
              <a:t>Förtydligande vilken </a:t>
            </a:r>
            <a:r>
              <a:rPr lang="sv-SE" sz="1400" dirty="0"/>
              <a:t>rullstol som ska vara dimensionerande </a:t>
            </a:r>
            <a:endParaRPr lang="sv-SE" sz="1400" dirty="0" smtClean="0"/>
          </a:p>
          <a:p>
            <a:pPr marL="0" indent="0">
              <a:buNone/>
            </a:pPr>
            <a:endParaRPr lang="sv-SE" sz="1400" dirty="0" smtClean="0"/>
          </a:p>
          <a:p>
            <a:r>
              <a:rPr lang="sv-SE" sz="1400" b="1" dirty="0" smtClean="0"/>
              <a:t>Nu </a:t>
            </a:r>
            <a:r>
              <a:rPr lang="sv-SE" sz="1400" b="1" dirty="0"/>
              <a:t>är det förtydligat alla tillgängliga toaletter, även de som vid behov ska finnas i befintliga arbetslokaler, bör vara minst 2,2 x 2,2 meter, men att större area kan </a:t>
            </a:r>
            <a:r>
              <a:rPr lang="sv-SE" sz="1400" b="1" dirty="0" smtClean="0"/>
              <a:t>behövas</a:t>
            </a:r>
            <a:r>
              <a:rPr lang="sv-SE" sz="1400" dirty="0" smtClean="0"/>
              <a:t> </a:t>
            </a:r>
            <a:r>
              <a:rPr lang="sv-SE" sz="1400" dirty="0"/>
              <a:t>för assisterande arbetstagare och eventuella hjälpmedel, arbetsutrustning eller annan teknisk utrustning, ha inredning och utrustning som är lämpligt utformad och placerad, ha kontrastmarkeringar, och ha ett larm som går till en plats där det säkert kan uppmärksammas. Handikapptoalett benämns i de nya föreskrifterna som tillgänglig toalett</a:t>
            </a:r>
            <a:r>
              <a:rPr lang="sv-SE" sz="1400" dirty="0" smtClean="0"/>
              <a:t>.</a:t>
            </a:r>
          </a:p>
          <a:p>
            <a:pPr marL="0" indent="0">
              <a:buNone/>
            </a:pPr>
            <a:endParaRPr lang="sv-SE" sz="1400" dirty="0"/>
          </a:p>
          <a:p>
            <a:r>
              <a:rPr lang="sv-SE" sz="1400" dirty="0"/>
              <a:t>Det står nu att </a:t>
            </a:r>
            <a:r>
              <a:rPr lang="sv-SE" sz="1400" b="1" dirty="0"/>
              <a:t>ramper ska ha en lutning och utformning som är anpassad efter användningsområdet</a:t>
            </a:r>
            <a:r>
              <a:rPr lang="sv-SE" sz="1400" b="1" dirty="0" smtClean="0"/>
              <a:t>.</a:t>
            </a:r>
          </a:p>
          <a:p>
            <a:pPr marL="0" indent="0">
              <a:buNone/>
            </a:pPr>
            <a:endParaRPr lang="sv-SE" sz="1400" b="1" dirty="0" smtClean="0"/>
          </a:p>
          <a:p>
            <a:r>
              <a:rPr lang="sv-SE" sz="1400" b="1" dirty="0" smtClean="0"/>
              <a:t>Undantaget</a:t>
            </a:r>
            <a:r>
              <a:rPr lang="sv-SE" sz="1400" dirty="0" smtClean="0"/>
              <a:t> från tillgänglighetskravet gäller enbart den del av lokalen där den aktuella funktionsförmågan behövs för att arbete ska kunna utföras</a:t>
            </a:r>
          </a:p>
          <a:p>
            <a:pPr marL="0" indent="0">
              <a:buNone/>
            </a:pPr>
            <a:endParaRPr lang="sv-SE" sz="1400" dirty="0" smtClean="0"/>
          </a:p>
          <a:p>
            <a:r>
              <a:rPr lang="sv-SE" sz="1400" dirty="0" smtClean="0"/>
              <a:t>Det </a:t>
            </a:r>
            <a:r>
              <a:rPr lang="sv-SE" sz="1400" dirty="0"/>
              <a:t>finns även i </a:t>
            </a:r>
            <a:r>
              <a:rPr lang="sv-SE" sz="1400" b="1" dirty="0"/>
              <a:t>de allmänna råden </a:t>
            </a:r>
            <a:r>
              <a:rPr lang="sv-SE" sz="1400" dirty="0"/>
              <a:t>några korta exempel på egenskaper som gör en arbetsplats tillgänglig för så många som möjligt:</a:t>
            </a:r>
          </a:p>
          <a:p>
            <a:endParaRPr lang="sv-SE" sz="1400" dirty="0"/>
          </a:p>
        </p:txBody>
      </p:sp>
    </p:spTree>
    <p:extLst>
      <p:ext uri="{BB962C8B-B14F-4D97-AF65-F5344CB8AC3E}">
        <p14:creationId xmlns:p14="http://schemas.microsoft.com/office/powerpoint/2010/main" val="43650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197768"/>
            <a:ext cx="7772400" cy="1143000"/>
          </a:xfrm>
        </p:spPr>
        <p:txBody>
          <a:bodyPr/>
          <a:lstStyle/>
          <a:p>
            <a:pPr algn="l"/>
            <a:r>
              <a:rPr lang="sv-SE" dirty="0" smtClean="0"/>
              <a:t>2. Fördjupning </a:t>
            </a:r>
            <a:r>
              <a:rPr lang="sv-SE" sz="2000" dirty="0" smtClean="0"/>
              <a:t>Utrymning</a:t>
            </a:r>
            <a:r>
              <a:rPr lang="sv-SE" sz="2000" dirty="0"/>
              <a:t>, brandskydd</a:t>
            </a:r>
          </a:p>
        </p:txBody>
      </p:sp>
      <p:sp>
        <p:nvSpPr>
          <p:cNvPr id="3" name="Platshållare för innehåll 2"/>
          <p:cNvSpPr>
            <a:spLocks noGrp="1"/>
          </p:cNvSpPr>
          <p:nvPr>
            <p:ph idx="1"/>
          </p:nvPr>
        </p:nvSpPr>
        <p:spPr>
          <a:xfrm>
            <a:off x="827584" y="1052736"/>
            <a:ext cx="7772400" cy="4752528"/>
          </a:xfrm>
        </p:spPr>
        <p:txBody>
          <a:bodyPr/>
          <a:lstStyle/>
          <a:p>
            <a:r>
              <a:rPr lang="sv-SE" sz="1400" b="1" dirty="0" smtClean="0"/>
              <a:t>Reglerna </a:t>
            </a:r>
            <a:r>
              <a:rPr lang="sv-SE" sz="1400" b="1" dirty="0"/>
              <a:t>om utrymning och brandskydd är i grunden desamma som tidigare, </a:t>
            </a:r>
            <a:r>
              <a:rPr lang="sv-SE" sz="1400" dirty="0"/>
              <a:t>alla arbetstagare, oavsett funktionsförmåga, ska på ett snabbt och säkert sätt kunna utrymma i händelse av fara. Arbetsgivarens ansvar att alla ska kunna ta sig ut eller till säker plats även då egenutrymning inte är möjlig är förtydligat</a:t>
            </a:r>
            <a:r>
              <a:rPr lang="sv-SE" sz="1400" dirty="0" smtClean="0"/>
              <a:t>.</a:t>
            </a:r>
          </a:p>
          <a:p>
            <a:pPr marL="0" indent="0">
              <a:buNone/>
            </a:pPr>
            <a:endParaRPr lang="sv-SE" sz="1400" dirty="0"/>
          </a:p>
          <a:p>
            <a:r>
              <a:rPr lang="sv-SE" sz="1400" dirty="0"/>
              <a:t>I de gamla föreskrifterna nämndes tillfällig utrymningsplats som ett alternativ till om egenutrymning inte var möjlig i ett allmänt råd. </a:t>
            </a:r>
            <a:r>
              <a:rPr lang="sv-SE" sz="1400" b="1" dirty="0"/>
              <a:t>I de nya föreskrifterna finns kravet i föreskriftstext. </a:t>
            </a:r>
            <a:endParaRPr lang="sv-SE" sz="1400" b="1" dirty="0" smtClean="0"/>
          </a:p>
          <a:p>
            <a:pPr marL="0" indent="0">
              <a:buNone/>
            </a:pPr>
            <a:endParaRPr lang="sv-SE" sz="1400" b="1" dirty="0" smtClean="0"/>
          </a:p>
          <a:p>
            <a:r>
              <a:rPr lang="sv-SE" sz="1400" dirty="0" smtClean="0"/>
              <a:t>Det </a:t>
            </a:r>
            <a:r>
              <a:rPr lang="sv-SE" sz="1400" dirty="0"/>
              <a:t>finns </a:t>
            </a:r>
            <a:r>
              <a:rPr lang="sv-SE" sz="1400" b="1" dirty="0"/>
              <a:t>nya definitioner av utrymningsväg och tillfällig utrymningsplats</a:t>
            </a:r>
            <a:r>
              <a:rPr lang="sv-SE" sz="1400" b="1" dirty="0" smtClean="0"/>
              <a:t>.</a:t>
            </a:r>
          </a:p>
          <a:p>
            <a:pPr marL="0" indent="0">
              <a:buNone/>
            </a:pPr>
            <a:endParaRPr lang="sv-SE" sz="1400" b="1" dirty="0"/>
          </a:p>
          <a:p>
            <a:r>
              <a:rPr lang="sv-SE" sz="1400" dirty="0" smtClean="0"/>
              <a:t>Exempel på annat </a:t>
            </a:r>
            <a:r>
              <a:rPr lang="sv-SE" sz="1400" dirty="0"/>
              <a:t>som är nytt:</a:t>
            </a:r>
          </a:p>
          <a:p>
            <a:pPr lvl="1"/>
            <a:r>
              <a:rPr lang="sv-SE" sz="1400" dirty="0"/>
              <a:t>Antalet utrymningsvägar och deras utformning ska dimensioneras även med hänsyn till arbetstagarnas förutsättningar att använda dem</a:t>
            </a:r>
          </a:p>
          <a:p>
            <a:pPr lvl="1"/>
            <a:r>
              <a:rPr lang="sv-SE" sz="1400" dirty="0"/>
              <a:t>Det ska finnas rutiner för utrymning, normalt utrymningsövningar, men syftet med paragrafen är att alla ska ha aktuell kunskap om hur man ska bete sig i en utrymningssituation.</a:t>
            </a:r>
          </a:p>
          <a:p>
            <a:pPr lvl="1"/>
            <a:r>
              <a:rPr lang="sv-SE" sz="1400" dirty="0"/>
              <a:t>Rutiner för att förebygga uppkomst och spridning av brand.</a:t>
            </a:r>
          </a:p>
          <a:p>
            <a:pPr lvl="1"/>
            <a:r>
              <a:rPr lang="sv-SE" sz="1400" dirty="0" smtClean="0"/>
              <a:t>Ny </a:t>
            </a:r>
            <a:r>
              <a:rPr lang="sv-SE" sz="1400" dirty="0"/>
              <a:t>skylt för tillfällig </a:t>
            </a:r>
            <a:r>
              <a:rPr lang="sv-SE" sz="1400" dirty="0" smtClean="0"/>
              <a:t>utrymningsplats, ny </a:t>
            </a:r>
            <a:r>
              <a:rPr lang="sv-SE" sz="1400" dirty="0"/>
              <a:t>skylt för utrymning via hiss</a:t>
            </a:r>
          </a:p>
          <a:p>
            <a:pPr lvl="1"/>
            <a:r>
              <a:rPr lang="sv-SE" sz="1400" dirty="0"/>
              <a:t>En av de tidigare utrymningsskyltarna med många symboler utgår. Det är fortfarande tillåtet att använda den, men inga nya sådana bör sättas upp.</a:t>
            </a:r>
          </a:p>
          <a:p>
            <a:endParaRPr lang="sv-SE" sz="1400" dirty="0"/>
          </a:p>
        </p:txBody>
      </p:sp>
    </p:spTree>
    <p:extLst>
      <p:ext uri="{BB962C8B-B14F-4D97-AF65-F5344CB8AC3E}">
        <p14:creationId xmlns:p14="http://schemas.microsoft.com/office/powerpoint/2010/main" val="220293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116632"/>
            <a:ext cx="7772400" cy="1143000"/>
          </a:xfrm>
        </p:spPr>
        <p:txBody>
          <a:bodyPr/>
          <a:lstStyle/>
          <a:p>
            <a:pPr algn="l"/>
            <a:r>
              <a:rPr lang="sv-SE" dirty="0" smtClean="0"/>
              <a:t>2. Fördjupning </a:t>
            </a:r>
            <a:r>
              <a:rPr lang="sv-SE" sz="2000" dirty="0" smtClean="0"/>
              <a:t>Arbetsutrymme</a:t>
            </a:r>
            <a:endParaRPr lang="sv-SE" sz="2000" dirty="0"/>
          </a:p>
        </p:txBody>
      </p:sp>
      <p:sp>
        <p:nvSpPr>
          <p:cNvPr id="3" name="Platshållare för innehåll 2"/>
          <p:cNvSpPr>
            <a:spLocks noGrp="1"/>
          </p:cNvSpPr>
          <p:nvPr>
            <p:ph idx="1"/>
          </p:nvPr>
        </p:nvSpPr>
        <p:spPr>
          <a:xfrm>
            <a:off x="683568" y="1124744"/>
            <a:ext cx="7772400" cy="4752528"/>
          </a:xfrm>
        </p:spPr>
        <p:txBody>
          <a:bodyPr/>
          <a:lstStyle/>
          <a:p>
            <a:r>
              <a:rPr lang="sv-SE" sz="1400" b="1" dirty="0" smtClean="0"/>
              <a:t>En </a:t>
            </a:r>
            <a:r>
              <a:rPr lang="sv-SE" sz="1400" b="1" dirty="0"/>
              <a:t>ny paragraf införs om att arbetsplatser ska ha de lokaler och andra utrymmen som behövs med hänsyn till verksamheten, så att risken för ohälsa och olycksfall begränsas.</a:t>
            </a:r>
          </a:p>
          <a:p>
            <a:pPr marL="0" indent="0">
              <a:buNone/>
            </a:pPr>
            <a:r>
              <a:rPr lang="sv-SE" sz="1400" dirty="0"/>
              <a:t> </a:t>
            </a:r>
            <a:r>
              <a:rPr lang="sv-SE" sz="1400" dirty="0" smtClean="0"/>
              <a:t>      </a:t>
            </a:r>
            <a:r>
              <a:rPr lang="sv-SE" sz="1400" b="1" i="1" dirty="0" smtClean="0"/>
              <a:t>Personalutrymmen</a:t>
            </a:r>
            <a:endParaRPr lang="sv-SE" sz="1400" b="1" i="1" dirty="0"/>
          </a:p>
          <a:p>
            <a:pPr lvl="1"/>
            <a:r>
              <a:rPr lang="sv-SE" sz="1400" dirty="0"/>
              <a:t>Nytt krav på att personalutrymmen ska vara </a:t>
            </a:r>
            <a:r>
              <a:rPr lang="sv-SE" sz="1400" b="1" dirty="0"/>
              <a:t>lättåtkomliga</a:t>
            </a:r>
            <a:r>
              <a:rPr lang="sv-SE" sz="1400" dirty="0"/>
              <a:t>.</a:t>
            </a:r>
          </a:p>
          <a:p>
            <a:pPr lvl="1"/>
            <a:r>
              <a:rPr lang="sv-SE" sz="1400" dirty="0"/>
              <a:t>Nytt krav på att </a:t>
            </a:r>
            <a:r>
              <a:rPr lang="sv-SE" sz="1400" b="1" dirty="0"/>
              <a:t>privata kläder </a:t>
            </a:r>
            <a:r>
              <a:rPr lang="sv-SE" sz="1400" dirty="0"/>
              <a:t>som förvaras i omklädningsrum ska kunna låsas in.</a:t>
            </a:r>
          </a:p>
          <a:p>
            <a:pPr lvl="1"/>
            <a:r>
              <a:rPr lang="sv-SE" sz="1400" dirty="0" smtClean="0"/>
              <a:t>Krav </a:t>
            </a:r>
            <a:r>
              <a:rPr lang="sv-SE" sz="1400" dirty="0"/>
              <a:t>på att </a:t>
            </a:r>
            <a:r>
              <a:rPr lang="sv-SE" sz="1400" b="1" dirty="0"/>
              <a:t>”arbetstagare som måste bära särskilda arbetskläder” </a:t>
            </a:r>
            <a:r>
              <a:rPr lang="sv-SE" sz="1400" dirty="0"/>
              <a:t>ska ha tillgång till omklädningsrum eller motsvarande</a:t>
            </a:r>
            <a:r>
              <a:rPr lang="sv-SE" sz="1400" dirty="0" smtClean="0"/>
              <a:t>.</a:t>
            </a:r>
            <a:endParaRPr lang="sv-SE" sz="1400" dirty="0"/>
          </a:p>
          <a:p>
            <a:pPr lvl="1"/>
            <a:r>
              <a:rPr lang="sv-SE" sz="1400" dirty="0"/>
              <a:t>Förtydligande att </a:t>
            </a:r>
            <a:r>
              <a:rPr lang="sv-SE" sz="1400" b="1" dirty="0"/>
              <a:t>skilda </a:t>
            </a:r>
            <a:r>
              <a:rPr lang="sv-SE" sz="1400" b="1" dirty="0" smtClean="0"/>
              <a:t>omklädningsrum </a:t>
            </a:r>
            <a:r>
              <a:rPr lang="sv-SE" sz="1400" b="1" dirty="0"/>
              <a:t>kan behövas </a:t>
            </a:r>
            <a:r>
              <a:rPr lang="sv-SE" sz="1400" dirty="0"/>
              <a:t>för byte till och från privata kläder, respektive till och från arbetskläder eller skyddskläder.</a:t>
            </a:r>
          </a:p>
          <a:p>
            <a:pPr lvl="1"/>
            <a:r>
              <a:rPr lang="sv-SE" sz="1400" dirty="0"/>
              <a:t>Kravet att </a:t>
            </a:r>
            <a:r>
              <a:rPr lang="sv-SE" sz="1400" b="1" dirty="0"/>
              <a:t>dusch- och </a:t>
            </a:r>
            <a:r>
              <a:rPr lang="sv-SE" sz="1400" b="1" dirty="0" err="1"/>
              <a:t>tvättutrymmen</a:t>
            </a:r>
            <a:r>
              <a:rPr lang="sv-SE" sz="1400" b="1" dirty="0"/>
              <a:t> </a:t>
            </a:r>
            <a:r>
              <a:rPr lang="sv-SE" sz="1400" dirty="0"/>
              <a:t>normalt ska ligga i anslutning till omklädningsrum är en förenkling och mer generell </a:t>
            </a:r>
            <a:r>
              <a:rPr lang="sv-SE" sz="1400" dirty="0" smtClean="0"/>
              <a:t>skrivning</a:t>
            </a:r>
            <a:endParaRPr lang="sv-SE" sz="1400" dirty="0"/>
          </a:p>
          <a:p>
            <a:pPr lvl="1"/>
            <a:r>
              <a:rPr lang="sv-SE" sz="1400" dirty="0"/>
              <a:t>Kravet på att vid behov kunna </a:t>
            </a:r>
            <a:r>
              <a:rPr lang="sv-SE" sz="1400" b="1" dirty="0"/>
              <a:t>spola av stövlar har utökats till att omfatta kläder och skodon.</a:t>
            </a:r>
          </a:p>
          <a:p>
            <a:pPr lvl="1"/>
            <a:r>
              <a:rPr lang="sv-SE" sz="1400" dirty="0"/>
              <a:t>Nytt krav på att </a:t>
            </a:r>
            <a:r>
              <a:rPr lang="sv-SE" sz="1400" b="1" dirty="0"/>
              <a:t>toaletter normalt ska ligga nära den plats där arbete utförs, </a:t>
            </a:r>
            <a:r>
              <a:rPr lang="sv-SE" sz="1400" dirty="0"/>
              <a:t>pausutrymmen, omklädningsrum samt duschutrymmen och </a:t>
            </a:r>
            <a:r>
              <a:rPr lang="sv-SE" sz="1400" dirty="0" err="1"/>
              <a:t>tvättutrymmen</a:t>
            </a:r>
            <a:r>
              <a:rPr lang="sv-SE" sz="1400" dirty="0"/>
              <a:t>.</a:t>
            </a:r>
          </a:p>
          <a:p>
            <a:pPr lvl="1"/>
            <a:r>
              <a:rPr lang="sv-SE" sz="1400" dirty="0"/>
              <a:t>Nytt krav på att </a:t>
            </a:r>
            <a:r>
              <a:rPr lang="sv-SE" sz="1400" b="1" dirty="0"/>
              <a:t>eventuella larm från toaletter ska kontrolleras regelbundet </a:t>
            </a:r>
            <a:r>
              <a:rPr lang="sv-SE" sz="1400" dirty="0"/>
              <a:t>av arbetsgivaren.</a:t>
            </a:r>
          </a:p>
          <a:p>
            <a:pPr lvl="1"/>
            <a:r>
              <a:rPr lang="sv-SE" sz="1400" dirty="0"/>
              <a:t>Nytt krav på att pausutrymmen ska tillräckligt många </a:t>
            </a:r>
            <a:r>
              <a:rPr lang="sv-SE" sz="1400" b="1" dirty="0"/>
              <a:t>sittplatser med ryggstöd</a:t>
            </a:r>
            <a:r>
              <a:rPr lang="sv-SE" sz="1400" b="1" dirty="0" smtClean="0"/>
              <a:t>.</a:t>
            </a:r>
            <a:endParaRPr lang="sv-SE" sz="1400" b="1" dirty="0"/>
          </a:p>
        </p:txBody>
      </p:sp>
    </p:spTree>
    <p:extLst>
      <p:ext uri="{BB962C8B-B14F-4D97-AF65-F5344CB8AC3E}">
        <p14:creationId xmlns:p14="http://schemas.microsoft.com/office/powerpoint/2010/main" val="122764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116632"/>
            <a:ext cx="7772400" cy="1143000"/>
          </a:xfrm>
        </p:spPr>
        <p:txBody>
          <a:bodyPr/>
          <a:lstStyle/>
          <a:p>
            <a:pPr algn="l"/>
            <a:r>
              <a:rPr lang="sv-SE" dirty="0" smtClean="0"/>
              <a:t>3. Fördjupning </a:t>
            </a:r>
            <a:r>
              <a:rPr lang="sv-SE" sz="2000" dirty="0" smtClean="0"/>
              <a:t>Ventilation </a:t>
            </a:r>
            <a:r>
              <a:rPr lang="sv-SE" sz="2000" dirty="0"/>
              <a:t>och </a:t>
            </a:r>
            <a:r>
              <a:rPr lang="sv-SE" sz="2000" dirty="0" smtClean="0"/>
              <a:t>klimat </a:t>
            </a:r>
            <a:endParaRPr lang="sv-SE" sz="2000" dirty="0"/>
          </a:p>
        </p:txBody>
      </p:sp>
      <p:sp>
        <p:nvSpPr>
          <p:cNvPr id="3" name="Platshållare för innehåll 2"/>
          <p:cNvSpPr>
            <a:spLocks noGrp="1"/>
          </p:cNvSpPr>
          <p:nvPr>
            <p:ph idx="1"/>
          </p:nvPr>
        </p:nvSpPr>
        <p:spPr>
          <a:xfrm>
            <a:off x="755576" y="1052736"/>
            <a:ext cx="7772400" cy="4608512"/>
          </a:xfrm>
        </p:spPr>
        <p:txBody>
          <a:bodyPr/>
          <a:lstStyle/>
          <a:p>
            <a:r>
              <a:rPr lang="sv-SE" sz="1400" dirty="0" smtClean="0"/>
              <a:t>Kravet </a:t>
            </a:r>
            <a:r>
              <a:rPr lang="sv-SE" sz="1400" dirty="0"/>
              <a:t>på maximal halt CO</a:t>
            </a:r>
            <a:r>
              <a:rPr lang="sv-SE" sz="1400" baseline="-25000" dirty="0"/>
              <a:t>2</a:t>
            </a:r>
            <a:r>
              <a:rPr lang="sv-SE" sz="1400" dirty="0"/>
              <a:t> är borttaget eftersom det av många uppfattades som ett gränsvärde som det var hälsofarligt att överskrida. Nu införs istället </a:t>
            </a:r>
            <a:r>
              <a:rPr lang="sv-SE" sz="1400" b="1" dirty="0"/>
              <a:t>specifika krav på luftflöden. </a:t>
            </a:r>
            <a:endParaRPr lang="sv-SE" sz="1400" b="1" dirty="0" smtClean="0"/>
          </a:p>
          <a:p>
            <a:pPr marL="0" indent="0">
              <a:buNone/>
            </a:pPr>
            <a:endParaRPr lang="sv-SE" sz="1400" b="1" dirty="0"/>
          </a:p>
          <a:p>
            <a:r>
              <a:rPr lang="sv-SE" sz="1400" dirty="0"/>
              <a:t>Nytt allmänt råd i AFS 2020:1, om ventilationssystemet omfattas av </a:t>
            </a:r>
            <a:r>
              <a:rPr lang="sv-SE" sz="1400" b="1" dirty="0"/>
              <a:t>regler om obligatorisk ventilationskontroll</a:t>
            </a:r>
            <a:r>
              <a:rPr lang="sv-SE" sz="1400" dirty="0"/>
              <a:t> (OVK) enligt Boverkets </a:t>
            </a:r>
            <a:r>
              <a:rPr lang="sv-SE" sz="1400" dirty="0" smtClean="0"/>
              <a:t>föreskrifter</a:t>
            </a:r>
            <a:endParaRPr lang="sv-SE" sz="1400" dirty="0"/>
          </a:p>
          <a:p>
            <a:pPr marL="0" indent="0">
              <a:buNone/>
            </a:pPr>
            <a:endParaRPr lang="sv-SE" sz="1400" dirty="0" smtClean="0"/>
          </a:p>
          <a:p>
            <a:r>
              <a:rPr lang="sv-SE" sz="1400" dirty="0" smtClean="0"/>
              <a:t>Exempel på andra </a:t>
            </a:r>
            <a:r>
              <a:rPr lang="sv-SE" sz="1400" dirty="0"/>
              <a:t>ändringar</a:t>
            </a:r>
          </a:p>
          <a:p>
            <a:pPr lvl="1"/>
            <a:r>
              <a:rPr lang="sv-SE" sz="1400" dirty="0"/>
              <a:t>Nytt krav på att ramper ska ha en lutning och utformning som är anpassad efter användningsområdet. </a:t>
            </a:r>
            <a:endParaRPr lang="sv-SE" sz="1400" dirty="0" smtClean="0"/>
          </a:p>
          <a:p>
            <a:pPr lvl="1"/>
            <a:r>
              <a:rPr lang="sv-SE" sz="1400" dirty="0" smtClean="0"/>
              <a:t>Kravet </a:t>
            </a:r>
            <a:r>
              <a:rPr lang="sv-SE" sz="1400" dirty="0"/>
              <a:t>på att trappor ska vara betryggande ur skyddssynpunkt, kompletteras med att de normalt ska ha ledstänger och vara utförda så att halkrisken minimeras.</a:t>
            </a:r>
          </a:p>
          <a:p>
            <a:pPr lvl="1"/>
            <a:r>
              <a:rPr lang="sv-SE" sz="1400" dirty="0" smtClean="0"/>
              <a:t>Ändrat </a:t>
            </a:r>
            <a:r>
              <a:rPr lang="sv-SE" sz="1400" dirty="0"/>
              <a:t>krav på att varumottag utomhus ska ha tak. </a:t>
            </a:r>
          </a:p>
          <a:p>
            <a:pPr lvl="1"/>
            <a:r>
              <a:rPr lang="sv-SE" sz="1400" dirty="0"/>
              <a:t>Kravet på dagsljus är omformulerat. </a:t>
            </a:r>
            <a:endParaRPr lang="sv-SE" sz="1400" dirty="0" smtClean="0"/>
          </a:p>
          <a:p>
            <a:pPr lvl="1"/>
            <a:r>
              <a:rPr lang="sv-SE" sz="1400" dirty="0" smtClean="0"/>
              <a:t>Nytt </a:t>
            </a:r>
            <a:r>
              <a:rPr lang="sv-SE" sz="1400" dirty="0"/>
              <a:t>krav på att arbetsplatser ska utformas så att risken för våld och hot så långt som möjligt förebyggs.</a:t>
            </a:r>
          </a:p>
          <a:p>
            <a:pPr lvl="1"/>
            <a:r>
              <a:rPr lang="sv-SE" sz="1400" dirty="0" smtClean="0"/>
              <a:t>Kravet </a:t>
            </a:r>
            <a:r>
              <a:rPr lang="sv-SE" sz="1400" dirty="0"/>
              <a:t>på larm från kyl- och frysrum utökas till att gälla generellt där det finns risk för instängning.</a:t>
            </a:r>
          </a:p>
          <a:p>
            <a:pPr lvl="1"/>
            <a:r>
              <a:rPr lang="sv-SE" sz="1400" dirty="0"/>
              <a:t>Nytt krav på att vattnet i nödduschar normalt ska vara tempererat.</a:t>
            </a:r>
          </a:p>
          <a:p>
            <a:pPr lvl="1"/>
            <a:r>
              <a:rPr lang="sv-SE" sz="1400" dirty="0"/>
              <a:t>Avsnittet om belysning är förenklat, men innebär ingen ändring av kravnivån.</a:t>
            </a:r>
          </a:p>
          <a:p>
            <a:pPr lvl="1"/>
            <a:endParaRPr lang="sv-SE" sz="1400" dirty="0"/>
          </a:p>
        </p:txBody>
      </p:sp>
    </p:spTree>
    <p:extLst>
      <p:ext uri="{BB962C8B-B14F-4D97-AF65-F5344CB8AC3E}">
        <p14:creationId xmlns:p14="http://schemas.microsoft.com/office/powerpoint/2010/main" val="1992741569"/>
      </p:ext>
    </p:extLst>
  </p:cSld>
  <p:clrMapOvr>
    <a:masterClrMapping/>
  </p:clrMapOvr>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1342</Words>
  <Application>Microsoft Office PowerPoint</Application>
  <PresentationFormat>Bildspel på skärmen (4:3)</PresentationFormat>
  <Paragraphs>139</Paragraphs>
  <Slides>9</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AGaramond</vt:lpstr>
      <vt:lpstr>Arial</vt:lpstr>
      <vt:lpstr>Calibri</vt:lpstr>
      <vt:lpstr>Haninge_liggande</vt:lpstr>
      <vt:lpstr>   Arbetsplatsens utformning AFS 2020:1 Ny och omarbetad föreskrift gäller fr o m 2021-01-01   </vt:lpstr>
      <vt:lpstr>Information till chef med ansvar för arbetsmiljöuppgifter</vt:lpstr>
      <vt:lpstr>1. Kort sammanfattning</vt:lpstr>
      <vt:lpstr>2. Fördjupning Tillämpningsområde, definitioner, till vem riktar sig föreskrifterna</vt:lpstr>
      <vt:lpstr>2. Fördjupning Projekteringsansvar </vt:lpstr>
      <vt:lpstr>2. Fördjupning- Tillgänglighet</vt:lpstr>
      <vt:lpstr>2. Fördjupning Utrymning, brandskydd</vt:lpstr>
      <vt:lpstr>2. Fördjupning Arbetsutrymme</vt:lpstr>
      <vt:lpstr>3. Fördjupning Ventilation och klimat </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%USERNAME%</dc:creator>
  <cp:lastModifiedBy>Marie Lilja Lindgren</cp:lastModifiedBy>
  <cp:revision>369</cp:revision>
  <cp:lastPrinted>2018-11-26T08:46:48Z</cp:lastPrinted>
  <dcterms:created xsi:type="dcterms:W3CDTF">2017-04-28T11:02:48Z</dcterms:created>
  <dcterms:modified xsi:type="dcterms:W3CDTF">2021-01-05T14:56:19Z</dcterms:modified>
</cp:coreProperties>
</file>