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57" r:id="rId2"/>
    <p:sldId id="302" r:id="rId3"/>
    <p:sldId id="267" r:id="rId4"/>
    <p:sldId id="298" r:id="rId5"/>
    <p:sldId id="265" r:id="rId6"/>
    <p:sldId id="299" r:id="rId7"/>
    <p:sldId id="279" r:id="rId8"/>
    <p:sldId id="283" r:id="rId9"/>
    <p:sldId id="303" r:id="rId10"/>
    <p:sldId id="300" r:id="rId11"/>
    <p:sldId id="304" r:id="rId12"/>
  </p:sldIdLst>
  <p:sldSz cx="9144000" cy="6858000" type="screen4x3"/>
  <p:notesSz cx="6797675" cy="9926638"/>
  <p:defaultTextStyle>
    <a:defPPr>
      <a:defRPr lang="sv-SE"/>
    </a:defPPr>
    <a:lvl1pPr algn="l" rtl="0" fontAlgn="base">
      <a:spcBef>
        <a:spcPct val="20000"/>
      </a:spcBef>
      <a:spcAft>
        <a:spcPct val="0"/>
      </a:spcAft>
      <a:buChar char="•"/>
      <a:defRPr sz="3400" kern="1200">
        <a:solidFill>
          <a:schemeClr val="tx2"/>
        </a:solidFill>
        <a:latin typeface="Arial" charset="0"/>
        <a:ea typeface="+mn-ea"/>
        <a:cs typeface="+mn-cs"/>
      </a:defRPr>
    </a:lvl1pPr>
    <a:lvl2pPr marL="457200" algn="l" rtl="0" fontAlgn="base">
      <a:spcBef>
        <a:spcPct val="20000"/>
      </a:spcBef>
      <a:spcAft>
        <a:spcPct val="0"/>
      </a:spcAft>
      <a:buChar char="•"/>
      <a:defRPr sz="3400" kern="1200">
        <a:solidFill>
          <a:schemeClr val="tx2"/>
        </a:solidFill>
        <a:latin typeface="Arial" charset="0"/>
        <a:ea typeface="+mn-ea"/>
        <a:cs typeface="+mn-cs"/>
      </a:defRPr>
    </a:lvl2pPr>
    <a:lvl3pPr marL="914400" algn="l" rtl="0" fontAlgn="base">
      <a:spcBef>
        <a:spcPct val="20000"/>
      </a:spcBef>
      <a:spcAft>
        <a:spcPct val="0"/>
      </a:spcAft>
      <a:buChar char="•"/>
      <a:defRPr sz="3400" kern="1200">
        <a:solidFill>
          <a:schemeClr val="tx2"/>
        </a:solidFill>
        <a:latin typeface="Arial" charset="0"/>
        <a:ea typeface="+mn-ea"/>
        <a:cs typeface="+mn-cs"/>
      </a:defRPr>
    </a:lvl3pPr>
    <a:lvl4pPr marL="1371600" algn="l" rtl="0" fontAlgn="base">
      <a:spcBef>
        <a:spcPct val="20000"/>
      </a:spcBef>
      <a:spcAft>
        <a:spcPct val="0"/>
      </a:spcAft>
      <a:buChar char="•"/>
      <a:defRPr sz="3400" kern="1200">
        <a:solidFill>
          <a:schemeClr val="tx2"/>
        </a:solidFill>
        <a:latin typeface="Arial" charset="0"/>
        <a:ea typeface="+mn-ea"/>
        <a:cs typeface="+mn-cs"/>
      </a:defRPr>
    </a:lvl4pPr>
    <a:lvl5pPr marL="1828800" algn="l" rtl="0" fontAlgn="base">
      <a:spcBef>
        <a:spcPct val="20000"/>
      </a:spcBef>
      <a:spcAft>
        <a:spcPct val="0"/>
      </a:spcAft>
      <a:buChar char="•"/>
      <a:defRPr sz="3400" kern="1200">
        <a:solidFill>
          <a:schemeClr val="tx2"/>
        </a:solidFill>
        <a:latin typeface="Arial" charset="0"/>
        <a:ea typeface="+mn-ea"/>
        <a:cs typeface="+mn-cs"/>
      </a:defRPr>
    </a:lvl5pPr>
    <a:lvl6pPr marL="2286000" algn="l" defTabSz="914400" rtl="0" eaLnBrk="1" latinLnBrk="0" hangingPunct="1">
      <a:defRPr sz="3400" kern="1200">
        <a:solidFill>
          <a:schemeClr val="tx2"/>
        </a:solidFill>
        <a:latin typeface="Arial" charset="0"/>
        <a:ea typeface="+mn-ea"/>
        <a:cs typeface="+mn-cs"/>
      </a:defRPr>
    </a:lvl6pPr>
    <a:lvl7pPr marL="2743200" algn="l" defTabSz="914400" rtl="0" eaLnBrk="1" latinLnBrk="0" hangingPunct="1">
      <a:defRPr sz="3400" kern="1200">
        <a:solidFill>
          <a:schemeClr val="tx2"/>
        </a:solidFill>
        <a:latin typeface="Arial" charset="0"/>
        <a:ea typeface="+mn-ea"/>
        <a:cs typeface="+mn-cs"/>
      </a:defRPr>
    </a:lvl7pPr>
    <a:lvl8pPr marL="3200400" algn="l" defTabSz="914400" rtl="0" eaLnBrk="1" latinLnBrk="0" hangingPunct="1">
      <a:defRPr sz="3400" kern="1200">
        <a:solidFill>
          <a:schemeClr val="tx2"/>
        </a:solidFill>
        <a:latin typeface="Arial" charset="0"/>
        <a:ea typeface="+mn-ea"/>
        <a:cs typeface="+mn-cs"/>
      </a:defRPr>
    </a:lvl8pPr>
    <a:lvl9pPr marL="3657600" algn="l" defTabSz="914400" rtl="0" eaLnBrk="1" latinLnBrk="0" hangingPunct="1">
      <a:defRPr sz="34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EEF"/>
    <a:srgbClr val="D3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04" autoAdjust="0"/>
    <p:restoredTop sz="67696" autoAdjust="0"/>
  </p:normalViewPr>
  <p:slideViewPr>
    <p:cSldViewPr>
      <p:cViewPr varScale="1">
        <p:scale>
          <a:sx n="42" d="100"/>
          <a:sy n="42" d="100"/>
        </p:scale>
        <p:origin x="1790" y="53"/>
      </p:cViewPr>
      <p:guideLst>
        <p:guide orient="horz" pos="2160"/>
        <p:guide pos="2880"/>
      </p:guideLst>
    </p:cSldViewPr>
  </p:slideViewPr>
  <p:notesTextViewPr>
    <p:cViewPr>
      <p:scale>
        <a:sx n="125" d="100"/>
        <a:sy n="125" d="100"/>
      </p:scale>
      <p:origin x="0" y="0"/>
    </p:cViewPr>
  </p:notesTextViewPr>
  <p:notesViewPr>
    <p:cSldViewPr>
      <p:cViewPr varScale="1">
        <p:scale>
          <a:sx n="65" d="100"/>
          <a:sy n="65" d="100"/>
        </p:scale>
        <p:origin x="3168"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77E86D-86A6-4776-8DBE-C25A5DDB53F6}" type="doc">
      <dgm:prSet loTypeId="urn:microsoft.com/office/officeart/2005/8/layout/process1" loCatId="process" qsTypeId="urn:microsoft.com/office/officeart/2005/8/quickstyle/simple1" qsCatId="simple" csTypeId="urn:microsoft.com/office/officeart/2005/8/colors/accent1_2" csCatId="accent1" phldr="1"/>
      <dgm:spPr/>
    </dgm:pt>
    <dgm:pt modelId="{75B69699-F725-467B-B33A-4E8B285527F0}">
      <dgm:prSet phldrT="[Text]"/>
      <dgm:spPr/>
      <dgm:t>
        <a:bodyPr/>
        <a:lstStyle/>
        <a:p>
          <a:r>
            <a:rPr lang="sv-SE" dirty="0" smtClean="0"/>
            <a:t>Förhandling chef + fack</a:t>
          </a:r>
          <a:endParaRPr lang="sv-SE" dirty="0"/>
        </a:p>
      </dgm:t>
    </dgm:pt>
    <dgm:pt modelId="{FF02AF3F-26F2-4452-A762-3DCA9D5A93D8}" type="parTrans" cxnId="{FC75D610-77F0-49E3-BE11-563988271672}">
      <dgm:prSet/>
      <dgm:spPr/>
      <dgm:t>
        <a:bodyPr/>
        <a:lstStyle/>
        <a:p>
          <a:endParaRPr lang="sv-SE"/>
        </a:p>
      </dgm:t>
    </dgm:pt>
    <dgm:pt modelId="{CA522067-6FA6-40BE-989E-97DAF835DF0A}" type="sibTrans" cxnId="{FC75D610-77F0-49E3-BE11-563988271672}">
      <dgm:prSet/>
      <dgm:spPr/>
      <dgm:t>
        <a:bodyPr/>
        <a:lstStyle/>
        <a:p>
          <a:endParaRPr lang="sv-SE"/>
        </a:p>
      </dgm:t>
    </dgm:pt>
    <dgm:pt modelId="{176FA706-7782-41E6-9ACC-A485E4358B1E}">
      <dgm:prSet phldrT="[Text]"/>
      <dgm:spPr/>
      <dgm:t>
        <a:bodyPr/>
        <a:lstStyle/>
        <a:p>
          <a:r>
            <a:rPr lang="sv-SE" dirty="0" smtClean="0"/>
            <a:t>Lönebesked t medarbetaren</a:t>
          </a:r>
          <a:endParaRPr lang="sv-SE" dirty="0"/>
        </a:p>
      </dgm:t>
    </dgm:pt>
    <dgm:pt modelId="{9FD656FD-D999-4254-B2E6-9982C14ADF5C}" type="parTrans" cxnId="{C86487C7-31B9-4B83-BE8F-EC32A3F7C2FC}">
      <dgm:prSet/>
      <dgm:spPr/>
      <dgm:t>
        <a:bodyPr/>
        <a:lstStyle/>
        <a:p>
          <a:endParaRPr lang="sv-SE"/>
        </a:p>
      </dgm:t>
    </dgm:pt>
    <dgm:pt modelId="{20197C7B-9DCD-4B68-95BF-DB5BB0349386}" type="sibTrans" cxnId="{C86487C7-31B9-4B83-BE8F-EC32A3F7C2FC}">
      <dgm:prSet/>
      <dgm:spPr/>
      <dgm:t>
        <a:bodyPr/>
        <a:lstStyle/>
        <a:p>
          <a:endParaRPr lang="sv-SE"/>
        </a:p>
      </dgm:t>
    </dgm:pt>
    <dgm:pt modelId="{1D4A79FC-5B48-41E9-870B-9F705531E695}">
      <dgm:prSet phldrT="[Text]"/>
      <dgm:spPr/>
      <dgm:t>
        <a:bodyPr/>
        <a:lstStyle/>
        <a:p>
          <a:r>
            <a:rPr lang="sv-SE" dirty="0" smtClean="0"/>
            <a:t>Ny lön</a:t>
          </a:r>
          <a:endParaRPr lang="sv-SE" dirty="0"/>
        </a:p>
      </dgm:t>
    </dgm:pt>
    <dgm:pt modelId="{17C58062-B2F4-4E1E-B0C0-35E2F8C9EFCD}" type="parTrans" cxnId="{5D61F649-B0F0-4266-901C-9205BB5E7549}">
      <dgm:prSet/>
      <dgm:spPr/>
      <dgm:t>
        <a:bodyPr/>
        <a:lstStyle/>
        <a:p>
          <a:endParaRPr lang="sv-SE"/>
        </a:p>
      </dgm:t>
    </dgm:pt>
    <dgm:pt modelId="{6CBF54ED-82E7-4451-9C71-70322CF3227B}" type="sibTrans" cxnId="{5D61F649-B0F0-4266-901C-9205BB5E7549}">
      <dgm:prSet/>
      <dgm:spPr/>
      <dgm:t>
        <a:bodyPr/>
        <a:lstStyle/>
        <a:p>
          <a:endParaRPr lang="sv-SE"/>
        </a:p>
      </dgm:t>
    </dgm:pt>
    <dgm:pt modelId="{E5FC95D3-4EC7-451D-944C-EDEF686EE345}">
      <dgm:prSet/>
      <dgm:spPr/>
      <dgm:t>
        <a:bodyPr/>
        <a:lstStyle/>
        <a:p>
          <a:r>
            <a:rPr lang="sv-SE" dirty="0" smtClean="0"/>
            <a:t>ROM-samtal</a:t>
          </a:r>
          <a:endParaRPr lang="sv-SE" dirty="0"/>
        </a:p>
      </dgm:t>
    </dgm:pt>
    <dgm:pt modelId="{A2A51D7D-905E-4E31-B15B-7AC8A913C0AF}" type="parTrans" cxnId="{8A744E23-824B-497F-ABAA-0C12ACE87B27}">
      <dgm:prSet/>
      <dgm:spPr/>
      <dgm:t>
        <a:bodyPr/>
        <a:lstStyle/>
        <a:p>
          <a:endParaRPr lang="sv-SE"/>
        </a:p>
      </dgm:t>
    </dgm:pt>
    <dgm:pt modelId="{65837E7E-7AA7-41C6-82B4-96714DE220A3}" type="sibTrans" cxnId="{8A744E23-824B-497F-ABAA-0C12ACE87B27}">
      <dgm:prSet/>
      <dgm:spPr/>
      <dgm:t>
        <a:bodyPr/>
        <a:lstStyle/>
        <a:p>
          <a:endParaRPr lang="sv-SE"/>
        </a:p>
      </dgm:t>
    </dgm:pt>
    <dgm:pt modelId="{17A4A19D-A550-4FED-830F-0BBD96700568}" type="pres">
      <dgm:prSet presAssocID="{9E77E86D-86A6-4776-8DBE-C25A5DDB53F6}" presName="Name0" presStyleCnt="0">
        <dgm:presLayoutVars>
          <dgm:dir/>
          <dgm:resizeHandles val="exact"/>
        </dgm:presLayoutVars>
      </dgm:prSet>
      <dgm:spPr/>
    </dgm:pt>
    <dgm:pt modelId="{B3EDB265-AEEA-4A21-B611-D8F327CEA5BE}" type="pres">
      <dgm:prSet presAssocID="{E5FC95D3-4EC7-451D-944C-EDEF686EE345}" presName="node" presStyleLbl="node1" presStyleIdx="0" presStyleCnt="4">
        <dgm:presLayoutVars>
          <dgm:bulletEnabled val="1"/>
        </dgm:presLayoutVars>
      </dgm:prSet>
      <dgm:spPr/>
      <dgm:t>
        <a:bodyPr/>
        <a:lstStyle/>
        <a:p>
          <a:endParaRPr lang="sv-SE"/>
        </a:p>
      </dgm:t>
    </dgm:pt>
    <dgm:pt modelId="{6DB87241-9425-470D-93D5-A1E21FC81A9C}" type="pres">
      <dgm:prSet presAssocID="{65837E7E-7AA7-41C6-82B4-96714DE220A3}" presName="sibTrans" presStyleLbl="sibTrans2D1" presStyleIdx="0" presStyleCnt="3"/>
      <dgm:spPr/>
      <dgm:t>
        <a:bodyPr/>
        <a:lstStyle/>
        <a:p>
          <a:endParaRPr lang="sv-SE"/>
        </a:p>
      </dgm:t>
    </dgm:pt>
    <dgm:pt modelId="{1A089187-B500-4889-B88D-044AE12C3985}" type="pres">
      <dgm:prSet presAssocID="{65837E7E-7AA7-41C6-82B4-96714DE220A3}" presName="connectorText" presStyleLbl="sibTrans2D1" presStyleIdx="0" presStyleCnt="3"/>
      <dgm:spPr/>
      <dgm:t>
        <a:bodyPr/>
        <a:lstStyle/>
        <a:p>
          <a:endParaRPr lang="sv-SE"/>
        </a:p>
      </dgm:t>
    </dgm:pt>
    <dgm:pt modelId="{266A415B-A7D5-44B5-BE92-B89B9280197C}" type="pres">
      <dgm:prSet presAssocID="{75B69699-F725-467B-B33A-4E8B285527F0}" presName="node" presStyleLbl="node1" presStyleIdx="1" presStyleCnt="4" custLinFactY="-6434" custLinFactNeighborY="-100000">
        <dgm:presLayoutVars>
          <dgm:bulletEnabled val="1"/>
        </dgm:presLayoutVars>
      </dgm:prSet>
      <dgm:spPr/>
      <dgm:t>
        <a:bodyPr/>
        <a:lstStyle/>
        <a:p>
          <a:endParaRPr lang="sv-SE"/>
        </a:p>
      </dgm:t>
    </dgm:pt>
    <dgm:pt modelId="{EF960A88-3399-4E68-B43A-02A53396CBD9}" type="pres">
      <dgm:prSet presAssocID="{CA522067-6FA6-40BE-989E-97DAF835DF0A}" presName="sibTrans" presStyleLbl="sibTrans2D1" presStyleIdx="1" presStyleCnt="3"/>
      <dgm:spPr/>
      <dgm:t>
        <a:bodyPr/>
        <a:lstStyle/>
        <a:p>
          <a:endParaRPr lang="sv-SE"/>
        </a:p>
      </dgm:t>
    </dgm:pt>
    <dgm:pt modelId="{F111A82D-A2F6-4B5E-9D9B-8DC44698A849}" type="pres">
      <dgm:prSet presAssocID="{CA522067-6FA6-40BE-989E-97DAF835DF0A}" presName="connectorText" presStyleLbl="sibTrans2D1" presStyleIdx="1" presStyleCnt="3"/>
      <dgm:spPr/>
      <dgm:t>
        <a:bodyPr/>
        <a:lstStyle/>
        <a:p>
          <a:endParaRPr lang="sv-SE"/>
        </a:p>
      </dgm:t>
    </dgm:pt>
    <dgm:pt modelId="{F1CAC787-35F2-486C-B784-579AC60BD31C}" type="pres">
      <dgm:prSet presAssocID="{176FA706-7782-41E6-9ACC-A485E4358B1E}" presName="node" presStyleLbl="node1" presStyleIdx="2" presStyleCnt="4" custScaleX="139983" custLinFactY="-6434" custLinFactNeighborY="-100000">
        <dgm:presLayoutVars>
          <dgm:bulletEnabled val="1"/>
        </dgm:presLayoutVars>
      </dgm:prSet>
      <dgm:spPr/>
      <dgm:t>
        <a:bodyPr/>
        <a:lstStyle/>
        <a:p>
          <a:endParaRPr lang="sv-SE"/>
        </a:p>
      </dgm:t>
    </dgm:pt>
    <dgm:pt modelId="{CB8AE4D8-05E6-4694-B790-05ED21AC2A2F}" type="pres">
      <dgm:prSet presAssocID="{20197C7B-9DCD-4B68-95BF-DB5BB0349386}" presName="sibTrans" presStyleLbl="sibTrans2D1" presStyleIdx="2" presStyleCnt="3"/>
      <dgm:spPr/>
      <dgm:t>
        <a:bodyPr/>
        <a:lstStyle/>
        <a:p>
          <a:endParaRPr lang="sv-SE"/>
        </a:p>
      </dgm:t>
    </dgm:pt>
    <dgm:pt modelId="{5809CEA6-0354-4AE7-B963-99F7ECED4E57}" type="pres">
      <dgm:prSet presAssocID="{20197C7B-9DCD-4B68-95BF-DB5BB0349386}" presName="connectorText" presStyleLbl="sibTrans2D1" presStyleIdx="2" presStyleCnt="3"/>
      <dgm:spPr/>
      <dgm:t>
        <a:bodyPr/>
        <a:lstStyle/>
        <a:p>
          <a:endParaRPr lang="sv-SE"/>
        </a:p>
      </dgm:t>
    </dgm:pt>
    <dgm:pt modelId="{8DA6E9E8-0A00-45F9-BFE7-F4DADEB6B924}" type="pres">
      <dgm:prSet presAssocID="{1D4A79FC-5B48-41E9-870B-9F705531E695}" presName="node" presStyleLbl="node1" presStyleIdx="3" presStyleCnt="4">
        <dgm:presLayoutVars>
          <dgm:bulletEnabled val="1"/>
        </dgm:presLayoutVars>
      </dgm:prSet>
      <dgm:spPr/>
      <dgm:t>
        <a:bodyPr/>
        <a:lstStyle/>
        <a:p>
          <a:endParaRPr lang="sv-SE"/>
        </a:p>
      </dgm:t>
    </dgm:pt>
  </dgm:ptLst>
  <dgm:cxnLst>
    <dgm:cxn modelId="{1435FEC7-CDBB-4DB3-8CC2-38C7ADC1ECD2}" type="presOf" srcId="{9E77E86D-86A6-4776-8DBE-C25A5DDB53F6}" destId="{17A4A19D-A550-4FED-830F-0BBD96700568}" srcOrd="0" destOrd="0" presId="urn:microsoft.com/office/officeart/2005/8/layout/process1"/>
    <dgm:cxn modelId="{B78F383B-056E-42F6-A769-06CE03AF10D0}" type="presOf" srcId="{65837E7E-7AA7-41C6-82B4-96714DE220A3}" destId="{1A089187-B500-4889-B88D-044AE12C3985}" srcOrd="1" destOrd="0" presId="urn:microsoft.com/office/officeart/2005/8/layout/process1"/>
    <dgm:cxn modelId="{BE334172-58E3-4959-9C18-6D19256A54EE}" type="presOf" srcId="{CA522067-6FA6-40BE-989E-97DAF835DF0A}" destId="{F111A82D-A2F6-4B5E-9D9B-8DC44698A849}" srcOrd="1" destOrd="0" presId="urn:microsoft.com/office/officeart/2005/8/layout/process1"/>
    <dgm:cxn modelId="{25C805F3-28A3-4700-A1F7-1DA117C730A1}" type="presOf" srcId="{1D4A79FC-5B48-41E9-870B-9F705531E695}" destId="{8DA6E9E8-0A00-45F9-BFE7-F4DADEB6B924}" srcOrd="0" destOrd="0" presId="urn:microsoft.com/office/officeart/2005/8/layout/process1"/>
    <dgm:cxn modelId="{A5E864D3-57AB-4C5F-A8DC-E9DD27690138}" type="presOf" srcId="{20197C7B-9DCD-4B68-95BF-DB5BB0349386}" destId="{CB8AE4D8-05E6-4694-B790-05ED21AC2A2F}" srcOrd="0" destOrd="0" presId="urn:microsoft.com/office/officeart/2005/8/layout/process1"/>
    <dgm:cxn modelId="{DC66CE09-62EA-40C5-B588-7594A5667B9F}" type="presOf" srcId="{75B69699-F725-467B-B33A-4E8B285527F0}" destId="{266A415B-A7D5-44B5-BE92-B89B9280197C}" srcOrd="0" destOrd="0" presId="urn:microsoft.com/office/officeart/2005/8/layout/process1"/>
    <dgm:cxn modelId="{37272415-E022-4800-9EC1-8E4D75775851}" type="presOf" srcId="{CA522067-6FA6-40BE-989E-97DAF835DF0A}" destId="{EF960A88-3399-4E68-B43A-02A53396CBD9}" srcOrd="0" destOrd="0" presId="urn:microsoft.com/office/officeart/2005/8/layout/process1"/>
    <dgm:cxn modelId="{B213785C-B2CD-4BC0-A3A2-28F47351283B}" type="presOf" srcId="{E5FC95D3-4EC7-451D-944C-EDEF686EE345}" destId="{B3EDB265-AEEA-4A21-B611-D8F327CEA5BE}" srcOrd="0" destOrd="0" presId="urn:microsoft.com/office/officeart/2005/8/layout/process1"/>
    <dgm:cxn modelId="{BFF1C7F1-5741-4875-9D1E-A8B722CCA44E}" type="presOf" srcId="{65837E7E-7AA7-41C6-82B4-96714DE220A3}" destId="{6DB87241-9425-470D-93D5-A1E21FC81A9C}" srcOrd="0" destOrd="0" presId="urn:microsoft.com/office/officeart/2005/8/layout/process1"/>
    <dgm:cxn modelId="{8A744E23-824B-497F-ABAA-0C12ACE87B27}" srcId="{9E77E86D-86A6-4776-8DBE-C25A5DDB53F6}" destId="{E5FC95D3-4EC7-451D-944C-EDEF686EE345}" srcOrd="0" destOrd="0" parTransId="{A2A51D7D-905E-4E31-B15B-7AC8A913C0AF}" sibTransId="{65837E7E-7AA7-41C6-82B4-96714DE220A3}"/>
    <dgm:cxn modelId="{FC75D610-77F0-49E3-BE11-563988271672}" srcId="{9E77E86D-86A6-4776-8DBE-C25A5DDB53F6}" destId="{75B69699-F725-467B-B33A-4E8B285527F0}" srcOrd="1" destOrd="0" parTransId="{FF02AF3F-26F2-4452-A762-3DCA9D5A93D8}" sibTransId="{CA522067-6FA6-40BE-989E-97DAF835DF0A}"/>
    <dgm:cxn modelId="{C86487C7-31B9-4B83-BE8F-EC32A3F7C2FC}" srcId="{9E77E86D-86A6-4776-8DBE-C25A5DDB53F6}" destId="{176FA706-7782-41E6-9ACC-A485E4358B1E}" srcOrd="2" destOrd="0" parTransId="{9FD656FD-D999-4254-B2E6-9982C14ADF5C}" sibTransId="{20197C7B-9DCD-4B68-95BF-DB5BB0349386}"/>
    <dgm:cxn modelId="{45DC2C8E-2768-456E-9ACB-4BE33AF88D79}" type="presOf" srcId="{20197C7B-9DCD-4B68-95BF-DB5BB0349386}" destId="{5809CEA6-0354-4AE7-B963-99F7ECED4E57}" srcOrd="1" destOrd="0" presId="urn:microsoft.com/office/officeart/2005/8/layout/process1"/>
    <dgm:cxn modelId="{209E168A-98B3-468A-9E18-BCE11BE83F55}" type="presOf" srcId="{176FA706-7782-41E6-9ACC-A485E4358B1E}" destId="{F1CAC787-35F2-486C-B784-579AC60BD31C}" srcOrd="0" destOrd="0" presId="urn:microsoft.com/office/officeart/2005/8/layout/process1"/>
    <dgm:cxn modelId="{5D61F649-B0F0-4266-901C-9205BB5E7549}" srcId="{9E77E86D-86A6-4776-8DBE-C25A5DDB53F6}" destId="{1D4A79FC-5B48-41E9-870B-9F705531E695}" srcOrd="3" destOrd="0" parTransId="{17C58062-B2F4-4E1E-B0C0-35E2F8C9EFCD}" sibTransId="{6CBF54ED-82E7-4451-9C71-70322CF3227B}"/>
    <dgm:cxn modelId="{FC51F144-9B5D-4C7F-8E1C-4FF8054A2257}" type="presParOf" srcId="{17A4A19D-A550-4FED-830F-0BBD96700568}" destId="{B3EDB265-AEEA-4A21-B611-D8F327CEA5BE}" srcOrd="0" destOrd="0" presId="urn:microsoft.com/office/officeart/2005/8/layout/process1"/>
    <dgm:cxn modelId="{64AB5005-74F6-4706-9B92-24CDEB75D03D}" type="presParOf" srcId="{17A4A19D-A550-4FED-830F-0BBD96700568}" destId="{6DB87241-9425-470D-93D5-A1E21FC81A9C}" srcOrd="1" destOrd="0" presId="urn:microsoft.com/office/officeart/2005/8/layout/process1"/>
    <dgm:cxn modelId="{0F7AB858-F449-4AA1-8929-7F10ED1E9FC3}" type="presParOf" srcId="{6DB87241-9425-470D-93D5-A1E21FC81A9C}" destId="{1A089187-B500-4889-B88D-044AE12C3985}" srcOrd="0" destOrd="0" presId="urn:microsoft.com/office/officeart/2005/8/layout/process1"/>
    <dgm:cxn modelId="{AAF3E309-9A91-4E8B-BA9B-712564862FE5}" type="presParOf" srcId="{17A4A19D-A550-4FED-830F-0BBD96700568}" destId="{266A415B-A7D5-44B5-BE92-B89B9280197C}" srcOrd="2" destOrd="0" presId="urn:microsoft.com/office/officeart/2005/8/layout/process1"/>
    <dgm:cxn modelId="{84C18986-A89B-4918-BD1F-0719B97DC145}" type="presParOf" srcId="{17A4A19D-A550-4FED-830F-0BBD96700568}" destId="{EF960A88-3399-4E68-B43A-02A53396CBD9}" srcOrd="3" destOrd="0" presId="urn:microsoft.com/office/officeart/2005/8/layout/process1"/>
    <dgm:cxn modelId="{BF95E784-422A-4C74-9F69-ADE3FC2923F4}" type="presParOf" srcId="{EF960A88-3399-4E68-B43A-02A53396CBD9}" destId="{F111A82D-A2F6-4B5E-9D9B-8DC44698A849}" srcOrd="0" destOrd="0" presId="urn:microsoft.com/office/officeart/2005/8/layout/process1"/>
    <dgm:cxn modelId="{9BEA3995-18C5-4601-982B-EAE11CD280CC}" type="presParOf" srcId="{17A4A19D-A550-4FED-830F-0BBD96700568}" destId="{F1CAC787-35F2-486C-B784-579AC60BD31C}" srcOrd="4" destOrd="0" presId="urn:microsoft.com/office/officeart/2005/8/layout/process1"/>
    <dgm:cxn modelId="{FFF40E14-DD33-47FB-AEED-0198BF3AB7DA}" type="presParOf" srcId="{17A4A19D-A550-4FED-830F-0BBD96700568}" destId="{CB8AE4D8-05E6-4694-B790-05ED21AC2A2F}" srcOrd="5" destOrd="0" presId="urn:microsoft.com/office/officeart/2005/8/layout/process1"/>
    <dgm:cxn modelId="{62DD05EF-AB91-4FA8-BD7D-590A048AC343}" type="presParOf" srcId="{CB8AE4D8-05E6-4694-B790-05ED21AC2A2F}" destId="{5809CEA6-0354-4AE7-B963-99F7ECED4E57}" srcOrd="0" destOrd="0" presId="urn:microsoft.com/office/officeart/2005/8/layout/process1"/>
    <dgm:cxn modelId="{F13BE772-ED62-49F9-947B-5183019F874E}" type="presParOf" srcId="{17A4A19D-A550-4FED-830F-0BBD96700568}" destId="{8DA6E9E8-0A00-45F9-BFE7-F4DADEB6B924}"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DB265-AEEA-4A21-B611-D8F327CEA5BE}">
      <dsp:nvSpPr>
        <dsp:cNvPr id="0" name=""/>
        <dsp:cNvSpPr/>
      </dsp:nvSpPr>
      <dsp:spPr>
        <a:xfrm>
          <a:off x="2394" y="1602252"/>
          <a:ext cx="1387115" cy="9102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v-SE" sz="1600" kern="1200" dirty="0" smtClean="0"/>
            <a:t>ROM-samtal</a:t>
          </a:r>
          <a:endParaRPr lang="sv-SE" sz="1600" kern="1200" dirty="0"/>
        </a:p>
      </dsp:txBody>
      <dsp:txXfrm>
        <a:off x="29056" y="1628914"/>
        <a:ext cx="1333791" cy="856970"/>
      </dsp:txXfrm>
    </dsp:sp>
    <dsp:sp modelId="{6DB87241-9425-470D-93D5-A1E21FC81A9C}">
      <dsp:nvSpPr>
        <dsp:cNvPr id="0" name=""/>
        <dsp:cNvSpPr/>
      </dsp:nvSpPr>
      <dsp:spPr>
        <a:xfrm rot="20009098">
          <a:off x="1510938" y="1396814"/>
          <a:ext cx="328635" cy="3440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sv-SE" sz="1300" kern="1200"/>
        </a:p>
      </dsp:txBody>
      <dsp:txXfrm>
        <a:off x="1516123" y="1487622"/>
        <a:ext cx="230045" cy="206402"/>
      </dsp:txXfrm>
    </dsp:sp>
    <dsp:sp modelId="{266A415B-A7D5-44B5-BE92-B89B9280197C}">
      <dsp:nvSpPr>
        <dsp:cNvPr id="0" name=""/>
        <dsp:cNvSpPr/>
      </dsp:nvSpPr>
      <dsp:spPr>
        <a:xfrm>
          <a:off x="1944356" y="633390"/>
          <a:ext cx="1387115" cy="9102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v-SE" sz="1600" kern="1200" dirty="0" smtClean="0"/>
            <a:t>Förhandling chef + fack</a:t>
          </a:r>
          <a:endParaRPr lang="sv-SE" sz="1600" kern="1200" dirty="0"/>
        </a:p>
      </dsp:txBody>
      <dsp:txXfrm>
        <a:off x="1971018" y="660052"/>
        <a:ext cx="1333791" cy="856970"/>
      </dsp:txXfrm>
    </dsp:sp>
    <dsp:sp modelId="{EF960A88-3399-4E68-B43A-02A53396CBD9}">
      <dsp:nvSpPr>
        <dsp:cNvPr id="0" name=""/>
        <dsp:cNvSpPr/>
      </dsp:nvSpPr>
      <dsp:spPr>
        <a:xfrm>
          <a:off x="3470183" y="916534"/>
          <a:ext cx="294068" cy="3440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sv-SE" sz="1300" kern="1200"/>
        </a:p>
      </dsp:txBody>
      <dsp:txXfrm>
        <a:off x="3470183" y="985335"/>
        <a:ext cx="205848" cy="206402"/>
      </dsp:txXfrm>
    </dsp:sp>
    <dsp:sp modelId="{F1CAC787-35F2-486C-B784-579AC60BD31C}">
      <dsp:nvSpPr>
        <dsp:cNvPr id="0" name=""/>
        <dsp:cNvSpPr/>
      </dsp:nvSpPr>
      <dsp:spPr>
        <a:xfrm>
          <a:off x="3886317" y="633390"/>
          <a:ext cx="1941725" cy="9102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v-SE" sz="1600" kern="1200" dirty="0" smtClean="0"/>
            <a:t>Lönebesked t medarbetaren</a:t>
          </a:r>
          <a:endParaRPr lang="sv-SE" sz="1600" kern="1200" dirty="0"/>
        </a:p>
      </dsp:txBody>
      <dsp:txXfrm>
        <a:off x="3912979" y="660052"/>
        <a:ext cx="1888401" cy="856970"/>
      </dsp:txXfrm>
    </dsp:sp>
    <dsp:sp modelId="{CB8AE4D8-05E6-4694-B790-05ED21AC2A2F}">
      <dsp:nvSpPr>
        <dsp:cNvPr id="0" name=""/>
        <dsp:cNvSpPr/>
      </dsp:nvSpPr>
      <dsp:spPr>
        <a:xfrm rot="1415075">
          <a:off x="5953353" y="1465131"/>
          <a:ext cx="320870" cy="3440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sv-SE" sz="1300" kern="1200"/>
        </a:p>
      </dsp:txBody>
      <dsp:txXfrm>
        <a:off x="5957373" y="1514675"/>
        <a:ext cx="224609" cy="206402"/>
      </dsp:txXfrm>
    </dsp:sp>
    <dsp:sp modelId="{8DA6E9E8-0A00-45F9-BFE7-F4DADEB6B924}">
      <dsp:nvSpPr>
        <dsp:cNvPr id="0" name=""/>
        <dsp:cNvSpPr/>
      </dsp:nvSpPr>
      <dsp:spPr>
        <a:xfrm>
          <a:off x="6382889" y="1602252"/>
          <a:ext cx="1387115" cy="9102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v-SE" sz="1600" kern="1200" dirty="0" smtClean="0"/>
            <a:t>Ny lön</a:t>
          </a:r>
          <a:endParaRPr lang="sv-SE" sz="1600" kern="1200" dirty="0"/>
        </a:p>
      </dsp:txBody>
      <dsp:txXfrm>
        <a:off x="6409551" y="1628914"/>
        <a:ext cx="1333791" cy="85697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3" name="Rectangle 3"/>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noProof="0" smtClean="0"/>
              <a:t>Klicka här för att ändra format på bakgrundstexten</a:t>
            </a:r>
          </a:p>
          <a:p>
            <a:pPr lvl="1"/>
            <a:r>
              <a:rPr lang="sv-SE" altLang="sv-SE" noProof="0" smtClean="0"/>
              <a:t>Nivå två</a:t>
            </a:r>
          </a:p>
          <a:p>
            <a:pPr lvl="2"/>
            <a:r>
              <a:rPr lang="sv-SE" altLang="sv-SE" noProof="0" smtClean="0"/>
              <a:t>Nivå tre</a:t>
            </a:r>
          </a:p>
          <a:p>
            <a:pPr lvl="3"/>
            <a:r>
              <a:rPr lang="sv-SE" altLang="sv-SE" noProof="0" smtClean="0"/>
              <a:t>Nivå fyra</a:t>
            </a:r>
          </a:p>
          <a:p>
            <a:pPr lvl="4"/>
            <a:r>
              <a:rPr lang="sv-SE" altLang="sv-SE" noProof="0" smtClean="0"/>
              <a:t>Nivå fem</a:t>
            </a:r>
          </a:p>
        </p:txBody>
      </p:sp>
      <p:sp>
        <p:nvSpPr>
          <p:cNvPr id="5126" name="Rectangle 6"/>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7" name="Rectangle 7"/>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fld id="{F48996F9-5F9A-440E-BE14-62843247AFEF}" type="slidenum">
              <a:rPr lang="sv-SE" altLang="sv-SE"/>
              <a:pPr>
                <a:defRPr/>
              </a:pPr>
              <a:t>‹#›</a:t>
            </a:fld>
            <a:endParaRPr lang="sv-SE" altLang="sv-SE"/>
          </a:p>
        </p:txBody>
      </p:sp>
    </p:spTree>
    <p:extLst>
      <p:ext uri="{BB962C8B-B14F-4D97-AF65-F5344CB8AC3E}">
        <p14:creationId xmlns:p14="http://schemas.microsoft.com/office/powerpoint/2010/main" val="1322202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6"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6"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6"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6"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haninge.se/kommun-och-politik/kommunfakta/regler-och-styrande-dokument/kommun-och-politik/personal/medarbetarskap-riktlinjer/"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haninge.se/kommun-och-politik/kommunfakta/regler-och-styrande-dokument/kommun-och-politik/personal/medarbetarskap-riktlinjer/"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246188" y="803275"/>
            <a:ext cx="4249737" cy="3186113"/>
          </a:xfrm>
        </p:spPr>
      </p:sp>
      <p:sp>
        <p:nvSpPr>
          <p:cNvPr id="3" name="Platshållare för anteckningar 2"/>
          <p:cNvSpPr>
            <a:spLocks noGrp="1"/>
          </p:cNvSpPr>
          <p:nvPr>
            <p:ph type="body" idx="1"/>
          </p:nvPr>
        </p:nvSpPr>
        <p:spPr>
          <a:xfrm>
            <a:off x="878557" y="4387255"/>
            <a:ext cx="4984962" cy="4248472"/>
          </a:xfr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altLang="sv-SE" sz="1200" b="0" dirty="0" smtClean="0"/>
              <a:t>Detta är</a:t>
            </a:r>
            <a:r>
              <a:rPr lang="sv-SE" altLang="sv-SE" sz="1200" b="0" baseline="0" dirty="0" smtClean="0"/>
              <a:t> ett material för dig som chef </a:t>
            </a:r>
            <a:r>
              <a:rPr lang="sv-SE" altLang="sv-SE" sz="1200" b="0" dirty="0" smtClean="0"/>
              <a:t>att använda </a:t>
            </a:r>
            <a:r>
              <a:rPr lang="sv-SE" altLang="sv-SE" sz="1200" b="0" baseline="0" dirty="0" smtClean="0"/>
              <a:t>på ett APT innan löneöversyn.  </a:t>
            </a:r>
            <a:r>
              <a:rPr lang="sv-SE" dirty="0" smtClean="0"/>
              <a:t>Det innehåller dels information, dels ett par gruppövningar/diskussionsfrågor. </a:t>
            </a:r>
            <a:r>
              <a:rPr lang="sv-SE" sz="1200" b="0" kern="1200" dirty="0" smtClean="0">
                <a:solidFill>
                  <a:schemeClr val="tx1"/>
                </a:solidFill>
                <a:effectLst/>
                <a:latin typeface="Times" pitchFamily="-16" charset="0"/>
                <a:ea typeface="+mn-ea"/>
                <a:cs typeface="+mn-cs"/>
              </a:rPr>
              <a:t>Syftet</a:t>
            </a:r>
            <a:r>
              <a:rPr lang="sv-SE" sz="1200" b="0" kern="1200" baseline="0" dirty="0" smtClean="0">
                <a:solidFill>
                  <a:schemeClr val="tx1"/>
                </a:solidFill>
                <a:effectLst/>
                <a:latin typeface="Times" pitchFamily="-16" charset="0"/>
                <a:ea typeface="+mn-ea"/>
                <a:cs typeface="+mn-cs"/>
              </a:rPr>
              <a:t> är </a:t>
            </a:r>
            <a:r>
              <a:rPr lang="sv-SE" sz="1200" b="0" kern="1200" dirty="0" smtClean="0">
                <a:solidFill>
                  <a:schemeClr val="tx1"/>
                </a:solidFill>
                <a:effectLst/>
                <a:latin typeface="Times" pitchFamily="-16" charset="0"/>
                <a:ea typeface="+mn-ea"/>
                <a:cs typeface="+mn-cs"/>
              </a:rPr>
              <a:t>att skapa större</a:t>
            </a:r>
            <a:r>
              <a:rPr lang="sv-SE" sz="1200" b="0" kern="1200" baseline="0" dirty="0" smtClean="0">
                <a:solidFill>
                  <a:schemeClr val="tx1"/>
                </a:solidFill>
                <a:effectLst/>
                <a:latin typeface="Times" pitchFamily="-16" charset="0"/>
                <a:ea typeface="+mn-ea"/>
                <a:cs typeface="+mn-cs"/>
              </a:rPr>
              <a:t> f</a:t>
            </a:r>
            <a:r>
              <a:rPr lang="sv-SE" sz="1200" b="0" kern="1200" dirty="0" smtClean="0">
                <a:solidFill>
                  <a:schemeClr val="tx1"/>
                </a:solidFill>
                <a:effectLst/>
                <a:latin typeface="Times" pitchFamily="-16" charset="0"/>
                <a:ea typeface="+mn-ea"/>
                <a:cs typeface="+mn-cs"/>
              </a:rPr>
              <a:t>örståelse hos medarbetarna</a:t>
            </a:r>
            <a:r>
              <a:rPr lang="sv-SE" sz="1200" b="0" kern="1200" baseline="0" dirty="0" smtClean="0">
                <a:solidFill>
                  <a:schemeClr val="tx1"/>
                </a:solidFill>
                <a:effectLst/>
                <a:latin typeface="Times" pitchFamily="-16" charset="0"/>
                <a:ea typeface="+mn-ea"/>
                <a:cs typeface="+mn-cs"/>
              </a:rPr>
              <a:t> </a:t>
            </a:r>
            <a:r>
              <a:rPr lang="sv-SE" sz="1200" b="0" kern="1200" dirty="0" smtClean="0">
                <a:solidFill>
                  <a:schemeClr val="tx1"/>
                </a:solidFill>
                <a:effectLst/>
                <a:latin typeface="Times" pitchFamily="-16" charset="0"/>
                <a:ea typeface="+mn-ea"/>
                <a:cs typeface="+mn-cs"/>
              </a:rPr>
              <a:t>gällande lönesättningsprocessen, hur den fungerar och vad som påverkar lönen.</a:t>
            </a:r>
            <a:endParaRPr lang="sv-SE" dirty="0" smtClean="0"/>
          </a:p>
          <a:p>
            <a:pPr marL="0" indent="0" eaLnBrk="0" hangingPunct="0">
              <a:spcBef>
                <a:spcPct val="30000"/>
              </a:spcBef>
              <a:buNone/>
              <a:defRPr/>
            </a:pPr>
            <a:r>
              <a:rPr lang="sv-SE" dirty="0" smtClean="0"/>
              <a:t>Målet</a:t>
            </a:r>
            <a:r>
              <a:rPr lang="sv-SE" baseline="0" dirty="0" smtClean="0"/>
              <a:t> är att både du som chef och dina </a:t>
            </a:r>
            <a:r>
              <a:rPr lang="sv-SE" dirty="0" smtClean="0"/>
              <a:t>medarbetare ska känna er väl förberedda</a:t>
            </a:r>
            <a:r>
              <a:rPr lang="sv-SE" baseline="0" dirty="0" smtClean="0"/>
              <a:t>, att a</a:t>
            </a:r>
            <a:r>
              <a:rPr lang="sv-SE" dirty="0" smtClean="0"/>
              <a:t>lla medarbetare känner sig delaktiga och</a:t>
            </a:r>
            <a:r>
              <a:rPr lang="sv-SE" baseline="0" dirty="0" smtClean="0"/>
              <a:t> att</a:t>
            </a:r>
            <a:r>
              <a:rPr lang="sv-SE" dirty="0" smtClean="0"/>
              <a:t> det känns tydligt med begreppen lön och lönesättning.</a:t>
            </a:r>
          </a:p>
          <a:p>
            <a:pPr marL="0" indent="0" eaLnBrk="0" hangingPunct="0">
              <a:spcBef>
                <a:spcPct val="30000"/>
              </a:spcBef>
              <a:buNone/>
              <a:defRPr/>
            </a:pPr>
            <a:endParaRPr lang="sv-SE" dirty="0" smtClean="0"/>
          </a:p>
          <a:p>
            <a:pPr marL="0" indent="0" eaLnBrk="0" hangingPunct="0">
              <a:spcBef>
                <a:spcPct val="30000"/>
              </a:spcBef>
              <a:buNone/>
              <a:defRPr/>
            </a:pPr>
            <a:r>
              <a:rPr lang="sv-SE" dirty="0" smtClean="0"/>
              <a:t>Tips</a:t>
            </a:r>
            <a:r>
              <a:rPr lang="sv-SE" baseline="0" dirty="0" smtClean="0"/>
              <a:t> till gruppövningarna (bild 7-8):</a:t>
            </a:r>
          </a:p>
          <a:p>
            <a:pPr marL="171450" indent="-171450">
              <a:buFont typeface="Arial" panose="020B0604020202020204" pitchFamily="34" charset="0"/>
              <a:buChar char="•"/>
            </a:pPr>
            <a:r>
              <a:rPr lang="sv-SE" sz="1200" b="1" i="0" kern="1200" dirty="0" smtClean="0">
                <a:solidFill>
                  <a:schemeClr val="tx1"/>
                </a:solidFill>
                <a:effectLst/>
                <a:latin typeface="Times" pitchFamily="-16" charset="0"/>
                <a:ea typeface="+mn-ea"/>
                <a:cs typeface="+mn-cs"/>
              </a:rPr>
              <a:t>Skriv ut medarbetarriktlinjerna så alla kan läsa i dem </a:t>
            </a:r>
            <a:r>
              <a:rPr lang="sv-SE" sz="1200" b="1" i="1" kern="1200" dirty="0" smtClean="0">
                <a:solidFill>
                  <a:schemeClr val="tx1"/>
                </a:solidFill>
                <a:effectLst/>
                <a:latin typeface="Times" pitchFamily="-16" charset="0"/>
                <a:ea typeface="+mn-ea"/>
                <a:cs typeface="+mn-cs"/>
              </a:rPr>
              <a:t>(</a:t>
            </a:r>
            <a:r>
              <a:rPr lang="sv-SE" dirty="0" smtClean="0">
                <a:solidFill>
                  <a:schemeClr val="tx2"/>
                </a:solidFill>
                <a:hlinkClick r:id="rId3"/>
              </a:rPr>
              <a:t>https://www.haninge.se/kommun-och-politik/kommunfakta/regler-och-styrande-dokument/kommun-och-politik/personal/medarbetarskap-riktlinjer/</a:t>
            </a:r>
            <a:r>
              <a:rPr lang="sv-SE" dirty="0" smtClean="0">
                <a:solidFill>
                  <a:schemeClr val="tx2"/>
                </a:solidFill>
              </a:rPr>
              <a:t>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sv-SE" b="1" dirty="0" smtClean="0"/>
              <a:t>Förbered genom att ta fram de mål</a:t>
            </a:r>
            <a:r>
              <a:rPr lang="sv-SE" b="1" baseline="0" dirty="0" smtClean="0"/>
              <a:t> som finns idag i verksamhetsplanen</a:t>
            </a:r>
            <a:endParaRPr lang="sv-SE" sz="1200" b="1" i="1" kern="1200" dirty="0" smtClean="0">
              <a:solidFill>
                <a:schemeClr val="tx1"/>
              </a:solidFill>
              <a:effectLst/>
              <a:latin typeface="Times" pitchFamily="-16" charset="0"/>
              <a:ea typeface="+mn-ea"/>
              <a:cs typeface="+mn-cs"/>
            </a:endParaRPr>
          </a:p>
          <a:p>
            <a:pPr marL="0" indent="0" eaLnBrk="0" hangingPunct="0">
              <a:spcBef>
                <a:spcPct val="30000"/>
              </a:spcBef>
              <a:buNone/>
              <a:defRPr/>
            </a:pPr>
            <a:endParaRPr lang="sv-SE"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0" kern="1200" dirty="0" smtClean="0">
                <a:solidFill>
                  <a:schemeClr val="tx1"/>
                </a:solidFill>
                <a:effectLst/>
                <a:latin typeface="Times" pitchFamily="-16" charset="0"/>
                <a:ea typeface="+mn-ea"/>
                <a:cs typeface="+mn-cs"/>
              </a:rPr>
              <a:t>I</a:t>
            </a:r>
            <a:r>
              <a:rPr lang="sv-SE" sz="1200" b="0" kern="1200" baseline="0" dirty="0" smtClean="0">
                <a:solidFill>
                  <a:schemeClr val="tx1"/>
                </a:solidFill>
                <a:effectLst/>
                <a:latin typeface="Times" pitchFamily="-16" charset="0"/>
                <a:ea typeface="+mn-ea"/>
                <a:cs typeface="+mn-cs"/>
              </a:rPr>
              <a:t> en del texter står det ”Till chef: ….” i kursiv stil. Den texten är kompletterande information ifall det skulle bli frågor, ingår inte i talmanus alternativt förslag för hur genomföra övning.</a:t>
            </a:r>
            <a:endParaRPr lang="sv-SE" sz="1200" b="0" kern="1200" dirty="0" smtClean="0">
              <a:solidFill>
                <a:schemeClr val="tx1"/>
              </a:solidFill>
              <a:effectLst/>
              <a:latin typeface="Times" pitchFamily="-16"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b="0" kern="1200" dirty="0" smtClean="0">
              <a:solidFill>
                <a:schemeClr val="tx1"/>
              </a:solidFill>
              <a:effectLst/>
              <a:latin typeface="Times" pitchFamily="-16"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0" i="1" kern="1200" dirty="0" smtClean="0">
                <a:solidFill>
                  <a:schemeClr val="tx2">
                    <a:lumMod val="60000"/>
                    <a:lumOff val="40000"/>
                  </a:schemeClr>
                </a:solidFill>
                <a:effectLst/>
                <a:latin typeface="Times" pitchFamily="-16" charset="0"/>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i="1" kern="1200" dirty="0" smtClean="0">
              <a:solidFill>
                <a:schemeClr val="tx2">
                  <a:lumMod val="60000"/>
                  <a:lumOff val="40000"/>
                </a:schemeClr>
              </a:solidFill>
              <a:effectLst/>
              <a:latin typeface="Times" pitchFamily="-16" charset="0"/>
              <a:ea typeface="+mn-ea"/>
              <a:cs typeface="+mn-cs"/>
            </a:endParaRPr>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a:t>
            </a:fld>
            <a:endParaRPr lang="sv-SE" altLang="sv-SE"/>
          </a:p>
        </p:txBody>
      </p:sp>
    </p:spTree>
    <p:extLst>
      <p:ext uri="{BB962C8B-B14F-4D97-AF65-F5344CB8AC3E}">
        <p14:creationId xmlns:p14="http://schemas.microsoft.com/office/powerpoint/2010/main" val="2029373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På intranätet kan du själv</a:t>
            </a:r>
            <a:r>
              <a:rPr lang="sv-SE" baseline="0" dirty="0" smtClean="0"/>
              <a:t> läsa mer om processen</a:t>
            </a:r>
          </a:p>
          <a:p>
            <a:pPr marL="171450" indent="-171450">
              <a:buFont typeface="Arial" panose="020B0604020202020204" pitchFamily="34" charset="0"/>
              <a:buChar char="•"/>
            </a:pPr>
            <a:r>
              <a:rPr lang="sv-SE" baseline="0" dirty="0" smtClean="0"/>
              <a:t>Min anställning</a:t>
            </a:r>
          </a:p>
          <a:p>
            <a:pPr marL="628650" lvl="1" indent="-171450">
              <a:buFont typeface="Arial" panose="020B0604020202020204" pitchFamily="34" charset="0"/>
              <a:buChar char="•"/>
            </a:pPr>
            <a:r>
              <a:rPr lang="sv-SE" baseline="0" dirty="0" smtClean="0"/>
              <a:t>Lön, ersättning och förmåner</a:t>
            </a:r>
          </a:p>
          <a:p>
            <a:pPr marL="1085850" lvl="2" indent="-171450">
              <a:buFont typeface="Arial" panose="020B0604020202020204" pitchFamily="34" charset="0"/>
              <a:buChar char="•"/>
            </a:pPr>
            <a:r>
              <a:rPr lang="sv-SE" baseline="0" dirty="0" smtClean="0"/>
              <a:t>Lön</a:t>
            </a:r>
          </a:p>
          <a:p>
            <a:pPr marL="1543050" lvl="3" indent="-171450">
              <a:buFont typeface="Arial" panose="020B0604020202020204" pitchFamily="34" charset="0"/>
              <a:buChar char="•"/>
            </a:pPr>
            <a:r>
              <a:rPr lang="sv-SE" baseline="0" dirty="0" smtClean="0"/>
              <a:t>Löneöversyn</a:t>
            </a:r>
          </a:p>
          <a:p>
            <a:pPr marL="1085850" lvl="2" indent="-171450">
              <a:buFont typeface="Arial" panose="020B0604020202020204" pitchFamily="34" charset="0"/>
              <a:buChar char="•"/>
            </a:pPr>
            <a:endParaRPr lang="sv-SE" baseline="0" dirty="0" smtClean="0"/>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10</a:t>
            </a:fld>
            <a:endParaRPr lang="sv-SE" altLang="sv-SE"/>
          </a:p>
        </p:txBody>
      </p:sp>
    </p:spTree>
    <p:extLst>
      <p:ext uri="{BB962C8B-B14F-4D97-AF65-F5344CB8AC3E}">
        <p14:creationId xmlns:p14="http://schemas.microsoft.com/office/powerpoint/2010/main" val="2651969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11</a:t>
            </a:fld>
            <a:endParaRPr lang="en-US"/>
          </a:p>
        </p:txBody>
      </p:sp>
    </p:spTree>
    <p:extLst>
      <p:ext uri="{BB962C8B-B14F-4D97-AF65-F5344CB8AC3E}">
        <p14:creationId xmlns:p14="http://schemas.microsoft.com/office/powerpoint/2010/main" val="2977166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Löneöversyn är en årligt återkommande process – normalt på våren – </a:t>
            </a:r>
            <a:r>
              <a:rPr lang="sv-SE" baseline="0" dirty="0" smtClean="0"/>
              <a:t> där nuvarande lön ses över i relation till kommunens lönekriterier (mer om dessa senare). </a:t>
            </a:r>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2</a:t>
            </a:fld>
            <a:endParaRPr lang="sv-SE" altLang="sv-SE"/>
          </a:p>
        </p:txBody>
      </p:sp>
    </p:spTree>
    <p:extLst>
      <p:ext uri="{BB962C8B-B14F-4D97-AF65-F5344CB8AC3E}">
        <p14:creationId xmlns:p14="http://schemas.microsoft.com/office/powerpoint/2010/main" val="3490129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906357" y="4715154"/>
            <a:ext cx="4984962" cy="3848566"/>
          </a:xfrm>
        </p:spPr>
        <p:txBody>
          <a:bodyPr/>
          <a:lstStyle/>
          <a:p>
            <a:r>
              <a:rPr lang="sv-SE" dirty="0" smtClean="0"/>
              <a:t>Gäller för alla arbetsgivare.</a:t>
            </a:r>
            <a:r>
              <a:rPr lang="sv-SE" baseline="0" dirty="0" smtClean="0"/>
              <a:t> </a:t>
            </a:r>
            <a:r>
              <a:rPr lang="sv-SE" b="0" dirty="0" smtClean="0"/>
              <a:t>Enligt diskrimineringslagen får</a:t>
            </a:r>
            <a:r>
              <a:rPr lang="sv-SE" b="0" baseline="0" dirty="0" smtClean="0"/>
              <a:t> vi inte diskriminera när vi sätter lön. </a:t>
            </a:r>
          </a:p>
          <a:p>
            <a:r>
              <a:rPr lang="sv-SE" b="0" dirty="0" smtClean="0"/>
              <a:t>Lika lön för lika arbete</a:t>
            </a:r>
            <a:r>
              <a:rPr lang="sv-SE" b="0" baseline="0" dirty="0" smtClean="0"/>
              <a:t> är en v</a:t>
            </a:r>
            <a:r>
              <a:rPr lang="sv-SE" b="0" dirty="0" smtClean="0"/>
              <a:t>iktig princip kopplad</a:t>
            </a:r>
            <a:r>
              <a:rPr lang="sv-SE" b="0" baseline="0" dirty="0" smtClean="0"/>
              <a:t> till jämställdhet och diskrimineringslagstiftning. Det måste kombineras med att all lönesättning alltid är individuell, men lönen får inte vara osaklig eller diskriminerande. </a:t>
            </a:r>
          </a:p>
          <a:p>
            <a:endParaRPr lang="sv-SE" b="0" baseline="0" dirty="0" smtClean="0"/>
          </a:p>
          <a:p>
            <a:r>
              <a:rPr lang="sv-SE" b="0" i="1" baseline="0" dirty="0" smtClean="0"/>
              <a:t>Till chef: Enligt </a:t>
            </a:r>
            <a:r>
              <a:rPr lang="sv-SE" sz="1200" b="0" i="1" kern="1200" dirty="0" smtClean="0">
                <a:solidFill>
                  <a:schemeClr val="tx1"/>
                </a:solidFill>
                <a:effectLst/>
                <a:latin typeface="Times" pitchFamily="-16" charset="0"/>
                <a:ea typeface="+mn-ea"/>
                <a:cs typeface="+mn-cs"/>
              </a:rPr>
              <a:t>Diskrimineringslagen</a:t>
            </a:r>
            <a:r>
              <a:rPr lang="sv-SE" b="0" i="1" baseline="0" dirty="0" smtClean="0"/>
              <a:t> omfattar lönekartläggningen endast löneskillnader mellan män och kvinnor. </a:t>
            </a:r>
          </a:p>
          <a:p>
            <a:r>
              <a:rPr lang="sv-SE" sz="1200" b="1" i="1" u="none" strike="noStrike" kern="1200" dirty="0" smtClean="0">
                <a:solidFill>
                  <a:schemeClr val="tx1"/>
                </a:solidFill>
                <a:effectLst/>
                <a:latin typeface="Times" pitchFamily="-16" charset="0"/>
                <a:ea typeface="+mn-ea"/>
                <a:cs typeface="+mn-cs"/>
              </a:rPr>
              <a:t>8 §</a:t>
            </a:r>
            <a:r>
              <a:rPr lang="sv-SE" sz="1200" b="0" i="1" kern="1200" dirty="0" smtClean="0">
                <a:solidFill>
                  <a:schemeClr val="tx1"/>
                </a:solidFill>
                <a:effectLst/>
                <a:latin typeface="Times" pitchFamily="-16" charset="0"/>
                <a:ea typeface="+mn-ea"/>
                <a:cs typeface="+mn-cs"/>
              </a:rPr>
              <a:t>   I syfte att upptäcka, åtgärda och förhindra osakliga skillnader i lön och andra anställningsvillkor mellan kvinnor och män ska arbetsgivaren varje år kartlägga och analysera</a:t>
            </a:r>
            <a:r>
              <a:rPr lang="sv-SE" i="1" dirty="0" smtClean="0"/>
              <a:t/>
            </a:r>
            <a:br>
              <a:rPr lang="sv-SE" i="1" dirty="0" smtClean="0"/>
            </a:br>
            <a:r>
              <a:rPr lang="sv-SE" sz="1200" b="0" i="1" kern="1200" dirty="0" smtClean="0">
                <a:solidFill>
                  <a:schemeClr val="tx1"/>
                </a:solidFill>
                <a:effectLst/>
                <a:latin typeface="Times" pitchFamily="-16" charset="0"/>
                <a:ea typeface="+mn-ea"/>
                <a:cs typeface="+mn-cs"/>
              </a:rPr>
              <a:t>   1. bestämmelser och praxis om löner och andra anställningsvillkor som tillämpas hos arbetsgivaren, och</a:t>
            </a:r>
            <a:r>
              <a:rPr lang="sv-SE" i="1" dirty="0" smtClean="0"/>
              <a:t/>
            </a:r>
            <a:br>
              <a:rPr lang="sv-SE" i="1" dirty="0" smtClean="0"/>
            </a:br>
            <a:r>
              <a:rPr lang="sv-SE" sz="1200" b="0" i="1" kern="1200" dirty="0" smtClean="0">
                <a:solidFill>
                  <a:schemeClr val="tx1"/>
                </a:solidFill>
                <a:effectLst/>
                <a:latin typeface="Times" pitchFamily="-16" charset="0"/>
                <a:ea typeface="+mn-ea"/>
                <a:cs typeface="+mn-cs"/>
              </a:rPr>
              <a:t>   2. löneskillnader mellan kvinnor och män som utför arbete som är att betrakta som lika eller likvärdigt.</a:t>
            </a:r>
            <a:endParaRPr lang="sv-SE" b="0" i="1" baseline="0" dirty="0" smtClean="0"/>
          </a:p>
        </p:txBody>
      </p:sp>
      <p:sp>
        <p:nvSpPr>
          <p:cNvPr id="4" name="Platshållare för bildnummer 3"/>
          <p:cNvSpPr>
            <a:spLocks noGrp="1"/>
          </p:cNvSpPr>
          <p:nvPr>
            <p:ph type="sldNum" sz="quarter" idx="10"/>
          </p:nvPr>
        </p:nvSpPr>
        <p:spPr/>
        <p:txBody>
          <a:bodyPr/>
          <a:lstStyle/>
          <a:p>
            <a:fld id="{86F92C26-299F-42C9-AAEA-2888584109B2}" type="slidenum">
              <a:rPr lang="sv-SE" smtClean="0"/>
              <a:pPr/>
              <a:t>3</a:t>
            </a:fld>
            <a:endParaRPr lang="sv-SE" dirty="0"/>
          </a:p>
        </p:txBody>
      </p:sp>
    </p:spTree>
    <p:extLst>
      <p:ext uri="{BB962C8B-B14F-4D97-AF65-F5344CB8AC3E}">
        <p14:creationId xmlns:p14="http://schemas.microsoft.com/office/powerpoint/2010/main" val="1906883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765300" y="461963"/>
            <a:ext cx="3130550" cy="2347912"/>
          </a:xfrm>
        </p:spPr>
      </p:sp>
      <p:sp>
        <p:nvSpPr>
          <p:cNvPr id="3" name="Platshållare för anteckningar 2"/>
          <p:cNvSpPr>
            <a:spLocks noGrp="1"/>
          </p:cNvSpPr>
          <p:nvPr>
            <p:ph type="body" idx="1"/>
          </p:nvPr>
        </p:nvSpPr>
        <p:spPr>
          <a:xfrm>
            <a:off x="837961" y="3092039"/>
            <a:ext cx="5153164" cy="6407784"/>
          </a:xfrm>
        </p:spPr>
        <p:txBody>
          <a:bodyPr/>
          <a:lstStyle/>
          <a:p>
            <a:r>
              <a:rPr lang="sv-SE" sz="1200" baseline="0" dirty="0" smtClean="0">
                <a:effectLst/>
              </a:rPr>
              <a:t>Din prestation som medarbetare har självklart störst påverkan på din lön. </a:t>
            </a:r>
            <a:r>
              <a:rPr lang="sv-SE" sz="1200" kern="1200" baseline="0" dirty="0" smtClean="0">
                <a:solidFill>
                  <a:schemeClr val="tx1"/>
                </a:solidFill>
                <a:effectLst/>
                <a:latin typeface="Times" pitchFamily="-16" charset="0"/>
                <a:ea typeface="+mn-ea"/>
                <a:cs typeface="+mn-cs"/>
              </a:rPr>
              <a:t>Din lön är också en faktor som påverkar vilka förväntningar vi har på dig. Har du en hög lön förväntar vi mer av dig än någon i samma roll med betydligt lägre lön. </a:t>
            </a:r>
            <a:r>
              <a:rPr lang="sv-SE" sz="1200" baseline="0" dirty="0" smtClean="0">
                <a:effectLst/>
              </a:rPr>
              <a:t>Det finns dock ytterligare faktorer spelar in när jag som chef ska sätta lön.</a:t>
            </a:r>
          </a:p>
          <a:p>
            <a:r>
              <a:rPr lang="sv-SE" sz="1200" baseline="0" dirty="0" smtClean="0">
                <a:effectLst/>
              </a:rPr>
              <a:t>1) Lag och avtal utgör den yttersta ramen. Förutom Diskrimineringslagen kan t.ex. vissa löneavtal ha ”lägsta löner” (Kommunal).  </a:t>
            </a:r>
            <a:r>
              <a:rPr lang="sv-SE" sz="1200" b="1" baseline="0" dirty="0" smtClean="0">
                <a:effectLst/>
              </a:rPr>
              <a:t>[KLICKA]</a:t>
            </a:r>
            <a:endParaRPr lang="sv-SE" sz="1200" dirty="0" smtClean="0">
              <a:effectLst/>
            </a:endParaRPr>
          </a:p>
          <a:p>
            <a:r>
              <a:rPr lang="sv-SE" sz="1200" baseline="0" dirty="0" smtClean="0">
                <a:effectLst/>
              </a:rPr>
              <a:t>2) Individens prestation och resultat inom arbetet har betydelse, vilka mål medarbetaren har och detta omfattar även kommunens lönekriterier </a:t>
            </a:r>
            <a:r>
              <a:rPr lang="sv-SE" sz="1200" b="1" baseline="0" dirty="0" smtClean="0">
                <a:effectLst/>
              </a:rPr>
              <a:t>[KLICKA]</a:t>
            </a:r>
            <a:endParaRPr lang="sv-SE" sz="1200" baseline="0" dirty="0" smtClean="0">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dirty="0" smtClean="0">
                <a:effectLst/>
              </a:rPr>
              <a:t>3) Arbetets svårighetgrad</a:t>
            </a:r>
            <a:r>
              <a:rPr lang="sv-SE" sz="1200" baseline="0" dirty="0" smtClean="0">
                <a:effectLst/>
              </a:rPr>
              <a:t> (komplexitet, utbildningskrav, chefsansvar, mm) har betydelse för lönen. </a:t>
            </a:r>
            <a:r>
              <a:rPr lang="sv-SE" sz="1200" b="1" baseline="0" dirty="0" smtClean="0">
                <a:effectLst/>
              </a:rPr>
              <a:t>[KLICKA]</a:t>
            </a:r>
            <a:endParaRPr lang="sv-SE" sz="1200" baseline="0" dirty="0" smtClean="0">
              <a:effectLst/>
            </a:endParaRPr>
          </a:p>
          <a:p>
            <a:r>
              <a:rPr lang="sv-SE" sz="1200" dirty="0" smtClean="0">
                <a:effectLst/>
              </a:rPr>
              <a:t>4) Marknaden</a:t>
            </a:r>
            <a:r>
              <a:rPr lang="sv-SE" sz="1200" baseline="0" dirty="0" smtClean="0">
                <a:effectLst/>
              </a:rPr>
              <a:t> har avgörande betydelse vilket leder till att lönen kan bli högre inom yrkeskategorier som är svårrekryterade (efterfrågan överstiger utbudet). Detta medför att en högre lön behövs för att attrahera och behålla rätt kompetens. Det kan t.ex. leda till att en yngre nyanställd får högre lön än en person i samma roll som arbetat i flera år.</a:t>
            </a:r>
          </a:p>
          <a:p>
            <a:endParaRPr lang="sv-SE" sz="1200" baseline="0" dirty="0" smtClean="0">
              <a:effectLst/>
            </a:endParaRPr>
          </a:p>
          <a:p>
            <a:r>
              <a:rPr lang="sv-SE" sz="1200" b="0" i="0" kern="1200" dirty="0" smtClean="0">
                <a:solidFill>
                  <a:schemeClr val="tx1"/>
                </a:solidFill>
                <a:effectLst/>
                <a:latin typeface="Times" pitchFamily="-16" charset="0"/>
                <a:ea typeface="+mn-ea"/>
                <a:cs typeface="+mn-cs"/>
              </a:rPr>
              <a:t>Det här utgör grunden för kommunens lönepolitik. Utöver det görs prioriteringar av olika strategiskt viktiga yrkesgrupper/kompetenser, hur</a:t>
            </a:r>
            <a:r>
              <a:rPr lang="sv-SE" sz="1200" b="0" i="0" kern="1200" baseline="0" dirty="0" smtClean="0">
                <a:solidFill>
                  <a:schemeClr val="tx1"/>
                </a:solidFill>
                <a:effectLst/>
                <a:latin typeface="Times" pitchFamily="-16" charset="0"/>
                <a:ea typeface="+mn-ea"/>
                <a:cs typeface="+mn-cs"/>
              </a:rPr>
              <a:t> kan vi </a:t>
            </a:r>
            <a:r>
              <a:rPr lang="sv-SE" sz="1200" b="0" i="0" kern="1200" dirty="0" smtClean="0">
                <a:solidFill>
                  <a:schemeClr val="tx1"/>
                </a:solidFill>
                <a:effectLst/>
                <a:latin typeface="Times" pitchFamily="-16" charset="0"/>
                <a:ea typeface="+mn-ea"/>
                <a:cs typeface="+mn-cs"/>
              </a:rPr>
              <a:t>attrahera och behålla svårrekryterade grupper.</a:t>
            </a:r>
          </a:p>
          <a:p>
            <a:endParaRPr lang="sv-SE" sz="1200" b="0" i="0" kern="1200" dirty="0" smtClean="0">
              <a:solidFill>
                <a:schemeClr val="tx1"/>
              </a:solidFill>
              <a:effectLst/>
              <a:latin typeface="Times" pitchFamily="-16" charset="0"/>
              <a:ea typeface="+mn-ea"/>
              <a:cs typeface="+mn-cs"/>
            </a:endParaRPr>
          </a:p>
          <a:p>
            <a:r>
              <a:rPr lang="sv-SE" sz="1200" b="0" i="1" kern="1200" dirty="0" smtClean="0">
                <a:solidFill>
                  <a:schemeClr val="tx1"/>
                </a:solidFill>
                <a:effectLst/>
                <a:latin typeface="Times" pitchFamily="-16" charset="0"/>
                <a:ea typeface="+mn-ea"/>
                <a:cs typeface="+mn-cs"/>
              </a:rPr>
              <a:t>Till chef: </a:t>
            </a:r>
            <a:r>
              <a:rPr lang="sv-SE" sz="1200" b="1" i="1" dirty="0" smtClean="0"/>
              <a:t>Grundläggande principer för lönesättning</a:t>
            </a:r>
            <a:r>
              <a:rPr lang="sv-SE" sz="1200" b="1" i="1" baseline="0" dirty="0" smtClean="0"/>
              <a:t> ur</a:t>
            </a:r>
            <a:r>
              <a:rPr lang="sv-SE" sz="1200" b="1" i="1" dirty="0" smtClean="0"/>
              <a:t> § 1 Löneavtalet (HÖK - huvudöverenskommelse):</a:t>
            </a:r>
          </a:p>
          <a:p>
            <a:pPr marL="0" indent="0">
              <a:buNone/>
            </a:pPr>
            <a:r>
              <a:rPr lang="sv-SE" sz="1200" i="1" dirty="0" smtClean="0"/>
              <a:t>- Lönebildning och lönesättning ska bidra till att arbetsgivaren når målen för verksamheten. </a:t>
            </a:r>
          </a:p>
          <a:p>
            <a:pPr marL="0" indent="0">
              <a:buNone/>
            </a:pPr>
            <a:r>
              <a:rPr lang="sv-SE" sz="1200" i="1" dirty="0" smtClean="0"/>
              <a:t>-</a:t>
            </a:r>
            <a:r>
              <a:rPr lang="sv-SE" sz="1200" i="1" baseline="0" dirty="0" smtClean="0"/>
              <a:t> </a:t>
            </a:r>
            <a:r>
              <a:rPr lang="sv-SE" sz="1200" i="1" dirty="0" smtClean="0"/>
              <a:t>Lönen ska stimulera till förbättringar av verksamhetens effektivitet, produktivitet och kvalitet. </a:t>
            </a:r>
          </a:p>
          <a:p>
            <a:pPr marL="0" indent="0">
              <a:buNone/>
            </a:pPr>
            <a:r>
              <a:rPr lang="sv-SE" sz="1200" i="1" dirty="0" smtClean="0"/>
              <a:t>-</a:t>
            </a:r>
            <a:r>
              <a:rPr lang="sv-SE" sz="1200" i="1" baseline="0" dirty="0" smtClean="0"/>
              <a:t> L</a:t>
            </a:r>
            <a:r>
              <a:rPr lang="sv-SE" sz="1200" i="1" dirty="0" smtClean="0"/>
              <a:t>önen ska vara individuell och differentierad och avspegla uppnådda mål och resultat. </a:t>
            </a:r>
            <a:r>
              <a:rPr lang="sv-SE" sz="1200" b="0" i="1" baseline="0" dirty="0" smtClean="0"/>
              <a:t>Betyder dock inte alltid att alla måste ha olika lön, det betyder däremot att lön och löneskillnader måste motiveras. </a:t>
            </a:r>
            <a:endParaRPr lang="sv-SE" sz="1200" i="1" dirty="0" smtClean="0"/>
          </a:p>
          <a:p>
            <a:pPr marL="0" indent="0">
              <a:buFontTx/>
              <a:buNone/>
            </a:pPr>
            <a:r>
              <a:rPr lang="sv-SE" sz="1200" i="1" dirty="0" smtClean="0"/>
              <a:t>- Även förutsättningarna på marknaden påverkar löneläget, hur lätt det är att rekrytera och behålla personal. </a:t>
            </a:r>
            <a:endParaRPr lang="sv-SE" sz="1200" b="0" i="1" baseline="0" dirty="0" smtClean="0"/>
          </a:p>
          <a:p>
            <a:endParaRPr lang="sv-SE" sz="1200" b="0" baseline="0" dirty="0" smtClean="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4</a:t>
            </a:fld>
            <a:endParaRPr lang="sv-SE" altLang="sv-SE"/>
          </a:p>
        </p:txBody>
      </p:sp>
    </p:spTree>
    <p:extLst>
      <p:ext uri="{BB962C8B-B14F-4D97-AF65-F5344CB8AC3E}">
        <p14:creationId xmlns:p14="http://schemas.microsoft.com/office/powerpoint/2010/main" val="3201232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238597" y="714847"/>
            <a:ext cx="4320480" cy="3240361"/>
          </a:xfrm>
        </p:spPr>
      </p:sp>
      <p:sp>
        <p:nvSpPr>
          <p:cNvPr id="3" name="Platshållare för anteckningar 2"/>
          <p:cNvSpPr>
            <a:spLocks noGrp="1"/>
          </p:cNvSpPr>
          <p:nvPr>
            <p:ph type="body" idx="1"/>
          </p:nvPr>
        </p:nvSpPr>
        <p:spPr>
          <a:xfrm>
            <a:off x="878557" y="4315247"/>
            <a:ext cx="5040560" cy="3648507"/>
          </a:xfrm>
        </p:spPr>
        <p:txBody>
          <a:bodyPr/>
          <a:lstStyle/>
          <a:p>
            <a:r>
              <a:rPr lang="sv-SE" b="0" dirty="0" smtClean="0"/>
              <a:t>Det första lönekriteriet (</a:t>
            </a:r>
            <a:r>
              <a:rPr lang="sv-SE" b="1" dirty="0" smtClean="0"/>
              <a:t>Uppnådda resultat</a:t>
            </a:r>
            <a:r>
              <a:rPr lang="sv-SE" b="1" baseline="0" dirty="0" smtClean="0"/>
              <a:t> i relation till uppsatta mål</a:t>
            </a:r>
            <a:r>
              <a:rPr lang="sv-SE" b="0" baseline="0" dirty="0" smtClean="0"/>
              <a:t>)</a:t>
            </a:r>
            <a:r>
              <a:rPr lang="sv-SE" b="0" dirty="0" smtClean="0"/>
              <a:t> handlar om</a:t>
            </a:r>
            <a:r>
              <a:rPr lang="sv-SE" b="0" baseline="0" dirty="0" smtClean="0"/>
              <a:t> varje persons</a:t>
            </a:r>
            <a:r>
              <a:rPr lang="sv-SE" b="0" dirty="0" smtClean="0"/>
              <a:t> egna mål.</a:t>
            </a:r>
          </a:p>
          <a:p>
            <a:r>
              <a:rPr lang="sv-SE" b="0" dirty="0" smtClean="0"/>
              <a:t>Det andra lönekriteriet </a:t>
            </a:r>
            <a:r>
              <a:rPr lang="sv-SE" b="1" dirty="0" smtClean="0"/>
              <a:t>”Bidrag till verksamhetsutveckling”</a:t>
            </a:r>
            <a:r>
              <a:rPr lang="sv-SE" b="0" dirty="0" smtClean="0"/>
              <a:t> handlar om hur</a:t>
            </a:r>
            <a:r>
              <a:rPr lang="sv-SE" b="0" baseline="0" dirty="0" smtClean="0"/>
              <a:t> du bidrar till verksamheten. Kommunen har definierat det så här:</a:t>
            </a:r>
          </a:p>
          <a:p>
            <a:r>
              <a:rPr lang="sv-SE" dirty="0" smtClean="0"/>
              <a:t>”I </a:t>
            </a:r>
            <a:r>
              <a:rPr lang="sv-SE" dirty="0"/>
              <a:t>medarbetarskapet ingår viljan och förmågan att ta ansvar för sin relation till sitt uppdrag och verksamhetens mål, arbetsplatsen, sin chef och sina kollegor.</a:t>
            </a:r>
          </a:p>
          <a:p>
            <a:r>
              <a:rPr lang="sv-SE" dirty="0"/>
              <a:t>Det innebär att medarbetaren inte bara gör sitt jobb och når sina uppsatta mål, utan också ser sig som en viktig del i helheten och arbetar aktivt för att göra positiva avtryck i verksamheten. Medarbetaren är delaktig, påverkar och delar med sig av sina idéer, sina kunskaper och sin positiva syn på människan och samspelar med andra på olika nivåer i och utanför organisationen. Allt detta skapar ett mervärde för enheten, förvaltningen och hela kommunen som leder till </a:t>
            </a:r>
            <a:r>
              <a:rPr lang="sv-SE" dirty="0" smtClean="0"/>
              <a:t>verksamhetsutveckling.”</a:t>
            </a:r>
          </a:p>
          <a:p>
            <a:r>
              <a:rPr lang="sv-SE" dirty="0" smtClean="0"/>
              <a:t>Mer om medarbetarskapet</a:t>
            </a:r>
            <a:r>
              <a:rPr lang="sv-SE" baseline="0" dirty="0" smtClean="0"/>
              <a:t> kan ni läsa i medarbetarriktlinjerna (</a:t>
            </a:r>
            <a:r>
              <a:rPr lang="sv-SE" i="1" baseline="0" dirty="0" smtClean="0"/>
              <a:t>länk finns i talmanus för bild 1</a:t>
            </a:r>
            <a:r>
              <a:rPr lang="sv-SE" baseline="0" dirty="0" smtClean="0"/>
              <a:t>)</a:t>
            </a:r>
            <a:endParaRPr lang="sv-SE" dirty="0"/>
          </a:p>
          <a:p>
            <a:r>
              <a:rPr lang="sv-SE" dirty="0" smtClean="0"/>
              <a:t>Det är viktigt att</a:t>
            </a:r>
            <a:r>
              <a:rPr lang="sv-SE" baseline="0" dirty="0" smtClean="0"/>
              <a:t> varje förvaltning, avdelning och enhet diskuterar vad kriterierna betyder för dem och sätter mål utifrån det = verksamhetsplanen.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b="1" i="1" dirty="0"/>
          </a:p>
        </p:txBody>
      </p:sp>
      <p:sp>
        <p:nvSpPr>
          <p:cNvPr id="4" name="Platshållare för bildnummer 3"/>
          <p:cNvSpPr>
            <a:spLocks noGrp="1"/>
          </p:cNvSpPr>
          <p:nvPr>
            <p:ph type="sldNum" sz="quarter" idx="10"/>
          </p:nvPr>
        </p:nvSpPr>
        <p:spPr/>
        <p:txBody>
          <a:bodyPr/>
          <a:lstStyle/>
          <a:p>
            <a:fld id="{86F92C26-299F-42C9-AAEA-2888584109B2}" type="slidenum">
              <a:rPr lang="sv-SE" smtClean="0"/>
              <a:pPr/>
              <a:t>5</a:t>
            </a:fld>
            <a:endParaRPr lang="sv-SE" dirty="0"/>
          </a:p>
        </p:txBody>
      </p:sp>
    </p:spTree>
    <p:extLst>
      <p:ext uri="{BB962C8B-B14F-4D97-AF65-F5344CB8AC3E}">
        <p14:creationId xmlns:p14="http://schemas.microsoft.com/office/powerpoint/2010/main" val="4051627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smtClean="0"/>
              <a:t>Det finns två olika modeller i löneöversynsprocessen</a:t>
            </a:r>
            <a:r>
              <a:rPr lang="sv-SE" sz="1200" baseline="0" dirty="0" smtClean="0"/>
              <a:t>. </a:t>
            </a:r>
            <a:r>
              <a:rPr lang="sv-SE" sz="1200" dirty="0" smtClean="0"/>
              <a:t>Oavsett modell har chefen först ett resultat- och målsamtal där medarbetarens arbetsresultat i förhållande till uppsatta mål diskuteras, samt medarbetarens bidrag till verksamhetsutveckling. Utifrån det och nuvarande löneläge gör chefen sin bedömning om utfall. </a:t>
            </a:r>
            <a:r>
              <a:rPr lang="sv-SE" sz="1200" b="1" baseline="0" dirty="0" smtClean="0">
                <a:effectLst/>
              </a:rPr>
              <a:t>[KLICKA]</a:t>
            </a:r>
            <a:endParaRPr lang="sv-SE" sz="1200" dirty="0" smtClean="0"/>
          </a:p>
          <a:p>
            <a:endParaRPr lang="sv-SE"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b="1" dirty="0" smtClean="0"/>
              <a:t>Förhandlingsmodellen</a:t>
            </a:r>
            <a:r>
              <a:rPr lang="sv-SE" dirty="0" smtClean="0"/>
              <a:t>: </a:t>
            </a:r>
            <a:r>
              <a:rPr lang="sv-SE" sz="1200" dirty="0" smtClean="0"/>
              <a:t>chefen förhandlar löneförslaget med den fackliga företrädaren. Efter avslutad förhandling ges besked om ny lön.</a:t>
            </a:r>
            <a:r>
              <a:rPr lang="sv-SE" sz="1200" b="1" baseline="0" dirty="0" smtClean="0">
                <a:effectLst/>
              </a:rPr>
              <a:t> [KLICKA]</a:t>
            </a:r>
            <a:endParaRPr lang="sv-SE" sz="1200" dirty="0" smtClean="0"/>
          </a:p>
          <a:p>
            <a:endParaRPr lang="sv-SE"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b="1" dirty="0" smtClean="0"/>
              <a:t>Dialogmodellen</a:t>
            </a:r>
            <a:r>
              <a:rPr lang="sv-SE" dirty="0" smtClean="0"/>
              <a:t>: Chef och medarbetare för en </a:t>
            </a:r>
            <a:r>
              <a:rPr lang="sv-SE" baseline="0" dirty="0" smtClean="0"/>
              <a:t>dialog kring lön utifrån prestation och lönekriterier.</a:t>
            </a:r>
            <a:r>
              <a:rPr lang="sv-SE" dirty="0" smtClean="0"/>
              <a:t> Lönesamtalet är ingen förhandling, men</a:t>
            </a:r>
            <a:r>
              <a:rPr lang="sv-SE" baseline="0" dirty="0" smtClean="0"/>
              <a:t> skulle medarbetaren påtala något chefen missat att beakta kan chefen omvärdera utfallet. </a:t>
            </a:r>
            <a:endParaRPr lang="sv-SE" dirty="0" smtClean="0"/>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6</a:t>
            </a:fld>
            <a:endParaRPr lang="sv-SE" altLang="sv-SE"/>
          </a:p>
        </p:txBody>
      </p:sp>
    </p:spTree>
    <p:extLst>
      <p:ext uri="{BB962C8B-B14F-4D97-AF65-F5344CB8AC3E}">
        <p14:creationId xmlns:p14="http://schemas.microsoft.com/office/powerpoint/2010/main" val="48883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282700" y="273050"/>
            <a:ext cx="4356100" cy="3268663"/>
          </a:xfrm>
        </p:spPr>
      </p:sp>
      <p:sp>
        <p:nvSpPr>
          <p:cNvPr id="3" name="Platshållare för anteckningar 2"/>
          <p:cNvSpPr>
            <a:spLocks noGrp="1"/>
          </p:cNvSpPr>
          <p:nvPr>
            <p:ph type="body" idx="1"/>
          </p:nvPr>
        </p:nvSpPr>
        <p:spPr>
          <a:xfrm>
            <a:off x="258356" y="3790751"/>
            <a:ext cx="5924091" cy="5471983"/>
          </a:xfr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i="1" dirty="0" smtClean="0"/>
              <a:t>Till chef: Syftet med övningen är att skapa en förståelse för att målen påverkar lönen</a:t>
            </a:r>
            <a:r>
              <a:rPr lang="sv-SE" i="1" baseline="0" dirty="0" smtClean="0"/>
              <a:t>.</a:t>
            </a:r>
            <a:r>
              <a:rPr lang="sv-SE" i="1" dirty="0" smtClean="0"/>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i="1" dirty="0" smtClean="0"/>
              <a:t>Förbered dig genom att ta fram de mål</a:t>
            </a:r>
            <a:r>
              <a:rPr lang="sv-SE" i="1" baseline="0" dirty="0" smtClean="0"/>
              <a:t> som finns idag i verksamhetsplanen</a:t>
            </a:r>
            <a:endParaRPr lang="sv-SE" i="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i="1" dirty="0" smtClean="0"/>
              <a:t>Metodförslag: Diskutera först i mindre grupper och sedan tillsammans i storgrupp. Be varje grupp utse en person som antecknar</a:t>
            </a:r>
            <a:r>
              <a:rPr lang="sv-SE" i="1" baseline="0" dirty="0" smtClean="0"/>
              <a:t> det gruppen kommer fram till. </a:t>
            </a:r>
          </a:p>
          <a:p>
            <a:endParaRPr lang="sv-SE" baseline="0" dirty="0" smtClean="0"/>
          </a:p>
          <a:p>
            <a:r>
              <a:rPr lang="sv-SE" baseline="0" dirty="0" smtClean="0"/>
              <a:t>Lönekriterierna ska hjälpa verksamheten framåt mot sina mål, därför är det viktigt att de egna målen syftar mot verksamhetens gemensamma mål. Det är också viktigt att tänka på det grunduppdrag man har, hur ska chef och medarbetare sätta mål så att medarbetarens grunduppdrag uppmärksammas och görs på ett bra sätt under hela året?</a:t>
            </a:r>
          </a:p>
          <a:p>
            <a:endParaRPr lang="sv-SE" baseline="0" dirty="0" smtClean="0"/>
          </a:p>
          <a:p>
            <a:r>
              <a:rPr lang="sv-SE" dirty="0" smtClean="0"/>
              <a:t>Exempel på gemensamma mål för god arbetsmiljö (punkt</a:t>
            </a:r>
            <a:r>
              <a:rPr lang="sv-SE" baseline="0" dirty="0" smtClean="0"/>
              <a:t> 3)</a:t>
            </a:r>
            <a:r>
              <a:rPr lang="sv-SE" dirty="0" smtClean="0"/>
              <a:t>: </a:t>
            </a:r>
          </a:p>
          <a:p>
            <a:pPr>
              <a:buFontTx/>
              <a:buChar char="-"/>
            </a:pPr>
            <a:r>
              <a:rPr lang="sv-SE" dirty="0" smtClean="0"/>
              <a:t>Vilja och förmåga att bidra till sitt uppdrag och verksamhetens aktiviteter</a:t>
            </a:r>
          </a:p>
          <a:p>
            <a:pPr>
              <a:buFontTx/>
              <a:buChar char="-"/>
            </a:pPr>
            <a:r>
              <a:rPr lang="sv-SE" dirty="0" smtClean="0"/>
              <a:t>Att ta ansvar för sin relation till chef och kollegor</a:t>
            </a:r>
          </a:p>
          <a:p>
            <a:pPr>
              <a:buFontTx/>
              <a:buChar char="-"/>
            </a:pPr>
            <a:r>
              <a:rPr lang="sv-SE" dirty="0" smtClean="0"/>
              <a:t>Att se sig som en viktig del i helheten</a:t>
            </a:r>
          </a:p>
          <a:p>
            <a:pPr>
              <a:buFontTx/>
              <a:buChar char="-"/>
            </a:pPr>
            <a:r>
              <a:rPr lang="sv-SE" dirty="0" smtClean="0"/>
              <a:t>Att dela med sig och samspela inom och utanför den egna avdelningen</a:t>
            </a:r>
          </a:p>
          <a:p>
            <a:endParaRPr lang="sv-SE"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baseline="0" dirty="0" smtClean="0"/>
              <a:t>Spara anteckningarna för att ha som underlag i kommande ROM-samtal och lönesamtal.</a:t>
            </a:r>
          </a:p>
          <a:p>
            <a:endParaRPr lang="sv-SE" dirty="0" smtClean="0"/>
          </a:p>
          <a:p>
            <a:r>
              <a:rPr lang="sv-SE" dirty="0" smtClean="0"/>
              <a:t>Kommunens medarbetarriktlinjer hittar du här</a:t>
            </a:r>
            <a:r>
              <a:rPr lang="sv-SE" baseline="0" dirty="0" smtClean="0"/>
              <a:t>:</a:t>
            </a:r>
            <a:endParaRPr lang="sv-SE" sz="1900" kern="1200" baseline="0" dirty="0" smtClean="0">
              <a:solidFill>
                <a:schemeClr val="tx1"/>
              </a:solidFill>
              <a:latin typeface="Times" pitchFamily="-16" charset="0"/>
              <a:ea typeface="+mn-ea"/>
              <a:cs typeface="+mn-cs"/>
            </a:endParaRPr>
          </a:p>
          <a:p>
            <a:r>
              <a:rPr lang="sv-SE" dirty="0" smtClean="0">
                <a:hlinkClick r:id="rId3"/>
              </a:rPr>
              <a:t>https://www.haninge.se/kommun-och-politik/kommunfakta/regler-och-styrande-dokument/kommun-och-politik/personal/medarbetarskap-riktlinjer/</a:t>
            </a:r>
            <a:r>
              <a:rPr lang="sv-SE" dirty="0" smtClean="0"/>
              <a:t> </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7</a:t>
            </a:fld>
            <a:endParaRPr lang="sv-SE" altLang="sv-SE"/>
          </a:p>
        </p:txBody>
      </p:sp>
    </p:spTree>
    <p:extLst>
      <p:ext uri="{BB962C8B-B14F-4D97-AF65-F5344CB8AC3E}">
        <p14:creationId xmlns:p14="http://schemas.microsoft.com/office/powerpoint/2010/main" val="176520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608138" y="273050"/>
            <a:ext cx="3435350" cy="2576513"/>
          </a:xfrm>
        </p:spPr>
      </p:sp>
      <p:sp>
        <p:nvSpPr>
          <p:cNvPr id="3" name="Platshållare för anteckningar 2"/>
          <p:cNvSpPr>
            <a:spLocks noGrp="1"/>
          </p:cNvSpPr>
          <p:nvPr>
            <p:ph type="body" idx="1"/>
          </p:nvPr>
        </p:nvSpPr>
        <p:spPr>
          <a:xfrm>
            <a:off x="833507" y="3165382"/>
            <a:ext cx="4984962" cy="6264924"/>
          </a:xfr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i="1" baseline="0" dirty="0" smtClean="0"/>
              <a:t>Till chef: Syftet med övningen är att ge medarbetaren förståelse om helheten som chefen måste ta hänsyn till i lönesättning. </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i="1" baseline="0" dirty="0" smtClean="0"/>
              <a:t>Metodförslag: Skriv upp punkterna på en tavla/blädderblock. Alla funderar individuellt vilken av punkterna de tycker är viktigast, noterar det på en lapp och skriver en motivering/ett exempel till varför. Varje person går fram , sätter ett streck för den punkten hen valt samt läser sin motivering.</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i="1" baseline="0" dirty="0" smtClean="0"/>
              <a:t>I grupper mindre än tio personer kan det vara lämpligt att alla väljer två punkter.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i="1" baseline="0" dirty="0" smtClean="0"/>
              <a:t>Chef tar med sig resultatet till ROM-/lönesamtal och för dialog med var och en hur den presterat utifrån grundkraven.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1" dirty="0" smtClean="0"/>
              <a:t>Frågeställningar som kan användas i diskussionen eller som input </a:t>
            </a:r>
            <a:r>
              <a:rPr lang="sv-SE" sz="1200" b="1" baseline="0" dirty="0" smtClean="0"/>
              <a:t>om tankearbetet inte kommer igång:</a:t>
            </a:r>
            <a:endParaRPr lang="sv-SE" sz="1200" b="1" dirty="0" smtClean="0"/>
          </a:p>
          <a:p>
            <a:r>
              <a:rPr lang="sv-SE" dirty="0" smtClean="0"/>
              <a:t>Ska </a:t>
            </a:r>
            <a:r>
              <a:rPr lang="sv-SE" u="sng" dirty="0" smtClean="0"/>
              <a:t>antal</a:t>
            </a:r>
            <a:r>
              <a:rPr lang="sv-SE" dirty="0" smtClean="0"/>
              <a:t> arbetsuppgifter automatiskt ge högre lön?</a:t>
            </a:r>
          </a:p>
          <a:p>
            <a:r>
              <a:rPr lang="sv-SE" dirty="0" smtClean="0"/>
              <a:t>Ska personliga egenskaper ge högre lön, på vilket sätt i så fall?</a:t>
            </a:r>
          </a:p>
          <a:p>
            <a:r>
              <a:rPr lang="sv-SE" dirty="0" smtClean="0"/>
              <a:t>Om en medarbetare har utökat ansvar (befogenheter, arbetsmiljö, individuellt) ska de ge effekt på lönen?</a:t>
            </a:r>
          </a:p>
          <a:p>
            <a:r>
              <a:rPr lang="sv-SE" dirty="0" smtClean="0"/>
              <a:t>Ska kunskap eller förmåga att omsätta sina kunskaper i aktivitet/handling/verksamhet ge högre lön?</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dirty="0" smtClean="0"/>
              <a:t>Ska mina privata räkningar som bil, hyra eller sjukdom i familjen ha inverkan på mina möjligheter att få högre lön?</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8</a:t>
            </a:fld>
            <a:endParaRPr lang="sv-SE" altLang="sv-SE"/>
          </a:p>
        </p:txBody>
      </p:sp>
    </p:spTree>
    <p:extLst>
      <p:ext uri="{BB962C8B-B14F-4D97-AF65-F5344CB8AC3E}">
        <p14:creationId xmlns:p14="http://schemas.microsoft.com/office/powerpoint/2010/main" val="904619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17575" y="744538"/>
            <a:ext cx="3511550" cy="2635250"/>
          </a:xfrm>
        </p:spPr>
      </p:sp>
      <p:sp>
        <p:nvSpPr>
          <p:cNvPr id="3" name="Platshållare för anteckningar 2"/>
          <p:cNvSpPr>
            <a:spLocks noGrp="1"/>
          </p:cNvSpPr>
          <p:nvPr>
            <p:ph type="body" idx="1"/>
          </p:nvPr>
        </p:nvSpPr>
        <p:spPr>
          <a:xfrm>
            <a:off x="806549" y="3595167"/>
            <a:ext cx="4984962" cy="5544616"/>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1200" b="1" i="0" u="none" strike="noStrike" kern="0" cap="none" spc="0" normalizeH="0" baseline="0" noProof="0" dirty="0" smtClean="0">
                <a:ln>
                  <a:noFill/>
                </a:ln>
                <a:solidFill>
                  <a:prstClr val="black"/>
                </a:solidFill>
                <a:effectLst/>
                <a:uLnTx/>
                <a:uFillTx/>
              </a:rPr>
              <a:t>Fyll i de datum som gäller för aktuell löneöversyn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1200" b="1" i="0" u="none" strike="noStrike" kern="0" cap="none" spc="0" normalizeH="0" baseline="0" noProof="0" dirty="0" smtClean="0">
                <a:ln>
                  <a:noFill/>
                </a:ln>
                <a:solidFill>
                  <a:prstClr val="black"/>
                </a:solidFill>
                <a:effectLst/>
                <a:uLnTx/>
                <a:uFillTx/>
              </a:rPr>
              <a:t>Informationen finns på HINT och i Chefsportalen</a:t>
            </a:r>
            <a:endParaRPr lang="sv-SE" sz="1200" kern="0" dirty="0" smtClean="0">
              <a:solidFill>
                <a:prstClr val="black"/>
              </a:solidFill>
            </a:endParaRPr>
          </a:p>
          <a:p>
            <a:r>
              <a:rPr lang="sv-SE" dirty="0" smtClean="0"/>
              <a:t>I nuläget vet vi inte när de centrala överläggningarna påbörjas pga att avtalet inte är klart än.</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9</a:t>
            </a:fld>
            <a:endParaRPr lang="sv-SE" altLang="sv-SE"/>
          </a:p>
        </p:txBody>
      </p:sp>
    </p:spTree>
    <p:extLst>
      <p:ext uri="{BB962C8B-B14F-4D97-AF65-F5344CB8AC3E}">
        <p14:creationId xmlns:p14="http://schemas.microsoft.com/office/powerpoint/2010/main" val="260909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om du vill redigera mall för underrubrikformat</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409714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87058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269449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54621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Redigera format för bakgrundstext</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70786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8165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92361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96268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3829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56664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72859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a:defRPr/>
            </a:pPr>
            <a:r>
              <a:rPr lang="sv-SE" altLang="sv-SE"/>
              <a:t>Ämne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sv-SE" altLang="sv-SE" dirty="0" smtClean="0"/>
              <a:t>Inför löneöversyn</a:t>
            </a:r>
          </a:p>
        </p:txBody>
      </p:sp>
      <p:sp>
        <p:nvSpPr>
          <p:cNvPr id="5" name="Platshållare för innehåll 4"/>
          <p:cNvSpPr>
            <a:spLocks noGrp="1"/>
          </p:cNvSpPr>
          <p:nvPr>
            <p:ph idx="1"/>
          </p:nvPr>
        </p:nvSpPr>
        <p:spPr/>
        <p:txBody>
          <a:bodyPr/>
          <a:lstStyle/>
          <a:p>
            <a:endParaRPr lang="sv-SE"/>
          </a:p>
        </p:txBody>
      </p:sp>
      <p:sp>
        <p:nvSpPr>
          <p:cNvPr id="2" name="textruta 1"/>
          <p:cNvSpPr txBox="1"/>
          <p:nvPr/>
        </p:nvSpPr>
        <p:spPr>
          <a:xfrm>
            <a:off x="7624905" y="6413179"/>
            <a:ext cx="1374094" cy="363176"/>
          </a:xfrm>
          <a:prstGeom prst="rect">
            <a:avLst/>
          </a:prstGeom>
          <a:noFill/>
        </p:spPr>
        <p:txBody>
          <a:bodyPr wrap="none" rtlCol="0">
            <a:spAutoFit/>
          </a:bodyPr>
          <a:lstStyle/>
          <a:p>
            <a:pPr>
              <a:buNone/>
            </a:pPr>
            <a:r>
              <a:rPr lang="sv-SE" sz="800" dirty="0" smtClean="0">
                <a:solidFill>
                  <a:schemeClr val="tx1"/>
                </a:solidFill>
              </a:rPr>
              <a:t>Dokumentägare: HR</a:t>
            </a:r>
          </a:p>
          <a:p>
            <a:pPr>
              <a:buNone/>
            </a:pPr>
            <a:r>
              <a:rPr lang="sv-SE" sz="800" dirty="0" smtClean="0">
                <a:solidFill>
                  <a:schemeClr val="tx1"/>
                </a:solidFill>
              </a:rPr>
              <a:t>Senast reviderad 2020-07</a:t>
            </a:r>
            <a:endParaRPr lang="sv-SE" sz="800" dirty="0">
              <a:solidFill>
                <a:schemeClr val="tx1"/>
              </a:solidFill>
            </a:endParaRPr>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3688" y="2492896"/>
            <a:ext cx="5459583" cy="316835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Mer information om löneöversyn</a:t>
            </a:r>
            <a:endParaRPr lang="sv-SE" dirty="0"/>
          </a:p>
        </p:txBody>
      </p:sp>
      <p:pic>
        <p:nvPicPr>
          <p:cNvPr id="5" name="Bildobjekt 4"/>
          <p:cNvPicPr>
            <a:picLocks noChangeAspect="1"/>
          </p:cNvPicPr>
          <p:nvPr/>
        </p:nvPicPr>
        <p:blipFill>
          <a:blip r:embed="rId3"/>
          <a:stretch>
            <a:fillRect/>
          </a:stretch>
        </p:blipFill>
        <p:spPr>
          <a:xfrm>
            <a:off x="611156" y="1752600"/>
            <a:ext cx="7865867" cy="4031433"/>
          </a:xfrm>
          <a:prstGeom prst="rect">
            <a:avLst/>
          </a:prstGeom>
        </p:spPr>
      </p:pic>
    </p:spTree>
    <p:extLst>
      <p:ext uri="{BB962C8B-B14F-4D97-AF65-F5344CB8AC3E}">
        <p14:creationId xmlns:p14="http://schemas.microsoft.com/office/powerpoint/2010/main" val="2741836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538" y="915718"/>
            <a:ext cx="8448940" cy="4752528"/>
          </a:xfrm>
          <a:prstGeom prst="rect">
            <a:avLst/>
          </a:prstGeom>
        </p:spPr>
      </p:pic>
      <p:sp>
        <p:nvSpPr>
          <p:cNvPr id="2" name="Rubrik 1"/>
          <p:cNvSpPr>
            <a:spLocks noGrp="1"/>
          </p:cNvSpPr>
          <p:nvPr>
            <p:ph type="ctrTitle"/>
          </p:nvPr>
        </p:nvSpPr>
        <p:spPr>
          <a:xfrm>
            <a:off x="323528" y="-459432"/>
            <a:ext cx="9217024" cy="1224136"/>
          </a:xfrm>
        </p:spPr>
        <p:txBody>
          <a:bodyPr>
            <a:normAutofit/>
          </a:bodyPr>
          <a:lstStyle/>
          <a:p>
            <a:pPr algn="l"/>
            <a:r>
              <a:rPr lang="sv-SE" b="1" dirty="0" smtClean="0">
                <a:solidFill>
                  <a:schemeClr val="tx1"/>
                </a:solidFill>
              </a:rPr>
              <a:t/>
            </a:r>
            <a:br>
              <a:rPr lang="sv-SE" b="1" dirty="0" smtClean="0">
                <a:solidFill>
                  <a:schemeClr val="tx1"/>
                </a:solidFill>
              </a:rPr>
            </a:br>
            <a:r>
              <a:rPr lang="sv-SE" b="1" dirty="0" smtClean="0">
                <a:solidFill>
                  <a:schemeClr val="tx1"/>
                </a:solidFill>
              </a:rPr>
              <a:t>Tack för er uppmärksamhet!</a:t>
            </a:r>
            <a:endParaRPr lang="sv-SE" sz="1800" dirty="0">
              <a:solidFill>
                <a:schemeClr val="tx1"/>
              </a:solidFill>
            </a:endParaRPr>
          </a:p>
        </p:txBody>
      </p:sp>
    </p:spTree>
    <p:extLst>
      <p:ext uri="{BB962C8B-B14F-4D97-AF65-F5344CB8AC3E}">
        <p14:creationId xmlns:p14="http://schemas.microsoft.com/office/powerpoint/2010/main" val="333077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7384"/>
            <a:ext cx="7772400" cy="1143000"/>
          </a:xfrm>
        </p:spPr>
        <p:txBody>
          <a:bodyPr/>
          <a:lstStyle/>
          <a:p>
            <a:pPr eaLnBrk="1" hangingPunct="1"/>
            <a:r>
              <a:rPr lang="sv-SE" altLang="sv-SE" dirty="0" err="1" smtClean="0"/>
              <a:t>HR:s</a:t>
            </a:r>
            <a:r>
              <a:rPr lang="sv-SE" altLang="sv-SE" dirty="0" smtClean="0"/>
              <a:t> </a:t>
            </a:r>
            <a:r>
              <a:rPr lang="sv-SE" altLang="sv-SE" dirty="0" err="1" smtClean="0"/>
              <a:t>årshjul</a:t>
            </a:r>
            <a:endParaRPr lang="sv-SE" altLang="sv-SE" dirty="0" smtClean="0"/>
          </a:p>
        </p:txBody>
      </p:sp>
      <p:pic>
        <p:nvPicPr>
          <p:cNvPr id="4" name="Bildobjekt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908720"/>
            <a:ext cx="5472607" cy="5097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0214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639745">
            <a:off x="5142901" y="2463528"/>
            <a:ext cx="3652837" cy="2043112"/>
          </a:xfrm>
          <a:prstGeom prst="rect">
            <a:avLst/>
          </a:prstGeom>
        </p:spPr>
      </p:pic>
      <p:sp>
        <p:nvSpPr>
          <p:cNvPr id="2" name="Rubrik 1"/>
          <p:cNvSpPr>
            <a:spLocks noGrp="1"/>
          </p:cNvSpPr>
          <p:nvPr>
            <p:ph type="title"/>
          </p:nvPr>
        </p:nvSpPr>
        <p:spPr>
          <a:xfrm>
            <a:off x="685800" y="609600"/>
            <a:ext cx="8134672" cy="1143000"/>
          </a:xfrm>
        </p:spPr>
        <p:txBody>
          <a:bodyPr/>
          <a:lstStyle/>
          <a:p>
            <a:r>
              <a:rPr lang="sv-SE" dirty="0"/>
              <a:t>Grundläggande principer </a:t>
            </a:r>
            <a:r>
              <a:rPr lang="sv-SE" dirty="0" smtClean="0"/>
              <a:t>vid lönesättning</a:t>
            </a:r>
            <a:endParaRPr lang="sv-SE" dirty="0"/>
          </a:p>
        </p:txBody>
      </p:sp>
      <p:sp>
        <p:nvSpPr>
          <p:cNvPr id="3" name="Platshållare för innehåll 2"/>
          <p:cNvSpPr>
            <a:spLocks noGrp="1"/>
          </p:cNvSpPr>
          <p:nvPr>
            <p:ph idx="1"/>
          </p:nvPr>
        </p:nvSpPr>
        <p:spPr/>
        <p:txBody>
          <a:bodyPr/>
          <a:lstStyle/>
          <a:p>
            <a:pPr marL="0" indent="0">
              <a:buNone/>
            </a:pPr>
            <a:r>
              <a:rPr lang="sv-SE" dirty="0"/>
              <a:t>O</a:t>
            </a:r>
            <a:r>
              <a:rPr lang="sv-SE" dirty="0" smtClean="0"/>
              <a:t>sakliga löneskillnader får inte förekomma </a:t>
            </a:r>
            <a:r>
              <a:rPr lang="sv-SE" dirty="0" err="1" smtClean="0"/>
              <a:t>pga</a:t>
            </a:r>
            <a:r>
              <a:rPr lang="sv-SE" dirty="0" smtClean="0"/>
              <a:t>:</a:t>
            </a:r>
          </a:p>
          <a:p>
            <a:pPr>
              <a:buFontTx/>
              <a:buChar char="-"/>
            </a:pPr>
            <a:r>
              <a:rPr lang="sv-SE" dirty="0"/>
              <a:t>k</a:t>
            </a:r>
            <a:r>
              <a:rPr lang="sv-SE" dirty="0" smtClean="0"/>
              <a:t>ön</a:t>
            </a:r>
          </a:p>
          <a:p>
            <a:pPr>
              <a:buFontTx/>
              <a:buChar char="-"/>
            </a:pPr>
            <a:r>
              <a:rPr lang="sv-SE" dirty="0" smtClean="0"/>
              <a:t>könsöverskridande </a:t>
            </a:r>
            <a:r>
              <a:rPr lang="sv-SE" dirty="0"/>
              <a:t>identitet eller </a:t>
            </a:r>
            <a:r>
              <a:rPr lang="sv-SE" dirty="0" smtClean="0"/>
              <a:t>uttryck</a:t>
            </a:r>
          </a:p>
          <a:p>
            <a:pPr>
              <a:buFontTx/>
              <a:buChar char="-"/>
            </a:pPr>
            <a:r>
              <a:rPr lang="sv-SE" dirty="0" smtClean="0"/>
              <a:t>etnisk tillhörighet</a:t>
            </a:r>
          </a:p>
          <a:p>
            <a:pPr>
              <a:buFontTx/>
              <a:buChar char="-"/>
            </a:pPr>
            <a:r>
              <a:rPr lang="sv-SE" dirty="0" smtClean="0"/>
              <a:t>religion </a:t>
            </a:r>
            <a:r>
              <a:rPr lang="sv-SE" dirty="0"/>
              <a:t>eller annan </a:t>
            </a:r>
            <a:r>
              <a:rPr lang="sv-SE" dirty="0" smtClean="0"/>
              <a:t>trosuppfattning</a:t>
            </a:r>
          </a:p>
          <a:p>
            <a:pPr>
              <a:buFontTx/>
              <a:buChar char="-"/>
            </a:pPr>
            <a:r>
              <a:rPr lang="sv-SE" dirty="0"/>
              <a:t>f</a:t>
            </a:r>
            <a:r>
              <a:rPr lang="sv-SE" dirty="0" smtClean="0"/>
              <a:t>unktionsnedsättning</a:t>
            </a:r>
          </a:p>
          <a:p>
            <a:pPr>
              <a:buFontTx/>
              <a:buChar char="-"/>
            </a:pPr>
            <a:r>
              <a:rPr lang="sv-SE" dirty="0" smtClean="0"/>
              <a:t>sexuell läggning</a:t>
            </a:r>
          </a:p>
          <a:p>
            <a:pPr>
              <a:buFontTx/>
              <a:buChar char="-"/>
            </a:pPr>
            <a:r>
              <a:rPr lang="sv-SE" dirty="0" smtClean="0"/>
              <a:t>ålder </a:t>
            </a:r>
            <a:endParaRPr lang="sv-SE" dirty="0"/>
          </a:p>
          <a:p>
            <a:endParaRPr lang="sv-SE" dirty="0"/>
          </a:p>
          <a:p>
            <a:pPr marL="0" indent="0">
              <a:buNone/>
            </a:pPr>
            <a:r>
              <a:rPr lang="sv-SE" dirty="0"/>
              <a:t>Kommunen genomför lönekartläggning varje år, i den undersöks om det finns osakliga löneskillnader mellan kön.</a:t>
            </a:r>
          </a:p>
        </p:txBody>
      </p:sp>
    </p:spTree>
    <p:extLst>
      <p:ext uri="{BB962C8B-B14F-4D97-AF65-F5344CB8AC3E}">
        <p14:creationId xmlns:p14="http://schemas.microsoft.com/office/powerpoint/2010/main" val="235296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Att ta hänsyn till vid lönesättning</a:t>
            </a:r>
            <a:endParaRPr lang="sv-SE" dirty="0"/>
          </a:p>
        </p:txBody>
      </p:sp>
      <p:sp>
        <p:nvSpPr>
          <p:cNvPr id="6" name="Ellips 5"/>
          <p:cNvSpPr/>
          <p:nvPr/>
        </p:nvSpPr>
        <p:spPr bwMode="auto">
          <a:xfrm>
            <a:off x="2339752" y="1628800"/>
            <a:ext cx="4464496" cy="4104456"/>
          </a:xfrm>
          <a:prstGeom prst="ellipse">
            <a:avLst/>
          </a:prstGeom>
          <a:solidFill>
            <a:schemeClr val="accent3">
              <a:alpha val="50000"/>
            </a:schemeClr>
          </a:solidFill>
          <a:ln>
            <a:noFill/>
          </a:ln>
          <a:extLst/>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buNone/>
              <a:tabLst/>
            </a:pPr>
            <a:r>
              <a:rPr kumimoji="0" lang="sv-SE" sz="3400" b="0" i="0" u="none" strike="noStrike" cap="none" normalizeH="0" baseline="0" dirty="0" smtClean="0">
                <a:ln>
                  <a:noFill/>
                </a:ln>
                <a:solidFill>
                  <a:schemeClr val="tx2"/>
                </a:solidFill>
                <a:effectLst/>
                <a:latin typeface="Arial" charset="0"/>
              </a:rPr>
              <a:t>Lag och</a:t>
            </a:r>
            <a:br>
              <a:rPr kumimoji="0" lang="sv-SE" sz="3400" b="0" i="0" u="none" strike="noStrike" cap="none" normalizeH="0" baseline="0" dirty="0" smtClean="0">
                <a:ln>
                  <a:noFill/>
                </a:ln>
                <a:solidFill>
                  <a:schemeClr val="tx2"/>
                </a:solidFill>
                <a:effectLst/>
                <a:latin typeface="Arial" charset="0"/>
              </a:rPr>
            </a:br>
            <a:r>
              <a:rPr kumimoji="0" lang="sv-SE" sz="3400" b="0" i="0" u="none" strike="noStrike" cap="none" normalizeH="0" baseline="0" dirty="0" smtClean="0">
                <a:ln>
                  <a:noFill/>
                </a:ln>
                <a:solidFill>
                  <a:schemeClr val="tx2"/>
                </a:solidFill>
                <a:effectLst/>
                <a:latin typeface="Arial" charset="0"/>
              </a:rPr>
              <a:t>avtal</a:t>
            </a:r>
          </a:p>
        </p:txBody>
      </p:sp>
      <p:sp>
        <p:nvSpPr>
          <p:cNvPr id="7" name="Ring 6"/>
          <p:cNvSpPr/>
          <p:nvPr/>
        </p:nvSpPr>
        <p:spPr bwMode="auto">
          <a:xfrm>
            <a:off x="2339752" y="1628800"/>
            <a:ext cx="4464496" cy="4102677"/>
          </a:xfrm>
          <a:prstGeom prst="donut">
            <a:avLst/>
          </a:prstGeom>
          <a:noFill/>
          <a:ln w="9525" cap="flat" cmpd="sng" algn="ctr">
            <a:solidFill>
              <a:schemeClr val="accent3"/>
            </a:solidFill>
            <a:prstDash val="solid"/>
            <a:round/>
            <a:headEnd type="none" w="med" len="med"/>
            <a:tailEnd type="none" w="med" len="med"/>
          </a:ln>
          <a:extLst/>
        </p:spPr>
        <p:style>
          <a:lnRef idx="0">
            <a:scrgbClr r="0" g="0" b="0"/>
          </a:lnRef>
          <a:fillRef idx="0">
            <a:scrgbClr r="0" g="0" b="0"/>
          </a:fillRef>
          <a:effectRef idx="0">
            <a:scrgbClr r="0" g="0" b="0"/>
          </a:effectRef>
          <a:fontRef idx="minor">
            <a:schemeClr val="accent3"/>
          </a:fontRef>
        </p:style>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smtClean="0">
              <a:ln>
                <a:noFill/>
              </a:ln>
              <a:solidFill>
                <a:schemeClr val="tx2"/>
              </a:solidFill>
              <a:effectLst/>
              <a:latin typeface="Arial" charset="0"/>
            </a:endParaRPr>
          </a:p>
        </p:txBody>
      </p:sp>
      <p:cxnSp>
        <p:nvCxnSpPr>
          <p:cNvPr id="9" name="Rak koppling 8"/>
          <p:cNvCxnSpPr>
            <a:stCxn id="7" idx="0"/>
          </p:cNvCxnSpPr>
          <p:nvPr/>
        </p:nvCxnSpPr>
        <p:spPr bwMode="auto">
          <a:xfrm>
            <a:off x="4572000" y="1628800"/>
            <a:ext cx="0" cy="1008112"/>
          </a:xfrm>
          <a:prstGeom prst="line">
            <a:avLst/>
          </a:prstGeom>
          <a:ln/>
          <a:extLst/>
        </p:spPr>
        <p:style>
          <a:lnRef idx="1">
            <a:schemeClr val="accent3"/>
          </a:lnRef>
          <a:fillRef idx="0">
            <a:schemeClr val="accent3"/>
          </a:fillRef>
          <a:effectRef idx="0">
            <a:schemeClr val="accent3"/>
          </a:effectRef>
          <a:fontRef idx="minor">
            <a:schemeClr val="tx1"/>
          </a:fontRef>
        </p:style>
      </p:cxnSp>
      <p:cxnSp>
        <p:nvCxnSpPr>
          <p:cNvPr id="10" name="Rak koppling 9"/>
          <p:cNvCxnSpPr/>
          <p:nvPr/>
        </p:nvCxnSpPr>
        <p:spPr bwMode="auto">
          <a:xfrm>
            <a:off x="5508104" y="4347688"/>
            <a:ext cx="864096" cy="521472"/>
          </a:xfrm>
          <a:prstGeom prst="line">
            <a:avLst/>
          </a:prstGeom>
          <a:ln/>
          <a:extLst/>
        </p:spPr>
        <p:style>
          <a:lnRef idx="1">
            <a:schemeClr val="accent3"/>
          </a:lnRef>
          <a:fillRef idx="0">
            <a:schemeClr val="accent3"/>
          </a:fillRef>
          <a:effectRef idx="0">
            <a:schemeClr val="accent3"/>
          </a:effectRef>
          <a:fontRef idx="minor">
            <a:schemeClr val="tx1"/>
          </a:fontRef>
        </p:style>
      </p:cxnSp>
      <p:cxnSp>
        <p:nvCxnSpPr>
          <p:cNvPr id="19" name="Rak koppling 18"/>
          <p:cNvCxnSpPr/>
          <p:nvPr/>
        </p:nvCxnSpPr>
        <p:spPr bwMode="auto">
          <a:xfrm flipH="1">
            <a:off x="2843808" y="4365104"/>
            <a:ext cx="828000" cy="593480"/>
          </a:xfrm>
          <a:prstGeom prst="line">
            <a:avLst/>
          </a:prstGeom>
          <a:ln/>
          <a:extLst/>
        </p:spPr>
        <p:style>
          <a:lnRef idx="1">
            <a:schemeClr val="accent3"/>
          </a:lnRef>
          <a:fillRef idx="0">
            <a:schemeClr val="accent3"/>
          </a:fillRef>
          <a:effectRef idx="0">
            <a:schemeClr val="accent3"/>
          </a:effectRef>
          <a:fontRef idx="minor">
            <a:schemeClr val="tx1"/>
          </a:fontRef>
        </p:style>
      </p:cxnSp>
      <p:sp>
        <p:nvSpPr>
          <p:cNvPr id="22" name="Rektangel 21"/>
          <p:cNvSpPr/>
          <p:nvPr/>
        </p:nvSpPr>
        <p:spPr>
          <a:xfrm rot="3015866">
            <a:off x="5218640" y="2527255"/>
            <a:ext cx="1443024" cy="615553"/>
          </a:xfrm>
          <a:prstGeom prst="rect">
            <a:avLst/>
          </a:prstGeom>
          <a:noFill/>
        </p:spPr>
        <p:txBody>
          <a:bodyPr wrap="none" lIns="91440" tIns="45720" rIns="91440" bIns="45720">
            <a:spAutoFit/>
          </a:bodyPr>
          <a:lstStyle/>
          <a:p>
            <a:pPr algn="ctr">
              <a:buNone/>
            </a:pPr>
            <a:r>
              <a:rPr lang="sv-SE" b="0" cap="none" spc="0" dirty="0" smtClean="0">
                <a:ln w="0"/>
                <a:effectLst>
                  <a:outerShdw blurRad="38100" dist="19050" dir="2700000" algn="tl" rotWithShape="0">
                    <a:schemeClr val="dk1">
                      <a:alpha val="40000"/>
                    </a:schemeClr>
                  </a:outerShdw>
                </a:effectLst>
              </a:rPr>
              <a:t>Individ</a:t>
            </a:r>
            <a:endParaRPr lang="sv-SE" b="0" cap="none" spc="0" dirty="0">
              <a:ln w="0"/>
              <a:effectLst>
                <a:outerShdw blurRad="38100" dist="19050" dir="2700000" algn="tl" rotWithShape="0">
                  <a:schemeClr val="dk1">
                    <a:alpha val="40000"/>
                  </a:schemeClr>
                </a:outerShdw>
              </a:effectLst>
            </a:endParaRPr>
          </a:p>
        </p:txBody>
      </p:sp>
      <p:sp>
        <p:nvSpPr>
          <p:cNvPr id="23" name="Rektangel 22"/>
          <p:cNvSpPr/>
          <p:nvPr/>
        </p:nvSpPr>
        <p:spPr>
          <a:xfrm>
            <a:off x="3049962" y="4684765"/>
            <a:ext cx="3114956" cy="615553"/>
          </a:xfrm>
          <a:prstGeom prst="rect">
            <a:avLst/>
          </a:prstGeom>
          <a:noFill/>
        </p:spPr>
        <p:txBody>
          <a:bodyPr wrap="none" lIns="91440" tIns="45720" rIns="91440" bIns="45720">
            <a:spAutoFit/>
          </a:bodyPr>
          <a:lstStyle/>
          <a:p>
            <a:pPr algn="ctr">
              <a:buNone/>
            </a:pPr>
            <a:r>
              <a:rPr lang="sv-SE" b="0" cap="none" spc="0" dirty="0" smtClean="0">
                <a:ln w="0"/>
                <a:effectLst>
                  <a:outerShdw blurRad="38100" dist="19050" dir="2700000" algn="tl" rotWithShape="0">
                    <a:schemeClr val="dk1">
                      <a:alpha val="40000"/>
                    </a:schemeClr>
                  </a:outerShdw>
                </a:effectLst>
              </a:rPr>
              <a:t>Svårighetsgrad</a:t>
            </a:r>
            <a:endParaRPr lang="sv-SE" b="0" cap="none" spc="0" dirty="0">
              <a:ln w="0"/>
              <a:effectLst>
                <a:outerShdw blurRad="38100" dist="19050" dir="2700000" algn="tl" rotWithShape="0">
                  <a:schemeClr val="dk1">
                    <a:alpha val="40000"/>
                  </a:schemeClr>
                </a:outerShdw>
              </a:effectLst>
            </a:endParaRPr>
          </a:p>
        </p:txBody>
      </p:sp>
      <p:sp>
        <p:nvSpPr>
          <p:cNvPr id="24" name="Rektangel 23"/>
          <p:cNvSpPr/>
          <p:nvPr/>
        </p:nvSpPr>
        <p:spPr>
          <a:xfrm rot="17467143">
            <a:off x="2109639" y="2868178"/>
            <a:ext cx="1880644" cy="615553"/>
          </a:xfrm>
          <a:prstGeom prst="rect">
            <a:avLst/>
          </a:prstGeom>
          <a:noFill/>
        </p:spPr>
        <p:txBody>
          <a:bodyPr wrap="none" lIns="91440" tIns="45720" rIns="91440" bIns="45720">
            <a:spAutoFit/>
          </a:bodyPr>
          <a:lstStyle/>
          <a:p>
            <a:pPr algn="ctr">
              <a:buNone/>
            </a:pPr>
            <a:r>
              <a:rPr lang="sv-SE" b="0" cap="none" spc="0" dirty="0" smtClean="0">
                <a:ln w="0"/>
                <a:effectLst>
                  <a:outerShdw blurRad="38100" dist="19050" dir="2700000" algn="tl" rotWithShape="0">
                    <a:schemeClr val="dk1">
                      <a:alpha val="40000"/>
                    </a:schemeClr>
                  </a:outerShdw>
                </a:effectLst>
              </a:rPr>
              <a:t>Marknad</a:t>
            </a:r>
            <a:endParaRPr lang="sv-SE" b="0" cap="none" spc="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4718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2"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292869"/>
            <a:ext cx="7772400" cy="1143000"/>
          </a:xfrm>
        </p:spPr>
        <p:txBody>
          <a:bodyPr/>
          <a:lstStyle/>
          <a:p>
            <a:r>
              <a:rPr lang="sv-SE" sz="3200" dirty="0" smtClean="0"/>
              <a:t>Kommunens gemensamma lönekriterier</a:t>
            </a:r>
            <a:endParaRPr lang="sv-SE" sz="3200" dirty="0"/>
          </a:p>
        </p:txBody>
      </p:sp>
      <p:sp>
        <p:nvSpPr>
          <p:cNvPr id="3" name="Platshållare för innehåll 2"/>
          <p:cNvSpPr>
            <a:spLocks noGrp="1"/>
          </p:cNvSpPr>
          <p:nvPr>
            <p:ph idx="1"/>
          </p:nvPr>
        </p:nvSpPr>
        <p:spPr>
          <a:xfrm>
            <a:off x="685800" y="1515283"/>
            <a:ext cx="8206680" cy="4114800"/>
          </a:xfrm>
        </p:spPr>
        <p:txBody>
          <a:bodyPr/>
          <a:lstStyle/>
          <a:p>
            <a:r>
              <a:rPr lang="sv-SE" dirty="0" smtClean="0"/>
              <a:t>I </a:t>
            </a:r>
            <a:r>
              <a:rPr lang="sv-SE" dirty="0"/>
              <a:t>Haninge kommun finns två </a:t>
            </a:r>
            <a:r>
              <a:rPr lang="sv-SE" dirty="0" smtClean="0"/>
              <a:t>lönekriterier:</a:t>
            </a:r>
            <a:endParaRPr lang="sv-SE" dirty="0"/>
          </a:p>
          <a:p>
            <a:pPr lvl="1"/>
            <a:r>
              <a:rPr lang="sv-SE" b="1" dirty="0"/>
              <a:t>Uppnådda resultat i relation till uppsatta mål</a:t>
            </a:r>
          </a:p>
          <a:p>
            <a:pPr lvl="1"/>
            <a:r>
              <a:rPr lang="sv-SE" b="1" dirty="0"/>
              <a:t>Bidrag till </a:t>
            </a:r>
            <a:r>
              <a:rPr lang="sv-SE" b="1" dirty="0" smtClean="0"/>
              <a:t>verksamhetsutveckling</a:t>
            </a:r>
          </a:p>
          <a:p>
            <a:pPr marL="457200" lvl="1" indent="0">
              <a:buNone/>
            </a:pPr>
            <a:endParaRPr lang="sv-SE" b="1" dirty="0"/>
          </a:p>
        </p:txBody>
      </p:sp>
      <p:pic>
        <p:nvPicPr>
          <p:cNvPr id="2052" name="Picture 4" descr="Bildresultat fÃ¶r motiva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297764">
            <a:off x="2654475" y="3110577"/>
            <a:ext cx="3139826" cy="238626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709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Löneöversynsprocessen</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624698153"/>
              </p:ext>
            </p:extLst>
          </p:nvPr>
        </p:nvGraphicFramePr>
        <p:xfrm>
          <a:off x="685800" y="1628800"/>
          <a:ext cx="7772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upp 4"/>
          <p:cNvGrpSpPr/>
          <p:nvPr/>
        </p:nvGrpSpPr>
        <p:grpSpPr>
          <a:xfrm>
            <a:off x="2267744" y="4077072"/>
            <a:ext cx="347977" cy="370357"/>
            <a:chOff x="5811901" y="1399469"/>
            <a:chExt cx="347977" cy="370357"/>
          </a:xfrm>
        </p:grpSpPr>
        <p:sp>
          <p:nvSpPr>
            <p:cNvPr id="6" name="Högerpil 5"/>
            <p:cNvSpPr/>
            <p:nvPr/>
          </p:nvSpPr>
          <p:spPr>
            <a:xfrm rot="1471194">
              <a:off x="5811901" y="1399469"/>
              <a:ext cx="347977" cy="370357"/>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Högerpil 4"/>
            <p:cNvSpPr txBox="1"/>
            <p:nvPr/>
          </p:nvSpPr>
          <p:spPr>
            <a:xfrm rot="1471194">
              <a:off x="5816608" y="1451878"/>
              <a:ext cx="243584" cy="2222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sv-SE" sz="1400" kern="1200"/>
            </a:p>
          </p:txBody>
        </p:sp>
      </p:grpSp>
      <p:grpSp>
        <p:nvGrpSpPr>
          <p:cNvPr id="8" name="Grupp 7"/>
          <p:cNvGrpSpPr/>
          <p:nvPr/>
        </p:nvGrpSpPr>
        <p:grpSpPr>
          <a:xfrm>
            <a:off x="2728024" y="4240588"/>
            <a:ext cx="2276024" cy="896027"/>
            <a:chOff x="2094145" y="655708"/>
            <a:chExt cx="1493378" cy="896027"/>
          </a:xfrm>
        </p:grpSpPr>
        <p:sp>
          <p:nvSpPr>
            <p:cNvPr id="9" name="Rektangel med rundade hörn 8"/>
            <p:cNvSpPr/>
            <p:nvPr/>
          </p:nvSpPr>
          <p:spPr>
            <a:xfrm>
              <a:off x="2094145" y="655708"/>
              <a:ext cx="1493378" cy="89602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textruta 9"/>
            <p:cNvSpPr txBox="1"/>
            <p:nvPr/>
          </p:nvSpPr>
          <p:spPr>
            <a:xfrm>
              <a:off x="2120389" y="681952"/>
              <a:ext cx="1440890" cy="8435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buNone/>
              </a:pPr>
              <a:r>
                <a:rPr lang="sv-SE" sz="1800" kern="1200" dirty="0" smtClean="0"/>
                <a:t>Lönesamtal</a:t>
              </a:r>
              <a:br>
                <a:rPr lang="sv-SE" sz="1800" kern="1200" dirty="0" smtClean="0"/>
              </a:br>
              <a:r>
                <a:rPr lang="sv-SE" sz="1800" kern="1200" dirty="0" smtClean="0"/>
                <a:t>chef + medarbetare</a:t>
              </a:r>
              <a:endParaRPr lang="sv-SE" sz="1800" kern="1200" dirty="0"/>
            </a:p>
          </p:txBody>
        </p:sp>
      </p:grpSp>
      <p:grpSp>
        <p:nvGrpSpPr>
          <p:cNvPr id="11" name="Grupp 10"/>
          <p:cNvGrpSpPr/>
          <p:nvPr/>
        </p:nvGrpSpPr>
        <p:grpSpPr>
          <a:xfrm rot="969589">
            <a:off x="5082496" y="4055409"/>
            <a:ext cx="1826709" cy="370357"/>
            <a:chOff x="1630441" y="1391295"/>
            <a:chExt cx="347977" cy="370357"/>
          </a:xfrm>
        </p:grpSpPr>
        <p:sp>
          <p:nvSpPr>
            <p:cNvPr id="12" name="Högerpil 11"/>
            <p:cNvSpPr/>
            <p:nvPr/>
          </p:nvSpPr>
          <p:spPr>
            <a:xfrm rot="20128806">
              <a:off x="1630441" y="1391295"/>
              <a:ext cx="347977" cy="370357"/>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3" name="Högerpil 4"/>
            <p:cNvSpPr txBox="1"/>
            <p:nvPr/>
          </p:nvSpPr>
          <p:spPr>
            <a:xfrm rot="20128806">
              <a:off x="1635148" y="1487028"/>
              <a:ext cx="243584" cy="2222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sv-SE" sz="1400" kern="1200"/>
            </a:p>
          </p:txBody>
        </p:sp>
      </p:grpSp>
      <p:sp>
        <p:nvSpPr>
          <p:cNvPr id="14" name="Kommentar i oval 13"/>
          <p:cNvSpPr/>
          <p:nvPr/>
        </p:nvSpPr>
        <p:spPr bwMode="auto">
          <a:xfrm>
            <a:off x="685800" y="1484784"/>
            <a:ext cx="1551523" cy="1224136"/>
          </a:xfrm>
          <a:prstGeom prst="wedgeEllipseCallout">
            <a:avLst>
              <a:gd name="adj1" fmla="val 78351"/>
              <a:gd name="adj2" fmla="val 56693"/>
            </a:avLst>
          </a:prstGeom>
          <a:ln/>
          <a:extLst/>
        </p:spPr>
        <p:style>
          <a:lnRef idx="2">
            <a:schemeClr val="accent5"/>
          </a:lnRef>
          <a:fillRef idx="1">
            <a:schemeClr val="lt1"/>
          </a:fillRef>
          <a:effectRef idx="0">
            <a:schemeClr val="accent5"/>
          </a:effectRef>
          <a:fontRef idx="minor">
            <a:schemeClr val="dk1"/>
          </a:fontRef>
        </p:style>
        <p:txBody>
          <a:bodyPr vert="horz" wrap="square" lIns="0" tIns="45720" rIns="0" bIns="45720" numCol="1" rtlCol="0" anchor="ctr"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buNone/>
              <a:tabLst/>
            </a:pPr>
            <a:r>
              <a:rPr kumimoji="0" lang="sv-SE" sz="1400" b="0" i="0" u="none" strike="noStrike" cap="none" normalizeH="0" baseline="0" dirty="0" smtClean="0">
                <a:ln>
                  <a:noFill/>
                </a:ln>
                <a:solidFill>
                  <a:schemeClr val="accent5"/>
                </a:solidFill>
                <a:effectLst/>
                <a:latin typeface="Arial" charset="0"/>
              </a:rPr>
              <a:t>Förhandlings-modellen</a:t>
            </a:r>
          </a:p>
          <a:p>
            <a:pPr marR="0" algn="ctr" defTabSz="914400" rtl="0" eaLnBrk="1" fontAlgn="base" latinLnBrk="0" hangingPunct="1">
              <a:lnSpc>
                <a:spcPct val="100000"/>
              </a:lnSpc>
              <a:spcBef>
                <a:spcPct val="20000"/>
              </a:spcBef>
              <a:spcAft>
                <a:spcPct val="0"/>
              </a:spcAft>
              <a:buClrTx/>
              <a:buSzTx/>
              <a:buNone/>
              <a:tabLst/>
            </a:pPr>
            <a:r>
              <a:rPr lang="sv-SE" sz="1400" dirty="0" smtClean="0">
                <a:solidFill>
                  <a:schemeClr val="accent5"/>
                </a:solidFill>
                <a:latin typeface="Arial" charset="0"/>
                <a:cs typeface="Arial" panose="020B0604020202020204" pitchFamily="34" charset="0"/>
              </a:rPr>
              <a:t>● </a:t>
            </a:r>
            <a:r>
              <a:rPr lang="sv-SE" sz="1400" dirty="0" smtClean="0">
                <a:solidFill>
                  <a:schemeClr val="accent5"/>
                </a:solidFill>
                <a:latin typeface="Arial" charset="0"/>
              </a:rPr>
              <a:t>Kommunal</a:t>
            </a:r>
            <a:endParaRPr lang="sv-SE" sz="3600" dirty="0">
              <a:solidFill>
                <a:schemeClr val="accent5"/>
              </a:solidFill>
              <a:latin typeface="Arial" charset="0"/>
            </a:endParaRPr>
          </a:p>
          <a:p>
            <a:pPr algn="ctr">
              <a:buNone/>
            </a:pPr>
            <a:r>
              <a:rPr lang="sv-SE" sz="1400" dirty="0">
                <a:solidFill>
                  <a:schemeClr val="accent5"/>
                </a:solidFill>
                <a:latin typeface="Arial" charset="0"/>
                <a:cs typeface="Arial" panose="020B0604020202020204" pitchFamily="34" charset="0"/>
              </a:rPr>
              <a:t>● </a:t>
            </a:r>
            <a:r>
              <a:rPr lang="sv-SE" sz="1400" dirty="0" smtClean="0">
                <a:solidFill>
                  <a:schemeClr val="accent5"/>
                </a:solidFill>
                <a:latin typeface="Arial" charset="0"/>
              </a:rPr>
              <a:t>Lärare</a:t>
            </a:r>
          </a:p>
        </p:txBody>
      </p:sp>
      <p:sp>
        <p:nvSpPr>
          <p:cNvPr id="15" name="Kommentar i oval 14"/>
          <p:cNvSpPr/>
          <p:nvPr/>
        </p:nvSpPr>
        <p:spPr bwMode="auto">
          <a:xfrm>
            <a:off x="788229" y="4869160"/>
            <a:ext cx="1551523" cy="792088"/>
          </a:xfrm>
          <a:prstGeom prst="wedgeEllipseCallout">
            <a:avLst>
              <a:gd name="adj1" fmla="val 79070"/>
              <a:gd name="adj2" fmla="val -64380"/>
            </a:avLst>
          </a:prstGeom>
          <a:ln/>
          <a:extLst/>
        </p:spPr>
        <p:style>
          <a:lnRef idx="2">
            <a:schemeClr val="accent5"/>
          </a:lnRef>
          <a:fillRef idx="1">
            <a:schemeClr val="lt1"/>
          </a:fillRef>
          <a:effectRef idx="0">
            <a:schemeClr val="accent5"/>
          </a:effectRef>
          <a:fontRef idx="minor">
            <a:schemeClr val="dk1"/>
          </a:fontRef>
        </p:style>
        <p:txBody>
          <a:bodyPr vert="horz" wrap="square" lIns="36000" tIns="45720" rIns="36000" bIns="45720" numCol="1" rtlCol="0" anchor="ctr"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buNone/>
              <a:tabLst/>
            </a:pPr>
            <a:r>
              <a:rPr kumimoji="0" lang="sv-SE" sz="1400" b="0" i="0" u="none" strike="noStrike" cap="none" normalizeH="0" baseline="0" dirty="0" smtClean="0">
                <a:ln>
                  <a:noFill/>
                </a:ln>
                <a:solidFill>
                  <a:schemeClr val="accent5"/>
                </a:solidFill>
                <a:effectLst/>
                <a:latin typeface="Arial" charset="0"/>
              </a:rPr>
              <a:t>Dialog-modellen</a:t>
            </a:r>
          </a:p>
          <a:p>
            <a:pPr algn="ctr">
              <a:buNone/>
            </a:pPr>
            <a:r>
              <a:rPr lang="sv-SE" sz="1400" dirty="0">
                <a:solidFill>
                  <a:schemeClr val="accent5"/>
                </a:solidFill>
                <a:latin typeface="Arial" charset="0"/>
                <a:cs typeface="Arial" panose="020B0604020202020204" pitchFamily="34" charset="0"/>
              </a:rPr>
              <a:t>● </a:t>
            </a:r>
            <a:r>
              <a:rPr lang="sv-SE" sz="1400" dirty="0" smtClean="0">
                <a:solidFill>
                  <a:schemeClr val="accent5"/>
                </a:solidFill>
                <a:latin typeface="Arial" charset="0"/>
              </a:rPr>
              <a:t>Övriga</a:t>
            </a:r>
            <a:endParaRPr kumimoji="0" lang="sv-SE" sz="1400" b="0" i="0" u="none" strike="noStrike" cap="none" normalizeH="0" baseline="0" dirty="0" smtClean="0">
              <a:ln>
                <a:noFill/>
              </a:ln>
              <a:solidFill>
                <a:schemeClr val="accent5"/>
              </a:solidFill>
              <a:effectLst/>
              <a:latin typeface="Arial" charset="0"/>
            </a:endParaRPr>
          </a:p>
        </p:txBody>
      </p:sp>
    </p:spTree>
    <p:extLst>
      <p:ext uri="{BB962C8B-B14F-4D97-AF65-F5344CB8AC3E}">
        <p14:creationId xmlns:p14="http://schemas.microsoft.com/office/powerpoint/2010/main" val="2005108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6DB87241-9425-470D-93D5-A1E21FC81A9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266A415B-A7D5-44B5-BE92-B89B9280197C}"/>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EF960A88-3399-4E68-B43A-02A53396CBD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F1CAC787-35F2-486C-B784-579AC60BD31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CB8AE4D8-05E6-4694-B790-05ED21AC2A2F}"/>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8DA6E9E8-0A00-45F9-BFE7-F4DADEB6B92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Gruppövning Lönekriterier</a:t>
            </a:r>
            <a:br>
              <a:rPr lang="sv-SE" dirty="0" smtClean="0"/>
            </a:br>
            <a:r>
              <a:rPr lang="sv-SE" sz="2800" dirty="0" smtClean="0"/>
              <a:t>”</a:t>
            </a:r>
            <a:r>
              <a:rPr lang="sv-SE" sz="2800" dirty="0"/>
              <a:t>U</a:t>
            </a:r>
            <a:r>
              <a:rPr lang="sv-SE" sz="2800" dirty="0" smtClean="0"/>
              <a:t>ppnådda </a:t>
            </a:r>
            <a:r>
              <a:rPr lang="sv-SE" sz="2800" dirty="0"/>
              <a:t>resultat i relation till uppsatta </a:t>
            </a:r>
            <a:r>
              <a:rPr lang="sv-SE" sz="2800" dirty="0" smtClean="0"/>
              <a:t>mål</a:t>
            </a:r>
            <a:r>
              <a:rPr lang="sv-SE" sz="2800" dirty="0"/>
              <a:t>”</a:t>
            </a:r>
            <a:br>
              <a:rPr lang="sv-SE" sz="2800" dirty="0"/>
            </a:br>
            <a:r>
              <a:rPr lang="sv-SE" sz="2800" dirty="0"/>
              <a:t>”Bidrag till verksamhetsutveckling”</a:t>
            </a:r>
          </a:p>
        </p:txBody>
      </p:sp>
      <p:sp>
        <p:nvSpPr>
          <p:cNvPr id="3" name="Platshållare för innehåll 2"/>
          <p:cNvSpPr>
            <a:spLocks noGrp="1"/>
          </p:cNvSpPr>
          <p:nvPr>
            <p:ph idx="1"/>
          </p:nvPr>
        </p:nvSpPr>
        <p:spPr>
          <a:xfrm>
            <a:off x="685800" y="1981200"/>
            <a:ext cx="7772400" cy="3896072"/>
          </a:xfrm>
        </p:spPr>
        <p:txBody>
          <a:bodyPr/>
          <a:lstStyle/>
          <a:p>
            <a:pPr marL="0" indent="0">
              <a:buNone/>
            </a:pPr>
            <a:r>
              <a:rPr lang="sv-SE" dirty="0" smtClean="0"/>
              <a:t>Uppgift 1: diskutera punkterna nedan i smågrupper.</a:t>
            </a:r>
            <a:endParaRPr lang="sv-SE" dirty="0"/>
          </a:p>
          <a:p>
            <a:pPr marL="0" indent="0">
              <a:buNone/>
            </a:pPr>
            <a:endParaRPr lang="sv-SE" dirty="0" smtClean="0"/>
          </a:p>
          <a:p>
            <a:r>
              <a:rPr lang="sv-SE" dirty="0" smtClean="0"/>
              <a:t>Vilka övergripande mål har vi på vår enhet/grupp?</a:t>
            </a:r>
            <a:br>
              <a:rPr lang="sv-SE" dirty="0" smtClean="0"/>
            </a:br>
            <a:r>
              <a:rPr lang="sv-SE" dirty="0" smtClean="0"/>
              <a:t>(T.ex. mål formulerade av nämnd/förvaltning)</a:t>
            </a:r>
          </a:p>
          <a:p>
            <a:endParaRPr lang="sv-SE" dirty="0"/>
          </a:p>
          <a:p>
            <a:r>
              <a:rPr lang="sv-SE" dirty="0" smtClean="0"/>
              <a:t>Vilka mål har alla i gruppen utifrån vår verksamhetsplan? Hänger de ihop med de övergripande målen?</a:t>
            </a:r>
          </a:p>
          <a:p>
            <a:endParaRPr lang="sv-SE" dirty="0"/>
          </a:p>
          <a:p>
            <a:r>
              <a:rPr lang="sv-SE" dirty="0" smtClean="0"/>
              <a:t>Vilka gemensamma mål vill vi ha utöver dessa? (T.ex. för att främja en god arbetsmiljö, ett öppet klimat etc.) </a:t>
            </a:r>
          </a:p>
        </p:txBody>
      </p:sp>
    </p:spTree>
    <p:extLst>
      <p:ext uri="{BB962C8B-B14F-4D97-AF65-F5344CB8AC3E}">
        <p14:creationId xmlns:p14="http://schemas.microsoft.com/office/powerpoint/2010/main" val="1543147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Gruppövning Lönesättning</a:t>
            </a:r>
            <a:endParaRPr lang="sv-SE" sz="2800" dirty="0"/>
          </a:p>
        </p:txBody>
      </p:sp>
      <p:sp>
        <p:nvSpPr>
          <p:cNvPr id="3" name="Platshållare för innehåll 2"/>
          <p:cNvSpPr>
            <a:spLocks noGrp="1"/>
          </p:cNvSpPr>
          <p:nvPr>
            <p:ph idx="1"/>
          </p:nvPr>
        </p:nvSpPr>
        <p:spPr/>
        <p:txBody>
          <a:bodyPr/>
          <a:lstStyle/>
          <a:p>
            <a:pPr marL="0" lvl="0" indent="0">
              <a:buNone/>
            </a:pPr>
            <a:r>
              <a:rPr lang="sv-SE" dirty="0" smtClean="0"/>
              <a:t>Uppgift 2: Vi </a:t>
            </a:r>
            <a:r>
              <a:rPr lang="sv-SE" dirty="0"/>
              <a:t>har gått igenom </a:t>
            </a:r>
            <a:r>
              <a:rPr lang="sv-SE" dirty="0" smtClean="0"/>
              <a:t>grundkraven och yttre </a:t>
            </a:r>
            <a:r>
              <a:rPr lang="sv-SE" dirty="0"/>
              <a:t>faktorer som påverkar </a:t>
            </a:r>
            <a:r>
              <a:rPr lang="sv-SE" dirty="0" smtClean="0"/>
              <a:t>lönesättningen (individ, marknad, svårighetsgrad). </a:t>
            </a:r>
          </a:p>
          <a:p>
            <a:pPr marL="0" lvl="0" indent="0">
              <a:buNone/>
            </a:pPr>
            <a:r>
              <a:rPr lang="sv-SE" dirty="0" smtClean="0"/>
              <a:t>Vad – tycker du – ska vara </a:t>
            </a:r>
            <a:r>
              <a:rPr lang="sv-SE" smtClean="0"/>
              <a:t>det grundkrav som </a:t>
            </a:r>
            <a:r>
              <a:rPr lang="sv-SE" dirty="0" smtClean="0"/>
              <a:t>mest påverkar lönen?</a:t>
            </a:r>
          </a:p>
          <a:p>
            <a:pPr marL="0" lvl="0" indent="0">
              <a:buNone/>
            </a:pPr>
            <a:endParaRPr lang="sv-SE" dirty="0"/>
          </a:p>
          <a:p>
            <a:pPr marL="0" lvl="0" indent="0">
              <a:buNone/>
            </a:pPr>
            <a:r>
              <a:rPr lang="sv-SE" b="1" dirty="0" smtClean="0"/>
              <a:t>Grundkraven</a:t>
            </a:r>
            <a:r>
              <a:rPr lang="sv-SE" dirty="0" smtClean="0"/>
              <a:t>:</a:t>
            </a:r>
            <a:endParaRPr lang="sv-SE" dirty="0"/>
          </a:p>
          <a:p>
            <a:pPr marL="457200" indent="-457200">
              <a:buFont typeface="+mj-lt"/>
              <a:buAutoNum type="arabicPeriod"/>
            </a:pPr>
            <a:r>
              <a:rPr lang="sv-SE" dirty="0"/>
              <a:t>Utföra arbete</a:t>
            </a:r>
          </a:p>
          <a:p>
            <a:pPr marL="457200" indent="-457200">
              <a:buFont typeface="+mj-lt"/>
              <a:buAutoNum type="arabicPeriod"/>
            </a:pPr>
            <a:r>
              <a:rPr lang="sv-SE" dirty="0"/>
              <a:t>Följa ordningsregler</a:t>
            </a:r>
          </a:p>
          <a:p>
            <a:pPr marL="457200" indent="-457200">
              <a:buFont typeface="+mj-lt"/>
              <a:buAutoNum type="arabicPeriod"/>
            </a:pPr>
            <a:r>
              <a:rPr lang="sv-SE" dirty="0"/>
              <a:t>Följa arbetsmiljöregler</a:t>
            </a:r>
          </a:p>
          <a:p>
            <a:pPr marL="457200" indent="-457200">
              <a:buFont typeface="+mj-lt"/>
              <a:buAutoNum type="arabicPeriod"/>
            </a:pPr>
            <a:r>
              <a:rPr lang="sv-SE" dirty="0"/>
              <a:t>Samarbeta</a:t>
            </a:r>
          </a:p>
          <a:p>
            <a:pPr marL="457200" indent="-457200">
              <a:buFont typeface="+mj-lt"/>
              <a:buAutoNum type="arabicPeriod"/>
            </a:pPr>
            <a:r>
              <a:rPr lang="sv-SE" dirty="0"/>
              <a:t>Vara lojal</a:t>
            </a:r>
          </a:p>
          <a:p>
            <a:pPr lvl="0"/>
            <a:endParaRPr lang="sv-SE" dirty="0" smtClean="0"/>
          </a:p>
          <a:p>
            <a:pPr marL="0" lvl="0" indent="0">
              <a:buNone/>
            </a:pPr>
            <a:endParaRPr lang="sv-SE" dirty="0"/>
          </a:p>
        </p:txBody>
      </p:sp>
    </p:spTree>
    <p:extLst>
      <p:ext uri="{BB962C8B-B14F-4D97-AF65-F5344CB8AC3E}">
        <p14:creationId xmlns:p14="http://schemas.microsoft.com/office/powerpoint/2010/main" val="47762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ndj\AppData\Local\Microsoft\Windows\Temporary Internet Files\Content.IE5\Q8R5RONT\MP900309636[1].jpg"/>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4700"/>
                    </a14:imgEffect>
                    <a14:imgEffect>
                      <a14:brightnessContrast bright="28000" contrast="40000"/>
                    </a14:imgEffect>
                  </a14:imgLayer>
                </a14:imgProps>
              </a:ext>
              <a:ext uri="{28A0092B-C50C-407E-A947-70E740481C1C}">
                <a14:useLocalDpi xmlns:a14="http://schemas.microsoft.com/office/drawing/2010/main" val="0"/>
              </a:ext>
            </a:extLst>
          </a:blip>
          <a:srcRect/>
          <a:stretch>
            <a:fillRect/>
          </a:stretch>
        </p:blipFill>
        <p:spPr bwMode="auto">
          <a:xfrm>
            <a:off x="0" y="0"/>
            <a:ext cx="9144000" cy="5918468"/>
          </a:xfrm>
          <a:prstGeom prst="rect">
            <a:avLst/>
          </a:prstGeom>
          <a:noFill/>
          <a:extLst>
            <a:ext uri="{909E8E84-426E-40DD-AFC4-6F175D3DCCD1}">
              <a14:hiddenFill xmlns:a14="http://schemas.microsoft.com/office/drawing/2010/main">
                <a:solidFill>
                  <a:srgbClr val="FFFFFF"/>
                </a:solidFill>
              </a14:hiddenFill>
            </a:ext>
          </a:extLst>
        </p:spPr>
      </p:pic>
      <p:sp>
        <p:nvSpPr>
          <p:cNvPr id="3" name="Rubrik 1"/>
          <p:cNvSpPr txBox="1">
            <a:spLocks/>
          </p:cNvSpPr>
          <p:nvPr/>
        </p:nvSpPr>
        <p:spPr>
          <a:xfrm>
            <a:off x="359532" y="699071"/>
            <a:ext cx="7772400" cy="1470025"/>
          </a:xfrm>
          <a:prstGeom prst="rect">
            <a:avLst/>
          </a:prstGeom>
        </p:spPr>
        <p:txBody>
          <a:bodyPr>
            <a:normAutofit/>
          </a:bodyPr>
          <a:lst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a:lstStyle>
          <a:p>
            <a:pPr>
              <a:buNone/>
            </a:pPr>
            <a:r>
              <a:rPr lang="sv-SE" sz="3200" b="1" kern="0" dirty="0" smtClean="0">
                <a:solidFill>
                  <a:schemeClr val="tx1"/>
                </a:solidFill>
              </a:rPr>
              <a:t>Tidplan</a:t>
            </a:r>
            <a:endParaRPr lang="sv-SE" sz="3200" b="1" kern="0" dirty="0">
              <a:solidFill>
                <a:schemeClr val="tx1"/>
              </a:solidFill>
            </a:endParaRPr>
          </a:p>
        </p:txBody>
      </p:sp>
      <p:sp>
        <p:nvSpPr>
          <p:cNvPr id="4" name="Rektangel 3"/>
          <p:cNvSpPr/>
          <p:nvPr/>
        </p:nvSpPr>
        <p:spPr>
          <a:xfrm>
            <a:off x="1619671" y="2204864"/>
            <a:ext cx="5688632" cy="2304256"/>
          </a:xfrm>
          <a:prstGeom prst="rect">
            <a:avLst/>
          </a:prstGeom>
          <a:solidFill>
            <a:schemeClr val="bg1">
              <a:alpha val="93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1"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ktangel 4"/>
          <p:cNvSpPr/>
          <p:nvPr/>
        </p:nvSpPr>
        <p:spPr>
          <a:xfrm>
            <a:off x="2051720" y="2659365"/>
            <a:ext cx="5904657" cy="1395254"/>
          </a:xfrm>
          <a:prstGeom prst="rect">
            <a:avLst/>
          </a:prstGeom>
        </p:spPr>
        <p:txBody>
          <a:bodyPr wrap="square">
            <a:spAutoFit/>
          </a:bodyPr>
          <a:lstStyle/>
          <a:p>
            <a:pPr marL="342900" indent="-342900">
              <a:spcAft>
                <a:spcPts val="1000"/>
              </a:spcAft>
            </a:pPr>
            <a:r>
              <a:rPr lang="sv-SE" sz="2000" dirty="0" smtClean="0">
                <a:solidFill>
                  <a:schemeClr val="tx1"/>
                </a:solidFill>
                <a:ea typeface="Garamond" panose="02020404030301010803" pitchFamily="18" charset="0"/>
                <a:cs typeface="Times New Roman" panose="02020603050405020304" pitchFamily="18" charset="0"/>
              </a:rPr>
              <a:t>Löne- och ROM-samtal - pågår</a:t>
            </a:r>
          </a:p>
          <a:p>
            <a:pPr marL="342900" indent="-342900">
              <a:spcAft>
                <a:spcPts val="1000"/>
              </a:spcAft>
            </a:pPr>
            <a:r>
              <a:rPr lang="sv-SE" sz="2000" dirty="0" smtClean="0">
                <a:solidFill>
                  <a:schemeClr val="tx1"/>
                </a:solidFill>
                <a:effectLst/>
                <a:latin typeface="+mn-lt"/>
                <a:ea typeface="Garamond" panose="02020404030301010803" pitchFamily="18" charset="0"/>
                <a:cs typeface="Times New Roman" panose="02020603050405020304" pitchFamily="18" charset="0"/>
              </a:rPr>
              <a:t>Centrala överläggningar - oklart</a:t>
            </a:r>
          </a:p>
          <a:p>
            <a:pPr marL="342900" indent="-342900">
              <a:spcAft>
                <a:spcPts val="1000"/>
              </a:spcAft>
            </a:pPr>
            <a:r>
              <a:rPr lang="sv-SE" sz="2000" dirty="0" smtClean="0">
                <a:solidFill>
                  <a:schemeClr val="tx1"/>
                </a:solidFill>
                <a:latin typeface="+mn-lt"/>
                <a:ea typeface="Garamond" panose="02020404030301010803" pitchFamily="18" charset="0"/>
                <a:cs typeface="Times New Roman" panose="02020603050405020304" pitchFamily="18" charset="0"/>
              </a:rPr>
              <a:t>Ny lön betalas ut (retroaktivt från) - oklart</a:t>
            </a:r>
            <a:endParaRPr lang="sv-SE" sz="2000" dirty="0">
              <a:solidFill>
                <a:schemeClr val="tx1"/>
              </a:solidFill>
              <a:latin typeface="+mn-lt"/>
              <a:ea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2617229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Haninge_liggande</Template>
  <TotalTime>0</TotalTime>
  <Words>1522</Words>
  <Application>Microsoft Office PowerPoint</Application>
  <PresentationFormat>Bildspel på skärmen (4:3)</PresentationFormat>
  <Paragraphs>145</Paragraphs>
  <Slides>11</Slides>
  <Notes>11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11</vt:i4>
      </vt:variant>
    </vt:vector>
  </HeadingPairs>
  <TitlesOfParts>
    <vt:vector size="18" baseType="lpstr">
      <vt:lpstr>AGaramond</vt:lpstr>
      <vt:lpstr>Arial</vt:lpstr>
      <vt:lpstr>Calibri</vt:lpstr>
      <vt:lpstr>Garamond</vt:lpstr>
      <vt:lpstr>Times</vt:lpstr>
      <vt:lpstr>Times New Roman</vt:lpstr>
      <vt:lpstr>Haninge_liggande</vt:lpstr>
      <vt:lpstr>Inför löneöversyn</vt:lpstr>
      <vt:lpstr>HR:s årshjul</vt:lpstr>
      <vt:lpstr>Grundläggande principer vid lönesättning</vt:lpstr>
      <vt:lpstr>Att ta hänsyn till vid lönesättning</vt:lpstr>
      <vt:lpstr>Kommunens gemensamma lönekriterier</vt:lpstr>
      <vt:lpstr>Löneöversynsprocessen</vt:lpstr>
      <vt:lpstr>Gruppövning Lönekriterier ”Uppnådda resultat i relation till uppsatta mål” ”Bidrag till verksamhetsutveckling”</vt:lpstr>
      <vt:lpstr>Gruppövning Lönesättning</vt:lpstr>
      <vt:lpstr>PowerPoint-presentation</vt:lpstr>
      <vt:lpstr>Mer information om löneöversyn</vt:lpstr>
      <vt:lpstr> Tack för er uppmärksamhet!</vt:lpstr>
    </vt:vector>
  </TitlesOfParts>
  <Company>Nynashamn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APT material chefer lön</dc:title>
  <dc:creator>Rebecka Salomonsson</dc:creator>
  <cp:lastModifiedBy>Marie Lilja Lindgren</cp:lastModifiedBy>
  <cp:revision>170</cp:revision>
  <cp:lastPrinted>2020-07-09T10:09:00Z</cp:lastPrinted>
  <dcterms:created xsi:type="dcterms:W3CDTF">2020-01-23T13:42:53Z</dcterms:created>
  <dcterms:modified xsi:type="dcterms:W3CDTF">2020-10-02T08:10:29Z</dcterms:modified>
</cp:coreProperties>
</file>