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>
      <p:cViewPr varScale="1">
        <p:scale>
          <a:sx n="84" d="100"/>
          <a:sy n="84" d="100"/>
        </p:scale>
        <p:origin x="133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200" b="1" dirty="0" smtClean="0"/>
            <a:t>ROM</a:t>
          </a:r>
          <a:endParaRPr lang="sv-SE" sz="1200" b="1" dirty="0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0DDBE1D0-C075-419C-9692-00022F5B4B3D}">
      <dgm:prSet phldrT="[Text]" custT="1"/>
      <dgm:spPr/>
      <dgm:t>
        <a:bodyPr/>
        <a:lstStyle/>
        <a:p>
          <a:r>
            <a:rPr lang="sv-SE" sz="1200" b="1" dirty="0" err="1" smtClean="0"/>
            <a:t>Heroma</a:t>
          </a:r>
          <a:r>
            <a:rPr lang="sv-SE" sz="1200" b="1" dirty="0" smtClean="0"/>
            <a:t> stänger</a:t>
          </a:r>
          <a:endParaRPr lang="sv-SE" sz="1200" b="1" dirty="0"/>
        </a:p>
      </dgm:t>
    </dgm:pt>
    <dgm:pt modelId="{10AF062E-ADAA-4ADB-9D6C-FB2804E59D43}" type="parTrans" cxnId="{03279BC8-32A7-4B4E-858A-5F3D5C280D06}">
      <dgm:prSet/>
      <dgm:spPr/>
      <dgm:t>
        <a:bodyPr/>
        <a:lstStyle/>
        <a:p>
          <a:endParaRPr lang="sv-SE"/>
        </a:p>
      </dgm:t>
    </dgm:pt>
    <dgm:pt modelId="{30DAF2A4-2D26-4AC2-BE1F-0015C273504F}" type="sibTrans" cxnId="{03279BC8-32A7-4B4E-858A-5F3D5C280D06}">
      <dgm:prSet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200" b="1" dirty="0" smtClean="0"/>
            <a:t>Ny lön</a:t>
          </a:r>
          <a:endParaRPr lang="sv-SE" sz="12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A28BC473-D0BF-4945-B253-914482A9599D}">
      <dgm:prSet phldrT="[Text]" custT="1"/>
      <dgm:spPr/>
      <dgm:t>
        <a:bodyPr/>
        <a:lstStyle/>
        <a:p>
          <a:r>
            <a:rPr lang="sv-SE" sz="700" b="1" dirty="0" smtClean="0"/>
            <a:t>Kommuncentrala överläggningar</a:t>
          </a:r>
          <a:endParaRPr lang="sv-SE" sz="700" b="1" dirty="0"/>
        </a:p>
      </dgm:t>
    </dgm:pt>
    <dgm:pt modelId="{A5D6F84A-3F98-4035-A8C2-6DAAD4FAF896}" type="parTrans" cxnId="{B5CF3189-9943-406A-98CB-3B7BD970E8A5}">
      <dgm:prSet/>
      <dgm:spPr/>
      <dgm:t>
        <a:bodyPr/>
        <a:lstStyle/>
        <a:p>
          <a:endParaRPr lang="sv-SE"/>
        </a:p>
      </dgm:t>
    </dgm:pt>
    <dgm:pt modelId="{66B43B01-DF03-4967-B9D7-02E68889BD55}" type="sibTrans" cxnId="{B5CF3189-9943-406A-98CB-3B7BD970E8A5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200" b="1" dirty="0" smtClean="0"/>
            <a:t>Heroma öppet</a:t>
          </a:r>
          <a:endParaRPr lang="sv-SE" sz="12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Chefens första bud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000" b="1" dirty="0" smtClean="0"/>
            <a:t>Trad. förhandling</a:t>
          </a:r>
          <a:endParaRPr lang="sv-SE" sz="10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7" custScaleX="2000000" custScaleY="2000000" custLinFactY="300000" custLinFactNeighborX="-19134" custLinFactNeighborY="335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289261E4-0C92-47B2-9B1E-70F7F3969C5E}" type="pres">
      <dgm:prSet presAssocID="{A28BC473-D0BF-4945-B253-914482A9599D}" presName="parTxOnly" presStyleLbl="node1" presStyleIdx="1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0427E31-6637-4F80-827C-E8DB27B7BF8C}" type="pres">
      <dgm:prSet presAssocID="{66B43B01-DF03-4967-B9D7-02E68889BD55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2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3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4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4EF5C260-FF1E-4C23-B8D4-DDFC7F046B31}" type="pres">
      <dgm:prSet presAssocID="{0DDBE1D0-C075-419C-9692-00022F5B4B3D}" presName="parTxOnly" presStyleLbl="node1" presStyleIdx="5" presStyleCnt="7" custScaleX="2000000" custScaleY="2000000" custLinFactY="300000" custLinFactNeighborX="-26892" custLinFactNeighborY="356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45C6608-E450-4D2A-805D-3F333F292970}" type="pres">
      <dgm:prSet presAssocID="{30DAF2A4-2D26-4AC2-BE1F-0015C273504F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6" presStyleCnt="7" custScaleX="2000000" custScaleY="2000000" custLinFactY="300000" custLinFactNeighborX="-26892" custLinFactNeighborY="356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B4DD4848-0B93-43F9-87E7-F4527E059AE7}" srcId="{FC2457AC-CFAD-447B-BA3A-723F9E8DCC89}" destId="{750061B5-69B8-4194-A094-50967F19846C}" srcOrd="4" destOrd="0" parTransId="{2143BBDB-F28F-430D-BB28-28ACB2DCC79D}" sibTransId="{4E342237-82E5-401A-993B-16F7BF0C9D65}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B5CF3189-9943-406A-98CB-3B7BD970E8A5}" srcId="{FC2457AC-CFAD-447B-BA3A-723F9E8DCC89}" destId="{A28BC473-D0BF-4945-B253-914482A9599D}" srcOrd="1" destOrd="0" parTransId="{A5D6F84A-3F98-4035-A8C2-6DAAD4FAF896}" sibTransId="{66B43B01-DF03-4967-B9D7-02E68889BD55}"/>
    <dgm:cxn modelId="{03279BC8-32A7-4B4E-858A-5F3D5C280D06}" srcId="{FC2457AC-CFAD-447B-BA3A-723F9E8DCC89}" destId="{0DDBE1D0-C075-419C-9692-00022F5B4B3D}" srcOrd="5" destOrd="0" parTransId="{10AF062E-ADAA-4ADB-9D6C-FB2804E59D43}" sibTransId="{30DAF2A4-2D26-4AC2-BE1F-0015C273504F}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0E2BDFEF-9520-4BC7-8C69-0760056206F2}" type="presOf" srcId="{0DDBE1D0-C075-419C-9692-00022F5B4B3D}" destId="{4EF5C260-FF1E-4C23-B8D4-DDFC7F046B31}" srcOrd="0" destOrd="0" presId="urn:microsoft.com/office/officeart/2005/8/layout/chevron1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43E1578A-DEC7-43D1-A81E-3728E4357985}" srcId="{FC2457AC-CFAD-447B-BA3A-723F9E8DCC89}" destId="{213F9826-F917-44D7-B5D7-E156E9077E2C}" srcOrd="3" destOrd="0" parTransId="{AD364C1B-EA32-4BBC-8DCE-3D5BDECEC026}" sibTransId="{815F9D84-4291-4FE1-9468-F5950410B1CD}"/>
    <dgm:cxn modelId="{972650A8-3E56-4BFB-8194-BCAC579F682C}" srcId="{FC2457AC-CFAD-447B-BA3A-723F9E8DCC89}" destId="{C41FE992-920D-45BA-A069-4F382B36EF1F}" srcOrd="6" destOrd="0" parTransId="{37E8E23B-F4CF-4243-A454-2263DDD240B9}" sibTransId="{D0302BBF-B63D-43F0-AA1B-C596C6174496}"/>
    <dgm:cxn modelId="{FF354B4A-6595-478D-84A6-C2994844D26E}" srcId="{FC2457AC-CFAD-447B-BA3A-723F9E8DCC89}" destId="{5841E937-FBDF-4386-B9EF-01C11A717510}" srcOrd="2" destOrd="0" parTransId="{27EFAB44-C1A4-4CFC-B35F-C2616F5F485C}" sibTransId="{425B0308-7F50-40B3-B712-2FEF049AD1CE}"/>
    <dgm:cxn modelId="{686286B4-7600-4BD7-BF4E-5885AB07B6EF}" type="presOf" srcId="{A28BC473-D0BF-4945-B253-914482A9599D}" destId="{289261E4-0C92-47B2-9B1E-70F7F3969C5E}" srcOrd="0" destOrd="0" presId="urn:microsoft.com/office/officeart/2005/8/layout/chevron1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6E9B89AC-4693-47FD-9867-B2D523E249B2}" type="presParOf" srcId="{C7C8809B-42F7-4FD2-84F2-44E383E5752B}" destId="{289261E4-0C92-47B2-9B1E-70F7F3969C5E}" srcOrd="2" destOrd="0" presId="urn:microsoft.com/office/officeart/2005/8/layout/chevron1"/>
    <dgm:cxn modelId="{8C75F5F6-6DD7-4C37-9357-BFAB32A5073B}" type="presParOf" srcId="{C7C8809B-42F7-4FD2-84F2-44E383E5752B}" destId="{00427E31-6637-4F80-827C-E8DB27B7BF8C}" srcOrd="3" destOrd="0" presId="urn:microsoft.com/office/officeart/2005/8/layout/chevron1"/>
    <dgm:cxn modelId="{1864FF7E-DA9B-4F67-903A-67C740F51C24}" type="presParOf" srcId="{C7C8809B-42F7-4FD2-84F2-44E383E5752B}" destId="{3774767F-0E84-4C24-B809-1C0DEA8A7212}" srcOrd="4" destOrd="0" presId="urn:microsoft.com/office/officeart/2005/8/layout/chevron1"/>
    <dgm:cxn modelId="{5BDE1CC9-A826-4EBB-B8A5-0EF020FEDEEF}" type="presParOf" srcId="{C7C8809B-42F7-4FD2-84F2-44E383E5752B}" destId="{88560CF8-F837-44B6-BF21-CF1A586BA779}" srcOrd="5" destOrd="0" presId="urn:microsoft.com/office/officeart/2005/8/layout/chevron1"/>
    <dgm:cxn modelId="{D04E2864-3FC1-4D1A-801D-C8BA2FB0495E}" type="presParOf" srcId="{C7C8809B-42F7-4FD2-84F2-44E383E5752B}" destId="{20ECC041-D109-41E6-9D18-9E2C22AE2B97}" srcOrd="6" destOrd="0" presId="urn:microsoft.com/office/officeart/2005/8/layout/chevron1"/>
    <dgm:cxn modelId="{3E05A063-14D3-4026-B9C5-06DC2DA00A9E}" type="presParOf" srcId="{C7C8809B-42F7-4FD2-84F2-44E383E5752B}" destId="{5EC4184D-F77E-4362-87E5-15F4CDE5EAEC}" srcOrd="7" destOrd="0" presId="urn:microsoft.com/office/officeart/2005/8/layout/chevron1"/>
    <dgm:cxn modelId="{A49F7EC2-E4AC-403C-9EDB-49BEC8F3238A}" type="presParOf" srcId="{C7C8809B-42F7-4FD2-84F2-44E383E5752B}" destId="{8B0032B5-D724-4047-8DD9-751D0B5D29B7}" srcOrd="8" destOrd="0" presId="urn:microsoft.com/office/officeart/2005/8/layout/chevron1"/>
    <dgm:cxn modelId="{5DB83629-4269-4A3E-8922-AC851A913578}" type="presParOf" srcId="{C7C8809B-42F7-4FD2-84F2-44E383E5752B}" destId="{645D637A-5B84-4366-93BE-B041263BA434}" srcOrd="9" destOrd="0" presId="urn:microsoft.com/office/officeart/2005/8/layout/chevron1"/>
    <dgm:cxn modelId="{28EF7D8F-7202-4E3C-A508-6CD7295F6719}" type="presParOf" srcId="{C7C8809B-42F7-4FD2-84F2-44E383E5752B}" destId="{4EF5C260-FF1E-4C23-B8D4-DDFC7F046B31}" srcOrd="10" destOrd="0" presId="urn:microsoft.com/office/officeart/2005/8/layout/chevron1"/>
    <dgm:cxn modelId="{250A912E-B81E-4A7B-9623-B68133585507}" type="presParOf" srcId="{C7C8809B-42F7-4FD2-84F2-44E383E5752B}" destId="{745C6608-E450-4D2A-805D-3F333F292970}" srcOrd="11" destOrd="0" presId="urn:microsoft.com/office/officeart/2005/8/layout/chevron1"/>
    <dgm:cxn modelId="{CFA37BB2-0C17-4907-82A2-461A0CAA93B9}" type="presParOf" srcId="{C7C8809B-42F7-4FD2-84F2-44E383E5752B}" destId="{20BAD5B4-D763-45BD-A97D-5A46F9CFD6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100" b="1" dirty="0" smtClean="0"/>
            <a:t>ROM</a:t>
          </a:r>
          <a:endParaRPr lang="sv-SE" sz="1100" b="1" dirty="0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100" b="1" dirty="0" smtClean="0"/>
            <a:t>Ny lön utbetalas</a:t>
          </a:r>
          <a:endParaRPr lang="sv-SE" sz="11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A28BC473-D0BF-4945-B253-914482A9599D}">
      <dgm:prSet phldrT="[Text]" custT="1"/>
      <dgm:spPr/>
      <dgm:t>
        <a:bodyPr/>
        <a:lstStyle/>
        <a:p>
          <a:r>
            <a:rPr lang="sv-SE" sz="800" b="1" dirty="0" smtClean="0"/>
            <a:t>Kommuncentrala överläggningar</a:t>
          </a:r>
          <a:endParaRPr lang="sv-SE" sz="800" b="1" dirty="0"/>
        </a:p>
      </dgm:t>
    </dgm:pt>
    <dgm:pt modelId="{A5D6F84A-3F98-4035-A8C2-6DAAD4FAF896}" type="parTrans" cxnId="{B5CF3189-9943-406A-98CB-3B7BD970E8A5}">
      <dgm:prSet/>
      <dgm:spPr/>
      <dgm:t>
        <a:bodyPr/>
        <a:lstStyle/>
        <a:p>
          <a:endParaRPr lang="sv-SE"/>
        </a:p>
      </dgm:t>
    </dgm:pt>
    <dgm:pt modelId="{66B43B01-DF03-4967-B9D7-02E68889BD55}" type="sibTrans" cxnId="{B5CF3189-9943-406A-98CB-3B7BD970E8A5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100" b="1" dirty="0" err="1" smtClean="0"/>
            <a:t>Heroma</a:t>
          </a:r>
          <a:r>
            <a:rPr lang="sv-SE" sz="1100" b="1" dirty="0" smtClean="0"/>
            <a:t> öppnas</a:t>
          </a:r>
          <a:endParaRPr lang="sv-SE" sz="11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Lönesamtal klara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100" b="1" dirty="0" smtClean="0"/>
            <a:t>Sista dag att lägga in ny lön i </a:t>
          </a:r>
          <a:r>
            <a:rPr lang="sv-SE" sz="1100" b="1" dirty="0" err="1" smtClean="0"/>
            <a:t>Heroma</a:t>
          </a:r>
          <a:endParaRPr lang="sv-SE" sz="11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289261E4-0C92-47B2-9B1E-70F7F3969C5E}" type="pres">
      <dgm:prSet presAssocID="{A28BC473-D0BF-4945-B253-914482A9599D}" presName="parTxOnly" presStyleLbl="node1" presStyleIdx="1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0427E31-6637-4F80-827C-E8DB27B7BF8C}" type="pres">
      <dgm:prSet presAssocID="{66B43B01-DF03-4967-B9D7-02E68889BD55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2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3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4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5CF3189-9943-406A-98CB-3B7BD970E8A5}" srcId="{FC2457AC-CFAD-447B-BA3A-723F9E8DCC89}" destId="{A28BC473-D0BF-4945-B253-914482A9599D}" srcOrd="1" destOrd="0" parTransId="{A5D6F84A-3F98-4035-A8C2-6DAAD4FAF896}" sibTransId="{66B43B01-DF03-4967-B9D7-02E68889BD55}"/>
    <dgm:cxn modelId="{B4DD4848-0B93-43F9-87E7-F4527E059AE7}" srcId="{FC2457AC-CFAD-447B-BA3A-723F9E8DCC89}" destId="{750061B5-69B8-4194-A094-50967F19846C}" srcOrd="4" destOrd="0" parTransId="{2143BBDB-F28F-430D-BB28-28ACB2DCC79D}" sibTransId="{4E342237-82E5-401A-993B-16F7BF0C9D65}"/>
    <dgm:cxn modelId="{43E1578A-DEC7-43D1-A81E-3728E4357985}" srcId="{FC2457AC-CFAD-447B-BA3A-723F9E8DCC89}" destId="{213F9826-F917-44D7-B5D7-E156E9077E2C}" srcOrd="3" destOrd="0" parTransId="{AD364C1B-EA32-4BBC-8DCE-3D5BDECEC026}" sibTransId="{815F9D84-4291-4FE1-9468-F5950410B1CD}"/>
    <dgm:cxn modelId="{FF354B4A-6595-478D-84A6-C2994844D26E}" srcId="{FC2457AC-CFAD-447B-BA3A-723F9E8DCC89}" destId="{5841E937-FBDF-4386-B9EF-01C11A717510}" srcOrd="2" destOrd="0" parTransId="{27EFAB44-C1A4-4CFC-B35F-C2616F5F485C}" sibTransId="{425B0308-7F50-40B3-B712-2FEF049AD1CE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972650A8-3E56-4BFB-8194-BCAC579F682C}" srcId="{FC2457AC-CFAD-447B-BA3A-723F9E8DCC89}" destId="{C41FE992-920D-45BA-A069-4F382B36EF1F}" srcOrd="5" destOrd="0" parTransId="{37E8E23B-F4CF-4243-A454-2263DDD240B9}" sibTransId="{D0302BBF-B63D-43F0-AA1B-C596C6174496}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686286B4-7600-4BD7-BF4E-5885AB07B6EF}" type="presOf" srcId="{A28BC473-D0BF-4945-B253-914482A9599D}" destId="{289261E4-0C92-47B2-9B1E-70F7F3969C5E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6E9B89AC-4693-47FD-9867-B2D523E249B2}" type="presParOf" srcId="{C7C8809B-42F7-4FD2-84F2-44E383E5752B}" destId="{289261E4-0C92-47B2-9B1E-70F7F3969C5E}" srcOrd="2" destOrd="0" presId="urn:microsoft.com/office/officeart/2005/8/layout/chevron1"/>
    <dgm:cxn modelId="{8C75F5F6-6DD7-4C37-9357-BFAB32A5073B}" type="presParOf" srcId="{C7C8809B-42F7-4FD2-84F2-44E383E5752B}" destId="{00427E31-6637-4F80-827C-E8DB27B7BF8C}" srcOrd="3" destOrd="0" presId="urn:microsoft.com/office/officeart/2005/8/layout/chevron1"/>
    <dgm:cxn modelId="{1864FF7E-DA9B-4F67-903A-67C740F51C24}" type="presParOf" srcId="{C7C8809B-42F7-4FD2-84F2-44E383E5752B}" destId="{3774767F-0E84-4C24-B809-1C0DEA8A7212}" srcOrd="4" destOrd="0" presId="urn:microsoft.com/office/officeart/2005/8/layout/chevron1"/>
    <dgm:cxn modelId="{5BDE1CC9-A826-4EBB-B8A5-0EF020FEDEEF}" type="presParOf" srcId="{C7C8809B-42F7-4FD2-84F2-44E383E5752B}" destId="{88560CF8-F837-44B6-BF21-CF1A586BA779}" srcOrd="5" destOrd="0" presId="urn:microsoft.com/office/officeart/2005/8/layout/chevron1"/>
    <dgm:cxn modelId="{D04E2864-3FC1-4D1A-801D-C8BA2FB0495E}" type="presParOf" srcId="{C7C8809B-42F7-4FD2-84F2-44E383E5752B}" destId="{20ECC041-D109-41E6-9D18-9E2C22AE2B97}" srcOrd="6" destOrd="0" presId="urn:microsoft.com/office/officeart/2005/8/layout/chevron1"/>
    <dgm:cxn modelId="{3E05A063-14D3-4026-B9C5-06DC2DA00A9E}" type="presParOf" srcId="{C7C8809B-42F7-4FD2-84F2-44E383E5752B}" destId="{5EC4184D-F77E-4362-87E5-15F4CDE5EAEC}" srcOrd="7" destOrd="0" presId="urn:microsoft.com/office/officeart/2005/8/layout/chevron1"/>
    <dgm:cxn modelId="{A49F7EC2-E4AC-403C-9EDB-49BEC8F3238A}" type="presParOf" srcId="{C7C8809B-42F7-4FD2-84F2-44E383E5752B}" destId="{8B0032B5-D724-4047-8DD9-751D0B5D29B7}" srcOrd="8" destOrd="0" presId="urn:microsoft.com/office/officeart/2005/8/layout/chevron1"/>
    <dgm:cxn modelId="{5DB83629-4269-4A3E-8922-AC851A913578}" type="presParOf" srcId="{C7C8809B-42F7-4FD2-84F2-44E383E5752B}" destId="{645D637A-5B84-4366-93BE-B041263BA434}" srcOrd="9" destOrd="0" presId="urn:microsoft.com/office/officeart/2005/8/layout/chevron1"/>
    <dgm:cxn modelId="{CFA37BB2-0C17-4907-82A2-461A0CAA93B9}" type="presParOf" srcId="{C7C8809B-42F7-4FD2-84F2-44E383E5752B}" destId="{20BAD5B4-D763-45BD-A97D-5A46F9CFD660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0" y="33511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ROM</a:t>
          </a:r>
          <a:endParaRPr lang="sv-SE" sz="1200" b="1" kern="1200" dirty="0"/>
        </a:p>
      </dsp:txBody>
      <dsp:txXfrm>
        <a:off x="255094" y="335112"/>
        <a:ext cx="765283" cy="510188"/>
      </dsp:txXfrm>
    </dsp:sp>
    <dsp:sp modelId="{289261E4-0C92-47B2-9B1E-70F7F3969C5E}">
      <dsp:nvSpPr>
        <dsp:cNvPr id="0" name=""/>
        <dsp:cNvSpPr/>
      </dsp:nvSpPr>
      <dsp:spPr>
        <a:xfrm>
          <a:off x="1269095" y="340029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Kommuncentrala överläggningar</a:t>
          </a:r>
          <a:endParaRPr lang="sv-SE" sz="700" b="1" kern="1200" dirty="0"/>
        </a:p>
      </dsp:txBody>
      <dsp:txXfrm>
        <a:off x="1524189" y="340029"/>
        <a:ext cx="765283" cy="510188"/>
      </dsp:txXfrm>
    </dsp:sp>
    <dsp:sp modelId="{3774767F-0E84-4C24-B809-1C0DEA8A7212}">
      <dsp:nvSpPr>
        <dsp:cNvPr id="0" name=""/>
        <dsp:cNvSpPr/>
      </dsp:nvSpPr>
      <dsp:spPr>
        <a:xfrm>
          <a:off x="2538189" y="340029"/>
          <a:ext cx="1275471" cy="51018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Heroma öppet</a:t>
          </a:r>
          <a:endParaRPr lang="sv-SE" sz="1200" b="1" kern="1200" dirty="0"/>
        </a:p>
      </dsp:txBody>
      <dsp:txXfrm>
        <a:off x="2793283" y="340029"/>
        <a:ext cx="765283" cy="510188"/>
      </dsp:txXfrm>
    </dsp:sp>
    <dsp:sp modelId="{20ECC041-D109-41E6-9D18-9E2C22AE2B97}">
      <dsp:nvSpPr>
        <dsp:cNvPr id="0" name=""/>
        <dsp:cNvSpPr/>
      </dsp:nvSpPr>
      <dsp:spPr>
        <a:xfrm>
          <a:off x="3807283" y="340029"/>
          <a:ext cx="1275471" cy="5101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Chefens första bud</a:t>
          </a:r>
          <a:endParaRPr lang="sv-SE" sz="1100" b="1" kern="1200" dirty="0"/>
        </a:p>
      </dsp:txBody>
      <dsp:txXfrm>
        <a:off x="4062377" y="340029"/>
        <a:ext cx="765283" cy="510188"/>
      </dsp:txXfrm>
    </dsp:sp>
    <dsp:sp modelId="{8B0032B5-D724-4047-8DD9-751D0B5D29B7}">
      <dsp:nvSpPr>
        <dsp:cNvPr id="0" name=""/>
        <dsp:cNvSpPr/>
      </dsp:nvSpPr>
      <dsp:spPr>
        <a:xfrm>
          <a:off x="5076378" y="340029"/>
          <a:ext cx="1275471" cy="51018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 smtClean="0"/>
            <a:t>Trad. förhandling</a:t>
          </a:r>
          <a:endParaRPr lang="sv-SE" sz="1000" b="1" kern="1200" dirty="0"/>
        </a:p>
      </dsp:txBody>
      <dsp:txXfrm>
        <a:off x="5331472" y="340029"/>
        <a:ext cx="765283" cy="510188"/>
      </dsp:txXfrm>
    </dsp:sp>
    <dsp:sp modelId="{4EF5C260-FF1E-4C23-B8D4-DDFC7F046B31}">
      <dsp:nvSpPr>
        <dsp:cNvPr id="0" name=""/>
        <dsp:cNvSpPr/>
      </dsp:nvSpPr>
      <dsp:spPr>
        <a:xfrm>
          <a:off x="6344977" y="34059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err="1" smtClean="0"/>
            <a:t>Heroma</a:t>
          </a:r>
          <a:r>
            <a:rPr lang="sv-SE" sz="1200" b="1" kern="1200" dirty="0" smtClean="0"/>
            <a:t> stänger</a:t>
          </a:r>
          <a:endParaRPr lang="sv-SE" sz="1200" b="1" kern="1200" dirty="0"/>
        </a:p>
      </dsp:txBody>
      <dsp:txXfrm>
        <a:off x="6600071" y="340592"/>
        <a:ext cx="765283" cy="510188"/>
      </dsp:txXfrm>
    </dsp:sp>
    <dsp:sp modelId="{20BAD5B4-D763-45BD-A97D-5A46F9CFD660}">
      <dsp:nvSpPr>
        <dsp:cNvPr id="0" name=""/>
        <dsp:cNvSpPr/>
      </dsp:nvSpPr>
      <dsp:spPr>
        <a:xfrm>
          <a:off x="7614072" y="340592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Ny lön</a:t>
          </a:r>
          <a:endParaRPr lang="sv-SE" sz="1200" b="1" kern="1200" dirty="0"/>
        </a:p>
      </dsp:txBody>
      <dsp:txXfrm>
        <a:off x="7869166" y="340592"/>
        <a:ext cx="765283" cy="510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16242" y="0"/>
          <a:ext cx="1554848" cy="54445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ROM</a:t>
          </a:r>
          <a:endParaRPr lang="sv-SE" sz="1100" b="1" kern="1200" dirty="0"/>
        </a:p>
      </dsp:txBody>
      <dsp:txXfrm>
        <a:off x="288470" y="0"/>
        <a:ext cx="1010393" cy="544455"/>
      </dsp:txXfrm>
    </dsp:sp>
    <dsp:sp modelId="{289261E4-0C92-47B2-9B1E-70F7F3969C5E}">
      <dsp:nvSpPr>
        <dsp:cNvPr id="0" name=""/>
        <dsp:cNvSpPr/>
      </dsp:nvSpPr>
      <dsp:spPr>
        <a:xfrm>
          <a:off x="1415605" y="0"/>
          <a:ext cx="1554848" cy="54445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Kommuncentrala överläggningar</a:t>
          </a:r>
          <a:endParaRPr lang="sv-SE" sz="800" b="1" kern="1200" dirty="0"/>
        </a:p>
      </dsp:txBody>
      <dsp:txXfrm>
        <a:off x="1687833" y="0"/>
        <a:ext cx="1010393" cy="544455"/>
      </dsp:txXfrm>
    </dsp:sp>
    <dsp:sp modelId="{3774767F-0E84-4C24-B809-1C0DEA8A7212}">
      <dsp:nvSpPr>
        <dsp:cNvPr id="0" name=""/>
        <dsp:cNvSpPr/>
      </dsp:nvSpPr>
      <dsp:spPr>
        <a:xfrm>
          <a:off x="2814968" y="0"/>
          <a:ext cx="1554848" cy="54445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err="1" smtClean="0"/>
            <a:t>Heroma</a:t>
          </a:r>
          <a:r>
            <a:rPr lang="sv-SE" sz="1100" b="1" kern="1200" dirty="0" smtClean="0"/>
            <a:t> öppnas</a:t>
          </a:r>
          <a:endParaRPr lang="sv-SE" sz="1100" b="1" kern="1200" dirty="0"/>
        </a:p>
      </dsp:txBody>
      <dsp:txXfrm>
        <a:off x="3087196" y="0"/>
        <a:ext cx="1010393" cy="544455"/>
      </dsp:txXfrm>
    </dsp:sp>
    <dsp:sp modelId="{20ECC041-D109-41E6-9D18-9E2C22AE2B97}">
      <dsp:nvSpPr>
        <dsp:cNvPr id="0" name=""/>
        <dsp:cNvSpPr/>
      </dsp:nvSpPr>
      <dsp:spPr>
        <a:xfrm>
          <a:off x="4214332" y="0"/>
          <a:ext cx="1554848" cy="54445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Lönesamtal klara</a:t>
          </a:r>
          <a:endParaRPr lang="sv-SE" sz="1100" b="1" kern="1200" dirty="0"/>
        </a:p>
      </dsp:txBody>
      <dsp:txXfrm>
        <a:off x="4486560" y="0"/>
        <a:ext cx="1010393" cy="544455"/>
      </dsp:txXfrm>
    </dsp:sp>
    <dsp:sp modelId="{8B0032B5-D724-4047-8DD9-751D0B5D29B7}">
      <dsp:nvSpPr>
        <dsp:cNvPr id="0" name=""/>
        <dsp:cNvSpPr/>
      </dsp:nvSpPr>
      <dsp:spPr>
        <a:xfrm>
          <a:off x="5613695" y="0"/>
          <a:ext cx="1554848" cy="54445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Sista dag att lägga in ny lön i </a:t>
          </a:r>
          <a:r>
            <a:rPr lang="sv-SE" sz="1100" b="1" kern="1200" dirty="0" err="1" smtClean="0"/>
            <a:t>Heroma</a:t>
          </a:r>
          <a:endParaRPr lang="sv-SE" sz="1100" b="1" kern="1200" dirty="0"/>
        </a:p>
      </dsp:txBody>
      <dsp:txXfrm>
        <a:off x="5885923" y="0"/>
        <a:ext cx="1010393" cy="544455"/>
      </dsp:txXfrm>
    </dsp:sp>
    <dsp:sp modelId="{20BAD5B4-D763-45BD-A97D-5A46F9CFD660}">
      <dsp:nvSpPr>
        <dsp:cNvPr id="0" name=""/>
        <dsp:cNvSpPr/>
      </dsp:nvSpPr>
      <dsp:spPr>
        <a:xfrm>
          <a:off x="7000996" y="0"/>
          <a:ext cx="1554848" cy="54445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Ny lön utbetalas</a:t>
          </a:r>
          <a:endParaRPr lang="sv-SE" sz="1100" b="1" kern="1200" dirty="0"/>
        </a:p>
      </dsp:txBody>
      <dsp:txXfrm>
        <a:off x="7273224" y="0"/>
        <a:ext cx="1010393" cy="54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51520" y="197554"/>
            <a:ext cx="8424936" cy="61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500" b="1" dirty="0">
                <a:solidFill>
                  <a:schemeClr val="tx2"/>
                </a:solidFill>
              </a:rPr>
              <a:t>	</a:t>
            </a:r>
            <a:r>
              <a:rPr lang="sv-SE" altLang="sv-SE" sz="3200" dirty="0" smtClean="0">
                <a:solidFill>
                  <a:schemeClr val="tx2"/>
                </a:solidFill>
              </a:rPr>
              <a:t>Tidplan </a:t>
            </a:r>
            <a:r>
              <a:rPr lang="sv-SE" altLang="sv-SE" sz="3200" dirty="0">
                <a:solidFill>
                  <a:schemeClr val="tx2"/>
                </a:solidFill>
              </a:rPr>
              <a:t>löneöversyn </a:t>
            </a:r>
            <a:r>
              <a:rPr lang="sv-SE" altLang="sv-SE" sz="3200" dirty="0" smtClean="0">
                <a:solidFill>
                  <a:schemeClr val="tx2"/>
                </a:solidFill>
              </a:rPr>
              <a:t>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b="1" dirty="0" smtClean="0"/>
              <a:t>Lärarfacken </a:t>
            </a:r>
            <a:r>
              <a:rPr lang="sv-SE" altLang="sv-SE" sz="2400" dirty="0" smtClean="0"/>
              <a:t>- </a:t>
            </a:r>
            <a:r>
              <a:rPr lang="sv-SE" altLang="sv-S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Traditionell förhandling</a:t>
            </a:r>
            <a:endParaRPr lang="sv-SE" altLang="sv-SE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7826692"/>
              </p:ext>
            </p:extLst>
          </p:nvPr>
        </p:nvGraphicFramePr>
        <p:xfrm>
          <a:off x="93001" y="961482"/>
          <a:ext cx="8892480" cy="85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89890" y="1890867"/>
            <a:ext cx="133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Genomförda innan </a:t>
            </a: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juni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259632" y="1797763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Start 4 maj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267203" y="1797762"/>
            <a:ext cx="1475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b="1" dirty="0" smtClean="0">
                <a:solidFill>
                  <a:schemeClr val="tx1"/>
                </a:solidFill>
              </a:rPr>
              <a:t>2-16 september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6433835" y="1797762"/>
            <a:ext cx="160533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september </a:t>
            </a:r>
          </a:p>
          <a:p>
            <a:pPr>
              <a:buNone/>
            </a:pPr>
            <a:endParaRPr lang="sv-SE" sz="1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sv-SE" sz="1500" b="1" dirty="0" smtClean="0">
                <a:solidFill>
                  <a:srgbClr val="FF0000"/>
                </a:solidFill>
              </a:rPr>
              <a:t>Avstämning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21 september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971059" y="1794346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augusti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588045" y="1797762"/>
            <a:ext cx="1383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maj – 17 augusti</a:t>
            </a:r>
          </a:p>
          <a:p>
            <a:pPr>
              <a:buNone/>
            </a:pP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Öppnas igen</a:t>
            </a:r>
          </a:p>
          <a:p>
            <a:pPr>
              <a:buNone/>
            </a:pPr>
            <a:r>
              <a:rPr 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 augusti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7801867" y="1832316"/>
            <a:ext cx="1514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Ny lön utbetalas </a:t>
            </a:r>
          </a:p>
          <a:p>
            <a:pPr>
              <a:buNone/>
            </a:pPr>
            <a:r>
              <a:rPr lang="sv-SE" sz="1500" b="1" dirty="0" smtClean="0">
                <a:solidFill>
                  <a:srgbClr val="FF0000"/>
                </a:solidFill>
              </a:rPr>
              <a:t>27 oktober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57753" y="3438382"/>
            <a:ext cx="8171739" cy="7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Lönedialog för överenskomna enskilda individer, chefsgrupper, Åbyskolan och oorganiserade lärare</a:t>
            </a:r>
            <a:r>
              <a:rPr lang="sv-SE" altLang="sv-SE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sv-SE" altLang="sv-SE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395536" y="4910273"/>
            <a:ext cx="12961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Genomförda innan lönesamtal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826437" y="4967749"/>
            <a:ext cx="12073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Start 4 maj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3463686" y="4911686"/>
            <a:ext cx="7920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maj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690028" y="4967748"/>
            <a:ext cx="1111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 september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7684108" y="4910273"/>
            <a:ext cx="12270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 oktober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6228209" y="4899767"/>
            <a:ext cx="1438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september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sv-SE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sv-SE" sz="1500" b="1" dirty="0" smtClean="0">
                <a:solidFill>
                  <a:srgbClr val="FF0000"/>
                </a:solidFill>
              </a:rPr>
              <a:t>Avstämning</a:t>
            </a: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v-SE" sz="1500" dirty="0" smtClean="0">
                <a:solidFill>
                  <a:schemeClr val="tx1"/>
                </a:solidFill>
              </a:rPr>
              <a:t>21 september</a:t>
            </a: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3042586201"/>
              </p:ext>
            </p:extLst>
          </p:nvPr>
        </p:nvGraphicFramePr>
        <p:xfrm>
          <a:off x="251520" y="4365818"/>
          <a:ext cx="8560024" cy="54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859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93</Words>
  <Application>Microsoft Office PowerPoint</Application>
  <PresentationFormat>Bildspel på skärmen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AGaramond</vt:lpstr>
      <vt:lpstr>Arial</vt:lpstr>
      <vt:lpstr>Garamond</vt:lpstr>
      <vt:lpstr>Times</vt:lpstr>
      <vt:lpstr>Haninge_liggande</vt:lpstr>
      <vt:lpstr>PowerPoint-presentation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Rebecka Salomonsson</dc:creator>
  <cp:lastModifiedBy>Marie Lilja Lindgren</cp:lastModifiedBy>
  <cp:revision>52</cp:revision>
  <cp:lastPrinted>2019-12-11T12:38:23Z</cp:lastPrinted>
  <dcterms:created xsi:type="dcterms:W3CDTF">2018-11-26T14:51:36Z</dcterms:created>
  <dcterms:modified xsi:type="dcterms:W3CDTF">2021-05-21T13:24:34Z</dcterms:modified>
</cp:coreProperties>
</file>