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256" r:id="rId2"/>
    <p:sldId id="285" r:id="rId3"/>
    <p:sldId id="288" r:id="rId4"/>
    <p:sldId id="287" r:id="rId5"/>
    <p:sldId id="286" r:id="rId6"/>
    <p:sldId id="290" r:id="rId7"/>
    <p:sldId id="289" r:id="rId8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Norrbin" initials="MN" lastIdx="7" clrIdx="0">
    <p:extLst>
      <p:ext uri="{19B8F6BF-5375-455C-9EA6-DF929625EA0E}">
        <p15:presenceInfo xmlns:p15="http://schemas.microsoft.com/office/powerpoint/2012/main" userId="S-1-5-21-3728200558-1477325690-1523740173-1023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53" autoAdjust="0"/>
    <p:restoredTop sz="82341" autoAdjust="0"/>
  </p:normalViewPr>
  <p:slideViewPr>
    <p:cSldViewPr>
      <p:cViewPr varScale="1">
        <p:scale>
          <a:sx n="69" d="100"/>
          <a:sy n="69" d="100"/>
        </p:scale>
        <p:origin x="2165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206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noProof="0" smtClean="0"/>
              <a:t>Klicka här för att ändra format på bakgrundstexten</a:t>
            </a:r>
          </a:p>
          <a:p>
            <a:pPr lvl="1"/>
            <a:r>
              <a:rPr lang="sv-SE" altLang="sv-SE" noProof="0" smtClean="0"/>
              <a:t>Nivå två</a:t>
            </a:r>
          </a:p>
          <a:p>
            <a:pPr lvl="2"/>
            <a:r>
              <a:rPr lang="sv-SE" altLang="sv-SE" noProof="0" smtClean="0"/>
              <a:t>Nivå tre</a:t>
            </a:r>
          </a:p>
          <a:p>
            <a:pPr lvl="3"/>
            <a:r>
              <a:rPr lang="sv-SE" altLang="sv-SE" noProof="0" smtClean="0"/>
              <a:t>Nivå fyra</a:t>
            </a:r>
          </a:p>
          <a:p>
            <a:pPr lvl="4"/>
            <a:r>
              <a:rPr lang="sv-SE" altLang="sv-SE" noProof="0" smtClean="0"/>
              <a:t>Nivå fem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fld id="{F48996F9-5F9A-440E-BE14-62843247AFEF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3222023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8996F9-5F9A-440E-BE14-62843247AFEF}" type="slidenum">
              <a:rPr lang="sv-SE" altLang="sv-SE" smtClean="0"/>
              <a:pPr>
                <a:defRPr/>
              </a:pPr>
              <a:t>1</a:t>
            </a:fld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2700261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Orsaken till att Kommunal valde att frånträda förhandlingen var främst att arbetsgivaren inte kunde möta de krav om löneökningar utöver centralt avtal som yrkades.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8996F9-5F9A-440E-BE14-62843247AFEF}" type="slidenum">
              <a:rPr lang="sv-SE" altLang="sv-SE" smtClean="0"/>
              <a:pPr>
                <a:defRPr/>
              </a:pPr>
              <a:t>2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52068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För arbetstagare som anställts under 2020 gäller att engångsbeloppet utges i proportion till arbetstagarens anställningstid under perioden 1 maj – 31 oktober. Detta gäller oavsett när under perioden arbetstagaren anställts. För deltidsanställda, uppehållsanställda och anställda del av perioden regleras summan i enlighet med löneavtalet § 2 punkt 8, det vill säga proportionerligt i förhållande till sysselsättningsgrad, uppehållsfaktor och anställningstid.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8996F9-5F9A-440E-BE14-62843247AFEF}" type="slidenum">
              <a:rPr lang="sv-SE" altLang="sv-SE" smtClean="0"/>
              <a:pPr>
                <a:defRPr/>
              </a:pPr>
              <a:t>4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835289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4097140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187058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2694495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546217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707861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181650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92361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962685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13829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1566644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72859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6096000"/>
            <a:ext cx="6640512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946775"/>
            <a:ext cx="12192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bakgrundsrubriken</a:t>
            </a:r>
          </a:p>
        </p:txBody>
      </p:sp>
      <p:sp>
        <p:nvSpPr>
          <p:cNvPr id="1029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510338"/>
            <a:ext cx="4267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900">
                <a:solidFill>
                  <a:schemeClr val="tx1"/>
                </a:solidFill>
                <a:latin typeface="AGaramond" pitchFamily="18" charset="0"/>
              </a:defRPr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ntranet.haninge.se/min-anstallning/lon-ersattning-och-formaner/lon/loneoversy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Öregrund free images: Höstbild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2" y="-171400"/>
            <a:ext cx="9144000" cy="6063242"/>
          </a:xfrm>
          <a:prstGeom prst="rect">
            <a:avLst/>
          </a:prstGeom>
        </p:spPr>
      </p:pic>
      <p:sp>
        <p:nvSpPr>
          <p:cNvPr id="2051" name="Rectangle 10"/>
          <p:cNvSpPr>
            <a:spLocks noChangeArrowheads="1"/>
          </p:cNvSpPr>
          <p:nvPr/>
        </p:nvSpPr>
        <p:spPr bwMode="auto">
          <a:xfrm>
            <a:off x="838200" y="1600200"/>
            <a:ext cx="64008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None/>
            </a:pPr>
            <a:endParaRPr lang="sv-SE" altLang="sv-SE" sz="2000" dirty="0"/>
          </a:p>
        </p:txBody>
      </p:sp>
      <p:sp>
        <p:nvSpPr>
          <p:cNvPr id="2050" name="Rectangle 9"/>
          <p:cNvSpPr>
            <a:spLocks noChangeArrowheads="1"/>
          </p:cNvSpPr>
          <p:nvPr/>
        </p:nvSpPr>
        <p:spPr bwMode="auto">
          <a:xfrm>
            <a:off x="838200" y="838200"/>
            <a:ext cx="7772400" cy="2230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9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4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Information om Kommunals och OFR/AKV löneöversyn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4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2020</a:t>
            </a:r>
            <a:endParaRPr lang="sv-SE" altLang="sv-SE" sz="4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Underrubrik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bg1"/>
                </a:solidFill>
              </a:rPr>
              <a:t>APT material</a:t>
            </a:r>
            <a:endParaRPr lang="sv-S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Kommunals löneöversyn 2020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2060848"/>
            <a:ext cx="7772400" cy="4035152"/>
          </a:xfrm>
        </p:spPr>
        <p:txBody>
          <a:bodyPr/>
          <a:lstStyle/>
          <a:p>
            <a:r>
              <a:rPr lang="sv-SE" dirty="0" smtClean="0"/>
              <a:t>Centrala förhandlingar mellan Sveriges kommuner och regioner (SKR) och </a:t>
            </a:r>
            <a:r>
              <a:rPr lang="sv-SE" dirty="0"/>
              <a:t>Kommunal </a:t>
            </a:r>
            <a:r>
              <a:rPr lang="sv-SE" dirty="0" smtClean="0"/>
              <a:t>slutfördes 2 november 2020 med en ny huvudöverenskommelse om bl.a. ökade lönenivåer. Avtalet gäller fr.o.m. </a:t>
            </a:r>
            <a:r>
              <a:rPr lang="sv-SE" b="1" dirty="0" smtClean="0"/>
              <a:t>1 november 2020. 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Lokal förhandling i Haninge kommun påbörjades efter det. Förhandlingen  avslutades 19 november 2020 då Kommunal valde att frånträda förhandlingen. </a:t>
            </a:r>
          </a:p>
        </p:txBody>
      </p:sp>
    </p:spTree>
    <p:extLst>
      <p:ext uri="{BB962C8B-B14F-4D97-AF65-F5344CB8AC3E}">
        <p14:creationId xmlns:p14="http://schemas.microsoft.com/office/powerpoint/2010/main" val="3587640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Kommunals löneöversyn </a:t>
            </a:r>
            <a:r>
              <a:rPr lang="sv-SE" dirty="0" smtClean="0"/>
              <a:t>2020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0988" y="1484784"/>
            <a:ext cx="7772400" cy="4467200"/>
          </a:xfrm>
        </p:spPr>
        <p:txBody>
          <a:bodyPr/>
          <a:lstStyle/>
          <a:p>
            <a:endParaRPr lang="sv-SE" sz="1600" dirty="0" smtClean="0"/>
          </a:p>
          <a:p>
            <a:r>
              <a:rPr lang="sv-SE" sz="1600" dirty="0" smtClean="0"/>
              <a:t>Det </a:t>
            </a:r>
            <a:r>
              <a:rPr lang="sv-SE" sz="1600" dirty="0"/>
              <a:t>innebär att arbetsgivaren </a:t>
            </a:r>
            <a:r>
              <a:rPr lang="sv-SE" sz="1600" b="1" dirty="0"/>
              <a:t>ensidigt</a:t>
            </a:r>
            <a:r>
              <a:rPr lang="sv-SE" sz="1600" dirty="0"/>
              <a:t> lägger ut löneökningar i år. </a:t>
            </a:r>
            <a:r>
              <a:rPr lang="sv-SE" sz="1600" dirty="0" smtClean="0"/>
              <a:t>Då </a:t>
            </a:r>
            <a:r>
              <a:rPr lang="sv-SE" sz="1600" dirty="0"/>
              <a:t>arbetsgivaren för 2020 vill premiera </a:t>
            </a:r>
            <a:r>
              <a:rPr lang="sv-SE" sz="1600" dirty="0" smtClean="0"/>
              <a:t>medarbetare </a:t>
            </a:r>
            <a:r>
              <a:rPr lang="sv-SE" sz="1600" dirty="0"/>
              <a:t>likvärdigt med tanke på det goda arbete som utförts under </a:t>
            </a:r>
            <a:r>
              <a:rPr lang="sv-SE" sz="1600" dirty="0" smtClean="0"/>
              <a:t>Coronapandemin så kommer årets löneöversyn ges som ett </a:t>
            </a:r>
            <a:r>
              <a:rPr lang="sv-SE" sz="1600" b="1" dirty="0"/>
              <a:t>generellt lönepåslag </a:t>
            </a:r>
            <a:r>
              <a:rPr lang="sv-SE" sz="1600" b="1" dirty="0" smtClean="0"/>
              <a:t>på 520 kr</a:t>
            </a:r>
            <a:r>
              <a:rPr lang="sv-SE" sz="1600" dirty="0" smtClean="0"/>
              <a:t>. </a:t>
            </a:r>
          </a:p>
          <a:p>
            <a:endParaRPr lang="sv-SE" sz="1600" dirty="0"/>
          </a:p>
          <a:p>
            <a:r>
              <a:rPr lang="sv-SE" sz="1600" dirty="0" smtClean="0"/>
              <a:t>De nya lönerna kommer </a:t>
            </a:r>
            <a:r>
              <a:rPr lang="sv-SE" sz="1600" dirty="0"/>
              <a:t>att betalas ut </a:t>
            </a:r>
            <a:r>
              <a:rPr lang="sv-SE" sz="1600" dirty="0" smtClean="0"/>
              <a:t>i december och kan ses i </a:t>
            </a:r>
            <a:r>
              <a:rPr lang="sv-SE" sz="1600" b="1" dirty="0" smtClean="0"/>
              <a:t>självservice from 201204.</a:t>
            </a:r>
          </a:p>
          <a:p>
            <a:pPr marL="0" indent="0">
              <a:buNone/>
            </a:pPr>
            <a:endParaRPr lang="sv-SE" sz="1600" b="1" dirty="0" smtClean="0"/>
          </a:p>
          <a:p>
            <a:r>
              <a:rPr lang="sv-SE" sz="1600" dirty="0" smtClean="0"/>
              <a:t>Avtalet innehåller en </a:t>
            </a:r>
            <a:r>
              <a:rPr lang="sv-SE" sz="1600" b="1" dirty="0" smtClean="0"/>
              <a:t>särskild </a:t>
            </a:r>
            <a:r>
              <a:rPr lang="sv-SE" sz="1600" b="1" dirty="0"/>
              <a:t>satsning </a:t>
            </a:r>
            <a:r>
              <a:rPr lang="sv-SE" sz="1600" b="1" dirty="0" smtClean="0"/>
              <a:t>till </a:t>
            </a:r>
            <a:r>
              <a:rPr lang="sv-SE" sz="1600" b="1" dirty="0"/>
              <a:t>yrkesutbildade </a:t>
            </a:r>
            <a:r>
              <a:rPr lang="sv-SE" sz="1600" dirty="0"/>
              <a:t>inom </a:t>
            </a:r>
            <a:r>
              <a:rPr lang="sv-SE" sz="1600" dirty="0" smtClean="0"/>
              <a:t>vård, skola och omsorg (pott på 0,3 %). Denna kommer </a:t>
            </a:r>
            <a:r>
              <a:rPr lang="sv-SE" sz="1600" dirty="0"/>
              <a:t>hanteras </a:t>
            </a:r>
            <a:r>
              <a:rPr lang="sv-SE" sz="1600" dirty="0" smtClean="0"/>
              <a:t>separat, med </a:t>
            </a:r>
            <a:r>
              <a:rPr lang="sv-SE" sz="1600" dirty="0"/>
              <a:t>målsättning att </a:t>
            </a:r>
            <a:r>
              <a:rPr lang="sv-SE" sz="1600" dirty="0" smtClean="0"/>
              <a:t>betalas </a:t>
            </a:r>
            <a:r>
              <a:rPr lang="sv-SE" sz="1600" dirty="0"/>
              <a:t>ut i </a:t>
            </a:r>
            <a:r>
              <a:rPr lang="sv-SE" sz="1600" dirty="0" smtClean="0"/>
              <a:t>februari.</a:t>
            </a:r>
            <a:endParaRPr lang="sv-SE" sz="1600" b="1" dirty="0" smtClean="0"/>
          </a:p>
          <a:p>
            <a:endParaRPr lang="sv-SE" sz="1600" dirty="0" smtClean="0"/>
          </a:p>
          <a:p>
            <a:r>
              <a:rPr lang="sv-SE" sz="1600" dirty="0" smtClean="0"/>
              <a:t>Enligt </a:t>
            </a:r>
            <a:r>
              <a:rPr lang="sv-SE" sz="1600" dirty="0"/>
              <a:t>centralt avtal ska ett engångsbelopp på 5 500 kr utgå. Haninge kommun väljer dock att höja detta till </a:t>
            </a:r>
            <a:r>
              <a:rPr lang="sv-SE" sz="1600" b="1" dirty="0"/>
              <a:t>6 000 kr </a:t>
            </a:r>
            <a:r>
              <a:rPr lang="sv-SE" sz="1600" dirty="0"/>
              <a:t>för att visa uppskattning med tanke på den ansträngda arbetssituation som varit under </a:t>
            </a:r>
            <a:r>
              <a:rPr lang="sv-SE" sz="1600" dirty="0" smtClean="0"/>
              <a:t>Coronapandemin.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1874794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Vilka får ta del av engångsbeloppet på 6 000 kr?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916832"/>
            <a:ext cx="7772400" cy="3744416"/>
          </a:xfrm>
        </p:spPr>
        <p:txBody>
          <a:bodyPr/>
          <a:lstStyle/>
          <a:p>
            <a:r>
              <a:rPr lang="sv-SE" dirty="0"/>
              <a:t>De som omfattas av beloppet är inte bara medlemmar i Kommunal utan även oorganiserade inom avtalsområdet. Medlemmar i andra förbund, men som arbetar inom det som normalt anses vara kommunals avtalsområde, följer dock sina respektive löneavtal och omfattas alltså inte. </a:t>
            </a:r>
            <a:r>
              <a:rPr lang="sv-SE" dirty="0" smtClean="0"/>
              <a:t>Föräldralediga och </a:t>
            </a:r>
            <a:r>
              <a:rPr lang="sv-SE" dirty="0"/>
              <a:t>sjuklediga medarbetare har rätt till </a:t>
            </a:r>
            <a:r>
              <a:rPr lang="sv-SE" dirty="0" smtClean="0"/>
              <a:t>engångsbeloppet.</a:t>
            </a:r>
          </a:p>
          <a:p>
            <a:r>
              <a:rPr lang="sv-SE" dirty="0"/>
              <a:t>Engångsbeloppet gäller enbart för </a:t>
            </a:r>
            <a:r>
              <a:rPr lang="sv-SE" b="1" dirty="0"/>
              <a:t>månadsavlönade</a:t>
            </a:r>
            <a:r>
              <a:rPr lang="sv-SE" dirty="0" smtClean="0"/>
              <a:t>.</a:t>
            </a:r>
          </a:p>
          <a:p>
            <a:r>
              <a:rPr lang="sv-SE" dirty="0"/>
              <a:t>För deltidsanställda, uppehållsanställda och anställda del av perioden regleras summan </a:t>
            </a:r>
            <a:r>
              <a:rPr lang="sv-SE" dirty="0" smtClean="0"/>
              <a:t>proportionerligt </a:t>
            </a:r>
            <a:r>
              <a:rPr lang="sv-SE" dirty="0"/>
              <a:t>i förhållande till </a:t>
            </a:r>
            <a:r>
              <a:rPr lang="sv-SE" dirty="0" smtClean="0"/>
              <a:t>sysselsättningsgrad och anställningstid.</a:t>
            </a:r>
          </a:p>
          <a:p>
            <a:r>
              <a:rPr lang="sv-SE" dirty="0" smtClean="0"/>
              <a:t>Engångsbeloppet </a:t>
            </a:r>
            <a:r>
              <a:rPr lang="sv-SE" dirty="0"/>
              <a:t>ska betalas ut i december </a:t>
            </a:r>
            <a:r>
              <a:rPr lang="sv-SE" dirty="0" smtClean="0"/>
              <a:t>2020.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65064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-99392"/>
            <a:ext cx="7772400" cy="1851992"/>
          </a:xfrm>
        </p:spPr>
        <p:txBody>
          <a:bodyPr/>
          <a:lstStyle/>
          <a:p>
            <a:r>
              <a:rPr lang="sv-SE" dirty="0" smtClean="0"/>
              <a:t>Det centrala avtalet har följande utrymmen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717824"/>
            <a:ext cx="7772400" cy="4179168"/>
          </a:xfrm>
        </p:spPr>
        <p:txBody>
          <a:bodyPr/>
          <a:lstStyle/>
          <a:p>
            <a:r>
              <a:rPr lang="sv-SE" dirty="0" smtClean="0"/>
              <a:t>2020</a:t>
            </a:r>
            <a:r>
              <a:rPr lang="sv-SE" dirty="0"/>
              <a:t>: </a:t>
            </a:r>
            <a:r>
              <a:rPr lang="sv-SE" b="1" dirty="0" smtClean="0"/>
              <a:t>Utrymmet *</a:t>
            </a:r>
            <a:r>
              <a:rPr lang="sv-SE" dirty="0" smtClean="0"/>
              <a:t> </a:t>
            </a:r>
            <a:r>
              <a:rPr lang="sv-SE" dirty="0"/>
              <a:t>utgörs av 520 kr</a:t>
            </a:r>
            <a:r>
              <a:rPr lang="sv-SE" dirty="0" smtClean="0"/>
              <a:t>. Utbetalas 2020 som ett generellt lönepåslag.</a:t>
            </a:r>
            <a:endParaRPr lang="sv-SE" dirty="0"/>
          </a:p>
          <a:p>
            <a:r>
              <a:rPr lang="sv-SE" dirty="0"/>
              <a:t>2021: Utrymmet utgörs av 530 kr.</a:t>
            </a:r>
          </a:p>
          <a:p>
            <a:r>
              <a:rPr lang="sv-SE" dirty="0"/>
              <a:t>2022: Utrymmet utgörs av 380 kr.</a:t>
            </a:r>
          </a:p>
          <a:p>
            <a:r>
              <a:rPr lang="sv-SE" dirty="0"/>
              <a:t>För 2020 – 2022 tillförs ett utrymme om 0,3 % av lönesumman att fördela i </a:t>
            </a:r>
            <a:r>
              <a:rPr lang="sv-SE" dirty="0" smtClean="0"/>
              <a:t>syfte </a:t>
            </a:r>
            <a:r>
              <a:rPr lang="sv-SE" dirty="0"/>
              <a:t>att öka lönespridningen för yrkesutbildade inom vård, skola och omsorg. 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* </a:t>
            </a:r>
            <a:r>
              <a:rPr lang="sv-SE" b="1" dirty="0" smtClean="0"/>
              <a:t>Utrymme </a:t>
            </a:r>
            <a:r>
              <a:rPr lang="sv-SE" dirty="0"/>
              <a:t>att fördelas vid löneöversyn utgörs av summan av ett krontalsbelopp för varje medlem i arbetstagarorganisationen som är tillsvidareanställd med </a:t>
            </a:r>
            <a:r>
              <a:rPr lang="sv-SE" dirty="0" smtClean="0"/>
              <a:t>månadslön.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. 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0565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Löneöversyn övriga förbund (Vision, SSR och Ledarna)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Även </a:t>
            </a:r>
            <a:r>
              <a:rPr lang="sv-SE" dirty="0"/>
              <a:t>för förbunden inom OFR Allmän Kommunal Verksamhet (Vision, SSR och Ledarna) tecknades ett nytt centralt avtal den 2 november. </a:t>
            </a:r>
            <a:endParaRPr lang="sv-SE" dirty="0" smtClean="0"/>
          </a:p>
          <a:p>
            <a:r>
              <a:rPr lang="sv-SE" dirty="0" smtClean="0"/>
              <a:t>Avtalet </a:t>
            </a:r>
            <a:r>
              <a:rPr lang="sv-SE" dirty="0"/>
              <a:t>gäller från och med 2020-11-01 till och med 2024-03-31 och innehåller en retroaktivitet från och med 2020-04-01. </a:t>
            </a:r>
            <a:endParaRPr lang="sv-SE" dirty="0" smtClean="0"/>
          </a:p>
          <a:p>
            <a:r>
              <a:rPr lang="sv-SE" dirty="0" smtClean="0"/>
              <a:t>Det </a:t>
            </a:r>
            <a:r>
              <a:rPr lang="sv-SE" dirty="0"/>
              <a:t>är ett avtal utan angiven nivå (s.k. sifferlöst avtal) och ska hanteras genom dialogmodell, dvs. individuell lönesättning. </a:t>
            </a:r>
            <a:endParaRPr lang="sv-SE" dirty="0" smtClean="0"/>
          </a:p>
          <a:p>
            <a:r>
              <a:rPr lang="sv-SE" dirty="0" smtClean="0"/>
              <a:t>Det är respektive förvaltning som tar beslut om och meddelar det ekonomiska utrymmet gällande </a:t>
            </a:r>
            <a:r>
              <a:rPr lang="sv-SE" dirty="0"/>
              <a:t>AKV, dvs Vision, SSR samt </a:t>
            </a:r>
            <a:r>
              <a:rPr lang="sv-SE" dirty="0" smtClean="0"/>
              <a:t>Ledarna. För 2020 är utrymmet 1,8 procent.</a:t>
            </a:r>
          </a:p>
          <a:p>
            <a:r>
              <a:rPr lang="sv-SE" dirty="0" smtClean="0"/>
              <a:t>Överläggningar är klara och tidplan framtagen (se separat </a:t>
            </a:r>
            <a:r>
              <a:rPr lang="sv-SE" dirty="0" err="1" smtClean="0"/>
              <a:t>ppt</a:t>
            </a:r>
            <a:r>
              <a:rPr lang="sv-SE" dirty="0" smtClean="0"/>
              <a:t>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26816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Eventuell fördjupad information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 smtClean="0"/>
              <a:t>Mer information om löneöversynen finns på HINT: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 smtClean="0">
                <a:hlinkClick r:id="rId2"/>
              </a:rPr>
              <a:t>https</a:t>
            </a:r>
            <a:r>
              <a:rPr lang="sv-SE" dirty="0">
                <a:hlinkClick r:id="rId2"/>
              </a:rPr>
              <a:t>://intranet.haninge.se/min-anstallning/lon-ersattning-och-formaner/lon/loneoversyn</a:t>
            </a:r>
            <a:r>
              <a:rPr lang="sv-SE" dirty="0" smtClean="0">
                <a:hlinkClick r:id="rId2"/>
              </a:rPr>
              <a:t>/</a:t>
            </a: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70633625"/>
      </p:ext>
    </p:extLst>
  </p:cSld>
  <p:clrMapOvr>
    <a:masterClrMapping/>
  </p:clrMapOvr>
</p:sld>
</file>

<file path=ppt/theme/theme1.xml><?xml version="1.0" encoding="utf-8"?>
<a:theme xmlns:a="http://schemas.openxmlformats.org/drawingml/2006/main" name="Haninge_liggande">
  <a:themeElements>
    <a:clrScheme name="Anpassat 2">
      <a:dk1>
        <a:sysClr val="windowText" lastClr="000000"/>
      </a:dk1>
      <a:lt1>
        <a:sysClr val="window" lastClr="FFFFFF"/>
      </a:lt1>
      <a:dk2>
        <a:srgbClr val="0000FF"/>
      </a:dk2>
      <a:lt2>
        <a:srgbClr val="EEECE1"/>
      </a:lt2>
      <a:accent1>
        <a:srgbClr val="0081C5"/>
      </a:accent1>
      <a:accent2>
        <a:srgbClr val="E28F27"/>
      </a:accent2>
      <a:accent3>
        <a:srgbClr val="DC4228"/>
      </a:accent3>
      <a:accent4>
        <a:srgbClr val="8FB63F"/>
      </a:accent4>
      <a:accent5>
        <a:srgbClr val="582C83"/>
      </a:accent5>
      <a:accent6>
        <a:srgbClr val="A77550"/>
      </a:accent6>
      <a:hlink>
        <a:srgbClr val="0000FF"/>
      </a:hlink>
      <a:folHlink>
        <a:srgbClr val="800080"/>
      </a:folHlink>
    </a:clrScheme>
    <a:fontScheme name="Haninge_liggan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sv-SE" altLang="sv-SE" sz="3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sv-SE" altLang="sv-SE" sz="3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aninge_liggan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Haninge_liggande</Template>
  <TotalTime>0</TotalTime>
  <Words>611</Words>
  <Application>Microsoft Office PowerPoint</Application>
  <PresentationFormat>Bildspel på skärmen (4:3)</PresentationFormat>
  <Paragraphs>44</Paragraphs>
  <Slides>7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AGaramond</vt:lpstr>
      <vt:lpstr>Arial</vt:lpstr>
      <vt:lpstr>Garamond</vt:lpstr>
      <vt:lpstr>Times</vt:lpstr>
      <vt:lpstr>Haninge_liggande</vt:lpstr>
      <vt:lpstr>PowerPoint-presentation</vt:lpstr>
      <vt:lpstr>Kommunals löneöversyn 2020</vt:lpstr>
      <vt:lpstr>Kommunals löneöversyn 2020</vt:lpstr>
      <vt:lpstr>Vilka får ta del av engångsbeloppet på 6 000 kr?</vt:lpstr>
      <vt:lpstr>Det centrala avtalet har följande utrymmen</vt:lpstr>
      <vt:lpstr>Löneöversyn övriga förbund (Vision, SSR och Ledarna)</vt:lpstr>
      <vt:lpstr>Eventuell fördjupad information</vt:lpstr>
    </vt:vector>
  </TitlesOfParts>
  <Company>Haninge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Hanna Cederlöf</dc:creator>
  <cp:lastModifiedBy>Marie Lilja Lindgren</cp:lastModifiedBy>
  <cp:revision>104</cp:revision>
  <cp:lastPrinted>2004-06-08T06:01:32Z</cp:lastPrinted>
  <dcterms:created xsi:type="dcterms:W3CDTF">2020-06-18T10:58:34Z</dcterms:created>
  <dcterms:modified xsi:type="dcterms:W3CDTF">2020-11-28T06:42:24Z</dcterms:modified>
</cp:coreProperties>
</file>