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81" r:id="rId2"/>
    <p:sldId id="283" r:id="rId3"/>
    <p:sldId id="285" r:id="rId4"/>
    <p:sldId id="286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32" autoAdjust="0"/>
    <p:restoredTop sz="86096" autoAdjust="0"/>
  </p:normalViewPr>
  <p:slideViewPr>
    <p:cSldViewPr>
      <p:cViewPr varScale="1">
        <p:scale>
          <a:sx n="72" d="100"/>
          <a:sy n="72" d="100"/>
        </p:scale>
        <p:origin x="113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0192-5B89-4373-A0DC-E256D7A64731}" type="datetimeFigureOut">
              <a:rPr lang="sv-SE" smtClean="0"/>
              <a:t>2021-06-08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B5224-86F3-4AD6-8BC4-B4B37A955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15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224-86F3-4AD6-8BC4-B4B37A9554B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177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224-86F3-4AD6-8BC4-B4B37A9554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78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B5224-86F3-4AD6-8BC4-B4B37A9554B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02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31135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03802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5417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4442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15188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14719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10087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98892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51625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85048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0884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sv-SE" altLang="sv-SE">
                <a:solidFill>
                  <a:prstClr val="black"/>
                </a:solidFill>
              </a:rPr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657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R@haninge.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Företrädeslistan i Varbi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/>
          <a:lstStyle/>
          <a:p>
            <a:r>
              <a:rPr lang="sv-SE" sz="1400" dirty="0" smtClean="0"/>
              <a:t>Uppdaterad 2021-06-08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437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Chefens ”</a:t>
            </a:r>
            <a:r>
              <a:rPr lang="sv-SE" b="1" dirty="0" smtClean="0"/>
              <a:t>HUR”</a:t>
            </a:r>
            <a:r>
              <a:rPr lang="sv-SE" dirty="0" smtClean="0"/>
              <a:t>: vid rekrytering </a:t>
            </a:r>
            <a:endParaRPr lang="sv-SE" dirty="0"/>
          </a:p>
        </p:txBody>
      </p:sp>
      <p:pic>
        <p:nvPicPr>
          <p:cNvPr id="1026" name="A51E1C14-21EF-436F-93A8-6B54D3A17321" descr="CFB6BB57-C24C-414D-9DD3-F8435ABC7368@inybrovik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21994"/>
            <a:ext cx="8220340" cy="269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ruta 18"/>
          <p:cNvSpPr txBox="1"/>
          <p:nvPr/>
        </p:nvSpPr>
        <p:spPr>
          <a:xfrm>
            <a:off x="251520" y="2924944"/>
            <a:ext cx="47628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I samband med rekrytering</a:t>
            </a:r>
          </a:p>
          <a:p>
            <a:endParaRPr lang="sv-SE" dirty="0"/>
          </a:p>
          <a:p>
            <a:r>
              <a:rPr lang="sv-SE" dirty="0" smtClean="0"/>
              <a:t>Klick på länken efter godkännande från OPG</a:t>
            </a:r>
          </a:p>
          <a:p>
            <a:endParaRPr lang="sv-SE" dirty="0" smtClean="0"/>
          </a:p>
          <a:p>
            <a:r>
              <a:rPr lang="sv-SE" dirty="0" smtClean="0"/>
              <a:t>Bock gör att annons kan </a:t>
            </a:r>
            <a:br>
              <a:rPr lang="sv-SE" dirty="0" smtClean="0"/>
            </a:br>
            <a:r>
              <a:rPr lang="sv-SE" dirty="0" smtClean="0"/>
              <a:t>publiceras (om matchning saknas)</a:t>
            </a:r>
          </a:p>
        </p:txBody>
      </p:sp>
      <p:cxnSp>
        <p:nvCxnSpPr>
          <p:cNvPr id="15" name="Rak pilkoppling 14"/>
          <p:cNvCxnSpPr/>
          <p:nvPr/>
        </p:nvCxnSpPr>
        <p:spPr bwMode="auto">
          <a:xfrm>
            <a:off x="2987824" y="3789040"/>
            <a:ext cx="1512168" cy="779021"/>
          </a:xfrm>
          <a:prstGeom prst="straightConnector1">
            <a:avLst/>
          </a:prstGeom>
          <a:ln w="57150">
            <a:tailEnd type="triangl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Rak pilkoppling 16"/>
          <p:cNvCxnSpPr/>
          <p:nvPr/>
        </p:nvCxnSpPr>
        <p:spPr bwMode="auto">
          <a:xfrm>
            <a:off x="3419872" y="4678178"/>
            <a:ext cx="1152128" cy="525980"/>
          </a:xfrm>
          <a:prstGeom prst="straightConnector1">
            <a:avLst/>
          </a:prstGeom>
          <a:ln w="57150">
            <a:tailEnd type="triangl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4504526" y="4308939"/>
            <a:ext cx="45365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OBS! Kontrollera företrädesrätten innan annonsen publiceras</a:t>
            </a:r>
            <a:endParaRPr lang="sv-SE" sz="1050" b="1" dirty="0"/>
          </a:p>
        </p:txBody>
      </p:sp>
      <p:sp>
        <p:nvSpPr>
          <p:cNvPr id="8" name="Platshållare för innehåll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43744"/>
          </a:xfrm>
        </p:spPr>
        <p:txBody>
          <a:bodyPr/>
          <a:lstStyle/>
          <a:p>
            <a:r>
              <a:rPr lang="sv-SE" dirty="0" smtClean="0"/>
              <a:t>Alla tjänster längre än 14 dagar ska matchas mot personer på företrädeslistan (se AB § 35).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939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28478"/>
            <a:ext cx="9144000" cy="816746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sv-SE" dirty="0" smtClean="0"/>
              <a:t>Chefens ”</a:t>
            </a:r>
            <a:r>
              <a:rPr lang="sv-SE" b="1" dirty="0" smtClean="0"/>
              <a:t>HUR”</a:t>
            </a:r>
            <a:r>
              <a:rPr lang="sv-SE" dirty="0" smtClean="0"/>
              <a:t>: erbjuda anställning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685800" y="1124744"/>
            <a:ext cx="8134672" cy="2909986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Företrädeslistan ser ut som nedan. </a:t>
            </a:r>
            <a:r>
              <a:rPr lang="sv-SE" dirty="0"/>
              <a:t>Chef kan kontakta person via Varbi, telefon eller mejl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Status ska vara ”</a:t>
            </a:r>
            <a:r>
              <a:rPr lang="sv-SE" sz="1800" b="1" dirty="0"/>
              <a:t>Giltig anmälan</a:t>
            </a:r>
            <a:r>
              <a:rPr lang="sv-SE" sz="1800" dirty="0"/>
              <a:t>” (innebär att HR kontrollerat riktighet)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 smtClean="0"/>
              <a:t>Chef erbjuder tjänsten till den som har flest LAS-dagar och rätt kvalifikationer (= ”matchning” – se mer info nästa sida)</a:t>
            </a:r>
          </a:p>
          <a:p>
            <a:pPr lvl="1"/>
            <a:r>
              <a:rPr lang="sv-SE" sz="1800" dirty="0" smtClean="0"/>
              <a:t>Om tjänst erbjuds meddelar chef </a:t>
            </a:r>
            <a:r>
              <a:rPr lang="sv-SE" sz="1800" dirty="0" smtClean="0">
                <a:hlinkClick r:id="rId4"/>
              </a:rPr>
              <a:t>HR@haninge.se</a:t>
            </a:r>
            <a:r>
              <a:rPr lang="sv-SE" sz="1800" dirty="0" smtClean="0"/>
              <a:t> om personen accepterat eller tackat nej (</a:t>
            </a:r>
            <a:r>
              <a:rPr lang="sv-SE" sz="1800" dirty="0" smtClean="0">
                <a:solidFill>
                  <a:srgbClr val="FF0000"/>
                </a:solidFill>
              </a:rPr>
              <a:t>OBS! informera personen om att nej tack = förlorar företräde</a:t>
            </a:r>
            <a:r>
              <a:rPr lang="sv-SE" sz="1800" dirty="0" smtClean="0"/>
              <a:t>)</a:t>
            </a:r>
          </a:p>
          <a:p>
            <a:pPr lvl="1"/>
            <a:r>
              <a:rPr lang="sv-SE" sz="1800" dirty="0" smtClean="0"/>
              <a:t>Saknas matchning kan annons publiceras</a:t>
            </a:r>
          </a:p>
          <a:p>
            <a:endParaRPr lang="sv-SE" dirty="0"/>
          </a:p>
        </p:txBody>
      </p:sp>
      <p:cxnSp>
        <p:nvCxnSpPr>
          <p:cNvPr id="8" name="Rak pilkoppling 7"/>
          <p:cNvCxnSpPr>
            <a:stCxn id="19" idx="2"/>
          </p:cNvCxnSpPr>
          <p:nvPr/>
        </p:nvCxnSpPr>
        <p:spPr bwMode="auto">
          <a:xfrm flipH="1">
            <a:off x="8458200" y="2214156"/>
            <a:ext cx="362272" cy="282269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Rak pilkoppling 14"/>
          <p:cNvCxnSpPr/>
          <p:nvPr/>
        </p:nvCxnSpPr>
        <p:spPr bwMode="auto">
          <a:xfrm flipH="1">
            <a:off x="4926155" y="4143196"/>
            <a:ext cx="1" cy="81745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8664019" y="1844824"/>
            <a:ext cx="312906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29347" y="2646731"/>
            <a:ext cx="312906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</a:p>
        </p:txBody>
      </p:sp>
      <p:cxnSp>
        <p:nvCxnSpPr>
          <p:cNvPr id="14" name="Rak pilkoppling 13"/>
          <p:cNvCxnSpPr/>
          <p:nvPr/>
        </p:nvCxnSpPr>
        <p:spPr bwMode="auto">
          <a:xfrm flipH="1">
            <a:off x="685800" y="3006248"/>
            <a:ext cx="2" cy="1129088"/>
          </a:xfrm>
          <a:prstGeom prst="straightConnector1">
            <a:avLst/>
          </a:prstGeom>
          <a:ln w="57150">
            <a:solidFill>
              <a:srgbClr val="C00000"/>
            </a:solidFill>
            <a:tailEnd type="non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 bwMode="auto">
          <a:xfrm flipH="1" flipV="1">
            <a:off x="658153" y="4149081"/>
            <a:ext cx="4296747" cy="12372"/>
          </a:xfrm>
          <a:prstGeom prst="straightConnector1">
            <a:avLst/>
          </a:prstGeom>
          <a:ln w="57150">
            <a:solidFill>
              <a:srgbClr val="C00000"/>
            </a:solidFill>
            <a:tailEnd type="non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0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matchning?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I lagen om anställningsskydd (LAS) 25 § står följande:</a:t>
            </a:r>
          </a:p>
          <a:p>
            <a:r>
              <a:rPr lang="sv-SE" dirty="0"/>
              <a:t>En förutsättning för företrädesrätt är dock att arbetstagaren har </a:t>
            </a:r>
            <a:r>
              <a:rPr lang="sv-SE" dirty="0" smtClean="0"/>
              <a:t>[…] </a:t>
            </a:r>
            <a:r>
              <a:rPr lang="sv-SE" dirty="0"/>
              <a:t>tillräckliga kvalifikationer för den nya anställningen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Det innebär att personen </a:t>
            </a:r>
            <a:r>
              <a:rPr lang="sv-SE" dirty="0"/>
              <a:t>ska</a:t>
            </a:r>
            <a:r>
              <a:rPr lang="sv-SE" b="1" dirty="0" smtClean="0">
                <a:solidFill>
                  <a:srgbClr val="FF0000"/>
                </a:solidFill>
              </a:rPr>
              <a:t> uppfylla de ska-krav </a:t>
            </a:r>
            <a:r>
              <a:rPr lang="sv-SE" dirty="0" smtClean="0"/>
              <a:t>som finns i tjänsten.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I Allmänna Bestämmelser (AB) § 35 står följande:</a:t>
            </a:r>
          </a:p>
          <a:p>
            <a:r>
              <a:rPr lang="sv-SE" dirty="0"/>
              <a:t>Företrädesrätten gäller till lediga befattningar vars kvalifikationskrav i huvudsak motsvarar kraven i arbetstagarens senaste anställning hos arbetsgivaren.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Det innebär att om senaste anställningen var barnskötare kan personen ev matchas som elevassistent, däremot inte som administratör.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2480201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238</Words>
  <Application>Microsoft Office PowerPoint</Application>
  <PresentationFormat>Bildspel på skärmen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AGaramond</vt:lpstr>
      <vt:lpstr>Arial</vt:lpstr>
      <vt:lpstr>Calibri</vt:lpstr>
      <vt:lpstr>Haninge_liggande</vt:lpstr>
      <vt:lpstr> Företrädeslistan i Varbi  </vt:lpstr>
      <vt:lpstr>Chefens ”HUR”: vid rekrytering </vt:lpstr>
      <vt:lpstr>Chefens ”HUR”: erbjuda anställning</vt:lpstr>
      <vt:lpstr>Vad innebär matchning?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%USERNAME%</dc:creator>
  <cp:lastModifiedBy>Marie Lilja Lindgren</cp:lastModifiedBy>
  <cp:revision>389</cp:revision>
  <cp:lastPrinted>2018-11-26T08:46:48Z</cp:lastPrinted>
  <dcterms:created xsi:type="dcterms:W3CDTF">2017-04-28T11:02:48Z</dcterms:created>
  <dcterms:modified xsi:type="dcterms:W3CDTF">2021-06-08T06:55:11Z</dcterms:modified>
</cp:coreProperties>
</file>