
<file path=[Content_Types].xml><?xml version="1.0" encoding="utf-8"?>
<Types xmlns="http://schemas.openxmlformats.org/package/2006/content-types">
  <Default Extension="(null)"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65" r:id="rId2"/>
    <p:sldId id="278" r:id="rId3"/>
    <p:sldId id="276" r:id="rId4"/>
    <p:sldId id="275" r:id="rId5"/>
    <p:sldId id="263" r:id="rId6"/>
    <p:sldId id="264" r:id="rId7"/>
    <p:sldId id="266" r:id="rId8"/>
  </p:sldIdLst>
  <p:sldSz cx="9144000" cy="5143500" type="screen16x9"/>
  <p:notesSz cx="6858000" cy="9144000"/>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a:srgbClr val="000000"/>
    <a:srgbClr val="E1892E"/>
    <a:srgbClr val="F9C623"/>
    <a:srgbClr val="FCD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4" autoAdjust="0"/>
    <p:restoredTop sz="75393" autoAdjust="0"/>
  </p:normalViewPr>
  <p:slideViewPr>
    <p:cSldViewPr>
      <p:cViewPr varScale="1">
        <p:scale>
          <a:sx n="84" d="100"/>
          <a:sy n="84" d="100"/>
        </p:scale>
        <p:origin x="1374" y="90"/>
      </p:cViewPr>
      <p:guideLst>
        <p:guide orient="horz" pos="162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65" d="100"/>
        <a:sy n="165" d="100"/>
      </p:scale>
      <p:origin x="0" y="0"/>
    </p:cViewPr>
  </p:sorterViewPr>
  <p:notesViewPr>
    <p:cSldViewPr>
      <p:cViewPr varScale="1">
        <p:scale>
          <a:sx n="75" d="100"/>
          <a:sy n="75" d="100"/>
        </p:scale>
        <p:origin x="38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6BF538-30A1-F141-9ACB-0E3423362618}" type="datetimeFigureOut">
              <a:rPr lang="sv-SE" smtClean="0"/>
              <a:t>2024-02-19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5856F1-2DE4-BE4F-A580-8DE118A2D201}" type="slidenum">
              <a:rPr lang="sv-SE" smtClean="0"/>
              <a:t>‹#›</a:t>
            </a:fld>
            <a:endParaRPr lang="sv-SE"/>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fld id="{F48996F9-5F9A-440E-BE14-62843247AFEF}" type="slidenum">
              <a:rPr lang="sv-SE" altLang="sv-SE"/>
              <a:pPr>
                <a:defRPr/>
              </a:pPr>
              <a:t>‹#›</a:t>
            </a:fld>
            <a:endParaRPr lang="sv-SE" altLang="sv-SE"/>
          </a:p>
        </p:txBody>
      </p:sp>
    </p:spTree>
    <p:extLst>
      <p:ext uri="{BB962C8B-B14F-4D97-AF65-F5344CB8AC3E}">
        <p14:creationId xmlns:p14="http://schemas.microsoft.com/office/powerpoint/2010/main" val="1322202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Times" pitchFamily="-16" charset="0"/>
                <a:ea typeface="+mn-ea"/>
                <a:cs typeface="+mn-cs"/>
              </a:rPr>
              <a:t>Till</a:t>
            </a:r>
            <a:r>
              <a:rPr lang="sv-SE" sz="1200" i="1" kern="1200" baseline="0" dirty="0">
                <a:solidFill>
                  <a:schemeClr val="tx1"/>
                </a:solidFill>
                <a:effectLst/>
                <a:latin typeface="Times" pitchFamily="-16" charset="0"/>
                <a:ea typeface="+mn-ea"/>
                <a:cs typeface="+mn-cs"/>
              </a:rPr>
              <a:t> dig som är ansvarig för en rekrytering:</a:t>
            </a:r>
          </a:p>
          <a:p>
            <a:br>
              <a:rPr lang="sv-SE" sz="1200" i="1" kern="1200" baseline="0" dirty="0">
                <a:solidFill>
                  <a:schemeClr val="tx1"/>
                </a:solidFill>
                <a:effectLst/>
                <a:latin typeface="Times" pitchFamily="-16" charset="0"/>
                <a:ea typeface="+mn-ea"/>
                <a:cs typeface="+mn-cs"/>
              </a:rPr>
            </a:br>
            <a:r>
              <a:rPr lang="sv-SE" sz="1200" i="1" kern="1200" baseline="0" dirty="0">
                <a:solidFill>
                  <a:schemeClr val="tx1"/>
                </a:solidFill>
                <a:effectLst/>
                <a:latin typeface="Times" pitchFamily="-16" charset="0"/>
                <a:ea typeface="+mn-ea"/>
                <a:cs typeface="+mn-cs"/>
              </a:rPr>
              <a:t>Det här är en presentation som vi har tagit fram för att ge dig ett stöd i rekryteringsarbetet. Här förklarar vi vårt arbetsgivarlöfte </a:t>
            </a:r>
            <a:r>
              <a:rPr lang="sv-SE" sz="1200" b="1" i="1" kern="1200" baseline="0" dirty="0">
                <a:solidFill>
                  <a:schemeClr val="tx1"/>
                </a:solidFill>
                <a:effectLst/>
                <a:latin typeface="Times" pitchFamily="-16" charset="0"/>
                <a:ea typeface="+mn-ea"/>
                <a:cs typeface="+mn-cs"/>
              </a:rPr>
              <a:t>Tid för utveckling. Rum för idéer</a:t>
            </a:r>
            <a:r>
              <a:rPr lang="sv-SE" sz="1200" b="0" i="1" kern="1200" baseline="0" dirty="0">
                <a:solidFill>
                  <a:schemeClr val="tx1"/>
                </a:solidFill>
                <a:effectLst/>
                <a:latin typeface="Times" pitchFamily="-16" charset="0"/>
                <a:ea typeface="+mn-ea"/>
                <a:cs typeface="+mn-cs"/>
              </a:rPr>
              <a:t>, vår riktning framåt och</a:t>
            </a:r>
            <a:r>
              <a:rPr lang="sv-SE" sz="1200" i="1" kern="1200" baseline="0" dirty="0">
                <a:solidFill>
                  <a:schemeClr val="tx1"/>
                </a:solidFill>
                <a:effectLst/>
                <a:latin typeface="Times" pitchFamily="-16" charset="0"/>
                <a:ea typeface="+mn-ea"/>
                <a:cs typeface="+mn-cs"/>
              </a:rPr>
              <a:t> presenterar kommunen i stort. Känn dig fri att använda materialet som en stomme. Lägg till det du saknar, kanske med fler detaljer från ditt eget område eller ta bort det som inte känns relevant den här gången.</a:t>
            </a:r>
          </a:p>
          <a:p>
            <a:r>
              <a:rPr lang="sv-SE" sz="1200" i="1" kern="1200" baseline="0" dirty="0">
                <a:solidFill>
                  <a:schemeClr val="tx1"/>
                </a:solidFill>
                <a:effectLst/>
                <a:latin typeface="Times" pitchFamily="-16" charset="0"/>
                <a:ea typeface="+mn-ea"/>
                <a:cs typeface="+mn-cs"/>
              </a:rPr>
              <a:t> </a:t>
            </a:r>
          </a:p>
          <a:p>
            <a:r>
              <a:rPr lang="sv-SE" sz="1200" i="1" kern="1200" baseline="0" dirty="0">
                <a:solidFill>
                  <a:schemeClr val="tx1"/>
                </a:solidFill>
                <a:effectLst/>
                <a:latin typeface="Times" pitchFamily="-16" charset="0"/>
                <a:ea typeface="+mn-ea"/>
                <a:cs typeface="+mn-cs"/>
              </a:rPr>
              <a:t>Med vänlig hälsning </a:t>
            </a:r>
            <a:br>
              <a:rPr lang="sv-SE" sz="1200" i="1" kern="1200" baseline="0" dirty="0">
                <a:solidFill>
                  <a:schemeClr val="tx1"/>
                </a:solidFill>
                <a:effectLst/>
                <a:latin typeface="Times" pitchFamily="-16" charset="0"/>
                <a:ea typeface="+mn-ea"/>
                <a:cs typeface="+mn-cs"/>
              </a:rPr>
            </a:br>
            <a:r>
              <a:rPr lang="sv-SE" sz="1200" i="1" kern="1200" baseline="0" dirty="0">
                <a:solidFill>
                  <a:schemeClr val="tx1"/>
                </a:solidFill>
                <a:effectLst/>
                <a:latin typeface="Times" pitchFamily="-16" charset="0"/>
                <a:ea typeface="+mn-ea"/>
                <a:cs typeface="+mn-cs"/>
              </a:rPr>
              <a:t>HR-avdelningen Haninge kommun</a:t>
            </a:r>
          </a:p>
          <a:p>
            <a:endParaRPr lang="sv-SE" sz="1200" i="1" kern="1200" baseline="0" dirty="0">
              <a:solidFill>
                <a:schemeClr val="tx1"/>
              </a:solidFill>
              <a:effectLst/>
              <a:latin typeface="Times" pitchFamily="-16" charset="0"/>
              <a:ea typeface="+mn-ea"/>
              <a:cs typeface="+mn-cs"/>
            </a:endParaRPr>
          </a:p>
          <a:p>
            <a:r>
              <a:rPr lang="sv-SE" sz="1200" i="1" kern="1200" baseline="0" dirty="0">
                <a:solidFill>
                  <a:schemeClr val="tx1"/>
                </a:solidFill>
                <a:effectLst/>
                <a:latin typeface="Times" pitchFamily="-16" charset="0"/>
                <a:ea typeface="+mn-ea"/>
                <a:cs typeface="+mn-cs"/>
              </a:rPr>
              <a:t>--------</a:t>
            </a:r>
            <a:endParaRPr lang="sv-SE" sz="1200" i="1" kern="1200" dirty="0">
              <a:solidFill>
                <a:schemeClr val="tx1"/>
              </a:solidFill>
              <a:effectLst/>
              <a:latin typeface="Times" pitchFamily="-16" charset="0"/>
              <a:ea typeface="+mn-ea"/>
              <a:cs typeface="+mn-cs"/>
            </a:endParaRPr>
          </a:p>
          <a:p>
            <a:endParaRPr lang="sv-SE" sz="1200" i="1" kern="1200" dirty="0">
              <a:solidFill>
                <a:schemeClr val="tx1"/>
              </a:solidFill>
              <a:effectLst/>
              <a:latin typeface="Times" pitchFamily="-16" charset="0"/>
              <a:ea typeface="+mn-ea"/>
              <a:cs typeface="+mn-cs"/>
            </a:endParaRPr>
          </a:p>
          <a:p>
            <a:endParaRPr lang="sv-SE" sz="1200" b="1" kern="1200" dirty="0">
              <a:solidFill>
                <a:schemeClr val="tx1"/>
              </a:solidFill>
              <a:effectLst/>
              <a:latin typeface="Times"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u="sng" kern="1200" dirty="0">
                <a:solidFill>
                  <a:schemeClr val="tx1"/>
                </a:solidFill>
                <a:effectLst/>
                <a:latin typeface="Times" pitchFamily="-16" charset="0"/>
                <a:ea typeface="+mn-ea"/>
                <a:cs typeface="+mn-cs"/>
              </a:rPr>
              <a:t>VÄLKOMMEN</a:t>
            </a:r>
            <a:r>
              <a:rPr lang="sv-SE" sz="1200" b="0" u="sng" kern="1200" baseline="0" dirty="0">
                <a:solidFill>
                  <a:schemeClr val="tx1"/>
                </a:solidFill>
                <a:effectLst/>
                <a:latin typeface="Times" pitchFamily="-16"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u="sng" kern="1200" baseline="0" dirty="0">
              <a:solidFill>
                <a:schemeClr val="tx1"/>
              </a:solidFill>
              <a:effectLst/>
              <a:latin typeface="Times" pitchFamily="-16" charset="0"/>
              <a:ea typeface="+mn-ea"/>
              <a:cs typeface="+mn-cs"/>
            </a:endParaRPr>
          </a:p>
          <a:p>
            <a:r>
              <a:rPr lang="sv-SE" sz="1200" kern="1200" baseline="0" dirty="0">
                <a:solidFill>
                  <a:schemeClr val="tx1"/>
                </a:solidFill>
                <a:effectLst/>
                <a:latin typeface="Times" pitchFamily="-16" charset="0"/>
                <a:ea typeface="+mn-ea"/>
                <a:cs typeface="+mn-cs"/>
              </a:rPr>
              <a:t>Vi växer och utvecklas, och ett stort förändringsarbete pågår just nu hos oss.</a:t>
            </a:r>
            <a:br>
              <a:rPr lang="sv-SE" sz="1200" kern="1200" baseline="0" dirty="0">
                <a:solidFill>
                  <a:schemeClr val="tx1"/>
                </a:solidFill>
                <a:effectLst/>
                <a:latin typeface="Times" pitchFamily="-16" charset="0"/>
                <a:ea typeface="+mn-ea"/>
                <a:cs typeface="+mn-cs"/>
              </a:rPr>
            </a:br>
            <a:br>
              <a:rPr lang="sv-SE" sz="1200" kern="1200" baseline="0" dirty="0">
                <a:solidFill>
                  <a:schemeClr val="tx1"/>
                </a:solidFill>
                <a:effectLst/>
                <a:latin typeface="Times" pitchFamily="-16" charset="0"/>
                <a:ea typeface="+mn-ea"/>
                <a:cs typeface="+mn-cs"/>
              </a:rPr>
            </a:br>
            <a:r>
              <a:rPr lang="sv-SE" sz="1200" kern="1200" baseline="0" dirty="0">
                <a:solidFill>
                  <a:schemeClr val="tx1"/>
                </a:solidFill>
                <a:effectLst/>
                <a:latin typeface="Times" pitchFamily="-16" charset="0"/>
                <a:ea typeface="+mn-ea"/>
                <a:cs typeface="+mn-cs"/>
              </a:rPr>
              <a:t>F</a:t>
            </a:r>
            <a:r>
              <a:rPr lang="sv-SE" sz="1200" kern="1200" dirty="0">
                <a:solidFill>
                  <a:schemeClr val="tx1"/>
                </a:solidFill>
                <a:effectLst/>
                <a:latin typeface="Times" pitchFamily="-16" charset="0"/>
                <a:ea typeface="+mn-ea"/>
                <a:cs typeface="+mn-cs"/>
              </a:rPr>
              <a:t>ör att </a:t>
            </a:r>
            <a:r>
              <a:rPr lang="sv-SE" sz="1200" b="0" kern="1200" dirty="0">
                <a:solidFill>
                  <a:schemeClr val="tx1"/>
                </a:solidFill>
                <a:effectLst/>
                <a:latin typeface="Times" pitchFamily="-16" charset="0"/>
                <a:ea typeface="+mn-ea"/>
                <a:cs typeface="+mn-cs"/>
              </a:rPr>
              <a:t>lyckas</a:t>
            </a:r>
            <a:r>
              <a:rPr lang="sv-SE" sz="1200" b="0" kern="1200" baseline="0" dirty="0">
                <a:solidFill>
                  <a:schemeClr val="tx1"/>
                </a:solidFill>
                <a:effectLst/>
                <a:latin typeface="Times" pitchFamily="-16" charset="0"/>
                <a:ea typeface="+mn-ea"/>
                <a:cs typeface="+mn-cs"/>
              </a:rPr>
              <a:t> behöver vi medarbetare </a:t>
            </a:r>
            <a:br>
              <a:rPr lang="sv-SE" sz="1200" b="0" kern="1200" baseline="0" dirty="0">
                <a:solidFill>
                  <a:schemeClr val="tx1"/>
                </a:solidFill>
                <a:effectLst/>
                <a:latin typeface="Times" pitchFamily="-16" charset="0"/>
                <a:ea typeface="+mn-ea"/>
                <a:cs typeface="+mn-cs"/>
              </a:rPr>
            </a:br>
            <a:r>
              <a:rPr lang="mr-IN" sz="1200" kern="1200" baseline="0" dirty="0">
                <a:solidFill>
                  <a:schemeClr val="tx1"/>
                </a:solidFill>
                <a:effectLst/>
                <a:latin typeface="Times" pitchFamily="-16" charset="0"/>
                <a:ea typeface="+mn-ea"/>
                <a:cs typeface="+mn-cs"/>
              </a:rPr>
              <a:t>–</a:t>
            </a:r>
            <a:r>
              <a:rPr lang="sv-SE" sz="1200" kern="1200" baseline="0" dirty="0">
                <a:solidFill>
                  <a:schemeClr val="tx1"/>
                </a:solidFill>
                <a:effectLst/>
                <a:latin typeface="Times" pitchFamily="-16" charset="0"/>
                <a:ea typeface="+mn-ea"/>
                <a:cs typeface="+mn-cs"/>
              </a:rPr>
              <a:t> som </a:t>
            </a:r>
            <a:r>
              <a:rPr lang="sv-SE" sz="1200" kern="1200" dirty="0">
                <a:solidFill>
                  <a:schemeClr val="tx1"/>
                </a:solidFill>
                <a:effectLst/>
                <a:latin typeface="Times" pitchFamily="-16" charset="0"/>
                <a:ea typeface="+mn-ea"/>
                <a:cs typeface="+mn-cs"/>
              </a:rPr>
              <a:t>drivs av en vilja att utveckla och utvecklas</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a:t>
            </a:r>
            <a:r>
              <a:rPr lang="sv-SE" sz="1200" kern="1200" baseline="0" dirty="0">
                <a:solidFill>
                  <a:schemeClr val="tx1"/>
                </a:solidFill>
                <a:effectLst/>
                <a:latin typeface="Times" pitchFamily="-16" charset="0"/>
                <a:ea typeface="+mn-ea"/>
                <a:cs typeface="+mn-cs"/>
              </a:rPr>
              <a:t> som </a:t>
            </a:r>
            <a:r>
              <a:rPr lang="sv-SE" sz="1200" kern="1200" dirty="0">
                <a:solidFill>
                  <a:schemeClr val="tx1"/>
                </a:solidFill>
                <a:effectLst/>
                <a:latin typeface="Times" pitchFamily="-16" charset="0"/>
                <a:ea typeface="+mn-ea"/>
                <a:cs typeface="+mn-cs"/>
              </a:rPr>
              <a:t>vågar tänka i nya banor </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a:t>
            </a:r>
            <a:r>
              <a:rPr lang="sv-SE" sz="1200" kern="1200" baseline="0" dirty="0">
                <a:solidFill>
                  <a:schemeClr val="tx1"/>
                </a:solidFill>
                <a:effectLst/>
                <a:latin typeface="Times" pitchFamily="-16" charset="0"/>
                <a:ea typeface="+mn-ea"/>
                <a:cs typeface="+mn-cs"/>
              </a:rPr>
              <a:t> som vill </a:t>
            </a:r>
            <a:r>
              <a:rPr lang="sv-SE" sz="1200" kern="1200" dirty="0">
                <a:solidFill>
                  <a:schemeClr val="tx1"/>
                </a:solidFill>
                <a:effectLst/>
                <a:latin typeface="Times" pitchFamily="-16" charset="0"/>
                <a:ea typeface="+mn-ea"/>
                <a:cs typeface="+mn-cs"/>
              </a:rPr>
              <a:t>ha roligt på</a:t>
            </a:r>
            <a:r>
              <a:rPr lang="sv-SE" sz="1200" kern="1200" baseline="0" dirty="0">
                <a:solidFill>
                  <a:schemeClr val="tx1"/>
                </a:solidFill>
                <a:effectLst/>
                <a:latin typeface="Times" pitchFamily="-16" charset="0"/>
                <a:ea typeface="+mn-ea"/>
                <a:cs typeface="+mn-cs"/>
              </a:rPr>
              <a:t> </a:t>
            </a:r>
            <a:r>
              <a:rPr lang="sv-SE" sz="1200" kern="1200" dirty="0">
                <a:solidFill>
                  <a:schemeClr val="tx1"/>
                </a:solidFill>
                <a:effectLst/>
                <a:latin typeface="Times" pitchFamily="-16" charset="0"/>
                <a:ea typeface="+mn-ea"/>
                <a:cs typeface="+mn-cs"/>
              </a:rPr>
              <a:t>vägen</a:t>
            </a:r>
            <a:r>
              <a:rPr lang="is-IS" sz="1200" kern="1200" dirty="0">
                <a:solidFill>
                  <a:schemeClr val="tx1"/>
                </a:solidFill>
                <a:effectLst/>
                <a:latin typeface="Times" pitchFamily="-16"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is-IS" sz="1200" kern="1200" dirty="0">
                <a:solidFill>
                  <a:schemeClr val="tx1"/>
                </a:solidFill>
                <a:effectLst/>
                <a:latin typeface="Times" pitchFamily="-16" charset="0"/>
                <a:ea typeface="+mn-ea"/>
                <a:cs typeface="+mn-cs"/>
              </a:rPr>
              <a:t>… </a:t>
            </a:r>
            <a:r>
              <a:rPr lang="sv-SE" sz="1200" kern="1200" dirty="0">
                <a:solidFill>
                  <a:schemeClr val="tx1"/>
                </a:solidFill>
                <a:effectLst/>
                <a:latin typeface="Times" pitchFamily="-16" charset="0"/>
                <a:ea typeface="+mn-ea"/>
                <a:cs typeface="+mn-cs"/>
              </a:rPr>
              <a:t>i</a:t>
            </a:r>
            <a:r>
              <a:rPr lang="sv-SE" sz="1200" kern="1200" baseline="0" dirty="0">
                <a:solidFill>
                  <a:schemeClr val="tx1"/>
                </a:solidFill>
                <a:effectLst/>
                <a:latin typeface="Times" pitchFamily="-16" charset="0"/>
                <a:ea typeface="+mn-ea"/>
                <a:cs typeface="+mn-cs"/>
              </a:rPr>
              <a:t> en miljö som brukar beskrivas som </a:t>
            </a:r>
            <a:r>
              <a:rPr lang="sv-SE" sz="1200" kern="1200" dirty="0">
                <a:solidFill>
                  <a:schemeClr val="tx1"/>
                </a:solidFill>
                <a:effectLst/>
                <a:latin typeface="Times" pitchFamily="-16" charset="0"/>
                <a:ea typeface="+mn-ea"/>
                <a:cs typeface="+mn-cs"/>
              </a:rPr>
              <a:t>lärande, stöttande och trygg</a:t>
            </a:r>
            <a:r>
              <a:rPr lang="sv-SE" sz="1200" kern="1200" baseline="0" dirty="0">
                <a:solidFill>
                  <a:schemeClr val="tx1"/>
                </a:solidFill>
                <a:effectLst/>
                <a:latin typeface="Times" pitchFamily="-16" charset="0"/>
                <a:ea typeface="+mn-ea"/>
                <a:cs typeface="+mn-cs"/>
              </a:rPr>
              <a:t> av dem som redan jobbar här.</a:t>
            </a:r>
          </a:p>
          <a:p>
            <a:pPr marL="0" marR="0" indent="0" algn="l" defTabSz="914400" rtl="0" eaLnBrk="0" fontAlgn="base" latinLnBrk="0" hangingPunct="0">
              <a:lnSpc>
                <a:spcPct val="100000"/>
              </a:lnSpc>
              <a:spcBef>
                <a:spcPct val="30000"/>
              </a:spcBef>
              <a:spcAft>
                <a:spcPct val="0"/>
              </a:spcAft>
              <a:buClrTx/>
              <a:buSzTx/>
              <a:buFontTx/>
              <a:buNone/>
              <a:tabLst/>
              <a:defRPr/>
            </a:pP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Vi vill</a:t>
            </a:r>
            <a:r>
              <a:rPr lang="sv-SE" sz="1200" kern="1200" baseline="0" dirty="0">
                <a:solidFill>
                  <a:schemeClr val="tx1"/>
                </a:solidFill>
                <a:effectLst/>
                <a:latin typeface="Times" pitchFamily="-16" charset="0"/>
                <a:ea typeface="+mn-ea"/>
                <a:cs typeface="+mn-cs"/>
              </a:rPr>
              <a:t> </a:t>
            </a:r>
            <a:r>
              <a:rPr lang="sv-SE" sz="1200" kern="1200" dirty="0">
                <a:solidFill>
                  <a:schemeClr val="tx1"/>
                </a:solidFill>
                <a:effectLst/>
                <a:latin typeface="Times" pitchFamily="-16" charset="0"/>
                <a:ea typeface="+mn-ea"/>
                <a:cs typeface="+mn-cs"/>
              </a:rPr>
              <a:t>göra skillnad för Haningeborna. Och det gör vi tillsammans.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a:t>
            </a:fld>
            <a:endParaRPr lang="sv-SE" altLang="sv-SE"/>
          </a:p>
        </p:txBody>
      </p:sp>
    </p:spTree>
    <p:extLst>
      <p:ext uri="{BB962C8B-B14F-4D97-AF65-F5344CB8AC3E}">
        <p14:creationId xmlns:p14="http://schemas.microsoft.com/office/powerpoint/2010/main" val="156201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b="1" u="sng" dirty="0">
                <a:solidFill>
                  <a:schemeClr val="tx1"/>
                </a:solidFill>
              </a:rPr>
              <a:t>LITE KORT</a:t>
            </a:r>
            <a:r>
              <a:rPr lang="sv-SE" sz="1400" b="1" u="sng" baseline="0" dirty="0">
                <a:solidFill>
                  <a:schemeClr val="tx1"/>
                </a:solidFill>
              </a:rPr>
              <a:t> OM HANINGE KOMMUN:</a:t>
            </a:r>
          </a:p>
          <a:p>
            <a:br>
              <a:rPr lang="sv-SE" b="0" u="none" baseline="0" dirty="0">
                <a:solidFill>
                  <a:schemeClr val="tx1"/>
                </a:solidFill>
              </a:rPr>
            </a:br>
            <a:endParaRPr lang="sv-SE" b="0" u="none" baseline="0" dirty="0">
              <a:solidFill>
                <a:schemeClr val="tx1"/>
              </a:solidFill>
            </a:endParaRPr>
          </a:p>
          <a:p>
            <a:r>
              <a:rPr lang="sv-SE" b="1" u="none" baseline="0" dirty="0">
                <a:solidFill>
                  <a:schemeClr val="tx1"/>
                </a:solidFill>
              </a:rPr>
              <a:t>Storlek:</a:t>
            </a:r>
          </a:p>
          <a:p>
            <a:r>
              <a:rPr lang="sv-SE" b="0" u="none" baseline="0" dirty="0">
                <a:solidFill>
                  <a:schemeClr val="tx1"/>
                </a:solidFill>
              </a:rPr>
              <a:t>Vi </a:t>
            </a:r>
            <a:r>
              <a:rPr lang="sv-SE" sz="1200" b="0" i="0" kern="1200" dirty="0">
                <a:solidFill>
                  <a:schemeClr val="tx1"/>
                </a:solidFill>
                <a:effectLst/>
                <a:latin typeface="Times" pitchFamily="-16" charset="0"/>
                <a:ea typeface="+mn-ea"/>
                <a:cs typeface="+mn-cs"/>
              </a:rPr>
              <a:t>är en av de största kommunerna i Stockholms län</a:t>
            </a:r>
            <a:r>
              <a:rPr lang="sv-SE" sz="1200" b="0" i="0" kern="1200" baseline="0" dirty="0">
                <a:solidFill>
                  <a:schemeClr val="tx1"/>
                </a:solidFill>
                <a:effectLst/>
                <a:latin typeface="Times" pitchFamily="-16" charset="0"/>
                <a:ea typeface="+mn-ea"/>
                <a:cs typeface="+mn-cs"/>
              </a:rPr>
              <a:t> </a:t>
            </a:r>
            <a:r>
              <a:rPr lang="sv-SE" sz="1200" b="0" i="1" kern="1200" baseline="0" dirty="0">
                <a:solidFill>
                  <a:schemeClr val="tx1"/>
                </a:solidFill>
                <a:effectLst/>
                <a:latin typeface="Times" pitchFamily="-16" charset="0"/>
                <a:ea typeface="+mn-ea"/>
                <a:cs typeface="+mn-cs"/>
              </a:rPr>
              <a:t>(och på plats nummer 21 i Sverige).</a:t>
            </a:r>
            <a:br>
              <a:rPr lang="sv-SE" sz="1200" b="0" i="0" kern="1200" baseline="0" dirty="0">
                <a:solidFill>
                  <a:schemeClr val="tx1"/>
                </a:solidFill>
                <a:effectLst/>
                <a:latin typeface="Times" pitchFamily="-16" charset="0"/>
                <a:ea typeface="+mn-ea"/>
                <a:cs typeface="+mn-cs"/>
              </a:rPr>
            </a:br>
            <a:br>
              <a:rPr lang="sv-SE" sz="1200" b="0" i="0" kern="1200" baseline="0" dirty="0">
                <a:solidFill>
                  <a:schemeClr val="tx1"/>
                </a:solidFill>
                <a:effectLst/>
                <a:latin typeface="Times" pitchFamily="-16" charset="0"/>
                <a:ea typeface="+mn-ea"/>
                <a:cs typeface="+mn-cs"/>
              </a:rPr>
            </a:br>
            <a:r>
              <a:rPr lang="sv-SE" sz="1200" b="0" i="0" kern="1200" dirty="0">
                <a:solidFill>
                  <a:schemeClr val="tx1"/>
                </a:solidFill>
                <a:effectLst/>
                <a:latin typeface="Times" pitchFamily="-16" charset="0"/>
                <a:ea typeface="+mn-ea"/>
                <a:cs typeface="+mn-cs"/>
              </a:rPr>
              <a:t>Vi gränsar till </a:t>
            </a:r>
            <a:r>
              <a:rPr lang="sv-SE" sz="1200" b="0" i="0" kern="1200" baseline="0" dirty="0">
                <a:solidFill>
                  <a:schemeClr val="tx1"/>
                </a:solidFill>
                <a:effectLst/>
                <a:latin typeface="Times" pitchFamily="-16" charset="0"/>
                <a:ea typeface="+mn-ea"/>
                <a:cs typeface="+mn-cs"/>
              </a:rPr>
              <a:t>Huddinge</a:t>
            </a:r>
            <a:r>
              <a:rPr lang="sk-SK" sz="1200" b="0" i="1" kern="1200" baseline="0" dirty="0">
                <a:solidFill>
                  <a:schemeClr val="tx1"/>
                </a:solidFill>
                <a:effectLst/>
                <a:latin typeface="Times" pitchFamily="-16" charset="0"/>
                <a:ea typeface="+mn-ea"/>
                <a:cs typeface="+mn-cs"/>
              </a:rPr>
              <a:t>, </a:t>
            </a:r>
            <a:r>
              <a:rPr lang="sv-SE" sz="1200" b="0" i="0" kern="1200" baseline="0" dirty="0">
                <a:solidFill>
                  <a:schemeClr val="tx1"/>
                </a:solidFill>
                <a:effectLst/>
                <a:latin typeface="Times" pitchFamily="-16" charset="0"/>
                <a:ea typeface="+mn-ea"/>
                <a:cs typeface="+mn-cs"/>
              </a:rPr>
              <a:t>Botkyrka</a:t>
            </a:r>
            <a:r>
              <a:rPr lang="pl-PL" sz="1200" b="0" i="1" kern="1200" dirty="0">
                <a:solidFill>
                  <a:schemeClr val="tx1"/>
                </a:solidFill>
                <a:effectLst/>
                <a:latin typeface="Times" pitchFamily="-16" charset="0"/>
                <a:ea typeface="+mn-ea"/>
                <a:cs typeface="+mn-cs"/>
              </a:rPr>
              <a:t>, </a:t>
            </a:r>
            <a:r>
              <a:rPr lang="sv-SE" sz="1200" b="0" i="0" kern="1200" baseline="0" dirty="0">
                <a:solidFill>
                  <a:schemeClr val="tx1"/>
                </a:solidFill>
                <a:effectLst/>
                <a:latin typeface="Times" pitchFamily="-16" charset="0"/>
                <a:ea typeface="+mn-ea"/>
                <a:cs typeface="+mn-cs"/>
              </a:rPr>
              <a:t>Tyresö</a:t>
            </a:r>
            <a:r>
              <a:rPr lang="pl-PL" sz="1200" b="0" i="1" kern="1200" dirty="0">
                <a:solidFill>
                  <a:schemeClr val="tx1"/>
                </a:solidFill>
                <a:effectLst/>
                <a:latin typeface="Times" pitchFamily="-16" charset="0"/>
                <a:ea typeface="+mn-ea"/>
                <a:cs typeface="+mn-cs"/>
              </a:rPr>
              <a:t> </a:t>
            </a:r>
            <a:r>
              <a:rPr lang="pl-PL" sz="1200" b="0" i="0" kern="1200" dirty="0">
                <a:solidFill>
                  <a:schemeClr val="tx1"/>
                </a:solidFill>
                <a:effectLst/>
                <a:latin typeface="Times" pitchFamily="-16" charset="0"/>
                <a:ea typeface="+mn-ea"/>
                <a:cs typeface="+mn-cs"/>
              </a:rPr>
              <a:t>och</a:t>
            </a:r>
            <a:r>
              <a:rPr lang="sv-SE" sz="1200" b="0" i="0" kern="1200" baseline="0" dirty="0">
                <a:solidFill>
                  <a:schemeClr val="tx1"/>
                </a:solidFill>
                <a:effectLst/>
                <a:latin typeface="Times" pitchFamily="-16" charset="0"/>
                <a:ea typeface="+mn-ea"/>
                <a:cs typeface="+mn-cs"/>
              </a:rPr>
              <a:t> </a:t>
            </a:r>
            <a:r>
              <a:rPr lang="sv-SE" sz="1200" b="0" i="0" kern="1200" dirty="0">
                <a:solidFill>
                  <a:schemeClr val="tx1"/>
                </a:solidFill>
                <a:effectLst/>
                <a:latin typeface="Times" pitchFamily="-16" charset="0"/>
                <a:ea typeface="+mn-ea"/>
                <a:cs typeface="+mn-cs"/>
              </a:rPr>
              <a:t>Nynäshamns kommuner</a:t>
            </a:r>
            <a:r>
              <a:rPr lang="sv-SE" sz="1200" b="0" i="0" kern="1200" baseline="0" dirty="0">
                <a:solidFill>
                  <a:schemeClr val="tx1"/>
                </a:solidFill>
                <a:effectLst/>
                <a:latin typeface="Times" pitchFamily="-16" charset="0"/>
                <a:ea typeface="+mn-ea"/>
                <a:cs typeface="+mn-cs"/>
              </a:rPr>
              <a:t>.</a:t>
            </a:r>
            <a:br>
              <a:rPr lang="sv-SE" sz="1200" b="0" i="0" kern="1200" dirty="0">
                <a:solidFill>
                  <a:schemeClr val="tx1"/>
                </a:solidFill>
                <a:effectLst/>
                <a:latin typeface="Times" pitchFamily="-16" charset="0"/>
                <a:ea typeface="+mn-ea"/>
                <a:cs typeface="+mn-cs"/>
              </a:rPr>
            </a:br>
            <a:r>
              <a:rPr lang="sv-SE" sz="1200" b="0" i="0" kern="1200" dirty="0">
                <a:solidFill>
                  <a:schemeClr val="tx1"/>
                </a:solidFill>
                <a:effectLst/>
                <a:latin typeface="Times" pitchFamily="-16" charset="0"/>
                <a:ea typeface="+mn-ea"/>
                <a:cs typeface="+mn-cs"/>
              </a:rPr>
              <a:t>Vi</a:t>
            </a:r>
            <a:r>
              <a:rPr lang="sv-SE" sz="1200" b="0" i="0" kern="1200" baseline="0" dirty="0">
                <a:solidFill>
                  <a:schemeClr val="tx1"/>
                </a:solidFill>
                <a:effectLst/>
                <a:latin typeface="Times" pitchFamily="-16" charset="0"/>
                <a:ea typeface="+mn-ea"/>
                <a:cs typeface="+mn-cs"/>
              </a:rPr>
              <a:t> är en tillväxtk</a:t>
            </a:r>
            <a:r>
              <a:rPr lang="sv-SE" sz="1200" b="0" i="0" kern="1200" dirty="0">
                <a:solidFill>
                  <a:schemeClr val="tx1"/>
                </a:solidFill>
                <a:effectLst/>
                <a:latin typeface="Times" pitchFamily="-16" charset="0"/>
                <a:ea typeface="+mn-ea"/>
                <a:cs typeface="+mn-cs"/>
              </a:rPr>
              <a:t>ommun och har</a:t>
            </a:r>
            <a:r>
              <a:rPr lang="sv-SE" sz="1200" b="0" i="0" kern="1200" baseline="0" dirty="0">
                <a:solidFill>
                  <a:schemeClr val="tx1"/>
                </a:solidFill>
                <a:effectLst/>
                <a:latin typeface="Times" pitchFamily="-16" charset="0"/>
                <a:ea typeface="+mn-ea"/>
                <a:cs typeface="+mn-cs"/>
              </a:rPr>
              <a:t> nu snart 100 000 invånare </a:t>
            </a:r>
            <a:r>
              <a:rPr lang="sv-SE" sz="1200" b="0" i="1" kern="1200" baseline="0" dirty="0">
                <a:solidFill>
                  <a:schemeClr val="tx1"/>
                </a:solidFill>
                <a:effectLst/>
                <a:latin typeface="Times" pitchFamily="-16" charset="0"/>
                <a:ea typeface="+mn-ea"/>
                <a:cs typeface="+mn-cs"/>
              </a:rPr>
              <a:t>(feb 2024) </a:t>
            </a:r>
            <a:r>
              <a:rPr lang="sv-SE" sz="1200" b="0" i="0" kern="1200" baseline="0" dirty="0">
                <a:solidFill>
                  <a:schemeClr val="tx1"/>
                </a:solidFill>
                <a:effectLst/>
                <a:latin typeface="Times" pitchFamily="-16" charset="0"/>
                <a:ea typeface="+mn-ea"/>
                <a:cs typeface="+mn-cs"/>
              </a:rPr>
              <a:t>Nu är vi i ett expansivt skede och växer snabbt. </a:t>
            </a:r>
          </a:p>
          <a:p>
            <a:endParaRPr lang="sv-SE" sz="1200" b="0" i="0" kern="1200" baseline="0" dirty="0">
              <a:solidFill>
                <a:schemeClr val="tx1"/>
              </a:solidFill>
              <a:effectLst/>
              <a:latin typeface="Times"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i="0" kern="1200" baseline="0" dirty="0">
                <a:solidFill>
                  <a:schemeClr val="tx1"/>
                </a:solidFill>
                <a:effectLst/>
                <a:latin typeface="Times" pitchFamily="-16" charset="0"/>
                <a:ea typeface="+mn-ea"/>
                <a:cs typeface="+mn-cs"/>
              </a:rPr>
              <a:t>Styre 2023–2026</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kern="1200" baseline="0" dirty="0">
                <a:solidFill>
                  <a:schemeClr val="tx1"/>
                </a:solidFill>
                <a:effectLst/>
                <a:latin typeface="Times" pitchFamily="-16" charset="0"/>
                <a:ea typeface="+mn-ea"/>
                <a:cs typeface="+mn-cs"/>
              </a:rPr>
              <a:t>Det är tre partier som styr Haninge tillsammans, Haningealliansen. Den</a:t>
            </a:r>
            <a:r>
              <a:rPr lang="sv-SE" b="0" i="0" dirty="0">
                <a:solidFill>
                  <a:srgbClr val="1B1B1D"/>
                </a:solidFill>
                <a:effectLst/>
                <a:latin typeface="FranklinGothicFS"/>
              </a:rPr>
              <a:t> politiska kommunledningen för mandatperioden 2023–2026 utgörs av en koalition mellan Moderaterna, Liberalerna och Kristdemokraterna. </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kern="1200" baseline="0" dirty="0">
                <a:solidFill>
                  <a:schemeClr val="tx1"/>
                </a:solidFill>
                <a:effectLst/>
                <a:latin typeface="Times" pitchFamily="-16" charset="0"/>
                <a:ea typeface="+mn-ea"/>
                <a:cs typeface="+mn-cs"/>
              </a:rPr>
              <a:t>I Mål- och </a:t>
            </a:r>
            <a:r>
              <a:rPr lang="sv-SE" sz="1200" b="0" kern="1200" baseline="0" dirty="0" err="1">
                <a:solidFill>
                  <a:schemeClr val="tx1"/>
                </a:solidFill>
                <a:effectLst/>
                <a:latin typeface="Times" pitchFamily="-16" charset="0"/>
                <a:ea typeface="+mn-ea"/>
                <a:cs typeface="+mn-cs"/>
              </a:rPr>
              <a:t>budgetdokumentet</a:t>
            </a:r>
            <a:r>
              <a:rPr lang="sv-SE" sz="1200" b="0" kern="1200" baseline="0" dirty="0">
                <a:solidFill>
                  <a:schemeClr val="tx1"/>
                </a:solidFill>
                <a:effectLst/>
                <a:latin typeface="Times" pitchFamily="-16" charset="0"/>
                <a:ea typeface="+mn-ea"/>
                <a:cs typeface="+mn-cs"/>
              </a:rPr>
              <a:t> 2024-2027 formuleras löften till våra medborgare;</a:t>
            </a:r>
          </a:p>
          <a:p>
            <a:r>
              <a:rPr lang="sv-SE" sz="1800" b="0" i="0" u="none" strike="noStrike" baseline="0" dirty="0">
                <a:solidFill>
                  <a:srgbClr val="000000"/>
                </a:solidFill>
                <a:latin typeface="Garamond" panose="02020404030301010803" pitchFamily="18" charset="0"/>
              </a:rPr>
              <a:t>Haninge kommuns löfte till invånarna är att: </a:t>
            </a:r>
          </a:p>
          <a:p>
            <a:r>
              <a:rPr lang="sv-SE" sz="1800" b="0" i="0" u="none" strike="noStrike" baseline="0" dirty="0">
                <a:solidFill>
                  <a:srgbClr val="000000"/>
                </a:solidFill>
                <a:latin typeface="Garamond" panose="02020404030301010803" pitchFamily="18" charset="0"/>
              </a:rPr>
              <a:t>- vara tillgängliga och erbjuda god service </a:t>
            </a:r>
          </a:p>
          <a:p>
            <a:r>
              <a:rPr lang="sv-SE" sz="1800" b="0" i="0" u="none" strike="noStrike" baseline="0" dirty="0">
                <a:solidFill>
                  <a:srgbClr val="000000"/>
                </a:solidFill>
                <a:latin typeface="Garamond" panose="02020404030301010803" pitchFamily="18" charset="0"/>
              </a:rPr>
              <a:t>- behandla invånare och kunder med professionalitet och respekt </a:t>
            </a:r>
          </a:p>
          <a:p>
            <a:r>
              <a:rPr lang="sv-SE" sz="1800" b="0" i="0" u="none" strike="noStrike" baseline="0" dirty="0">
                <a:solidFill>
                  <a:srgbClr val="000000"/>
                </a:solidFill>
                <a:latin typeface="Garamond" panose="02020404030301010803" pitchFamily="18" charset="0"/>
              </a:rPr>
              <a:t>- varsamt förvalta skattebetalarnas pengar</a:t>
            </a:r>
            <a:endParaRPr lang="sv-SE" sz="1200" b="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Det mesta av skatten går (som i många andra kommuner) till skolan och till vård och omsorg.</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i="1" kern="1200" baseline="0" dirty="0">
              <a:solidFill>
                <a:schemeClr val="tx1"/>
              </a:solidFill>
              <a:effectLst/>
              <a:latin typeface="Times"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i="0" kern="1200" baseline="0" dirty="0">
                <a:solidFill>
                  <a:schemeClr val="tx1"/>
                </a:solidFill>
                <a:effectLst/>
                <a:latin typeface="Times" pitchFamily="-16" charset="0"/>
                <a:ea typeface="+mn-ea"/>
                <a:cs typeface="+mn-cs"/>
              </a:rPr>
              <a:t>Befolkning:</a:t>
            </a:r>
          </a:p>
          <a:p>
            <a:r>
              <a:rPr lang="sv-SE" sz="1200" b="0" i="0" kern="1200" baseline="0" dirty="0">
                <a:solidFill>
                  <a:schemeClr val="tx1"/>
                </a:solidFill>
                <a:effectLst/>
                <a:latin typeface="Times" pitchFamily="-16" charset="0"/>
                <a:ea typeface="+mn-ea"/>
                <a:cs typeface="+mn-cs"/>
              </a:rPr>
              <a:t>Medelinkomsten i Haninge är </a:t>
            </a:r>
            <a:r>
              <a:rPr lang="hr-HR" sz="1200" b="0" i="0" kern="1200" baseline="0" dirty="0">
                <a:solidFill>
                  <a:schemeClr val="tx1"/>
                </a:solidFill>
                <a:effectLst/>
                <a:latin typeface="Times" pitchFamily="-16" charset="0"/>
                <a:ea typeface="+mn-ea"/>
                <a:cs typeface="+mn-cs"/>
              </a:rPr>
              <a:t>300 300 </a:t>
            </a:r>
            <a:r>
              <a:rPr lang="hr-HR" sz="1200" b="0" i="0" kern="1200" dirty="0" err="1">
                <a:solidFill>
                  <a:schemeClr val="tx1"/>
                </a:solidFill>
                <a:effectLst/>
                <a:latin typeface="Times" pitchFamily="-16" charset="0"/>
                <a:ea typeface="+mn-ea"/>
                <a:cs typeface="+mn-cs"/>
              </a:rPr>
              <a:t>kronor</a:t>
            </a:r>
            <a:r>
              <a:rPr lang="hr-HR" sz="1200" b="0" i="0" kern="1200" dirty="0">
                <a:solidFill>
                  <a:schemeClr val="tx1"/>
                </a:solidFill>
                <a:effectLst/>
                <a:latin typeface="Times" pitchFamily="-16" charset="0"/>
                <a:ea typeface="+mn-ea"/>
                <a:cs typeface="+mn-cs"/>
              </a:rPr>
              <a:t> </a:t>
            </a:r>
            <a:r>
              <a:rPr lang="sv-SE" sz="1200" b="0" i="0" kern="1200" dirty="0">
                <a:solidFill>
                  <a:schemeClr val="tx1"/>
                </a:solidFill>
                <a:effectLst/>
                <a:latin typeface="Times" pitchFamily="-16" charset="0"/>
                <a:ea typeface="+mn-ea"/>
                <a:cs typeface="+mn-cs"/>
              </a:rPr>
              <a:t>bland dem som är 20 år och äldre.</a:t>
            </a:r>
          </a:p>
          <a:p>
            <a:r>
              <a:rPr lang="sv-SE" sz="1200" b="0" i="1" kern="1200" dirty="0">
                <a:solidFill>
                  <a:schemeClr val="tx1"/>
                </a:solidFill>
                <a:effectLst/>
                <a:latin typeface="Times" pitchFamily="-16" charset="0"/>
                <a:ea typeface="+mn-ea"/>
                <a:cs typeface="+mn-cs"/>
              </a:rPr>
              <a:t>Jämförelsesiffra:</a:t>
            </a:r>
            <a:r>
              <a:rPr lang="sv-SE" sz="1200" b="0" i="1" kern="1200" baseline="0" dirty="0">
                <a:solidFill>
                  <a:schemeClr val="tx1"/>
                </a:solidFill>
                <a:effectLst/>
                <a:latin typeface="Times" pitchFamily="-16" charset="0"/>
                <a:ea typeface="+mn-ea"/>
                <a:cs typeface="+mn-cs"/>
              </a:rPr>
              <a:t> </a:t>
            </a:r>
            <a:r>
              <a:rPr lang="hr-HR" sz="1200" b="0" i="1" kern="1200" dirty="0">
                <a:solidFill>
                  <a:schemeClr val="tx1"/>
                </a:solidFill>
                <a:effectLst/>
                <a:latin typeface="Times" pitchFamily="-16" charset="0"/>
                <a:ea typeface="+mn-ea"/>
                <a:cs typeface="+mn-cs"/>
              </a:rPr>
              <a:t>300 000 </a:t>
            </a:r>
            <a:r>
              <a:rPr lang="hr-HR" sz="1200" b="0" i="1" kern="1200" dirty="0" err="1">
                <a:solidFill>
                  <a:schemeClr val="tx1"/>
                </a:solidFill>
                <a:effectLst/>
                <a:latin typeface="Times" pitchFamily="-16" charset="0"/>
                <a:ea typeface="+mn-ea"/>
                <a:cs typeface="+mn-cs"/>
              </a:rPr>
              <a:t>kronor</a:t>
            </a:r>
            <a:r>
              <a:rPr lang="hr-HR" sz="1200" b="0" i="1" kern="1200" dirty="0">
                <a:solidFill>
                  <a:schemeClr val="tx1"/>
                </a:solidFill>
                <a:effectLst/>
                <a:latin typeface="Times" pitchFamily="-16" charset="0"/>
                <a:ea typeface="+mn-ea"/>
                <a:cs typeface="+mn-cs"/>
              </a:rPr>
              <a:t> som</a:t>
            </a:r>
            <a:r>
              <a:rPr lang="hr-HR" sz="1200" b="0" i="1" kern="1200" baseline="0" dirty="0">
                <a:solidFill>
                  <a:schemeClr val="tx1"/>
                </a:solidFill>
                <a:effectLst/>
                <a:latin typeface="Times" pitchFamily="-16" charset="0"/>
                <a:ea typeface="+mn-ea"/>
                <a:cs typeface="+mn-cs"/>
              </a:rPr>
              <a:t> </a:t>
            </a:r>
            <a:r>
              <a:rPr lang="hr-HR" sz="1200" b="0" i="1" kern="1200" baseline="0" dirty="0" err="1">
                <a:solidFill>
                  <a:schemeClr val="tx1"/>
                </a:solidFill>
                <a:effectLst/>
                <a:latin typeface="Times" pitchFamily="-16" charset="0"/>
                <a:ea typeface="+mn-ea"/>
                <a:cs typeface="+mn-cs"/>
              </a:rPr>
              <a:t>medelinkomst</a:t>
            </a:r>
            <a:r>
              <a:rPr lang="hr-HR" sz="1200" b="0" i="1" kern="1200" baseline="0" dirty="0">
                <a:solidFill>
                  <a:schemeClr val="tx1"/>
                </a:solidFill>
                <a:effectLst/>
                <a:latin typeface="Times" pitchFamily="-16" charset="0"/>
                <a:ea typeface="+mn-ea"/>
                <a:cs typeface="+mn-cs"/>
              </a:rPr>
              <a:t> </a:t>
            </a:r>
            <a:r>
              <a:rPr lang="sv-SE" sz="1200" b="0" i="1" kern="1200" baseline="0" dirty="0">
                <a:solidFill>
                  <a:schemeClr val="tx1"/>
                </a:solidFill>
                <a:effectLst/>
                <a:latin typeface="Times" pitchFamily="-16" charset="0"/>
                <a:ea typeface="+mn-ea"/>
                <a:cs typeface="+mn-cs"/>
              </a:rPr>
              <a:t>i Sverige totalt. </a:t>
            </a:r>
          </a:p>
          <a:p>
            <a:endParaRPr lang="sv-SE" sz="1200" b="0" i="1" kern="1200" baseline="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När nya bostäder</a:t>
            </a:r>
            <a:r>
              <a:rPr lang="sv-SE" sz="1200" kern="1200" baseline="0" dirty="0">
                <a:solidFill>
                  <a:schemeClr val="tx1"/>
                </a:solidFill>
                <a:effectLst/>
                <a:latin typeface="Times" pitchFamily="-16" charset="0"/>
                <a:ea typeface="+mn-ea"/>
                <a:cs typeface="+mn-cs"/>
              </a:rPr>
              <a:t> byggs </a:t>
            </a:r>
            <a:r>
              <a:rPr lang="sv-SE" sz="1200" kern="1200" dirty="0">
                <a:solidFill>
                  <a:schemeClr val="tx1"/>
                </a:solidFill>
                <a:effectLst/>
                <a:latin typeface="Times" pitchFamily="-16" charset="0"/>
                <a:ea typeface="+mn-ea"/>
                <a:cs typeface="+mn-cs"/>
              </a:rPr>
              <a:t>förväntas </a:t>
            </a:r>
            <a:r>
              <a:rPr lang="sv-SE" sz="1200" kern="1200" baseline="0" dirty="0">
                <a:solidFill>
                  <a:schemeClr val="tx1"/>
                </a:solidFill>
                <a:effectLst/>
                <a:latin typeface="Times" pitchFamily="-16" charset="0"/>
                <a:ea typeface="+mn-ea"/>
                <a:cs typeface="+mn-cs"/>
              </a:rPr>
              <a:t>kommunen </a:t>
            </a:r>
            <a:r>
              <a:rPr lang="sv-SE" sz="1200" kern="1200" dirty="0">
                <a:solidFill>
                  <a:schemeClr val="tx1"/>
                </a:solidFill>
                <a:effectLst/>
                <a:latin typeface="Times" pitchFamily="-16" charset="0"/>
                <a:ea typeface="+mn-ea"/>
                <a:cs typeface="+mn-cs"/>
              </a:rPr>
              <a:t>bli ännu mer attraktiv för till exempel unga familjer.</a:t>
            </a:r>
            <a:br>
              <a:rPr lang="sv-SE" sz="1200" b="0" i="0" kern="1200" baseline="0" dirty="0">
                <a:solidFill>
                  <a:schemeClr val="tx1"/>
                </a:solidFill>
                <a:effectLst/>
                <a:latin typeface="Times" pitchFamily="-16" charset="0"/>
                <a:ea typeface="+mn-ea"/>
                <a:cs typeface="+mn-cs"/>
              </a:rPr>
            </a:br>
            <a:r>
              <a:rPr lang="sv-SE" sz="1200" b="0" i="0" kern="1200" baseline="0" dirty="0">
                <a:solidFill>
                  <a:schemeClr val="tx1"/>
                </a:solidFill>
                <a:effectLst/>
                <a:latin typeface="Times" pitchFamily="-16" charset="0"/>
                <a:ea typeface="+mn-ea"/>
                <a:cs typeface="+mn-cs"/>
              </a:rPr>
              <a:t>Det kommer snart att märkas i förskolan och i grundskolans lägre klasser, </a:t>
            </a:r>
            <a:r>
              <a:rPr lang="sv-SE" sz="1200" b="0" kern="1200" dirty="0">
                <a:solidFill>
                  <a:schemeClr val="tx1"/>
                </a:solidFill>
                <a:effectLst/>
                <a:latin typeface="Times" pitchFamily="-16" charset="0"/>
                <a:ea typeface="+mn-ea"/>
                <a:cs typeface="+mn-cs"/>
              </a:rPr>
              <a:t>enligt en prognos för 2017–2026 som konsultföretaget </a:t>
            </a:r>
            <a:r>
              <a:rPr lang="sv-SE" sz="1200" b="0" kern="1200" dirty="0" err="1">
                <a:solidFill>
                  <a:schemeClr val="tx1"/>
                </a:solidFill>
                <a:effectLst/>
                <a:latin typeface="Times" pitchFamily="-16" charset="0"/>
                <a:ea typeface="+mn-ea"/>
                <a:cs typeface="+mn-cs"/>
              </a:rPr>
              <a:t>Sweco</a:t>
            </a:r>
            <a:r>
              <a:rPr lang="sv-SE" sz="1200" b="0" kern="1200" dirty="0">
                <a:solidFill>
                  <a:schemeClr val="tx1"/>
                </a:solidFill>
                <a:effectLst/>
                <a:latin typeface="Times" pitchFamily="-16" charset="0"/>
                <a:ea typeface="+mn-ea"/>
                <a:cs typeface="+mn-cs"/>
              </a:rPr>
              <a:t> har gjort.  </a:t>
            </a:r>
          </a:p>
          <a:p>
            <a:r>
              <a:rPr lang="sv-SE" sz="1200" b="0" kern="1200" dirty="0">
                <a:solidFill>
                  <a:schemeClr val="tx1"/>
                </a:solidFill>
                <a:effectLst/>
                <a:latin typeface="Times" pitchFamily="-16" charset="0"/>
                <a:ea typeface="+mn-ea"/>
                <a:cs typeface="+mn-cs"/>
              </a:rPr>
              <a:t>Antalet förskolebarn väntas öka med drygt 1 000 fram till 2021 (jämfört med 2016) och med nära 1 800 till 2026.</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Det beror främst på</a:t>
            </a:r>
            <a:r>
              <a:rPr lang="sv-SE" sz="1200" kern="1200" baseline="0" dirty="0">
                <a:solidFill>
                  <a:schemeClr val="tx1"/>
                </a:solidFill>
                <a:effectLst/>
                <a:latin typeface="Times" pitchFamily="-16" charset="0"/>
                <a:ea typeface="+mn-ea"/>
                <a:cs typeface="+mn-cs"/>
              </a:rPr>
              <a:t> </a:t>
            </a:r>
            <a:r>
              <a:rPr lang="sv-SE" sz="1200" kern="1200" dirty="0">
                <a:solidFill>
                  <a:schemeClr val="tx1"/>
                </a:solidFill>
                <a:effectLst/>
                <a:latin typeface="Times" pitchFamily="-16" charset="0"/>
                <a:ea typeface="+mn-ea"/>
                <a:cs typeface="+mn-cs"/>
              </a:rPr>
              <a:t>att personer i åldern 25 till 44 år antas öka kraftigt under prognosperioden. </a:t>
            </a:r>
          </a:p>
          <a:p>
            <a:endParaRPr lang="sv-SE" sz="1200" b="0" i="1" kern="1200" baseline="0" dirty="0">
              <a:solidFill>
                <a:schemeClr val="tx1"/>
              </a:solidFill>
              <a:effectLst/>
              <a:latin typeface="Times" pitchFamily="-16" charset="0"/>
              <a:ea typeface="+mn-ea"/>
              <a:cs typeface="+mn-cs"/>
            </a:endParaRPr>
          </a:p>
          <a:p>
            <a:r>
              <a:rPr lang="sv-SE" sz="1200" b="1" i="0" kern="1200" baseline="0" dirty="0">
                <a:solidFill>
                  <a:schemeClr val="tx1"/>
                </a:solidFill>
                <a:effectLst/>
                <a:latin typeface="Times" pitchFamily="-16" charset="0"/>
                <a:ea typeface="+mn-ea"/>
                <a:cs typeface="+mn-cs"/>
              </a:rPr>
              <a:t>Arbetsmarknad:</a:t>
            </a:r>
          </a:p>
          <a:p>
            <a:r>
              <a:rPr lang="sv-SE" sz="1200" b="0" i="0" kern="1200" baseline="0" dirty="0">
                <a:solidFill>
                  <a:schemeClr val="tx1"/>
                </a:solidFill>
                <a:effectLst/>
                <a:latin typeface="Times" pitchFamily="-16" charset="0"/>
                <a:ea typeface="+mn-ea"/>
                <a:cs typeface="+mn-cs"/>
              </a:rPr>
              <a:t>Haninge kommun är största arbetsgivare. Andra stora arbetsgivare är huvudkontoret för Coca-Cola, </a:t>
            </a:r>
            <a:r>
              <a:rPr lang="sv-SE" sz="1200" b="0" i="0" kern="1200" dirty="0">
                <a:solidFill>
                  <a:schemeClr val="tx1"/>
                </a:solidFill>
                <a:effectLst/>
                <a:latin typeface="Times" pitchFamily="-16" charset="0"/>
                <a:ea typeface="+mn-ea"/>
                <a:cs typeface="+mn-cs"/>
              </a:rPr>
              <a:t>läkemedelsföretaget Recip, pappersgrossisten </a:t>
            </a:r>
            <a:r>
              <a:rPr lang="sv-SE" sz="1200" b="0" i="0" kern="1200" dirty="0" err="1">
                <a:solidFill>
                  <a:schemeClr val="tx1"/>
                </a:solidFill>
                <a:effectLst/>
                <a:latin typeface="Times" pitchFamily="-16" charset="0"/>
                <a:ea typeface="+mn-ea"/>
                <a:cs typeface="+mn-cs"/>
              </a:rPr>
              <a:t>Map</a:t>
            </a:r>
            <a:r>
              <a:rPr lang="sv-SE" sz="1200" b="0" i="0" kern="1200" dirty="0">
                <a:solidFill>
                  <a:schemeClr val="tx1"/>
                </a:solidFill>
                <a:effectLst/>
                <a:latin typeface="Times" pitchFamily="-16" charset="0"/>
                <a:ea typeface="+mn-ea"/>
                <a:cs typeface="+mn-cs"/>
              </a:rPr>
              <a:t> Sverige (före detta Svenskt papper), belysningsföretaget </a:t>
            </a:r>
            <a:r>
              <a:rPr lang="sv-SE" sz="1200" b="0" i="0" kern="1200" dirty="0" err="1">
                <a:solidFill>
                  <a:schemeClr val="tx1"/>
                </a:solidFill>
                <a:effectLst/>
                <a:latin typeface="Times" pitchFamily="-16" charset="0"/>
                <a:ea typeface="+mn-ea"/>
                <a:cs typeface="+mn-cs"/>
              </a:rPr>
              <a:t>Osram</a:t>
            </a:r>
            <a:r>
              <a:rPr lang="sv-SE" sz="1200" b="0" i="0" kern="1200" dirty="0">
                <a:solidFill>
                  <a:schemeClr val="tx1"/>
                </a:solidFill>
                <a:effectLst/>
                <a:latin typeface="Times" pitchFamily="-16" charset="0"/>
                <a:ea typeface="+mn-ea"/>
                <a:cs typeface="+mn-cs"/>
              </a:rPr>
              <a:t> och kemikalietillverkaren </a:t>
            </a:r>
            <a:r>
              <a:rPr lang="sv-SE" sz="1200" b="0" i="0" kern="1200" dirty="0" err="1">
                <a:solidFill>
                  <a:schemeClr val="tx1"/>
                </a:solidFill>
                <a:effectLst/>
                <a:latin typeface="Times" pitchFamily="-16" charset="0"/>
                <a:ea typeface="+mn-ea"/>
                <a:cs typeface="+mn-cs"/>
              </a:rPr>
              <a:t>Kemetyl</a:t>
            </a:r>
            <a:r>
              <a:rPr lang="sv-SE" sz="1200" b="0" i="0" kern="1200" dirty="0">
                <a:solidFill>
                  <a:schemeClr val="tx1"/>
                </a:solidFill>
                <a:effectLst/>
                <a:latin typeface="Times" pitchFamily="-16" charset="0"/>
                <a:ea typeface="+mn-ea"/>
                <a:cs typeface="+mn-cs"/>
              </a:rPr>
              <a:t>.</a:t>
            </a:r>
            <a:r>
              <a:rPr lang="sv-SE" sz="1200" b="0" i="0" kern="1200" baseline="0" dirty="0">
                <a:solidFill>
                  <a:schemeClr val="tx1"/>
                </a:solidFill>
                <a:effectLst/>
                <a:latin typeface="Times" pitchFamily="-16" charset="0"/>
                <a:ea typeface="+mn-ea"/>
                <a:cs typeface="+mn-cs"/>
              </a:rPr>
              <a:t> Kommunens</a:t>
            </a:r>
            <a:r>
              <a:rPr lang="sv-SE" sz="1200" b="0" i="0" kern="1200" dirty="0">
                <a:solidFill>
                  <a:schemeClr val="tx1"/>
                </a:solidFill>
                <a:effectLst/>
                <a:latin typeface="Times" pitchFamily="-16" charset="0"/>
                <a:ea typeface="+mn-ea"/>
                <a:cs typeface="+mn-cs"/>
              </a:rPr>
              <a:t> strategiska läge och närhet till både motorväg och järnväg har gjort att många logistikföretag har valt </a:t>
            </a:r>
            <a:r>
              <a:rPr lang="sv-SE" sz="1200" b="0" kern="1200" dirty="0">
                <a:solidFill>
                  <a:schemeClr val="tx1"/>
                </a:solidFill>
                <a:effectLst/>
                <a:latin typeface="Times" pitchFamily="-16" charset="0"/>
                <a:ea typeface="+mn-ea"/>
                <a:cs typeface="+mn-cs"/>
              </a:rPr>
              <a:t>att placera sin verksamhet i Haninge.</a:t>
            </a:r>
          </a:p>
          <a:p>
            <a:endParaRPr lang="sv-SE" sz="1200" b="0" i="1" u="sng" kern="1200" baseline="0" dirty="0">
              <a:solidFill>
                <a:schemeClr val="tx1"/>
              </a:solidFill>
              <a:effectLst/>
              <a:latin typeface="Times" pitchFamily="-16" charset="0"/>
              <a:ea typeface="+mn-ea"/>
              <a:cs typeface="+mn-cs"/>
            </a:endParaRPr>
          </a:p>
          <a:p>
            <a:r>
              <a:rPr lang="sv-SE" sz="1200" b="0" i="0" kern="1200" dirty="0">
                <a:solidFill>
                  <a:schemeClr val="tx1"/>
                </a:solidFill>
                <a:effectLst/>
                <a:latin typeface="Times" pitchFamily="-16" charset="0"/>
                <a:ea typeface="+mn-ea"/>
                <a:cs typeface="+mn-cs"/>
              </a:rPr>
              <a:t>Haninge är en klassisk entreprenörskommun.</a:t>
            </a:r>
            <a:r>
              <a:rPr lang="sv-SE" sz="1200" b="0" i="0" kern="1200" baseline="0" dirty="0">
                <a:solidFill>
                  <a:schemeClr val="tx1"/>
                </a:solidFill>
                <a:effectLst/>
                <a:latin typeface="Times" pitchFamily="-16" charset="0"/>
                <a:ea typeface="+mn-ea"/>
                <a:cs typeface="+mn-cs"/>
              </a:rPr>
              <a:t> </a:t>
            </a:r>
            <a:r>
              <a:rPr lang="sv-SE" sz="1200" b="0" i="0" kern="1200" dirty="0">
                <a:solidFill>
                  <a:schemeClr val="tx1"/>
                </a:solidFill>
                <a:effectLst/>
                <a:latin typeface="Times" pitchFamily="-16" charset="0"/>
                <a:ea typeface="+mn-ea"/>
                <a:cs typeface="+mn-cs"/>
              </a:rPr>
              <a:t>I stort sett varje dag föds</a:t>
            </a:r>
            <a:r>
              <a:rPr lang="sv-SE" sz="1200" b="0" i="0" kern="1200" baseline="0" dirty="0">
                <a:solidFill>
                  <a:schemeClr val="tx1"/>
                </a:solidFill>
                <a:effectLst/>
                <a:latin typeface="Times" pitchFamily="-16" charset="0"/>
                <a:ea typeface="+mn-ea"/>
                <a:cs typeface="+mn-cs"/>
              </a:rPr>
              <a:t> </a:t>
            </a:r>
            <a:r>
              <a:rPr lang="sv-SE" sz="1200" b="0" i="0" kern="1200" dirty="0">
                <a:solidFill>
                  <a:schemeClr val="tx1"/>
                </a:solidFill>
                <a:effectLst/>
                <a:latin typeface="Times" pitchFamily="-16" charset="0"/>
                <a:ea typeface="+mn-ea"/>
                <a:cs typeface="+mn-cs"/>
              </a:rPr>
              <a:t>en ny verksamhet i Haninge och totalt finns nu över 5</a:t>
            </a:r>
            <a:r>
              <a:rPr lang="sv-SE" sz="1200" b="0" i="0" kern="1200" baseline="0" dirty="0">
                <a:solidFill>
                  <a:schemeClr val="tx1"/>
                </a:solidFill>
                <a:effectLst/>
                <a:latin typeface="Times" pitchFamily="-16" charset="0"/>
                <a:ea typeface="+mn-ea"/>
                <a:cs typeface="+mn-cs"/>
              </a:rPr>
              <a:t> </a:t>
            </a:r>
            <a:r>
              <a:rPr lang="sv-SE" sz="1200" b="0" i="0" kern="1200" dirty="0">
                <a:solidFill>
                  <a:schemeClr val="tx1"/>
                </a:solidFill>
                <a:effectLst/>
                <a:latin typeface="Times" pitchFamily="-16" charset="0"/>
                <a:ea typeface="+mn-ea"/>
                <a:cs typeface="+mn-cs"/>
              </a:rPr>
              <a:t>000 företag</a:t>
            </a:r>
            <a:r>
              <a:rPr lang="sv-SE" sz="1200" b="0" i="0" kern="1200" baseline="0" dirty="0">
                <a:solidFill>
                  <a:schemeClr val="tx1"/>
                </a:solidFill>
                <a:effectLst/>
                <a:latin typeface="Times" pitchFamily="-16" charset="0"/>
                <a:ea typeface="+mn-ea"/>
                <a:cs typeface="+mn-cs"/>
              </a:rPr>
              <a:t> här.</a:t>
            </a:r>
            <a:br>
              <a:rPr lang="sv-SE" sz="1200" b="0" i="0" kern="1200" baseline="0" dirty="0">
                <a:solidFill>
                  <a:schemeClr val="tx1"/>
                </a:solidFill>
                <a:effectLst/>
                <a:latin typeface="Times" pitchFamily="-16" charset="0"/>
                <a:ea typeface="+mn-ea"/>
                <a:cs typeface="+mn-cs"/>
              </a:rPr>
            </a:br>
            <a:r>
              <a:rPr lang="sv-SE" sz="1200" b="0" i="0" kern="1200" baseline="0" dirty="0">
                <a:solidFill>
                  <a:schemeClr val="tx1"/>
                </a:solidFill>
                <a:effectLst/>
                <a:latin typeface="Times" pitchFamily="-16" charset="0"/>
                <a:ea typeface="+mn-ea"/>
                <a:cs typeface="+mn-cs"/>
              </a:rPr>
              <a:t>Vi arbetar tillsammans för att utveckla det befintliga näringslivet. </a:t>
            </a:r>
            <a:r>
              <a:rPr lang="sv-SE" sz="1200" b="0" kern="1200" dirty="0">
                <a:solidFill>
                  <a:schemeClr val="tx1"/>
                </a:solidFill>
                <a:effectLst/>
                <a:latin typeface="Times" pitchFamily="-16" charset="0"/>
                <a:ea typeface="+mn-ea"/>
                <a:cs typeface="+mn-cs"/>
              </a:rPr>
              <a:t>Ett exempel är kommunens välbesökta frukostmöten som samlar ett hundratal företagare varje gång, och vi främjar även olika typer av nätverk.</a:t>
            </a:r>
            <a:r>
              <a:rPr lang="sv-SE" b="0" dirty="0">
                <a:effectLst/>
              </a:rPr>
              <a:t> </a:t>
            </a:r>
          </a:p>
          <a:p>
            <a:endParaRPr lang="sv-SE" sz="1200" b="0" i="0" kern="1200" baseline="0" dirty="0">
              <a:solidFill>
                <a:schemeClr val="tx1"/>
              </a:solidFill>
              <a:effectLst/>
              <a:latin typeface="Times" pitchFamily="-16" charset="0"/>
              <a:ea typeface="+mn-ea"/>
              <a:cs typeface="+mn-cs"/>
            </a:endParaRPr>
          </a:p>
          <a:p>
            <a:endParaRPr lang="sv-SE" sz="1200" b="0" i="1" kern="1200" baseline="0" dirty="0">
              <a:solidFill>
                <a:schemeClr val="tx1"/>
              </a:solidFill>
              <a:effectLst/>
              <a:latin typeface="Times"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i="0" kern="1200" baseline="0" dirty="0">
                <a:solidFill>
                  <a:schemeClr val="tx1"/>
                </a:solidFill>
                <a:effectLst/>
                <a:latin typeface="Times" pitchFamily="-16" charset="0"/>
                <a:ea typeface="+mn-ea"/>
                <a:cs typeface="+mn-cs"/>
              </a:rPr>
              <a:t>Hållbarhet</a:t>
            </a:r>
            <a:br>
              <a:rPr lang="sv-SE" sz="1200" b="0" i="0" kern="1200" baseline="0" dirty="0">
                <a:solidFill>
                  <a:schemeClr val="tx1"/>
                </a:solidFill>
                <a:effectLst/>
                <a:latin typeface="Times" pitchFamily="-16" charset="0"/>
                <a:ea typeface="+mn-ea"/>
                <a:cs typeface="+mn-cs"/>
              </a:rPr>
            </a:br>
            <a:r>
              <a:rPr lang="sv-SE" sz="1200" b="0" i="0" kern="1200" baseline="0" dirty="0">
                <a:solidFill>
                  <a:schemeClr val="tx1"/>
                </a:solidFill>
                <a:effectLst/>
                <a:latin typeface="Times" pitchFamily="-16" charset="0"/>
                <a:ea typeface="+mn-ea"/>
                <a:cs typeface="+mn-cs"/>
              </a:rPr>
              <a:t>Kommunen har tagit fram ett </a:t>
            </a:r>
            <a:r>
              <a:rPr lang="sv-SE" sz="1200" b="0" i="0" kern="1200" dirty="0">
                <a:solidFill>
                  <a:schemeClr val="tx1"/>
                </a:solidFill>
                <a:effectLst/>
                <a:latin typeface="Times" pitchFamily="-16" charset="0"/>
                <a:ea typeface="+mn-ea"/>
                <a:cs typeface="+mn-cs"/>
              </a:rPr>
              <a:t>klimat- och miljöpolitiskt program,</a:t>
            </a:r>
            <a:r>
              <a:rPr lang="sv-SE" sz="1200" b="0" i="0" kern="1200" baseline="0" dirty="0">
                <a:solidFill>
                  <a:schemeClr val="tx1"/>
                </a:solidFill>
                <a:effectLst/>
                <a:latin typeface="Times" pitchFamily="-16" charset="0"/>
                <a:ea typeface="+mn-ea"/>
                <a:cs typeface="+mn-cs"/>
              </a:rPr>
              <a:t> som antogs i oktober 2017. </a:t>
            </a:r>
            <a:r>
              <a:rPr lang="sv-SE" sz="1200" kern="1200" dirty="0">
                <a:solidFill>
                  <a:schemeClr val="tx1"/>
                </a:solidFill>
                <a:effectLst/>
                <a:latin typeface="Times" pitchFamily="-16" charset="0"/>
                <a:ea typeface="+mn-ea"/>
                <a:cs typeface="+mn-cs"/>
              </a:rPr>
              <a:t>Haninge kommun strävar efter att vara ledande i klimat- och miljöarbetet. Vi ska ligga i framkant bland Sveriges kommuner för en hållbar stadsutveckling och en god livsmiljö. Att ta hänsyn till miljön</a:t>
            </a:r>
            <a:r>
              <a:rPr lang="sv-SE" sz="1200" kern="1200" baseline="0" dirty="0">
                <a:solidFill>
                  <a:schemeClr val="tx1"/>
                </a:solidFill>
                <a:effectLst/>
                <a:latin typeface="Times" pitchFamily="-16" charset="0"/>
                <a:ea typeface="+mn-ea"/>
                <a:cs typeface="+mn-cs"/>
              </a:rPr>
              <a:t> är</a:t>
            </a:r>
            <a:r>
              <a:rPr lang="sv-SE" sz="1200" kern="1200" dirty="0">
                <a:solidFill>
                  <a:schemeClr val="tx1"/>
                </a:solidFill>
                <a:effectLst/>
                <a:latin typeface="Times" pitchFamily="-16" charset="0"/>
                <a:ea typeface="+mn-ea"/>
                <a:cs typeface="+mn-cs"/>
              </a:rPr>
              <a:t> en självklar del i kommunens verksamhet och ingår i alla beslut på</a:t>
            </a:r>
            <a:r>
              <a:rPr lang="sv-SE" sz="1200" kern="1200" baseline="0" dirty="0">
                <a:solidFill>
                  <a:schemeClr val="tx1"/>
                </a:solidFill>
                <a:effectLst/>
                <a:latin typeface="Times" pitchFamily="-16" charset="0"/>
                <a:ea typeface="+mn-ea"/>
                <a:cs typeface="+mn-cs"/>
              </a:rPr>
              <a:t> </a:t>
            </a:r>
            <a:r>
              <a:rPr lang="sv-SE" sz="1200" kern="1200" dirty="0">
                <a:solidFill>
                  <a:schemeClr val="tx1"/>
                </a:solidFill>
                <a:effectLst/>
                <a:latin typeface="Times" pitchFamily="-16" charset="0"/>
                <a:ea typeface="+mn-ea"/>
                <a:cs typeface="+mn-cs"/>
              </a:rPr>
              <a:t>alla nivåer.</a:t>
            </a:r>
          </a:p>
          <a:p>
            <a:pPr marL="0" marR="0" indent="0" algn="l" defTabSz="914400" rtl="0" eaLnBrk="0" fontAlgn="base" latinLnBrk="0" hangingPunct="0">
              <a:lnSpc>
                <a:spcPct val="100000"/>
              </a:lnSpc>
              <a:spcBef>
                <a:spcPct val="30000"/>
              </a:spcBef>
              <a:spcAft>
                <a:spcPct val="0"/>
              </a:spcAft>
              <a:buClrTx/>
              <a:buSzTx/>
              <a:buFontTx/>
              <a:buNone/>
              <a:tabLst/>
              <a:defRPr/>
            </a:pPr>
            <a:br>
              <a:rPr lang="sv-SE" sz="1200" b="0" i="0" kern="1200" baseline="0" dirty="0">
                <a:solidFill>
                  <a:schemeClr val="tx1"/>
                </a:solidFill>
                <a:effectLst/>
                <a:latin typeface="Times" pitchFamily="-16" charset="0"/>
                <a:ea typeface="+mn-ea"/>
                <a:cs typeface="+mn-cs"/>
              </a:rPr>
            </a:br>
            <a:r>
              <a:rPr lang="sv-SE" sz="1200" b="1" i="0" kern="1200" baseline="0" dirty="0">
                <a:solidFill>
                  <a:schemeClr val="tx1"/>
                </a:solidFill>
                <a:effectLst/>
                <a:latin typeface="Times" pitchFamily="-16" charset="0"/>
                <a:ea typeface="+mn-ea"/>
                <a:cs typeface="+mn-cs"/>
              </a:rPr>
              <a:t>Övrigt:</a:t>
            </a:r>
          </a:p>
          <a:p>
            <a:pPr algn="l">
              <a:lnSpc>
                <a:spcPts val="1200"/>
              </a:lnSpc>
            </a:pPr>
            <a:r>
              <a:rPr lang="sv-SE" sz="1200" b="0" kern="1200" dirty="0">
                <a:solidFill>
                  <a:schemeClr val="tx1"/>
                </a:solidFill>
                <a:latin typeface="Times" pitchFamily="-16" charset="0"/>
                <a:ea typeface="+mn-ea"/>
                <a:cs typeface="+mn-cs"/>
              </a:rPr>
              <a:t>Pendeltågen </a:t>
            </a:r>
            <a:r>
              <a:rPr lang="sv-SE" sz="1200" b="0" kern="1200" baseline="0" dirty="0">
                <a:solidFill>
                  <a:schemeClr val="tx1"/>
                </a:solidFill>
                <a:latin typeface="Times" pitchFamily="-16" charset="0"/>
                <a:ea typeface="+mn-ea"/>
                <a:cs typeface="+mn-cs"/>
              </a:rPr>
              <a:t>går ofta och det tar cirka 20 minuter från Söder. Det är lätt att pendla hit med bil.</a:t>
            </a:r>
          </a:p>
          <a:p>
            <a:pPr algn="l">
              <a:lnSpc>
                <a:spcPts val="1200"/>
              </a:lnSpc>
            </a:pPr>
            <a:br>
              <a:rPr lang="sv-SE" sz="1200" b="0" i="1" kern="1200" baseline="0" dirty="0">
                <a:solidFill>
                  <a:schemeClr val="tx1"/>
                </a:solidFill>
                <a:latin typeface="Times" pitchFamily="-16" charset="0"/>
                <a:ea typeface="+mn-ea"/>
                <a:cs typeface="+mn-cs"/>
              </a:rPr>
            </a:br>
            <a:r>
              <a:rPr lang="sv-SE" sz="1200" b="0" kern="1200" baseline="0" dirty="0">
                <a:solidFill>
                  <a:schemeClr val="tx1"/>
                </a:solidFill>
                <a:latin typeface="Times" pitchFamily="-16" charset="0"/>
                <a:ea typeface="+mn-ea"/>
                <a:cs typeface="+mn-cs"/>
              </a:rPr>
              <a:t>Haninge är känt för sin vackra och tillgängliga natur. Det finns mer än 4 000 öar inom kommunen; Utö, Ornö, </a:t>
            </a:r>
            <a:r>
              <a:rPr lang="sv-SE" sz="1200" b="0" kern="1200" baseline="0" dirty="0" err="1">
                <a:solidFill>
                  <a:schemeClr val="tx1"/>
                </a:solidFill>
                <a:latin typeface="Times" pitchFamily="-16" charset="0"/>
                <a:ea typeface="+mn-ea"/>
                <a:cs typeface="+mn-cs"/>
              </a:rPr>
              <a:t>Kymmendö</a:t>
            </a:r>
            <a:r>
              <a:rPr lang="sv-SE" sz="1200" b="0" kern="1200" baseline="0" dirty="0">
                <a:solidFill>
                  <a:schemeClr val="tx1"/>
                </a:solidFill>
                <a:latin typeface="Times" pitchFamily="-16" charset="0"/>
                <a:ea typeface="+mn-ea"/>
                <a:cs typeface="+mn-cs"/>
              </a:rPr>
              <a:t> är kanske några av de mest kända. Det finns totalt 21 naturreservat här och </a:t>
            </a:r>
            <a:r>
              <a:rPr lang="sv-SE" sz="1200" b="0" kern="1200" baseline="0" dirty="0" err="1">
                <a:solidFill>
                  <a:schemeClr val="tx1"/>
                </a:solidFill>
                <a:latin typeface="Times" pitchFamily="-16" charset="0"/>
                <a:ea typeface="+mn-ea"/>
                <a:cs typeface="+mn-cs"/>
              </a:rPr>
              <a:t>Tyresta</a:t>
            </a:r>
            <a:r>
              <a:rPr lang="sv-SE" sz="1200" b="0" kern="1200" baseline="0" dirty="0">
                <a:solidFill>
                  <a:schemeClr val="tx1"/>
                </a:solidFill>
                <a:latin typeface="Times" pitchFamily="-16" charset="0"/>
                <a:ea typeface="+mn-ea"/>
                <a:cs typeface="+mn-cs"/>
              </a:rPr>
              <a:t> nationalpark har många populära vandringsleder genom orörd vildmark. I Haninge finns också ett rikt kulturliv, flera bibliotek, sportanläggningar och ett engagerat föreningsliv. </a:t>
            </a:r>
            <a:r>
              <a:rPr lang="sv-SE" sz="1200" b="0" i="0" kern="1200" baseline="0" dirty="0">
                <a:solidFill>
                  <a:schemeClr val="tx1"/>
                </a:solidFill>
                <a:effectLst/>
                <a:latin typeface="Times" pitchFamily="-16" charset="0"/>
                <a:ea typeface="+mn-ea"/>
                <a:cs typeface="+mn-cs"/>
              </a:rPr>
              <a:t>M</a:t>
            </a:r>
            <a:r>
              <a:rPr lang="sv-SE" sz="1200" b="0" i="0" kern="1200" dirty="0">
                <a:solidFill>
                  <a:schemeClr val="tx1"/>
                </a:solidFill>
                <a:effectLst/>
                <a:latin typeface="Times" pitchFamily="-16" charset="0"/>
                <a:ea typeface="+mn-ea"/>
                <a:cs typeface="+mn-cs"/>
              </a:rPr>
              <a:t>ed ditt bibliotekskort kan du låna en cykel på</a:t>
            </a:r>
            <a:r>
              <a:rPr lang="sv-SE" sz="1200" b="0" i="0" kern="1200" baseline="0" dirty="0">
                <a:solidFill>
                  <a:schemeClr val="tx1"/>
                </a:solidFill>
                <a:effectLst/>
                <a:latin typeface="Times" pitchFamily="-16" charset="0"/>
                <a:ea typeface="+mn-ea"/>
                <a:cs typeface="+mn-cs"/>
              </a:rPr>
              <a:t> </a:t>
            </a:r>
            <a:r>
              <a:rPr lang="sv-SE" sz="1200" b="0" i="0" kern="1200" dirty="0">
                <a:solidFill>
                  <a:schemeClr val="tx1"/>
                </a:solidFill>
                <a:effectLst/>
                <a:latin typeface="Times" pitchFamily="-16" charset="0"/>
                <a:ea typeface="+mn-ea"/>
                <a:cs typeface="+mn-cs"/>
              </a:rPr>
              <a:t>torget utanför Haninge kulturhus. </a:t>
            </a:r>
          </a:p>
          <a:p>
            <a:pPr algn="l">
              <a:lnSpc>
                <a:spcPts val="1200"/>
              </a:lnSpc>
            </a:pPr>
            <a:r>
              <a:rPr lang="sv-SE" sz="1200" b="0" kern="1200" baseline="0" dirty="0">
                <a:solidFill>
                  <a:schemeClr val="tx1"/>
                </a:solidFill>
                <a:latin typeface="Times" pitchFamily="-16" charset="0"/>
                <a:ea typeface="+mn-ea"/>
                <a:cs typeface="+mn-cs"/>
              </a:rPr>
              <a:t>Här finns också många historiskt intressanta platser och spår från bosättningar från flera tusen år tillbaka. </a:t>
            </a:r>
          </a:p>
          <a:p>
            <a:endParaRPr lang="sv-SE" u="none" dirty="0"/>
          </a:p>
          <a:p>
            <a:endParaRPr lang="sv-SE" u="none" dirty="0"/>
          </a:p>
          <a:p>
            <a:endParaRPr lang="sv-SE" u="non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a:t>
            </a:fld>
            <a:endParaRPr lang="sv-SE" altLang="sv-SE"/>
          </a:p>
        </p:txBody>
      </p:sp>
    </p:spTree>
    <p:extLst>
      <p:ext uri="{BB962C8B-B14F-4D97-AF65-F5344CB8AC3E}">
        <p14:creationId xmlns:p14="http://schemas.microsoft.com/office/powerpoint/2010/main" val="15341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tx1"/>
              </a:solidFill>
              <a:effectLst/>
              <a:latin typeface="Times"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u="sng" kern="1200" dirty="0">
                <a:solidFill>
                  <a:schemeClr val="tx1"/>
                </a:solidFill>
                <a:effectLst/>
                <a:latin typeface="Times" pitchFamily="-16" charset="0"/>
                <a:ea typeface="+mn-ea"/>
                <a:cs typeface="+mn-cs"/>
              </a:rPr>
              <a:t>VÅRT UPPDRAG: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1" u="sng" kern="1200" dirty="0">
              <a:solidFill>
                <a:schemeClr val="tx1"/>
              </a:solidFill>
              <a:effectLst/>
              <a:latin typeface="Times"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kern="1200" dirty="0">
                <a:solidFill>
                  <a:schemeClr val="tx1"/>
                </a:solidFill>
                <a:effectLst/>
                <a:latin typeface="Times" pitchFamily="-16" charset="0"/>
                <a:ea typeface="+mn-ea"/>
                <a:cs typeface="+mn-cs"/>
              </a:rPr>
              <a:t>Vi </a:t>
            </a:r>
            <a:r>
              <a:rPr lang="sv-SE" sz="1200" b="0" kern="1200" baseline="0" dirty="0">
                <a:solidFill>
                  <a:schemeClr val="tx1"/>
                </a:solidFill>
                <a:effectLst/>
                <a:latin typeface="Times" pitchFamily="-16" charset="0"/>
                <a:ea typeface="+mn-ea"/>
                <a:cs typeface="+mn-cs"/>
              </a:rPr>
              <a:t>har </a:t>
            </a:r>
            <a:r>
              <a:rPr lang="sv-SE" sz="1200" b="0" kern="1200" dirty="0">
                <a:solidFill>
                  <a:schemeClr val="tx1"/>
                </a:solidFill>
                <a:effectLst/>
                <a:latin typeface="Times" pitchFamily="-16" charset="0"/>
                <a:ea typeface="+mn-ea"/>
                <a:cs typeface="+mn-cs"/>
              </a:rPr>
              <a:t>Haningeborna i fokus</a:t>
            </a:r>
            <a:r>
              <a:rPr lang="sv-SE" sz="1200" b="0" kern="1200" baseline="0" dirty="0">
                <a:solidFill>
                  <a:schemeClr val="tx1"/>
                </a:solidFill>
                <a:effectLst/>
                <a:latin typeface="Times" pitchFamily="-16" charset="0"/>
                <a:ea typeface="+mn-ea"/>
                <a:cs typeface="+mn-cs"/>
              </a:rPr>
              <a:t> och det genomsyrar vårt dagliga arbete.</a:t>
            </a:r>
            <a:br>
              <a:rPr lang="sv-SE" sz="1200" b="0" kern="1200" dirty="0">
                <a:solidFill>
                  <a:schemeClr val="tx1"/>
                </a:solidFill>
                <a:effectLst/>
                <a:latin typeface="Times" pitchFamily="-16" charset="0"/>
                <a:ea typeface="+mn-ea"/>
                <a:cs typeface="+mn-cs"/>
              </a:rPr>
            </a:br>
            <a:r>
              <a:rPr lang="sv-SE" sz="1200" b="0" kern="1200" dirty="0">
                <a:solidFill>
                  <a:schemeClr val="tx1"/>
                </a:solidFill>
                <a:effectLst/>
                <a:latin typeface="Times" pitchFamily="-16" charset="0"/>
                <a:ea typeface="+mn-ea"/>
                <a:cs typeface="+mn-cs"/>
              </a:rPr>
              <a:t>Vi följer Haningebon längs vägen genom livets</a:t>
            </a:r>
            <a:r>
              <a:rPr lang="sv-SE" sz="1200" b="0" kern="1200" baseline="0" dirty="0">
                <a:solidFill>
                  <a:schemeClr val="tx1"/>
                </a:solidFill>
                <a:effectLst/>
                <a:latin typeface="Times" pitchFamily="-16" charset="0"/>
                <a:ea typeface="+mn-ea"/>
                <a:cs typeface="+mn-cs"/>
              </a:rPr>
              <a:t> alla skeden. D</a:t>
            </a:r>
            <a:r>
              <a:rPr lang="sv-SE" sz="1200" b="0" kern="1200" dirty="0">
                <a:solidFill>
                  <a:schemeClr val="tx1"/>
                </a:solidFill>
                <a:effectLst/>
                <a:latin typeface="Times" pitchFamily="-16" charset="0"/>
                <a:ea typeface="+mn-ea"/>
                <a:cs typeface="+mn-cs"/>
              </a:rPr>
              <a:t>et</a:t>
            </a:r>
            <a:r>
              <a:rPr lang="sv-SE" sz="1200" b="0" kern="1200" baseline="0" dirty="0">
                <a:solidFill>
                  <a:schemeClr val="tx1"/>
                </a:solidFill>
                <a:effectLst/>
                <a:latin typeface="Times" pitchFamily="-16" charset="0"/>
                <a:ea typeface="+mn-ea"/>
                <a:cs typeface="+mn-cs"/>
              </a:rPr>
              <a:t> ger </a:t>
            </a:r>
            <a:r>
              <a:rPr lang="sv-SE" sz="1200" b="0" kern="1200" dirty="0">
                <a:solidFill>
                  <a:schemeClr val="tx1"/>
                </a:solidFill>
                <a:effectLst/>
                <a:latin typeface="Times" pitchFamily="-16" charset="0"/>
                <a:ea typeface="+mn-ea"/>
                <a:cs typeface="+mn-cs"/>
              </a:rPr>
              <a:t>en otrolig spännvidd i vår verksamhet.</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kern="1200" dirty="0">
                <a:solidFill>
                  <a:schemeClr val="tx1"/>
                </a:solidFill>
                <a:effectLst/>
                <a:latin typeface="Times" pitchFamily="-16" charset="0"/>
                <a:ea typeface="+mn-ea"/>
                <a:cs typeface="+mn-cs"/>
              </a:rPr>
              <a:t>Det är</a:t>
            </a:r>
            <a:r>
              <a:rPr lang="sv-SE" sz="1200" b="0" kern="1200" baseline="0" dirty="0">
                <a:solidFill>
                  <a:schemeClr val="tx1"/>
                </a:solidFill>
                <a:effectLst/>
                <a:latin typeface="Times" pitchFamily="-16" charset="0"/>
                <a:ea typeface="+mn-ea"/>
                <a:cs typeface="+mn-cs"/>
              </a:rPr>
              <a:t> vi som</a:t>
            </a:r>
            <a:r>
              <a:rPr lang="sv-SE" sz="1200" b="0" kern="1200" dirty="0">
                <a:solidFill>
                  <a:schemeClr val="tx1"/>
                </a:solidFill>
                <a:effectLst/>
                <a:latin typeface="Times" pitchFamily="-16" charset="0"/>
                <a:ea typeface="+mn-ea"/>
                <a:cs typeface="+mn-cs"/>
              </a:rPr>
              <a:t> </a:t>
            </a:r>
            <a:r>
              <a:rPr lang="sv-SE" sz="1200" b="0" kern="1200" baseline="0" dirty="0">
                <a:solidFill>
                  <a:schemeClr val="tx1"/>
                </a:solidFill>
                <a:effectLst/>
                <a:latin typeface="Times" pitchFamily="-16" charset="0"/>
                <a:ea typeface="+mn-ea"/>
                <a:cs typeface="+mn-cs"/>
              </a:rPr>
              <a:t>ser till att de politiska besluten blir verklighet.</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kern="1200" baseline="0" dirty="0">
              <a:solidFill>
                <a:schemeClr val="tx1"/>
              </a:solidFill>
              <a:effectLst/>
              <a:latin typeface="Times"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a:t>Vi har i vårt personalpolitiska program en framtidsbild som innebär att vår personalpolitik genomsyras av effektivitet och kvalitet med ständiga förbättringar i servicen för kommunens invånare. Mångfald, olika erfarenheter och olikheter  ses som en tillgång i verksamheterna och våra medarbetare är väl insatta i det kommunala uppdraget och våra målsättningar. Vi arbetar via en aktiv lönepolitik för att långsiktigt säkerställa relevant kompetens och motivera till personlig utveckling. Haninge kommuns kompetensmedvetenhet är hög och innebär förståelse för att både omvärlden och förutsättningar ändras i snabb takt. Genom att ständigt utforska ny teknik och utveckla nya effektiva arbetssätt står Haninge kommun och dess medarbetare rustade inför framtiden.</a:t>
            </a: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a:t>Vi vill att Haninge kommun ska upplevas som en trygg, modig och attraktiv arbetsgivare där alla tillsammans gör skillnad. Vi har chefer som situationsanpassar sitt ledarskap och skapar förutsättningar för såväl verksamhetens som medarbetarnas utveckling. Våra medarbetare är stolta över sitt samhällsuppdrag och tar även de ansvar för verksamhetens utveckling.</a:t>
            </a:r>
          </a:p>
          <a:p>
            <a:pPr marL="0" marR="0" indent="0" algn="l" defTabSz="914400" rtl="0" eaLnBrk="0" fontAlgn="base" latinLnBrk="0" hangingPunct="0">
              <a:lnSpc>
                <a:spcPct val="100000"/>
              </a:lnSpc>
              <a:spcBef>
                <a:spcPct val="30000"/>
              </a:spcBef>
              <a:spcAft>
                <a:spcPct val="0"/>
              </a:spcAft>
              <a:buClrTx/>
              <a:buSzTx/>
              <a:buFontTx/>
              <a:buNone/>
              <a:tabLst/>
              <a:defRPr/>
            </a:pPr>
            <a:br>
              <a:rPr lang="sv-SE" sz="1200" b="0" kern="1200" dirty="0">
                <a:solidFill>
                  <a:schemeClr val="tx1"/>
                </a:solidFill>
                <a:effectLst/>
                <a:latin typeface="Times" pitchFamily="-16" charset="0"/>
                <a:ea typeface="+mn-ea"/>
                <a:cs typeface="+mn-cs"/>
              </a:rPr>
            </a:br>
            <a:r>
              <a:rPr lang="sv-SE" sz="1200" b="0" kern="1200" dirty="0">
                <a:solidFill>
                  <a:schemeClr val="tx1"/>
                </a:solidFill>
                <a:effectLst/>
                <a:latin typeface="Times" pitchFamily="-16" charset="0"/>
                <a:ea typeface="+mn-ea"/>
                <a:cs typeface="+mn-cs"/>
              </a:rPr>
              <a:t>I</a:t>
            </a:r>
            <a:r>
              <a:rPr lang="sv-SE" sz="1200" b="0" kern="1200" baseline="0" dirty="0">
                <a:solidFill>
                  <a:schemeClr val="tx1"/>
                </a:solidFill>
                <a:effectLst/>
                <a:latin typeface="Times" pitchFamily="-16" charset="0"/>
                <a:ea typeface="+mn-ea"/>
                <a:cs typeface="+mn-cs"/>
              </a:rPr>
              <a:t> fem</a:t>
            </a:r>
            <a:r>
              <a:rPr lang="sv-SE" sz="1200" b="0" kern="1200" dirty="0">
                <a:solidFill>
                  <a:schemeClr val="tx1"/>
                </a:solidFill>
                <a:effectLst/>
                <a:latin typeface="Times" pitchFamily="-16" charset="0"/>
                <a:ea typeface="+mn-ea"/>
                <a:cs typeface="+mn-cs"/>
              </a:rPr>
              <a:t> olika förvaltningar</a:t>
            </a:r>
            <a:r>
              <a:rPr lang="sv-SE" sz="1200" b="0" kern="1200" baseline="0" dirty="0">
                <a:solidFill>
                  <a:schemeClr val="tx1"/>
                </a:solidFill>
                <a:effectLst/>
                <a:latin typeface="Times" pitchFamily="-16" charset="0"/>
                <a:ea typeface="+mn-ea"/>
                <a:cs typeface="+mn-cs"/>
              </a:rPr>
              <a:t> </a:t>
            </a:r>
            <a:r>
              <a:rPr lang="sv-SE" sz="1200" b="0" kern="1200" dirty="0">
                <a:solidFill>
                  <a:schemeClr val="tx1"/>
                </a:solidFill>
                <a:effectLst/>
                <a:latin typeface="Times" pitchFamily="-16" charset="0"/>
                <a:ea typeface="+mn-ea"/>
                <a:cs typeface="+mn-cs"/>
              </a:rPr>
              <a:t>arbetar vi med frågor som påverkar alla som bor här</a:t>
            </a:r>
            <a:r>
              <a:rPr lang="sv-SE" sz="1200" b="0" kern="1200" baseline="0" dirty="0">
                <a:solidFill>
                  <a:schemeClr val="tx1"/>
                </a:solidFill>
                <a:effectLst/>
                <a:latin typeface="Times" pitchFamily="-16" charset="0"/>
                <a:ea typeface="+mn-ea"/>
                <a:cs typeface="+mn-cs"/>
              </a:rPr>
              <a:t> varje dag. </a:t>
            </a:r>
            <a:br>
              <a:rPr lang="sv-SE" sz="1200" b="0" kern="1200" baseline="0" dirty="0">
                <a:solidFill>
                  <a:schemeClr val="tx1"/>
                </a:solidFill>
                <a:effectLst/>
                <a:latin typeface="Times" pitchFamily="-16" charset="0"/>
                <a:ea typeface="+mn-ea"/>
                <a:cs typeface="+mn-cs"/>
              </a:rPr>
            </a:br>
            <a:r>
              <a:rPr lang="sv-SE" sz="1200" b="0" kern="1200" baseline="0" dirty="0">
                <a:solidFill>
                  <a:schemeClr val="tx1"/>
                </a:solidFill>
                <a:effectLst/>
                <a:latin typeface="Times" pitchFamily="-16" charset="0"/>
                <a:ea typeface="+mn-ea"/>
                <a:cs typeface="+mn-cs"/>
              </a:rPr>
              <a:t>Vi är deras vardag, och det ställer höga krav på oss.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kern="1200" baseline="0" dirty="0">
              <a:solidFill>
                <a:schemeClr val="tx1"/>
              </a:solidFill>
              <a:effectLst/>
              <a:latin typeface="Times"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i="1" kern="1200" dirty="0">
                <a:solidFill>
                  <a:schemeClr val="tx1"/>
                </a:solidFill>
                <a:effectLst/>
                <a:latin typeface="Times" pitchFamily="-16" charset="0"/>
                <a:ea typeface="+mn-ea"/>
                <a:cs typeface="+mn-cs"/>
              </a:rPr>
              <a:t>(varje förvaltning</a:t>
            </a:r>
            <a:r>
              <a:rPr lang="sv-SE" sz="1200" b="1" i="1" kern="1200" baseline="0" dirty="0">
                <a:solidFill>
                  <a:schemeClr val="tx1"/>
                </a:solidFill>
                <a:effectLst/>
                <a:latin typeface="Times" pitchFamily="-16" charset="0"/>
                <a:ea typeface="+mn-ea"/>
                <a:cs typeface="+mn-cs"/>
              </a:rPr>
              <a:t> kan presentera sin verksamhet mer ingående)</a:t>
            </a:r>
            <a:endParaRPr lang="sv-SE" sz="1200" b="1" i="1" kern="1200" dirty="0">
              <a:solidFill>
                <a:schemeClr val="tx1"/>
              </a:solidFill>
              <a:effectLst/>
              <a:latin typeface="Times" pitchFamily="-16" charset="0"/>
              <a:ea typeface="+mn-ea"/>
              <a:cs typeface="+mn-cs"/>
            </a:endParaRPr>
          </a:p>
          <a:p>
            <a:r>
              <a:rPr lang="sv-SE" sz="1200" i="1" kern="1200" dirty="0">
                <a:solidFill>
                  <a:schemeClr val="tx1"/>
                </a:solidFill>
                <a:effectLst/>
                <a:latin typeface="Times" pitchFamily="-16" charset="0"/>
                <a:ea typeface="+mn-ea"/>
                <a:cs typeface="+mn-cs"/>
              </a:rPr>
              <a:t>Kultur- och fritidsförvaltningen, ser t ex</a:t>
            </a:r>
            <a:r>
              <a:rPr lang="sv-SE" sz="1200" i="1" kern="1200" baseline="0" dirty="0">
                <a:solidFill>
                  <a:schemeClr val="tx1"/>
                </a:solidFill>
                <a:effectLst/>
                <a:latin typeface="Times" pitchFamily="-16" charset="0"/>
                <a:ea typeface="+mn-ea"/>
                <a:cs typeface="+mn-cs"/>
              </a:rPr>
              <a:t> till att vi har ett spännande kulturhus, en inomhusbassäng och årlig gatufest.</a:t>
            </a:r>
            <a:br>
              <a:rPr lang="sv-SE" sz="1200" i="1" kern="1200" dirty="0">
                <a:solidFill>
                  <a:schemeClr val="tx1"/>
                </a:solidFill>
                <a:effectLst/>
                <a:latin typeface="Times" pitchFamily="-16" charset="0"/>
                <a:ea typeface="+mn-ea"/>
                <a:cs typeface="+mn-cs"/>
              </a:rPr>
            </a:br>
            <a:r>
              <a:rPr lang="sv-SE" sz="1200" i="1" kern="1200" dirty="0">
                <a:solidFill>
                  <a:schemeClr val="tx1"/>
                </a:solidFill>
                <a:effectLst/>
                <a:latin typeface="Times" pitchFamily="-16" charset="0"/>
                <a:ea typeface="+mn-ea"/>
                <a:cs typeface="+mn-cs"/>
              </a:rPr>
              <a:t>Stadsbyggnadsförvaltningen, </a:t>
            </a:r>
            <a:r>
              <a:rPr lang="sv-SE" sz="1200" i="1" kern="1200" baseline="0" dirty="0">
                <a:solidFill>
                  <a:schemeClr val="tx1"/>
                </a:solidFill>
                <a:effectLst/>
                <a:latin typeface="Times" pitchFamily="-16" charset="0"/>
                <a:ea typeface="+mn-ea"/>
                <a:cs typeface="+mn-cs"/>
              </a:rPr>
              <a:t>ser t ex till att vi får ett nytt modernt centrum, att vattnet är rent och hjälper till med bygglov.</a:t>
            </a:r>
            <a:br>
              <a:rPr lang="sv-SE" sz="1200" i="1" kern="1200" dirty="0">
                <a:solidFill>
                  <a:schemeClr val="tx1"/>
                </a:solidFill>
                <a:effectLst/>
                <a:latin typeface="Times" pitchFamily="-16" charset="0"/>
                <a:ea typeface="+mn-ea"/>
                <a:cs typeface="+mn-cs"/>
              </a:rPr>
            </a:br>
            <a:r>
              <a:rPr lang="sv-SE" sz="1200" i="1" kern="1200" dirty="0">
                <a:solidFill>
                  <a:schemeClr val="tx1"/>
                </a:solidFill>
                <a:effectLst/>
                <a:latin typeface="Times" pitchFamily="-16" charset="0"/>
                <a:ea typeface="+mn-ea"/>
                <a:cs typeface="+mn-cs"/>
              </a:rPr>
              <a:t>Social-</a:t>
            </a:r>
            <a:r>
              <a:rPr lang="sv-SE" sz="1200" i="1" kern="1200" baseline="0" dirty="0">
                <a:solidFill>
                  <a:schemeClr val="tx1"/>
                </a:solidFill>
                <a:effectLst/>
                <a:latin typeface="Times" pitchFamily="-16" charset="0"/>
                <a:ea typeface="+mn-ea"/>
                <a:cs typeface="+mn-cs"/>
              </a:rPr>
              <a:t> och äldre</a:t>
            </a:r>
            <a:r>
              <a:rPr lang="sv-SE" sz="1200" i="1" kern="1200" dirty="0">
                <a:solidFill>
                  <a:schemeClr val="tx1"/>
                </a:solidFill>
                <a:effectLst/>
                <a:latin typeface="Times" pitchFamily="-16" charset="0"/>
                <a:ea typeface="+mn-ea"/>
                <a:cs typeface="+mn-cs"/>
              </a:rPr>
              <a:t>förvaltningen, ser t</a:t>
            </a:r>
            <a:r>
              <a:rPr lang="sv-SE" sz="1200" i="1" kern="1200" baseline="0" dirty="0">
                <a:solidFill>
                  <a:schemeClr val="tx1"/>
                </a:solidFill>
                <a:effectLst/>
                <a:latin typeface="Times" pitchFamily="-16" charset="0"/>
                <a:ea typeface="+mn-ea"/>
                <a:cs typeface="+mn-cs"/>
              </a:rPr>
              <a:t> ex</a:t>
            </a:r>
            <a:r>
              <a:rPr lang="sv-SE" sz="1200" i="1" kern="1200" dirty="0">
                <a:solidFill>
                  <a:schemeClr val="tx1"/>
                </a:solidFill>
                <a:effectLst/>
                <a:latin typeface="Times" pitchFamily="-16" charset="0"/>
                <a:ea typeface="+mn-ea"/>
                <a:cs typeface="+mn-cs"/>
              </a:rPr>
              <a:t> till att vi får en friskare generation, har kurser för föräldrar och</a:t>
            </a:r>
            <a:r>
              <a:rPr lang="sv-SE" sz="1200" i="1" kern="1200" baseline="0" dirty="0">
                <a:solidFill>
                  <a:schemeClr val="tx1"/>
                </a:solidFill>
                <a:effectLst/>
                <a:latin typeface="Times" pitchFamily="-16" charset="0"/>
                <a:ea typeface="+mn-ea"/>
                <a:cs typeface="+mn-cs"/>
              </a:rPr>
              <a:t> stöttar de som behöver stöd samt </a:t>
            </a:r>
            <a:r>
              <a:rPr lang="sv-SE" sz="1200" i="1" kern="1200" dirty="0">
                <a:solidFill>
                  <a:schemeClr val="tx1"/>
                </a:solidFill>
                <a:effectLst/>
                <a:latin typeface="Times" pitchFamily="-16" charset="0"/>
                <a:ea typeface="+mn-ea"/>
                <a:cs typeface="+mn-cs"/>
              </a:rPr>
              <a:t>ser till at</a:t>
            </a:r>
            <a:r>
              <a:rPr lang="sv-SE" sz="1200" i="1" kern="1200" baseline="0" dirty="0">
                <a:solidFill>
                  <a:schemeClr val="tx1"/>
                </a:solidFill>
                <a:effectLst/>
                <a:latin typeface="Times" pitchFamily="-16" charset="0"/>
                <a:ea typeface="+mn-ea"/>
                <a:cs typeface="+mn-cs"/>
              </a:rPr>
              <a:t>t äldre både får tillgång till trygghet och aktiviteter; det kan handla om att seniorträffar, gratis broddar till alla kommuninvånare över 65 år eller stöd till anhöriga.</a:t>
            </a:r>
            <a:br>
              <a:rPr lang="sv-SE" sz="1200" i="1" kern="1200" dirty="0">
                <a:solidFill>
                  <a:schemeClr val="tx1"/>
                </a:solidFill>
                <a:effectLst/>
                <a:latin typeface="Times" pitchFamily="-16" charset="0"/>
                <a:ea typeface="+mn-ea"/>
                <a:cs typeface="+mn-cs"/>
              </a:rPr>
            </a:br>
            <a:r>
              <a:rPr lang="sv-SE" sz="1200" i="1" kern="1200" dirty="0">
                <a:solidFill>
                  <a:schemeClr val="tx1"/>
                </a:solidFill>
                <a:effectLst/>
                <a:latin typeface="Times" pitchFamily="-16" charset="0"/>
                <a:ea typeface="+mn-ea"/>
                <a:cs typeface="+mn-cs"/>
              </a:rPr>
              <a:t>Utbildningsförvaltningen</a:t>
            </a:r>
            <a:r>
              <a:rPr lang="sv-SE" sz="1200" i="1" kern="1200" baseline="0" dirty="0">
                <a:solidFill>
                  <a:schemeClr val="tx1"/>
                </a:solidFill>
                <a:effectLst/>
                <a:latin typeface="Times" pitchFamily="-16" charset="0"/>
                <a:ea typeface="+mn-ea"/>
                <a:cs typeface="+mn-cs"/>
              </a:rPr>
              <a:t>, ser t ex till att förskolor har en gemensam pedagogik, (Reggio Emilia) och att nyanlända får en bra skolstart.</a:t>
            </a:r>
            <a:br>
              <a:rPr lang="sv-SE" sz="1200" i="1" kern="1200" dirty="0">
                <a:solidFill>
                  <a:schemeClr val="tx1"/>
                </a:solidFill>
                <a:effectLst/>
                <a:latin typeface="Times" pitchFamily="-16" charset="0"/>
                <a:ea typeface="+mn-ea"/>
                <a:cs typeface="+mn-cs"/>
              </a:rPr>
            </a:br>
            <a:r>
              <a:rPr lang="sv-SE" sz="1200" i="1" kern="1200" dirty="0">
                <a:solidFill>
                  <a:schemeClr val="tx1"/>
                </a:solidFill>
                <a:effectLst/>
                <a:latin typeface="Times" pitchFamily="-16" charset="0"/>
                <a:ea typeface="+mn-ea"/>
                <a:cs typeface="+mn-cs"/>
              </a:rPr>
              <a:t>Kommunstyrelseförvaltningen</a:t>
            </a:r>
            <a:r>
              <a:rPr lang="sv-SE" sz="1200" i="1" kern="1200" baseline="0" dirty="0">
                <a:solidFill>
                  <a:schemeClr val="tx1"/>
                </a:solidFill>
                <a:effectLst/>
                <a:latin typeface="Times" pitchFamily="-16" charset="0"/>
                <a:ea typeface="+mn-ea"/>
                <a:cs typeface="+mn-cs"/>
              </a:rPr>
              <a:t> formar t ex våra visioner, har det övergripande ansvaret för kommunen och planerar för framtiden.</a:t>
            </a:r>
          </a:p>
          <a:p>
            <a:endParaRPr lang="sv-SE" sz="1200" i="1" kern="1200" baseline="0" dirty="0">
              <a:solidFill>
                <a:schemeClr val="tx1"/>
              </a:solidFill>
              <a:effectLst/>
              <a:latin typeface="Times"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br>
              <a:rPr lang="sv-SE" sz="1200"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br>
              <a:rPr lang="sv-SE" sz="1200"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endParaRPr lang="sv-SE" sz="1200" kern="1200" dirty="0">
              <a:solidFill>
                <a:schemeClr val="tx1"/>
              </a:solidFill>
              <a:effectLst/>
              <a:latin typeface="Times" pitchFamily="-16" charset="0"/>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3</a:t>
            </a:fld>
            <a:endParaRPr lang="sv-SE" altLang="sv-SE"/>
          </a:p>
        </p:txBody>
      </p:sp>
    </p:spTree>
    <p:extLst>
      <p:ext uri="{BB962C8B-B14F-4D97-AF65-F5344CB8AC3E}">
        <p14:creationId xmlns:p14="http://schemas.microsoft.com/office/powerpoint/2010/main" val="103739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tx1"/>
              </a:solidFill>
              <a:effectLst/>
              <a:latin typeface="Times" pitchFamily="-16" charset="0"/>
              <a:ea typeface="+mn-ea"/>
              <a:cs typeface="+mn-cs"/>
            </a:endParaRPr>
          </a:p>
          <a:p>
            <a:r>
              <a:rPr lang="sv-SE" sz="1200" b="1" u="sng" baseline="0" dirty="0">
                <a:solidFill>
                  <a:schemeClr val="bg1"/>
                </a:solidFill>
              </a:rPr>
              <a:t>VÅRT BEHOV:</a:t>
            </a:r>
          </a:p>
          <a:p>
            <a:endParaRPr lang="sv-SE" sz="1200" b="1" u="sng" baseline="0" dirty="0">
              <a:solidFill>
                <a:schemeClr val="bg1"/>
              </a:solidFill>
            </a:endParaRPr>
          </a:p>
          <a:p>
            <a:r>
              <a:rPr lang="sv-SE" sz="1200" kern="1200" dirty="0">
                <a:solidFill>
                  <a:schemeClr val="tx1"/>
                </a:solidFill>
                <a:effectLst/>
                <a:latin typeface="Times" pitchFamily="-16" charset="0"/>
                <a:ea typeface="+mn-ea"/>
                <a:cs typeface="+mn-cs"/>
              </a:rPr>
              <a:t>Vi</a:t>
            </a:r>
            <a:r>
              <a:rPr lang="sv-SE" sz="1200" kern="1200" baseline="0" dirty="0">
                <a:solidFill>
                  <a:schemeClr val="tx1"/>
                </a:solidFill>
                <a:effectLst/>
                <a:latin typeface="Times" pitchFamily="-16" charset="0"/>
                <a:ea typeface="+mn-ea"/>
                <a:cs typeface="+mn-cs"/>
              </a:rPr>
              <a:t> står inför </a:t>
            </a:r>
            <a:r>
              <a:rPr lang="sv-SE" sz="1200" kern="1200" dirty="0">
                <a:solidFill>
                  <a:schemeClr val="tx1"/>
                </a:solidFill>
                <a:effectLst/>
                <a:latin typeface="Times" pitchFamily="-16" charset="0"/>
                <a:ea typeface="+mn-ea"/>
                <a:cs typeface="+mn-cs"/>
              </a:rPr>
              <a:t>många nya, spännande</a:t>
            </a:r>
            <a:r>
              <a:rPr lang="sv-SE" sz="1200" kern="1200" baseline="0" dirty="0">
                <a:solidFill>
                  <a:schemeClr val="tx1"/>
                </a:solidFill>
                <a:effectLst/>
                <a:latin typeface="Times" pitchFamily="-16" charset="0"/>
                <a:ea typeface="+mn-ea"/>
                <a:cs typeface="+mn-cs"/>
              </a:rPr>
              <a:t> utmaningar.</a:t>
            </a:r>
          </a:p>
          <a:p>
            <a:r>
              <a:rPr lang="sv-SE" sz="1200" kern="1200" baseline="0" dirty="0">
                <a:solidFill>
                  <a:schemeClr val="tx1"/>
                </a:solidFill>
                <a:effectLst/>
                <a:latin typeface="Times" pitchFamily="-16" charset="0"/>
                <a:ea typeface="+mn-ea"/>
                <a:cs typeface="+mn-cs"/>
              </a:rPr>
              <a:t>Vi möter dem tillsammans – och du kommer att bli en viktig del.</a:t>
            </a:r>
            <a:br>
              <a:rPr lang="sv-SE" sz="1200" kern="1200" baseline="0" dirty="0">
                <a:solidFill>
                  <a:schemeClr val="tx1"/>
                </a:solidFill>
                <a:effectLst/>
                <a:latin typeface="Times" pitchFamily="-16" charset="0"/>
                <a:ea typeface="+mn-ea"/>
                <a:cs typeface="+mn-cs"/>
              </a:rPr>
            </a:br>
            <a:endParaRPr lang="sv-SE" sz="1200" kern="1200" baseline="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Vi går från att vara en förort till att bli en stad. </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Vi bygger bostäder, skolor, nya vägar, ett nytt företagscentrum och en ny pendeltågsstation.</a:t>
            </a:r>
          </a:p>
          <a:p>
            <a:r>
              <a:rPr lang="sv-SE" sz="1200" kern="1200" dirty="0">
                <a:solidFill>
                  <a:schemeClr val="tx1"/>
                </a:solidFill>
                <a:effectLst/>
                <a:latin typeface="Times" pitchFamily="-16" charset="0"/>
                <a:ea typeface="+mn-ea"/>
                <a:cs typeface="+mn-cs"/>
              </a:rPr>
              <a:t>Snart passerar vi 100 000 invånare i kommunen.</a:t>
            </a:r>
          </a:p>
          <a:p>
            <a:r>
              <a:rPr lang="sv-SE" sz="1200" i="1" kern="1200" dirty="0">
                <a:solidFill>
                  <a:schemeClr val="tx1"/>
                </a:solidFill>
                <a:effectLst/>
                <a:latin typeface="Times" pitchFamily="-16" charset="0"/>
                <a:ea typeface="+mn-ea"/>
                <a:cs typeface="+mn-cs"/>
              </a:rPr>
              <a:t>(Från</a:t>
            </a:r>
            <a:r>
              <a:rPr lang="sv-SE" sz="1200" i="1" kern="1200" baseline="0" dirty="0">
                <a:solidFill>
                  <a:schemeClr val="tx1"/>
                </a:solidFill>
                <a:effectLst/>
                <a:latin typeface="Times" pitchFamily="-16" charset="0"/>
                <a:ea typeface="+mn-ea"/>
                <a:cs typeface="+mn-cs"/>
              </a:rPr>
              <a:t> </a:t>
            </a:r>
            <a:r>
              <a:rPr lang="sv-SE" sz="1200" i="1" kern="1200" dirty="0">
                <a:solidFill>
                  <a:schemeClr val="tx1"/>
                </a:solidFill>
                <a:effectLst/>
                <a:latin typeface="Times" pitchFamily="-16" charset="0"/>
                <a:ea typeface="+mn-ea"/>
                <a:cs typeface="+mn-cs"/>
              </a:rPr>
              <a:t>88 000 invånare 2017.)</a:t>
            </a:r>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Vårt mål</a:t>
            </a:r>
            <a:r>
              <a:rPr lang="sv-SE" sz="1200" kern="1200" baseline="0" dirty="0">
                <a:solidFill>
                  <a:schemeClr val="tx1"/>
                </a:solidFill>
                <a:effectLst/>
                <a:latin typeface="Times" pitchFamily="-16" charset="0"/>
                <a:ea typeface="+mn-ea"/>
                <a:cs typeface="+mn-cs"/>
              </a:rPr>
              <a:t> är att </a:t>
            </a:r>
            <a:r>
              <a:rPr lang="sv-SE" sz="1200" kern="1200" dirty="0">
                <a:solidFill>
                  <a:schemeClr val="tx1"/>
                </a:solidFill>
                <a:effectLst/>
                <a:latin typeface="Times" pitchFamily="-16" charset="0"/>
                <a:ea typeface="+mn-ea"/>
                <a:cs typeface="+mn-cs"/>
              </a:rPr>
              <a:t>skapa ett</a:t>
            </a:r>
            <a:r>
              <a:rPr lang="sv-SE" sz="1200" kern="1200" baseline="0" dirty="0">
                <a:solidFill>
                  <a:schemeClr val="tx1"/>
                </a:solidFill>
                <a:effectLst/>
                <a:latin typeface="Times" pitchFamily="-16" charset="0"/>
                <a:ea typeface="+mn-ea"/>
                <a:cs typeface="+mn-cs"/>
              </a:rPr>
              <a:t> </a:t>
            </a:r>
            <a:r>
              <a:rPr lang="sv-SE" sz="1200" kern="1200" dirty="0">
                <a:solidFill>
                  <a:schemeClr val="tx1"/>
                </a:solidFill>
                <a:effectLst/>
                <a:latin typeface="Times" pitchFamily="-16" charset="0"/>
                <a:ea typeface="+mn-ea"/>
                <a:cs typeface="+mn-cs"/>
              </a:rPr>
              <a:t>samhälle</a:t>
            </a:r>
            <a:r>
              <a:rPr lang="sv-SE" sz="1200" kern="1200" baseline="0" dirty="0">
                <a:solidFill>
                  <a:schemeClr val="tx1"/>
                </a:solidFill>
                <a:effectLst/>
                <a:latin typeface="Times" pitchFamily="-16" charset="0"/>
                <a:ea typeface="+mn-ea"/>
                <a:cs typeface="+mn-cs"/>
              </a:rPr>
              <a:t> med fokus på hållbarhet och med många möjligheter för våra invånare.</a:t>
            </a:r>
            <a:endParaRPr lang="sv-SE" sz="1200" kern="1200" dirty="0">
              <a:solidFill>
                <a:schemeClr val="tx1"/>
              </a:solidFill>
              <a:effectLst/>
              <a:latin typeface="Times" pitchFamily="-16" charset="0"/>
              <a:ea typeface="+mn-ea"/>
              <a:cs typeface="+mn-cs"/>
            </a:endParaRPr>
          </a:p>
          <a:p>
            <a:endParaRPr lang="sv-SE" sz="1200" i="1" kern="1200" dirty="0">
              <a:solidFill>
                <a:schemeClr val="tx1"/>
              </a:solidFill>
              <a:effectLst/>
              <a:latin typeface="Times"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Vi</a:t>
            </a:r>
            <a:r>
              <a:rPr lang="sv-SE" sz="1200" kern="1200" baseline="0" dirty="0">
                <a:solidFill>
                  <a:schemeClr val="tx1"/>
                </a:solidFill>
                <a:effectLst/>
                <a:latin typeface="Times" pitchFamily="-16" charset="0"/>
                <a:ea typeface="+mn-ea"/>
                <a:cs typeface="+mn-cs"/>
              </a:rPr>
              <a:t> är en stor arbetsgivare, </a:t>
            </a:r>
            <a:r>
              <a:rPr lang="sv-SE" sz="1200" b="0" kern="1200" dirty="0">
                <a:solidFill>
                  <a:schemeClr val="tx1"/>
                </a:solidFill>
                <a:effectLst/>
                <a:latin typeface="Times" pitchFamily="-16" charset="0"/>
                <a:ea typeface="+mn-ea"/>
                <a:cs typeface="+mn-cs"/>
              </a:rPr>
              <a:t>med totalt ca 5 000 medarbetare</a:t>
            </a:r>
            <a:r>
              <a:rPr lang="sv-SE" sz="1200" kern="1200" dirty="0">
                <a:solidFill>
                  <a:schemeClr val="tx1"/>
                </a:solidFill>
                <a:effectLst/>
                <a:latin typeface="Times" pitchFamily="-16" charset="0"/>
                <a:ea typeface="+mn-ea"/>
                <a:cs typeface="+mn-cs"/>
              </a:rPr>
              <a:t>. Det innebär att det finns </a:t>
            </a:r>
            <a:r>
              <a:rPr lang="sv-SE" sz="1200" kern="1200" baseline="0" dirty="0">
                <a:solidFill>
                  <a:schemeClr val="tx1"/>
                </a:solidFill>
                <a:effectLst/>
                <a:latin typeface="Times" pitchFamily="-16" charset="0"/>
                <a:ea typeface="+mn-ea"/>
                <a:cs typeface="+mn-cs"/>
              </a:rPr>
              <a:t>många </a:t>
            </a:r>
            <a:r>
              <a:rPr lang="sv-SE" sz="1200" kern="1200" dirty="0">
                <a:solidFill>
                  <a:schemeClr val="tx1"/>
                </a:solidFill>
                <a:effectLst/>
                <a:latin typeface="Times" pitchFamily="-16" charset="0"/>
                <a:ea typeface="+mn-ea"/>
                <a:cs typeface="+mn-cs"/>
              </a:rPr>
              <a:t>olika yrken</a:t>
            </a:r>
            <a:r>
              <a:rPr lang="sv-SE" sz="1200" kern="1200" baseline="0" dirty="0">
                <a:solidFill>
                  <a:schemeClr val="tx1"/>
                </a:solidFill>
                <a:effectLst/>
                <a:latin typeface="Times" pitchFamily="-16" charset="0"/>
                <a:ea typeface="+mn-ea"/>
                <a:cs typeface="+mn-cs"/>
              </a:rPr>
              <a:t> och </a:t>
            </a:r>
            <a:r>
              <a:rPr lang="sv-SE" sz="1200" kern="1200" dirty="0">
                <a:solidFill>
                  <a:schemeClr val="tx1"/>
                </a:solidFill>
                <a:effectLst/>
                <a:latin typeface="Times" pitchFamily="-16" charset="0"/>
                <a:ea typeface="+mn-ea"/>
                <a:cs typeface="+mn-cs"/>
              </a:rPr>
              <a:t>kompetenser representerade här</a:t>
            </a:r>
            <a:r>
              <a:rPr lang="sv-SE" sz="1200" kern="1200" baseline="0" dirty="0">
                <a:solidFill>
                  <a:schemeClr val="tx1"/>
                </a:solidFill>
                <a:effectLst/>
                <a:latin typeface="Times" pitchFamily="-16" charset="0"/>
                <a:ea typeface="+mn-ea"/>
                <a:cs typeface="+mn-cs"/>
              </a:rPr>
              <a:t>. Samtidigt är det alltid nära till kollegorna. Vår storlek ger på så sätt dig som anställd många möjligheter.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a:solidFill>
                <a:schemeClr val="tx1"/>
              </a:solidFill>
              <a:effectLst/>
              <a:latin typeface="Times"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i="1" kern="1200" baseline="0" dirty="0">
                <a:solidFill>
                  <a:schemeClr val="tx1"/>
                </a:solidFill>
                <a:effectLst/>
                <a:latin typeface="Times" pitchFamily="-16" charset="0"/>
                <a:ea typeface="+mn-ea"/>
                <a:cs typeface="+mn-cs"/>
              </a:rPr>
              <a:t>(Här kan du som rekryteringsansvarig gärna lyfta fram situationer när ni i er grupp samarbetar med andra verksamheter eller förvaltningar i kommunen.)</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a:solidFill>
                <a:schemeClr val="tx1"/>
              </a:solidFill>
              <a:effectLst/>
              <a:latin typeface="Times" pitchFamily="-16" charset="0"/>
              <a:ea typeface="+mn-ea"/>
              <a:cs typeface="+mn-cs"/>
            </a:endParaRPr>
          </a:p>
          <a:p>
            <a:br>
              <a:rPr lang="sv-SE" sz="1200"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endParaRPr lang="sv-SE" sz="1200" kern="1200" dirty="0">
              <a:solidFill>
                <a:schemeClr val="tx1"/>
              </a:solidFill>
              <a:effectLst/>
              <a:latin typeface="Times" pitchFamily="-16" charset="0"/>
              <a:ea typeface="+mn-ea"/>
              <a:cs typeface="+mn-cs"/>
            </a:endParaRPr>
          </a:p>
          <a:p>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4</a:t>
            </a:fld>
            <a:endParaRPr lang="sv-SE" altLang="sv-SE"/>
          </a:p>
        </p:txBody>
      </p:sp>
    </p:spTree>
    <p:extLst>
      <p:ext uri="{BB962C8B-B14F-4D97-AF65-F5344CB8AC3E}">
        <p14:creationId xmlns:p14="http://schemas.microsoft.com/office/powerpoint/2010/main" val="53724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sng" kern="1200" dirty="0">
                <a:solidFill>
                  <a:schemeClr val="tx1"/>
                </a:solidFill>
                <a:effectLst/>
                <a:latin typeface="Times" pitchFamily="-16" charset="0"/>
                <a:ea typeface="+mn-ea"/>
                <a:cs typeface="+mn-cs"/>
              </a:rPr>
              <a:t>VÅRT ERBJUDANDE:</a:t>
            </a:r>
          </a:p>
          <a:p>
            <a:endParaRPr lang="sv-SE" sz="1200" b="1" u="sng"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Vårt löfte till medarbetare och framtida kollegor är att vi har satt fokus på utveckling och idéarbete. </a:t>
            </a:r>
          </a:p>
          <a:p>
            <a:endParaRPr lang="sv-SE" sz="1200" b="1" u="sng"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Tid för utveckling.</a:t>
            </a:r>
            <a:r>
              <a:rPr lang="sv-SE" sz="1200" b="1" kern="1200" baseline="0" dirty="0">
                <a:solidFill>
                  <a:schemeClr val="tx1"/>
                </a:solidFill>
                <a:effectLst/>
                <a:latin typeface="Times" pitchFamily="-16" charset="0"/>
                <a:ea typeface="+mn-ea"/>
                <a:cs typeface="+mn-cs"/>
              </a:rPr>
              <a:t> R</a:t>
            </a:r>
            <a:r>
              <a:rPr lang="sv-SE" sz="1200" b="1" kern="1200" dirty="0">
                <a:solidFill>
                  <a:schemeClr val="tx1"/>
                </a:solidFill>
                <a:effectLst/>
                <a:latin typeface="Times" pitchFamily="-16" charset="0"/>
                <a:ea typeface="+mn-ea"/>
                <a:cs typeface="+mn-cs"/>
              </a:rPr>
              <a:t>um för idéer.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Vi är engagerade, ser möjligheter och lär av varandra i vardagen.</a:t>
            </a:r>
            <a:endParaRPr lang="sv-SE" sz="1200" kern="1200" baseline="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Vi vill också att alla ska förstå att nya tankar är avgörande för att lyckas.</a:t>
            </a:r>
          </a:p>
          <a:p>
            <a:r>
              <a:rPr lang="sv-SE" sz="1200" kern="1200" dirty="0">
                <a:solidFill>
                  <a:schemeClr val="tx1"/>
                </a:solidFill>
                <a:effectLst/>
                <a:latin typeface="Times" pitchFamily="-16" charset="0"/>
                <a:ea typeface="+mn-ea"/>
                <a:cs typeface="+mn-cs"/>
              </a:rPr>
              <a:t>Hos oss finns rum för idéer och en kultur där alla kan inspireras till att delta i utvecklingsarbetet.</a:t>
            </a:r>
          </a:p>
          <a:p>
            <a:r>
              <a:rPr lang="sv-SE" sz="1200" kern="1200" dirty="0">
                <a:solidFill>
                  <a:schemeClr val="tx1"/>
                </a:solidFill>
                <a:effectLst/>
                <a:latin typeface="Times" pitchFamily="-16" charset="0"/>
                <a:ea typeface="+mn-ea"/>
                <a:cs typeface="+mn-cs"/>
              </a:rPr>
              <a:t>Kort sagt: Vi vill att alla</a:t>
            </a:r>
            <a:r>
              <a:rPr lang="sv-SE" sz="1200" kern="1200" baseline="0" dirty="0">
                <a:solidFill>
                  <a:schemeClr val="tx1"/>
                </a:solidFill>
                <a:effectLst/>
                <a:latin typeface="Times" pitchFamily="-16" charset="0"/>
                <a:ea typeface="+mn-ea"/>
                <a:cs typeface="+mn-cs"/>
              </a:rPr>
              <a:t> som arbetar i kommunen ska drivas av en vilja att </a:t>
            </a:r>
            <a:r>
              <a:rPr lang="sv-SE" sz="1200" u="sng" kern="1200" baseline="0" dirty="0">
                <a:solidFill>
                  <a:schemeClr val="tx1"/>
                </a:solidFill>
                <a:effectLst/>
                <a:latin typeface="Times" pitchFamily="-16" charset="0"/>
                <a:ea typeface="+mn-ea"/>
                <a:cs typeface="+mn-cs"/>
              </a:rPr>
              <a:t>utveckla</a:t>
            </a:r>
            <a:r>
              <a:rPr lang="sv-SE" sz="1200" kern="1200" baseline="0" dirty="0">
                <a:solidFill>
                  <a:schemeClr val="tx1"/>
                </a:solidFill>
                <a:effectLst/>
                <a:latin typeface="Times" pitchFamily="-16" charset="0"/>
                <a:ea typeface="+mn-ea"/>
                <a:cs typeface="+mn-cs"/>
              </a:rPr>
              <a:t> och </a:t>
            </a:r>
            <a:r>
              <a:rPr lang="sv-SE" sz="1200" u="sng" kern="1200" baseline="0" dirty="0">
                <a:solidFill>
                  <a:schemeClr val="tx1"/>
                </a:solidFill>
                <a:effectLst/>
                <a:latin typeface="Times" pitchFamily="-16" charset="0"/>
                <a:ea typeface="+mn-ea"/>
                <a:cs typeface="+mn-cs"/>
              </a:rPr>
              <a:t>utvecklas.</a:t>
            </a:r>
            <a:endParaRPr lang="sv-SE" sz="1200" kern="1200" dirty="0">
              <a:solidFill>
                <a:schemeClr val="tx1"/>
              </a:solidFill>
              <a:effectLst/>
              <a:latin typeface="Times" pitchFamily="-16" charset="0"/>
              <a:ea typeface="+mn-ea"/>
              <a:cs typeface="+mn-cs"/>
            </a:endParaRPr>
          </a:p>
          <a:p>
            <a:br>
              <a:rPr lang="sv-SE" sz="1200" b="1" u="sng" kern="1200" dirty="0">
                <a:solidFill>
                  <a:schemeClr val="tx1"/>
                </a:solidFill>
                <a:effectLst/>
                <a:latin typeface="Times" pitchFamily="-16" charset="0"/>
                <a:ea typeface="+mn-ea"/>
                <a:cs typeface="+mn-cs"/>
              </a:rPr>
            </a:br>
            <a:r>
              <a:rPr lang="sv-SE" sz="1200" b="1" u="sng" kern="1200" dirty="0">
                <a:solidFill>
                  <a:schemeClr val="tx1"/>
                </a:solidFill>
                <a:effectLst/>
                <a:latin typeface="Times" pitchFamily="-16" charset="0"/>
                <a:ea typeface="+mn-ea"/>
                <a:cs typeface="+mn-cs"/>
              </a:rPr>
              <a:t>Förmåner: </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kern="1200" dirty="0">
                <a:solidFill>
                  <a:schemeClr val="tx1"/>
                </a:solidFill>
                <a:effectLst/>
                <a:latin typeface="Times" pitchFamily="-16" charset="0"/>
                <a:ea typeface="+mn-ea"/>
                <a:cs typeface="+mn-cs"/>
              </a:rPr>
              <a:t>Det</a:t>
            </a:r>
            <a:r>
              <a:rPr lang="sv-SE" sz="1200" b="0" kern="1200" baseline="0" dirty="0">
                <a:solidFill>
                  <a:schemeClr val="tx1"/>
                </a:solidFill>
                <a:effectLst/>
                <a:latin typeface="Times" pitchFamily="-16" charset="0"/>
                <a:ea typeface="+mn-ea"/>
                <a:cs typeface="+mn-cs"/>
              </a:rPr>
              <a:t> är viktigt för oss h</a:t>
            </a:r>
            <a:r>
              <a:rPr lang="sv-SE" sz="1200" b="0" kern="1200" dirty="0">
                <a:solidFill>
                  <a:schemeClr val="tx1"/>
                </a:solidFill>
                <a:effectLst/>
                <a:latin typeface="Times" pitchFamily="-16" charset="0"/>
                <a:ea typeface="+mn-ea"/>
                <a:cs typeface="+mn-cs"/>
              </a:rPr>
              <a:t>ur du trivs och att du har möjlighet till ett arbetsliv som håller i längden.</a:t>
            </a:r>
            <a:endParaRPr lang="sv-SE" sz="1200" b="1" u="sng" kern="1200" dirty="0">
              <a:solidFill>
                <a:schemeClr val="tx1"/>
              </a:solidFill>
              <a:effectLst/>
              <a:latin typeface="Times" pitchFamily="-16" charset="0"/>
              <a:ea typeface="+mn-ea"/>
              <a:cs typeface="+mn-cs"/>
            </a:endParaRPr>
          </a:p>
          <a:p>
            <a:r>
              <a:rPr lang="sv-SE" sz="1200" b="0" kern="1200" dirty="0">
                <a:solidFill>
                  <a:schemeClr val="tx1"/>
                </a:solidFill>
                <a:effectLst/>
                <a:latin typeface="Times" pitchFamily="-16" charset="0"/>
                <a:ea typeface="+mn-ea"/>
                <a:cs typeface="+mn-cs"/>
              </a:rPr>
              <a:t>Förutom trygghet och utveckling kan vi </a:t>
            </a:r>
            <a:r>
              <a:rPr lang="sv-SE" sz="1200" b="0" kern="1200" baseline="0" dirty="0">
                <a:solidFill>
                  <a:schemeClr val="tx1"/>
                </a:solidFill>
                <a:effectLst/>
                <a:latin typeface="Times" pitchFamily="-16" charset="0"/>
                <a:ea typeface="+mn-ea"/>
                <a:cs typeface="+mn-cs"/>
              </a:rPr>
              <a:t>erbjuda våra anställda bra villkor.</a:t>
            </a:r>
          </a:p>
          <a:p>
            <a:pPr marL="171450" indent="-171450">
              <a:buFontTx/>
              <a:buChar char="-"/>
            </a:pPr>
            <a:r>
              <a:rPr lang="sv-SE" sz="1200" i="0" kern="1200" dirty="0">
                <a:solidFill>
                  <a:schemeClr val="tx1"/>
                </a:solidFill>
                <a:effectLst/>
                <a:latin typeface="Times" pitchFamily="-16" charset="0"/>
                <a:ea typeface="+mn-ea"/>
                <a:cs typeface="+mn-cs"/>
              </a:rPr>
              <a:t>Bra kompletteringar</a:t>
            </a:r>
            <a:r>
              <a:rPr lang="sv-SE" sz="1200" i="0" kern="1200" baseline="0" dirty="0">
                <a:solidFill>
                  <a:schemeClr val="tx1"/>
                </a:solidFill>
                <a:effectLst/>
                <a:latin typeface="Times" pitchFamily="-16" charset="0"/>
                <a:ea typeface="+mn-ea"/>
                <a:cs typeface="+mn-cs"/>
              </a:rPr>
              <a:t> på den allmänna </a:t>
            </a:r>
            <a:r>
              <a:rPr lang="sv-SE" sz="1200" i="0" kern="1200" dirty="0">
                <a:solidFill>
                  <a:schemeClr val="tx1"/>
                </a:solidFill>
                <a:effectLst/>
                <a:latin typeface="Times" pitchFamily="-16" charset="0"/>
                <a:ea typeface="+mn-ea"/>
                <a:cs typeface="+mn-cs"/>
              </a:rPr>
              <a:t>pensionen</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sv-SE" sz="1200" b="0" i="0" kern="1200" dirty="0">
                <a:solidFill>
                  <a:schemeClr val="tx1"/>
                </a:solidFill>
                <a:effectLst/>
                <a:latin typeface="Times" pitchFamily="-16" charset="0"/>
                <a:ea typeface="+mn-ea"/>
                <a:cs typeface="+mn-cs"/>
              </a:rPr>
              <a:t>Bra</a:t>
            </a:r>
            <a:r>
              <a:rPr lang="sv-SE" sz="1200" b="0" i="0" kern="1200" baseline="0" dirty="0">
                <a:solidFill>
                  <a:schemeClr val="tx1"/>
                </a:solidFill>
                <a:effectLst/>
                <a:latin typeface="Times" pitchFamily="-16" charset="0"/>
                <a:ea typeface="+mn-ea"/>
                <a:cs typeface="+mn-cs"/>
              </a:rPr>
              <a:t> </a:t>
            </a:r>
            <a:r>
              <a:rPr lang="sv-SE" sz="1200" b="0" i="0" kern="1200" dirty="0">
                <a:solidFill>
                  <a:schemeClr val="tx1"/>
                </a:solidFill>
                <a:effectLst/>
                <a:latin typeface="Times" pitchFamily="-16" charset="0"/>
                <a:ea typeface="+mn-ea"/>
                <a:cs typeface="+mn-cs"/>
              </a:rPr>
              <a:t>villkor för försäkringar</a:t>
            </a:r>
            <a:endParaRPr lang="sv-SE" sz="1200" i="0" kern="1200" dirty="0">
              <a:solidFill>
                <a:schemeClr val="tx1"/>
              </a:solidFill>
              <a:effectLst/>
              <a:latin typeface="Times" pitchFamily="-16"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sv-SE" sz="1200" i="0" kern="1200" dirty="0">
                <a:solidFill>
                  <a:schemeClr val="tx1"/>
                </a:solidFill>
                <a:effectLst/>
                <a:latin typeface="Times" pitchFamily="-16" charset="0"/>
                <a:ea typeface="+mn-ea"/>
                <a:cs typeface="+mn-cs"/>
              </a:rPr>
              <a:t>Förmånligt</a:t>
            </a:r>
            <a:r>
              <a:rPr lang="sv-SE" sz="1200" i="0" kern="1200" baseline="0" dirty="0">
                <a:solidFill>
                  <a:schemeClr val="tx1"/>
                </a:solidFill>
                <a:effectLst/>
                <a:latin typeface="Times" pitchFamily="-16" charset="0"/>
                <a:ea typeface="+mn-ea"/>
                <a:cs typeface="+mn-cs"/>
              </a:rPr>
              <a:t> t</a:t>
            </a:r>
            <a:r>
              <a:rPr lang="sv-SE" sz="1200" i="0" kern="1200" dirty="0">
                <a:solidFill>
                  <a:schemeClr val="tx1"/>
                </a:solidFill>
                <a:effectLst/>
                <a:latin typeface="Times" pitchFamily="-16" charset="0"/>
                <a:ea typeface="+mn-ea"/>
                <a:cs typeface="+mn-cs"/>
              </a:rPr>
              <a:t>illägg till föräldrapenningen</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sv-SE" sz="1200" i="0" kern="1200" dirty="0">
                <a:solidFill>
                  <a:schemeClr val="tx1"/>
                </a:solidFill>
                <a:effectLst/>
                <a:latin typeface="Times" pitchFamily="-16" charset="0"/>
                <a:ea typeface="+mn-ea"/>
                <a:cs typeface="+mn-cs"/>
              </a:rPr>
              <a:t>Ofta möjlighet</a:t>
            </a:r>
            <a:r>
              <a:rPr lang="sv-SE" sz="1200" i="0" kern="1200" baseline="0" dirty="0">
                <a:solidFill>
                  <a:schemeClr val="tx1"/>
                </a:solidFill>
                <a:effectLst/>
                <a:latin typeface="Times" pitchFamily="-16" charset="0"/>
                <a:ea typeface="+mn-ea"/>
                <a:cs typeface="+mn-cs"/>
              </a:rPr>
              <a:t> till flextid eller semesterväxling</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sv-SE" sz="1200" i="0" kern="1200" baseline="0" dirty="0">
                <a:solidFill>
                  <a:schemeClr val="tx1"/>
                </a:solidFill>
                <a:effectLst/>
                <a:latin typeface="Times" pitchFamily="-16" charset="0"/>
                <a:ea typeface="+mn-ea"/>
                <a:cs typeface="+mn-cs"/>
              </a:rPr>
              <a:t>Bra möjligheter för att kunna arbeta på distans</a:t>
            </a:r>
            <a:endParaRPr lang="sv-SE" sz="1200" i="0" kern="1200" dirty="0">
              <a:solidFill>
                <a:schemeClr val="tx1"/>
              </a:solidFill>
              <a:effectLst/>
              <a:latin typeface="Times" pitchFamily="-16"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sv-SE" sz="1200" i="0" kern="1200" dirty="0">
                <a:solidFill>
                  <a:schemeClr val="tx1"/>
                </a:solidFill>
                <a:effectLst/>
                <a:latin typeface="Times" pitchFamily="-16" charset="0"/>
                <a:ea typeface="+mn-ea"/>
                <a:cs typeface="+mn-cs"/>
              </a:rPr>
              <a:t>Bidrag till friskvård samt en förmånsportal</a:t>
            </a:r>
          </a:p>
          <a:p>
            <a:pPr marL="171450" indent="-171450">
              <a:buFontTx/>
              <a:buChar char="-"/>
            </a:pPr>
            <a:r>
              <a:rPr lang="sv-SE" sz="1200" i="0" kern="1200" dirty="0">
                <a:solidFill>
                  <a:schemeClr val="tx1"/>
                </a:solidFill>
                <a:effectLst/>
                <a:latin typeface="Times" pitchFamily="-16" charset="0"/>
                <a:ea typeface="+mn-ea"/>
                <a:cs typeface="+mn-cs"/>
              </a:rPr>
              <a:t>Eget</a:t>
            </a:r>
            <a:r>
              <a:rPr lang="sv-SE" sz="1200" i="0" kern="1200" baseline="0" dirty="0">
                <a:solidFill>
                  <a:schemeClr val="tx1"/>
                </a:solidFill>
                <a:effectLst/>
                <a:latin typeface="Times" pitchFamily="-16" charset="0"/>
                <a:ea typeface="+mn-ea"/>
                <a:cs typeface="+mn-cs"/>
              </a:rPr>
              <a:t> gy</a:t>
            </a:r>
            <a:r>
              <a:rPr lang="sv-SE" sz="1200" i="0" kern="1200" dirty="0">
                <a:solidFill>
                  <a:schemeClr val="tx1"/>
                </a:solidFill>
                <a:effectLst/>
                <a:latin typeface="Times" pitchFamily="-16" charset="0"/>
                <a:ea typeface="+mn-ea"/>
                <a:cs typeface="+mn-cs"/>
              </a:rPr>
              <a:t>m i kommunhuset</a:t>
            </a:r>
          </a:p>
          <a:p>
            <a:pPr marL="171450" indent="-171450">
              <a:buFontTx/>
              <a:buChar char="-"/>
            </a:pPr>
            <a:r>
              <a:rPr lang="sv-SE" sz="1200" i="0" kern="1200" baseline="0" dirty="0">
                <a:solidFill>
                  <a:schemeClr val="tx1"/>
                </a:solidFill>
                <a:effectLst/>
                <a:latin typeface="Times" pitchFamily="-16" charset="0"/>
                <a:ea typeface="+mn-ea"/>
                <a:cs typeface="+mn-cs"/>
              </a:rPr>
              <a:t>Möjlighet att hyra personalcykel</a:t>
            </a:r>
            <a:br>
              <a:rPr lang="sv-SE" sz="1200" i="0" kern="1200" baseline="0" dirty="0">
                <a:solidFill>
                  <a:schemeClr val="tx1"/>
                </a:solidFill>
                <a:effectLst/>
                <a:latin typeface="Times" pitchFamily="-16" charset="0"/>
                <a:ea typeface="+mn-ea"/>
                <a:cs typeface="+mn-cs"/>
              </a:rPr>
            </a:br>
            <a:r>
              <a:rPr lang="sv-SE" sz="1200" i="1" kern="1200" baseline="0" dirty="0">
                <a:solidFill>
                  <a:schemeClr val="tx1"/>
                </a:solidFill>
                <a:effectLst/>
                <a:latin typeface="Times" pitchFamily="-16" charset="0"/>
                <a:ea typeface="+mn-ea"/>
                <a:cs typeface="+mn-cs"/>
              </a:rPr>
              <a:t>Observera att beroende av anställningsform och vilket avtalsområde kandidaten tillhör, kan förmånerna skilja sig något åt.</a:t>
            </a:r>
          </a:p>
          <a:p>
            <a:pPr marL="171450" indent="-171450">
              <a:buFontTx/>
              <a:buChar char="-"/>
            </a:pPr>
            <a:endParaRPr lang="sv-SE" sz="1200" i="1" kern="1200" baseline="0" dirty="0">
              <a:solidFill>
                <a:schemeClr val="tx1"/>
              </a:solidFill>
              <a:effectLst/>
              <a:latin typeface="Times" pitchFamily="-16" charset="0"/>
              <a:ea typeface="+mn-ea"/>
              <a:cs typeface="+mn-cs"/>
            </a:endParaRPr>
          </a:p>
          <a:p>
            <a:pPr marL="0" indent="0">
              <a:buFontTx/>
              <a:buNone/>
            </a:pPr>
            <a:r>
              <a:rPr lang="sv-SE" sz="1200" i="1" kern="1200" baseline="0" dirty="0">
                <a:solidFill>
                  <a:schemeClr val="tx1"/>
                </a:solidFill>
                <a:effectLst/>
                <a:latin typeface="Times" pitchFamily="-16" charset="0"/>
                <a:ea typeface="+mn-ea"/>
                <a:cs typeface="+mn-cs"/>
              </a:rPr>
              <a:t>Utöver dessa förmåner har vi ett omfattande utvecklingsprogram för </a:t>
            </a:r>
            <a:r>
              <a:rPr lang="sv-SE" sz="1200" i="1" u="sng" kern="1200" baseline="0" dirty="0">
                <a:solidFill>
                  <a:schemeClr val="tx1"/>
                </a:solidFill>
                <a:effectLst/>
                <a:latin typeface="Times" pitchFamily="-16" charset="0"/>
                <a:ea typeface="+mn-ea"/>
                <a:cs typeface="+mn-cs"/>
              </a:rPr>
              <a:t>nya chefer </a:t>
            </a:r>
            <a:r>
              <a:rPr lang="sv-SE" sz="1200" i="1" kern="1200" baseline="0" dirty="0">
                <a:solidFill>
                  <a:schemeClr val="tx1"/>
                </a:solidFill>
                <a:effectLst/>
                <a:latin typeface="Times" pitchFamily="-16" charset="0"/>
                <a:ea typeface="+mn-ea"/>
                <a:cs typeface="+mn-cs"/>
              </a:rPr>
              <a:t>samt en ledarakademi</a:t>
            </a:r>
            <a:r>
              <a:rPr lang="sv-SE" sz="1200" i="1" u="none" kern="1200" baseline="0" dirty="0">
                <a:solidFill>
                  <a:schemeClr val="tx1"/>
                </a:solidFill>
                <a:effectLst/>
                <a:latin typeface="Times" pitchFamily="-16" charset="0"/>
                <a:ea typeface="+mn-ea"/>
                <a:cs typeface="+mn-cs"/>
              </a:rPr>
              <a:t> där </a:t>
            </a:r>
            <a:r>
              <a:rPr lang="sv-SE" sz="1200" i="1" kern="1200" baseline="0" dirty="0">
                <a:solidFill>
                  <a:schemeClr val="tx1"/>
                </a:solidFill>
                <a:effectLst/>
                <a:latin typeface="Times" pitchFamily="-16" charset="0"/>
                <a:ea typeface="+mn-ea"/>
                <a:cs typeface="+mn-cs"/>
              </a:rPr>
              <a:t>medarbetare med chefspotential får möjlighet att utvecklas till sin första chefsroll.</a:t>
            </a:r>
          </a:p>
          <a:p>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5</a:t>
            </a:fld>
            <a:endParaRPr lang="sv-SE" altLang="sv-SE"/>
          </a:p>
        </p:txBody>
      </p:sp>
    </p:spTree>
    <p:extLst>
      <p:ext uri="{BB962C8B-B14F-4D97-AF65-F5344CB8AC3E}">
        <p14:creationId xmlns:p14="http://schemas.microsoft.com/office/powerpoint/2010/main" val="81073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b="1" u="sng" baseline="0" dirty="0"/>
              <a:t>VÅR KOMMUNIKATION: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b="1" u="sng"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sv-SE" baseline="0" dirty="0"/>
              <a:t>Det här är vårt erbjudande till våra anställda och till dig som är intresserad av oss som arbetsgivare.</a:t>
            </a:r>
            <a:endParaRPr lang="sv-SE" dirty="0"/>
          </a:p>
          <a:p>
            <a:r>
              <a:rPr lang="sv-SE" dirty="0"/>
              <a:t>Det</a:t>
            </a:r>
            <a:r>
              <a:rPr lang="sv-SE" baseline="0" dirty="0"/>
              <a:t> är helt </a:t>
            </a:r>
            <a:r>
              <a:rPr lang="sv-SE" b="0" baseline="0" dirty="0"/>
              <a:t>enkelt så </a:t>
            </a:r>
            <a:r>
              <a:rPr lang="sv-SE" b="0" dirty="0"/>
              <a:t>här </a:t>
            </a:r>
            <a:r>
              <a:rPr lang="sv-SE" sz="1200" b="0" kern="1200" dirty="0">
                <a:solidFill>
                  <a:schemeClr val="tx1"/>
                </a:solidFill>
                <a:effectLst/>
                <a:latin typeface="Times" pitchFamily="-16" charset="0"/>
                <a:ea typeface="+mn-ea"/>
                <a:cs typeface="+mn-cs"/>
              </a:rPr>
              <a:t>vi ser på oss själva </a:t>
            </a:r>
            <a:r>
              <a:rPr lang="sv-SE" b="0" baseline="0" dirty="0"/>
              <a:t>och </a:t>
            </a:r>
            <a:r>
              <a:rPr lang="sv-SE" baseline="0" dirty="0"/>
              <a:t>på dig som söker dig till oss. </a:t>
            </a: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91093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u="sng" dirty="0"/>
              <a:t>(MÖJLIGHET TILL EGEN BILD)</a:t>
            </a:r>
          </a:p>
          <a:p>
            <a:endParaRPr lang="sv-SE" b="1" dirty="0"/>
          </a:p>
          <a:p>
            <a:r>
              <a:rPr lang="sv-SE" sz="1200" i="1" kern="1200" dirty="0">
                <a:solidFill>
                  <a:schemeClr val="tx1"/>
                </a:solidFill>
                <a:effectLst/>
                <a:latin typeface="Times" pitchFamily="-16" charset="0"/>
                <a:ea typeface="+mn-ea"/>
                <a:cs typeface="+mn-cs"/>
              </a:rPr>
              <a:t>Till</a:t>
            </a:r>
            <a:r>
              <a:rPr lang="sv-SE" sz="1200" i="1" kern="1200" baseline="0" dirty="0">
                <a:solidFill>
                  <a:schemeClr val="tx1"/>
                </a:solidFill>
                <a:effectLst/>
                <a:latin typeface="Times" pitchFamily="-16" charset="0"/>
                <a:ea typeface="+mn-ea"/>
                <a:cs typeface="+mn-cs"/>
              </a:rPr>
              <a:t> dig som är ansvarig för en rekrytering:</a:t>
            </a:r>
          </a:p>
          <a:p>
            <a:br>
              <a:rPr lang="sv-SE" sz="1200" i="1" kern="1200" baseline="0" dirty="0">
                <a:solidFill>
                  <a:schemeClr val="tx1"/>
                </a:solidFill>
                <a:effectLst/>
                <a:latin typeface="Times" pitchFamily="-16" charset="0"/>
                <a:ea typeface="+mn-ea"/>
                <a:cs typeface="+mn-cs"/>
              </a:rPr>
            </a:br>
            <a:r>
              <a:rPr lang="sv-SE" sz="1200" i="1" kern="1200" baseline="0" dirty="0">
                <a:solidFill>
                  <a:schemeClr val="tx1"/>
                </a:solidFill>
                <a:effectLst/>
                <a:latin typeface="Times" pitchFamily="-16" charset="0"/>
                <a:ea typeface="+mn-ea"/>
                <a:cs typeface="+mn-cs"/>
              </a:rPr>
              <a:t>Här kan du lägga in en egen sida som har direkt koppling till just ditt arbetsområde, och sådant som är aktuellt för just den här rekryteringen. Kanske kan rubrikerna nedan ge idéer till material som du kan komplettera med.</a:t>
            </a:r>
          </a:p>
          <a:p>
            <a:endParaRPr lang="sv-SE" b="1" dirty="0"/>
          </a:p>
          <a:p>
            <a:r>
              <a:rPr lang="sv-SE" b="0" i="1" baseline="0" dirty="0"/>
              <a:t>Det här söker vi</a:t>
            </a:r>
          </a:p>
          <a:p>
            <a:r>
              <a:rPr lang="sv-SE" b="0" i="1" baseline="0" dirty="0"/>
              <a:t>Det här innebär tjänsten</a:t>
            </a:r>
          </a:p>
          <a:p>
            <a:r>
              <a:rPr lang="sv-SE" b="0" i="1" dirty="0"/>
              <a:t>Det</a:t>
            </a:r>
            <a:r>
              <a:rPr lang="sv-SE" b="0" i="1" baseline="0" dirty="0"/>
              <a:t> här är din plats i organisationen</a:t>
            </a:r>
          </a:p>
          <a:p>
            <a:r>
              <a:rPr lang="sv-SE" b="0" i="1" baseline="0" dirty="0"/>
              <a:t>Här är din (fysiska) arbetsplats</a:t>
            </a:r>
          </a:p>
          <a:p>
            <a:r>
              <a:rPr lang="sv-SE" b="0" i="1" dirty="0"/>
              <a:t>Det</a:t>
            </a:r>
            <a:r>
              <a:rPr lang="sv-SE" b="0" i="1" baseline="0" dirty="0"/>
              <a:t> här är din avdelning</a:t>
            </a:r>
            <a:br>
              <a:rPr lang="sv-SE" b="0" i="1" baseline="0" dirty="0"/>
            </a:br>
            <a:r>
              <a:rPr lang="sv-SE" b="0" i="1" baseline="0" dirty="0"/>
              <a:t>De här utmaningarna väntar dig</a:t>
            </a:r>
          </a:p>
          <a:p>
            <a:r>
              <a:rPr lang="sv-SE" b="0" i="1" baseline="0" dirty="0"/>
              <a:t>De här karriärvägarna finns</a:t>
            </a:r>
          </a:p>
          <a:p>
            <a:endParaRPr lang="sv-SE" b="1" i="1"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7</a:t>
            </a:fld>
            <a:endParaRPr lang="sv-SE" altLang="sv-SE"/>
          </a:p>
        </p:txBody>
      </p:sp>
    </p:spTree>
    <p:extLst>
      <p:ext uri="{BB962C8B-B14F-4D97-AF65-F5344CB8AC3E}">
        <p14:creationId xmlns:p14="http://schemas.microsoft.com/office/powerpoint/2010/main" val="117580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21"/>
            <a:ext cx="7772400" cy="1102519"/>
          </a:xfrm>
        </p:spPr>
        <p:txBody>
          <a:bodyPr/>
          <a:lstStyle/>
          <a:p>
            <a:r>
              <a:rPr lang="sv-SE"/>
              <a:t>Klicka här för att ändra format</a:t>
            </a:r>
          </a:p>
        </p:txBody>
      </p:sp>
      <p:sp>
        <p:nvSpPr>
          <p:cNvPr id="3" name="Underrubrik 2"/>
          <p:cNvSpPr>
            <a:spLocks noGrp="1"/>
          </p:cNvSpPr>
          <p:nvPr>
            <p:ph type="subTitle" idx="1"/>
          </p:nvPr>
        </p:nvSpPr>
        <p:spPr>
          <a:xfrm>
            <a:off x="1371600" y="2914650"/>
            <a:ext cx="6400800" cy="1314450"/>
          </a:xfrm>
        </p:spPr>
        <p:txBody>
          <a:bodyPr/>
          <a:lstStyle>
            <a:lvl1pPr marL="0" indent="0" algn="ctr">
              <a:buNone/>
              <a:defRPr/>
            </a:lvl1pPr>
            <a:lvl2pPr marL="342884" indent="0" algn="ctr">
              <a:buNone/>
              <a:defRPr/>
            </a:lvl2pPr>
            <a:lvl3pPr marL="685766" indent="0" algn="ctr">
              <a:buNone/>
              <a:defRPr/>
            </a:lvl3pPr>
            <a:lvl4pPr marL="1028649" indent="0" algn="ctr">
              <a:buNone/>
              <a:defRPr/>
            </a:lvl4pPr>
            <a:lvl5pPr marL="1371532" indent="0" algn="ctr">
              <a:buNone/>
              <a:defRPr/>
            </a:lvl5pPr>
            <a:lvl6pPr marL="1714415" indent="0" algn="ctr">
              <a:buNone/>
              <a:defRPr/>
            </a:lvl6pPr>
            <a:lvl7pPr marL="2057297" indent="0" algn="ctr">
              <a:buNone/>
              <a:defRPr/>
            </a:lvl7pPr>
            <a:lvl8pPr marL="2400180" indent="0" algn="ctr">
              <a:buNone/>
              <a:defRPr/>
            </a:lvl8pPr>
            <a:lvl9pPr marL="2743064" indent="0" algn="ctr">
              <a:buNone/>
              <a:defRPr/>
            </a:lvl9pPr>
          </a:lstStyle>
          <a:p>
            <a:r>
              <a:rPr lang="sv-SE"/>
              <a:t>Klicka här för att ändra format på underrubrik i bakgrunden</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40971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87058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457200"/>
            <a:ext cx="1943100" cy="41148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457200"/>
            <a:ext cx="5676900" cy="41148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269449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p:txBody>
          <a:bodyPr/>
          <a:lstStyle/>
          <a:p>
            <a:pPr>
              <a:defRPr/>
            </a:pPr>
            <a:r>
              <a:rPr lang="sv-SE" altLang="sv-SE"/>
              <a:t>Ämne</a:t>
            </a:r>
          </a:p>
        </p:txBody>
      </p:sp>
    </p:spTree>
    <p:extLst>
      <p:ext uri="{BB962C8B-B14F-4D97-AF65-F5344CB8AC3E}">
        <p14:creationId xmlns:p14="http://schemas.microsoft.com/office/powerpoint/2010/main" val="147008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5462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3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1500"/>
            </a:lvl1pPr>
            <a:lvl2pPr marL="342884" indent="0">
              <a:buNone/>
              <a:defRPr sz="1350"/>
            </a:lvl2pPr>
            <a:lvl3pPr marL="685766" indent="0">
              <a:buNone/>
              <a:defRPr sz="1200"/>
            </a:lvl3pPr>
            <a:lvl4pPr marL="1028649" indent="0">
              <a:buNone/>
              <a:defRPr sz="1050"/>
            </a:lvl4pPr>
            <a:lvl5pPr marL="1371532" indent="0">
              <a:buNone/>
              <a:defRPr sz="1050"/>
            </a:lvl5pPr>
            <a:lvl6pPr marL="1714415" indent="0">
              <a:buNone/>
              <a:defRPr sz="1050"/>
            </a:lvl6pPr>
            <a:lvl7pPr marL="2057297" indent="0">
              <a:buNone/>
              <a:defRPr sz="1050"/>
            </a:lvl7pPr>
            <a:lvl8pPr marL="2400180" indent="0">
              <a:buNone/>
              <a:defRPr sz="1050"/>
            </a:lvl8pPr>
            <a:lvl9pPr marL="2743064" indent="0">
              <a:buNone/>
              <a:defRPr sz="1050"/>
            </a:lvl9pPr>
          </a:lstStyle>
          <a:p>
            <a:pPr lvl="0"/>
            <a:r>
              <a:rPr lang="sv-SE"/>
              <a:t>Klicka här för att ändra format på bakgrundstexten</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
        <p:nvSpPr>
          <p:cNvPr id="5" name="textruta 4"/>
          <p:cNvSpPr txBox="1"/>
          <p:nvPr userDrawn="1"/>
        </p:nvSpPr>
        <p:spPr>
          <a:xfrm>
            <a:off x="5644662" y="4800600"/>
            <a:ext cx="184731" cy="615553"/>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sv-SE" dirty="0"/>
          </a:p>
        </p:txBody>
      </p:sp>
    </p:spTree>
    <p:extLst>
      <p:ext uri="{BB962C8B-B14F-4D97-AF65-F5344CB8AC3E}">
        <p14:creationId xmlns:p14="http://schemas.microsoft.com/office/powerpoint/2010/main" val="70786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8165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30" y="1151335"/>
            <a:ext cx="4041775" cy="47982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30"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92361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96268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3829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5" y="204787"/>
            <a:ext cx="3008313" cy="871538"/>
          </a:xfrm>
        </p:spPr>
        <p:txBody>
          <a:bodyPr anchor="b"/>
          <a:lstStyle>
            <a:lvl1pPr algn="l">
              <a:defRPr sz="1500" b="1"/>
            </a:lvl1pPr>
          </a:lstStyle>
          <a:p>
            <a:r>
              <a:rPr lang="sv-SE"/>
              <a:t>Klicka här för att ändra format</a:t>
            </a:r>
          </a:p>
        </p:txBody>
      </p:sp>
      <p:sp>
        <p:nvSpPr>
          <p:cNvPr id="3" name="Platshållare för innehåll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5" y="1076328"/>
            <a:ext cx="3008313" cy="3518297"/>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sv-SE"/>
              <a:t>Klicka här för att ändra format på bakgrundstexten</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56664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nchor="b"/>
          <a:lstStyle>
            <a:lvl1pPr algn="l">
              <a:defRPr sz="15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5"/>
            <a:ext cx="5486400" cy="603647"/>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sv-SE"/>
              <a:t>Klicka här för att ändra format på bakgrundstexten</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72859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9"/>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 på bakgrundsrubriken</a:t>
            </a:r>
          </a:p>
        </p:txBody>
      </p:sp>
      <p:sp>
        <p:nvSpPr>
          <p:cNvPr id="1029" name="Rectangle 20"/>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45" name="Rectangle 21"/>
          <p:cNvSpPr>
            <a:spLocks noGrp="1" noChangeArrowheads="1"/>
          </p:cNvSpPr>
          <p:nvPr>
            <p:ph type="ftr" sz="quarter" idx="3"/>
          </p:nvPr>
        </p:nvSpPr>
        <p:spPr bwMode="auto">
          <a:xfrm>
            <a:off x="533400" y="4882754"/>
            <a:ext cx="42672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675">
                <a:solidFill>
                  <a:schemeClr val="tx1"/>
                </a:solidFill>
                <a:latin typeface="AGaramond" pitchFamily="18" charset="0"/>
              </a:defRPr>
            </a:lvl1pPr>
          </a:lstStyle>
          <a:p>
            <a:pPr>
              <a:defRPr/>
            </a:pPr>
            <a:r>
              <a:rPr lang="sv-SE" altLang="sv-SE"/>
              <a:t>Ämne</a:t>
            </a:r>
          </a:p>
        </p:txBody>
      </p:sp>
      <p:pic>
        <p:nvPicPr>
          <p:cNvPr id="8" name="Picture 8"/>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1979712" y="4680000"/>
            <a:ext cx="6640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540000" y="4572000"/>
            <a:ext cx="1219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2550">
          <a:solidFill>
            <a:schemeClr val="tx2"/>
          </a:solidFill>
          <a:latin typeface="+mj-lt"/>
          <a:ea typeface="+mj-ea"/>
          <a:cs typeface="+mj-cs"/>
        </a:defRPr>
      </a:lvl1pPr>
      <a:lvl2pPr algn="ctr" rtl="0" eaLnBrk="1" fontAlgn="base" hangingPunct="1">
        <a:spcBef>
          <a:spcPct val="0"/>
        </a:spcBef>
        <a:spcAft>
          <a:spcPct val="0"/>
        </a:spcAft>
        <a:defRPr sz="2550">
          <a:solidFill>
            <a:schemeClr val="tx2"/>
          </a:solidFill>
          <a:latin typeface="Arial" charset="0"/>
        </a:defRPr>
      </a:lvl2pPr>
      <a:lvl3pPr algn="ctr" rtl="0" eaLnBrk="1" fontAlgn="base" hangingPunct="1">
        <a:spcBef>
          <a:spcPct val="0"/>
        </a:spcBef>
        <a:spcAft>
          <a:spcPct val="0"/>
        </a:spcAft>
        <a:defRPr sz="2550">
          <a:solidFill>
            <a:schemeClr val="tx2"/>
          </a:solidFill>
          <a:latin typeface="Arial" charset="0"/>
        </a:defRPr>
      </a:lvl3pPr>
      <a:lvl4pPr algn="ctr" rtl="0" eaLnBrk="1" fontAlgn="base" hangingPunct="1">
        <a:spcBef>
          <a:spcPct val="0"/>
        </a:spcBef>
        <a:spcAft>
          <a:spcPct val="0"/>
        </a:spcAft>
        <a:defRPr sz="2550">
          <a:solidFill>
            <a:schemeClr val="tx2"/>
          </a:solidFill>
          <a:latin typeface="Arial" charset="0"/>
        </a:defRPr>
      </a:lvl4pPr>
      <a:lvl5pPr algn="ctr" rtl="0" eaLnBrk="1" fontAlgn="base" hangingPunct="1">
        <a:spcBef>
          <a:spcPct val="0"/>
        </a:spcBef>
        <a:spcAft>
          <a:spcPct val="0"/>
        </a:spcAft>
        <a:defRPr sz="2550">
          <a:solidFill>
            <a:schemeClr val="tx2"/>
          </a:solidFill>
          <a:latin typeface="Arial" charset="0"/>
        </a:defRPr>
      </a:lvl5pPr>
      <a:lvl6pPr marL="342884" algn="ctr" rtl="0" eaLnBrk="1" fontAlgn="base" hangingPunct="1">
        <a:spcBef>
          <a:spcPct val="0"/>
        </a:spcBef>
        <a:spcAft>
          <a:spcPct val="0"/>
        </a:spcAft>
        <a:defRPr sz="2550">
          <a:solidFill>
            <a:schemeClr val="tx2"/>
          </a:solidFill>
          <a:latin typeface="Arial" charset="0"/>
        </a:defRPr>
      </a:lvl6pPr>
      <a:lvl7pPr marL="685766" algn="ctr" rtl="0" eaLnBrk="1" fontAlgn="base" hangingPunct="1">
        <a:spcBef>
          <a:spcPct val="0"/>
        </a:spcBef>
        <a:spcAft>
          <a:spcPct val="0"/>
        </a:spcAft>
        <a:defRPr sz="2550">
          <a:solidFill>
            <a:schemeClr val="tx2"/>
          </a:solidFill>
          <a:latin typeface="Arial" charset="0"/>
        </a:defRPr>
      </a:lvl7pPr>
      <a:lvl8pPr marL="1028649" algn="ctr" rtl="0" eaLnBrk="1" fontAlgn="base" hangingPunct="1">
        <a:spcBef>
          <a:spcPct val="0"/>
        </a:spcBef>
        <a:spcAft>
          <a:spcPct val="0"/>
        </a:spcAft>
        <a:defRPr sz="2550">
          <a:solidFill>
            <a:schemeClr val="tx2"/>
          </a:solidFill>
          <a:latin typeface="Arial" charset="0"/>
        </a:defRPr>
      </a:lvl8pPr>
      <a:lvl9pPr marL="1371532" algn="ctr" rtl="0" eaLnBrk="1" fontAlgn="base" hangingPunct="1">
        <a:spcBef>
          <a:spcPct val="0"/>
        </a:spcBef>
        <a:spcAft>
          <a:spcPct val="0"/>
        </a:spcAft>
        <a:defRPr sz="2550">
          <a:solidFill>
            <a:schemeClr val="tx2"/>
          </a:solidFill>
          <a:latin typeface="Arial" charset="0"/>
        </a:defRPr>
      </a:lvl9pPr>
    </p:titleStyle>
    <p:body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p:bodyStyle>
    <p:otherStyle>
      <a:defPPr>
        <a:defRPr lang="sv-SE"/>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nul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14077145-45DB-6F45-ABAB-3C78FDFC3D6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921"/>
          <a:stretch/>
        </p:blipFill>
        <p:spPr>
          <a:xfrm>
            <a:off x="0" y="-57040"/>
            <a:ext cx="9144000" cy="4500998"/>
          </a:xfrm>
          <a:prstGeom prst="rect">
            <a:avLst/>
          </a:prstGeom>
        </p:spPr>
      </p:pic>
      <p:sp>
        <p:nvSpPr>
          <p:cNvPr id="18" name="Rektangel 17">
            <a:extLst>
              <a:ext uri="{FF2B5EF4-FFF2-40B4-BE49-F238E27FC236}">
                <a16:creationId xmlns:a16="http://schemas.microsoft.com/office/drawing/2014/main" id="{9DB2D729-F2D0-D94E-B42F-E0E6985BED3B}"/>
              </a:ext>
            </a:extLst>
          </p:cNvPr>
          <p:cNvSpPr/>
          <p:nvPr/>
        </p:nvSpPr>
        <p:spPr bwMode="auto">
          <a:xfrm rot="5400000">
            <a:off x="-192662" y="192662"/>
            <a:ext cx="4453268" cy="4067944"/>
          </a:xfrm>
          <a:prstGeom prst="rect">
            <a:avLst/>
          </a:prstGeom>
          <a:gradFill>
            <a:gsLst>
              <a:gs pos="19000">
                <a:schemeClr val="bg1">
                  <a:alpha val="0"/>
                  <a:lumMod val="0"/>
                </a:schemeClr>
              </a:gs>
              <a:gs pos="100000">
                <a:schemeClr val="tx1">
                  <a:lumMod val="0"/>
                </a:schemeClr>
              </a:gs>
            </a:gsLst>
            <a:lin ang="5400000" scaled="1"/>
          </a:gradFill>
          <a:ln>
            <a:no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dirty="0">
              <a:ln>
                <a:noFill/>
              </a:ln>
              <a:solidFill>
                <a:schemeClr val="tx2"/>
              </a:solidFill>
              <a:effectLst/>
              <a:latin typeface="Arial" charset="0"/>
            </a:endParaRPr>
          </a:p>
        </p:txBody>
      </p:sp>
      <p:pic>
        <p:nvPicPr>
          <p:cNvPr id="13" name="Bildobjekt 12">
            <a:extLst>
              <a:ext uri="{FF2B5EF4-FFF2-40B4-BE49-F238E27FC236}">
                <a16:creationId xmlns:a16="http://schemas.microsoft.com/office/drawing/2014/main" id="{8398CA61-56A1-3340-B454-CF2AE95435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7544" y="1203598"/>
            <a:ext cx="1440000" cy="290909"/>
          </a:xfrm>
          <a:prstGeom prst="rect">
            <a:avLst/>
          </a:prstGeom>
        </p:spPr>
      </p:pic>
      <p:sp>
        <p:nvSpPr>
          <p:cNvPr id="2" name="Rektangel 1"/>
          <p:cNvSpPr/>
          <p:nvPr/>
        </p:nvSpPr>
        <p:spPr bwMode="auto">
          <a:xfrm>
            <a:off x="3707904" y="3003798"/>
            <a:ext cx="216024" cy="216024"/>
          </a:xfrm>
          <a:prstGeom prst="rect">
            <a:avLst/>
          </a:prstGeom>
          <a:solidFill>
            <a:srgbClr val="000000">
              <a:alpha val="40000"/>
            </a:srgbClr>
          </a:solidFill>
          <a:ln>
            <a:no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sp>
        <p:nvSpPr>
          <p:cNvPr id="7" name="Rektangel 6"/>
          <p:cNvSpPr/>
          <p:nvPr/>
        </p:nvSpPr>
        <p:spPr>
          <a:xfrm>
            <a:off x="468000" y="1779662"/>
            <a:ext cx="6336256" cy="2154436"/>
          </a:xfrm>
          <a:prstGeom prst="rect">
            <a:avLst/>
          </a:prstGeom>
          <a:noFill/>
        </p:spPr>
        <p:txBody>
          <a:bodyPr wrap="square" lIns="0" tIns="0" rIns="0" bIns="0">
            <a:spAutoFit/>
          </a:bodyPr>
          <a:lstStyle/>
          <a:p>
            <a:pPr>
              <a:lnSpc>
                <a:spcPts val="4200"/>
              </a:lnSpc>
              <a:spcBef>
                <a:spcPts val="0"/>
              </a:spcBef>
              <a:buNone/>
            </a:pPr>
            <a:r>
              <a:rPr lang="sv-SE" sz="4200" b="1" dirty="0">
                <a:solidFill>
                  <a:schemeClr val="bg1"/>
                </a:solidFill>
              </a:rPr>
              <a:t>ÄR DU REDO </a:t>
            </a:r>
            <a:br>
              <a:rPr lang="sv-SE" sz="4200" b="1" dirty="0">
                <a:solidFill>
                  <a:schemeClr val="bg1"/>
                </a:solidFill>
              </a:rPr>
            </a:br>
            <a:r>
              <a:rPr lang="sv-SE" sz="4200" b="1" dirty="0">
                <a:solidFill>
                  <a:schemeClr val="bg1"/>
                </a:solidFill>
              </a:rPr>
              <a:t>FÖR ATT </a:t>
            </a:r>
            <a:br>
              <a:rPr lang="sv-SE" sz="4200" b="1" dirty="0">
                <a:solidFill>
                  <a:schemeClr val="bg1"/>
                </a:solidFill>
              </a:rPr>
            </a:br>
            <a:r>
              <a:rPr lang="sv-SE" sz="4200" b="1" dirty="0">
                <a:solidFill>
                  <a:schemeClr val="bg1"/>
                </a:solidFill>
              </a:rPr>
              <a:t>UTVECKLA </a:t>
            </a:r>
            <a:br>
              <a:rPr lang="sv-SE" sz="4200" b="1" dirty="0">
                <a:solidFill>
                  <a:schemeClr val="bg1"/>
                </a:solidFill>
              </a:rPr>
            </a:br>
            <a:r>
              <a:rPr lang="sv-SE" sz="4200" b="1" dirty="0">
                <a:solidFill>
                  <a:schemeClr val="bg1"/>
                </a:solidFill>
              </a:rPr>
              <a:t>OCH UTVECKLAS?</a:t>
            </a:r>
          </a:p>
        </p:txBody>
      </p:sp>
    </p:spTree>
    <p:extLst>
      <p:ext uri="{BB962C8B-B14F-4D97-AF65-F5344CB8AC3E}">
        <p14:creationId xmlns:p14="http://schemas.microsoft.com/office/powerpoint/2010/main" val="106654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0ECFC773-E340-4845-9DD7-C478EA8482CA}"/>
              </a:ext>
            </a:extLst>
          </p:cNvPr>
          <p:cNvGrpSpPr/>
          <p:nvPr/>
        </p:nvGrpSpPr>
        <p:grpSpPr>
          <a:xfrm>
            <a:off x="0" y="0"/>
            <a:ext cx="9144000" cy="4371950"/>
            <a:chOff x="0" y="0"/>
            <a:chExt cx="9144000" cy="4371950"/>
          </a:xfrm>
        </p:grpSpPr>
        <p:pic>
          <p:nvPicPr>
            <p:cNvPr id="3" name="Bildobjekt 2">
              <a:extLst>
                <a:ext uri="{FF2B5EF4-FFF2-40B4-BE49-F238E27FC236}">
                  <a16:creationId xmlns:a16="http://schemas.microsoft.com/office/drawing/2014/main" id="{9630D228-0625-4442-9443-CC0F3AD8AD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4371950"/>
            </a:xfrm>
            <a:prstGeom prst="rect">
              <a:avLst/>
            </a:prstGeom>
          </p:spPr>
        </p:pic>
        <p:sp>
          <p:nvSpPr>
            <p:cNvPr id="10" name="Platshållare för innehåll 6"/>
            <p:cNvSpPr txBox="1">
              <a:spLocks/>
            </p:cNvSpPr>
            <p:nvPr/>
          </p:nvSpPr>
          <p:spPr bwMode="auto">
            <a:xfrm>
              <a:off x="3995936" y="2211710"/>
              <a:ext cx="936104" cy="432048"/>
            </a:xfrm>
            <a:prstGeom prst="rect">
              <a:avLst/>
            </a:prstGeom>
            <a:noFill/>
            <a:ln>
              <a:noFill/>
            </a:ln>
            <a:effectLst/>
          </p:spPr>
          <p:txBody>
            <a:bodyPr vert="horz" wrap="square" lIns="0" tIns="0" rIns="0" bIns="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spcAft>
                  <a:spcPts val="600"/>
                </a:spcAft>
                <a:buFontTx/>
                <a:buNone/>
              </a:pPr>
              <a:r>
                <a:rPr lang="sv-SE" sz="900" b="1" kern="0" dirty="0">
                  <a:solidFill>
                    <a:schemeClr val="bg1"/>
                  </a:solidFill>
                </a:rPr>
                <a:t>HANINGE</a:t>
              </a:r>
              <a:endParaRPr lang="sv-SE" sz="900" dirty="0">
                <a:solidFill>
                  <a:schemeClr val="bg1"/>
                </a:solidFill>
              </a:endParaRPr>
            </a:p>
          </p:txBody>
        </p:sp>
        <p:sp>
          <p:nvSpPr>
            <p:cNvPr id="12" name="Platshållare för innehåll 6"/>
            <p:cNvSpPr txBox="1">
              <a:spLocks/>
            </p:cNvSpPr>
            <p:nvPr/>
          </p:nvSpPr>
          <p:spPr bwMode="auto">
            <a:xfrm>
              <a:off x="3491880" y="1059582"/>
              <a:ext cx="1008112" cy="360040"/>
            </a:xfrm>
            <a:prstGeom prst="rect">
              <a:avLst/>
            </a:prstGeom>
            <a:noFill/>
            <a:ln>
              <a:noFill/>
            </a:ln>
            <a:effectLst/>
          </p:spPr>
          <p:txBody>
            <a:bodyPr vert="horz" wrap="square" lIns="0" tIns="0" rIns="0" bIns="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spcAft>
                  <a:spcPts val="600"/>
                </a:spcAft>
                <a:buFontTx/>
                <a:buNone/>
              </a:pPr>
              <a:r>
                <a:rPr lang="sv-SE" sz="900" b="1" kern="0" dirty="0">
                  <a:solidFill>
                    <a:schemeClr val="bg1"/>
                  </a:solidFill>
                </a:rPr>
                <a:t>STOCKHOLM</a:t>
              </a:r>
              <a:endParaRPr lang="sv-SE" sz="900" dirty="0">
                <a:solidFill>
                  <a:schemeClr val="bg1"/>
                </a:solidFill>
              </a:endParaRPr>
            </a:p>
          </p:txBody>
        </p:sp>
        <p:sp>
          <p:nvSpPr>
            <p:cNvPr id="13" name="Platshållare för innehåll 6"/>
            <p:cNvSpPr txBox="1">
              <a:spLocks/>
            </p:cNvSpPr>
            <p:nvPr/>
          </p:nvSpPr>
          <p:spPr bwMode="auto">
            <a:xfrm>
              <a:off x="2699792" y="1923678"/>
              <a:ext cx="1224136" cy="432048"/>
            </a:xfrm>
            <a:prstGeom prst="rect">
              <a:avLst/>
            </a:prstGeom>
            <a:noFill/>
            <a:ln>
              <a:noFill/>
            </a:ln>
            <a:effectLst/>
          </p:spPr>
          <p:txBody>
            <a:bodyPr vert="horz" wrap="square" lIns="0" tIns="0" rIns="0" bIns="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spcAft>
                  <a:spcPts val="600"/>
                </a:spcAft>
                <a:buFontTx/>
                <a:buNone/>
              </a:pPr>
              <a:r>
                <a:rPr lang="sv-SE" sz="900" b="1" kern="0" dirty="0">
                  <a:solidFill>
                    <a:schemeClr val="bg1"/>
                  </a:solidFill>
                </a:rPr>
                <a:t>BOTKYRKA</a:t>
              </a:r>
              <a:endParaRPr lang="sv-SE" sz="900" dirty="0">
                <a:solidFill>
                  <a:schemeClr val="bg1"/>
                </a:solidFill>
              </a:endParaRPr>
            </a:p>
          </p:txBody>
        </p:sp>
        <p:sp>
          <p:nvSpPr>
            <p:cNvPr id="14" name="Platshållare för innehåll 6"/>
            <p:cNvSpPr txBox="1">
              <a:spLocks/>
            </p:cNvSpPr>
            <p:nvPr/>
          </p:nvSpPr>
          <p:spPr bwMode="auto">
            <a:xfrm>
              <a:off x="2771800" y="3147814"/>
              <a:ext cx="1296144" cy="432048"/>
            </a:xfrm>
            <a:prstGeom prst="rect">
              <a:avLst/>
            </a:prstGeom>
            <a:noFill/>
            <a:ln>
              <a:noFill/>
            </a:ln>
            <a:effectLst/>
          </p:spPr>
          <p:txBody>
            <a:bodyPr vert="horz" wrap="square" lIns="0" tIns="0" rIns="0" bIns="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spcAft>
                  <a:spcPts val="600"/>
                </a:spcAft>
                <a:buFontTx/>
                <a:buNone/>
              </a:pPr>
              <a:r>
                <a:rPr lang="sv-SE" sz="900" b="1" kern="0" dirty="0">
                  <a:solidFill>
                    <a:schemeClr val="bg1"/>
                  </a:solidFill>
                </a:rPr>
                <a:t>NYNÄSHAMN</a:t>
              </a:r>
              <a:endParaRPr lang="sv-SE" sz="900" dirty="0">
                <a:solidFill>
                  <a:schemeClr val="bg1"/>
                </a:solidFill>
              </a:endParaRPr>
            </a:p>
          </p:txBody>
        </p:sp>
        <p:sp>
          <p:nvSpPr>
            <p:cNvPr id="15" name="Platshållare för innehåll 6"/>
            <p:cNvSpPr txBox="1">
              <a:spLocks/>
            </p:cNvSpPr>
            <p:nvPr/>
          </p:nvSpPr>
          <p:spPr bwMode="auto">
            <a:xfrm>
              <a:off x="4716016" y="1419622"/>
              <a:ext cx="1296144" cy="648072"/>
            </a:xfrm>
            <a:prstGeom prst="rect">
              <a:avLst/>
            </a:prstGeom>
            <a:noFill/>
            <a:ln>
              <a:noFill/>
            </a:ln>
            <a:effectLst/>
          </p:spPr>
          <p:txBody>
            <a:bodyPr vert="horz" wrap="square" lIns="0" tIns="0" rIns="0" bIns="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spcAft>
                  <a:spcPts val="600"/>
                </a:spcAft>
                <a:buFontTx/>
                <a:buNone/>
              </a:pPr>
              <a:r>
                <a:rPr lang="sv-SE" sz="900" b="1" kern="0" dirty="0">
                  <a:solidFill>
                    <a:schemeClr val="bg1"/>
                  </a:solidFill>
                </a:rPr>
                <a:t>TYRESÖ</a:t>
              </a:r>
              <a:endParaRPr lang="sv-SE" sz="900" dirty="0">
                <a:solidFill>
                  <a:schemeClr val="bg1"/>
                </a:solidFill>
              </a:endParaRPr>
            </a:p>
          </p:txBody>
        </p:sp>
        <p:sp>
          <p:nvSpPr>
            <p:cNvPr id="16" name="Platshållare för innehåll 6"/>
            <p:cNvSpPr txBox="1">
              <a:spLocks/>
            </p:cNvSpPr>
            <p:nvPr/>
          </p:nvSpPr>
          <p:spPr bwMode="auto">
            <a:xfrm>
              <a:off x="3563888" y="1563638"/>
              <a:ext cx="1224136" cy="432048"/>
            </a:xfrm>
            <a:prstGeom prst="rect">
              <a:avLst/>
            </a:prstGeom>
            <a:noFill/>
            <a:ln>
              <a:noFill/>
            </a:ln>
            <a:effectLst/>
          </p:spPr>
          <p:txBody>
            <a:bodyPr vert="horz" wrap="square" lIns="0" tIns="0" rIns="0" bIns="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spcAft>
                  <a:spcPts val="600"/>
                </a:spcAft>
                <a:buFontTx/>
                <a:buNone/>
              </a:pPr>
              <a:r>
                <a:rPr lang="sv-SE" sz="900" b="1" kern="0" dirty="0">
                  <a:solidFill>
                    <a:schemeClr val="bg1"/>
                  </a:solidFill>
                </a:rPr>
                <a:t>HUDDINGE</a:t>
              </a:r>
              <a:endParaRPr lang="sv-SE" sz="900" dirty="0">
                <a:solidFill>
                  <a:schemeClr val="bg1"/>
                </a:solidFill>
              </a:endParaRPr>
            </a:p>
          </p:txBody>
        </p:sp>
        <p:sp>
          <p:nvSpPr>
            <p:cNvPr id="17" name="Platshållare för innehåll 6"/>
            <p:cNvSpPr txBox="1">
              <a:spLocks/>
            </p:cNvSpPr>
            <p:nvPr/>
          </p:nvSpPr>
          <p:spPr bwMode="auto">
            <a:xfrm>
              <a:off x="2267744" y="1491630"/>
              <a:ext cx="1224136" cy="432048"/>
            </a:xfrm>
            <a:prstGeom prst="rect">
              <a:avLst/>
            </a:prstGeom>
            <a:noFill/>
            <a:ln>
              <a:noFill/>
            </a:ln>
            <a:effectLst/>
          </p:spPr>
          <p:txBody>
            <a:bodyPr vert="horz" wrap="square" lIns="0" tIns="0" rIns="0" bIns="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spcAft>
                  <a:spcPts val="600"/>
                </a:spcAft>
                <a:buFontTx/>
                <a:buNone/>
              </a:pPr>
              <a:r>
                <a:rPr lang="sv-SE" sz="900" b="1" kern="0" dirty="0">
                  <a:solidFill>
                    <a:schemeClr val="bg1"/>
                  </a:solidFill>
                </a:rPr>
                <a:t>SALEM   </a:t>
              </a:r>
              <a:endParaRPr lang="sv-SE" sz="900" dirty="0">
                <a:solidFill>
                  <a:schemeClr val="bg1"/>
                </a:solidFill>
              </a:endParaRPr>
            </a:p>
          </p:txBody>
        </p:sp>
        <p:sp>
          <p:nvSpPr>
            <p:cNvPr id="18" name="Platshållare för innehåll 6"/>
            <p:cNvSpPr txBox="1">
              <a:spLocks/>
            </p:cNvSpPr>
            <p:nvPr/>
          </p:nvSpPr>
          <p:spPr bwMode="auto">
            <a:xfrm>
              <a:off x="827584" y="2715766"/>
              <a:ext cx="1224136" cy="432048"/>
            </a:xfrm>
            <a:prstGeom prst="rect">
              <a:avLst/>
            </a:prstGeom>
            <a:noFill/>
            <a:ln>
              <a:noFill/>
            </a:ln>
            <a:effectLst/>
          </p:spPr>
          <p:txBody>
            <a:bodyPr vert="horz" wrap="square" lIns="0" tIns="0" rIns="0" bIns="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spcAft>
                  <a:spcPts val="600"/>
                </a:spcAft>
                <a:buFontTx/>
                <a:buNone/>
              </a:pPr>
              <a:r>
                <a:rPr lang="sv-SE" sz="900" b="1" kern="0" dirty="0">
                  <a:solidFill>
                    <a:schemeClr val="bg1"/>
                  </a:solidFill>
                </a:rPr>
                <a:t>SÖDERTÄLJE</a:t>
              </a:r>
              <a:endParaRPr lang="sv-SE" sz="900" dirty="0">
                <a:solidFill>
                  <a:schemeClr val="bg1"/>
                </a:solidFill>
              </a:endParaRPr>
            </a:p>
          </p:txBody>
        </p:sp>
        <p:sp>
          <p:nvSpPr>
            <p:cNvPr id="19" name="Platshållare för innehåll 6"/>
            <p:cNvSpPr txBox="1">
              <a:spLocks/>
            </p:cNvSpPr>
            <p:nvPr/>
          </p:nvSpPr>
          <p:spPr bwMode="auto">
            <a:xfrm>
              <a:off x="539552" y="1779662"/>
              <a:ext cx="1224136" cy="432048"/>
            </a:xfrm>
            <a:prstGeom prst="rect">
              <a:avLst/>
            </a:prstGeom>
            <a:noFill/>
            <a:ln>
              <a:noFill/>
            </a:ln>
            <a:effectLst/>
          </p:spPr>
          <p:txBody>
            <a:bodyPr vert="horz" wrap="square" lIns="0" tIns="0" rIns="0" bIns="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spcAft>
                  <a:spcPts val="600"/>
                </a:spcAft>
                <a:buFontTx/>
                <a:buNone/>
              </a:pPr>
              <a:r>
                <a:rPr lang="sv-SE" sz="900" b="1" kern="0" dirty="0">
                  <a:solidFill>
                    <a:schemeClr val="bg1"/>
                  </a:solidFill>
                </a:rPr>
                <a:t>NYKVARN</a:t>
              </a:r>
              <a:endParaRPr lang="sv-SE" sz="900" dirty="0">
                <a:solidFill>
                  <a:schemeClr val="bg1"/>
                </a:solidFill>
              </a:endParaRPr>
            </a:p>
          </p:txBody>
        </p:sp>
      </p:grpSp>
    </p:spTree>
    <p:extLst>
      <p:ext uri="{BB962C8B-B14F-4D97-AF65-F5344CB8AC3E}">
        <p14:creationId xmlns:p14="http://schemas.microsoft.com/office/powerpoint/2010/main" val="406294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7BB8AEF1-3285-5A46-9FCE-D54651618E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9525"/>
            <a:ext cx="9143999" cy="4428000"/>
          </a:xfrm>
          <a:prstGeom prst="rect">
            <a:avLst/>
          </a:prstGeom>
        </p:spPr>
      </p:pic>
      <p:pic>
        <p:nvPicPr>
          <p:cNvPr id="7" name="Bildobjekt 6">
            <a:extLst>
              <a:ext uri="{FF2B5EF4-FFF2-40B4-BE49-F238E27FC236}">
                <a16:creationId xmlns:a16="http://schemas.microsoft.com/office/drawing/2014/main" id="{C8FA9AFA-2811-7B4F-988C-ABF1A7D735F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5536" y="483518"/>
            <a:ext cx="1440000" cy="290909"/>
          </a:xfrm>
          <a:prstGeom prst="rect">
            <a:avLst/>
          </a:prstGeom>
        </p:spPr>
      </p:pic>
      <p:sp>
        <p:nvSpPr>
          <p:cNvPr id="11" name="Platshållare för innehåll 6"/>
          <p:cNvSpPr txBox="1">
            <a:spLocks/>
          </p:cNvSpPr>
          <p:nvPr/>
        </p:nvSpPr>
        <p:spPr bwMode="auto">
          <a:xfrm>
            <a:off x="5940152" y="1851670"/>
            <a:ext cx="2880320" cy="1368152"/>
          </a:xfrm>
          <a:prstGeom prst="rect">
            <a:avLst/>
          </a:prstGeom>
          <a:solidFill>
            <a:srgbClr val="84BF41"/>
          </a:solidFill>
          <a:ln>
            <a:noFill/>
          </a:ln>
          <a:effectLst/>
        </p:spPr>
        <p:txBody>
          <a:bodyPr vert="horz" wrap="square" lIns="180000" tIns="180000" rIns="108000" bIns="4572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spcAft>
                <a:spcPts val="600"/>
              </a:spcAft>
              <a:buFontTx/>
              <a:buNone/>
            </a:pPr>
            <a:r>
              <a:rPr lang="sv-SE" sz="1100" b="1" kern="0" dirty="0">
                <a:solidFill>
                  <a:schemeClr val="bg1"/>
                </a:solidFill>
              </a:rPr>
              <a:t>VÅR FRAMTDSBILD</a:t>
            </a:r>
            <a:br>
              <a:rPr lang="sv-SE" sz="1100" kern="0" dirty="0">
                <a:solidFill>
                  <a:schemeClr val="bg1"/>
                </a:solidFill>
              </a:rPr>
            </a:br>
            <a:r>
              <a:rPr lang="sv-SE" sz="1100" kern="0" dirty="0">
                <a:solidFill>
                  <a:schemeClr val="bg1"/>
                </a:solidFill>
              </a:rPr>
              <a:t>Haninge kommun är en attraktiv arbetsgivare som säkerställt kompetensförsörjning på kort och lång sikt genom långsiktigt, systematiskt och målmedvetet arbete</a:t>
            </a:r>
            <a:r>
              <a:rPr lang="sv-SE" sz="1200" kern="0" dirty="0">
                <a:solidFill>
                  <a:schemeClr val="bg1"/>
                </a:solidFill>
              </a:rPr>
              <a:t>.</a:t>
            </a:r>
            <a:endParaRPr lang="sv-SE" sz="1100" dirty="0">
              <a:solidFill>
                <a:schemeClr val="bg1"/>
              </a:solidFill>
            </a:endParaRPr>
          </a:p>
        </p:txBody>
      </p:sp>
      <p:sp>
        <p:nvSpPr>
          <p:cNvPr id="5" name="Platshållare för innehåll 6"/>
          <p:cNvSpPr txBox="1">
            <a:spLocks/>
          </p:cNvSpPr>
          <p:nvPr/>
        </p:nvSpPr>
        <p:spPr bwMode="auto">
          <a:xfrm>
            <a:off x="5940152" y="987574"/>
            <a:ext cx="4869761" cy="864096"/>
          </a:xfrm>
          <a:prstGeom prst="rect">
            <a:avLst/>
          </a:prstGeom>
          <a:noFill/>
          <a:ln>
            <a:noFill/>
          </a:ln>
          <a:effectLst/>
        </p:spPr>
        <p:txBody>
          <a:bodyPr vert="horz" wrap="square" lIns="0" tIns="0" rIns="0" bIns="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lnSpc>
                <a:spcPts val="3000"/>
              </a:lnSpc>
              <a:spcBef>
                <a:spcPts val="0"/>
              </a:spcBef>
              <a:buNone/>
            </a:pPr>
            <a:r>
              <a:rPr lang="sv-SE" sz="3000" b="1" dirty="0">
                <a:latin typeface="Arial" charset="0"/>
              </a:rPr>
              <a:t>VI HAR HÖGA AMBITIONER</a:t>
            </a:r>
          </a:p>
        </p:txBody>
      </p:sp>
    </p:spTree>
    <p:extLst>
      <p:ext uri="{BB962C8B-B14F-4D97-AF65-F5344CB8AC3E}">
        <p14:creationId xmlns:p14="http://schemas.microsoft.com/office/powerpoint/2010/main" val="140071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9B198A72-CCF1-2643-AA7D-6A301A7ABE0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0"/>
            <a:ext cx="9188118" cy="4428000"/>
          </a:xfrm>
          <a:prstGeom prst="rect">
            <a:avLst/>
          </a:prstGeom>
        </p:spPr>
      </p:pic>
      <p:sp>
        <p:nvSpPr>
          <p:cNvPr id="8" name="Rektangel 7"/>
          <p:cNvSpPr/>
          <p:nvPr/>
        </p:nvSpPr>
        <p:spPr bwMode="auto">
          <a:xfrm rot="5400000">
            <a:off x="-463241" y="463241"/>
            <a:ext cx="4428000" cy="3501520"/>
          </a:xfrm>
          <a:prstGeom prst="rect">
            <a:avLst/>
          </a:prstGeom>
          <a:gradFill>
            <a:gsLst>
              <a:gs pos="0">
                <a:schemeClr val="bg1">
                  <a:alpha val="0"/>
                  <a:lumMod val="0"/>
                </a:schemeClr>
              </a:gs>
              <a:gs pos="100000">
                <a:schemeClr val="tx1">
                  <a:lumMod val="0"/>
                </a:schemeClr>
              </a:gs>
            </a:gsLst>
            <a:lin ang="5400000" scaled="1"/>
          </a:gradFill>
          <a:ln>
            <a:no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pic>
        <p:nvPicPr>
          <p:cNvPr id="7" name="Bildobjekt 6">
            <a:extLst>
              <a:ext uri="{FF2B5EF4-FFF2-40B4-BE49-F238E27FC236}">
                <a16:creationId xmlns:a16="http://schemas.microsoft.com/office/drawing/2014/main" id="{1B02336E-F40D-AF4C-AF6A-D5029E53E3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1200" y="1995686"/>
            <a:ext cx="1440000" cy="290909"/>
          </a:xfrm>
          <a:prstGeom prst="rect">
            <a:avLst/>
          </a:prstGeom>
        </p:spPr>
      </p:pic>
      <p:sp>
        <p:nvSpPr>
          <p:cNvPr id="9" name="Rektangel 8"/>
          <p:cNvSpPr/>
          <p:nvPr/>
        </p:nvSpPr>
        <p:spPr>
          <a:xfrm>
            <a:off x="611560" y="468000"/>
            <a:ext cx="3600000" cy="1296000"/>
          </a:xfrm>
          <a:prstGeom prst="rect">
            <a:avLst/>
          </a:prstGeom>
          <a:noFill/>
        </p:spPr>
        <p:txBody>
          <a:bodyPr wrap="square" lIns="0" tIns="0" rIns="0" bIns="0">
            <a:spAutoFit/>
          </a:bodyPr>
          <a:lstStyle/>
          <a:p>
            <a:pPr>
              <a:lnSpc>
                <a:spcPts val="3400"/>
              </a:lnSpc>
              <a:spcBef>
                <a:spcPts val="0"/>
              </a:spcBef>
              <a:buNone/>
            </a:pPr>
            <a:r>
              <a:rPr lang="sv-SE" sz="3200" b="1" dirty="0">
                <a:solidFill>
                  <a:schemeClr val="bg1"/>
                </a:solidFill>
              </a:rPr>
              <a:t>DIN </a:t>
            </a:r>
            <a:br>
              <a:rPr lang="sv-SE" sz="3200" b="1" dirty="0">
                <a:solidFill>
                  <a:schemeClr val="bg1"/>
                </a:solidFill>
              </a:rPr>
            </a:br>
            <a:r>
              <a:rPr lang="sv-SE" sz="3200" b="1" dirty="0">
                <a:solidFill>
                  <a:schemeClr val="bg1"/>
                </a:solidFill>
              </a:rPr>
              <a:t>KOMPETENS BEHÖVS</a:t>
            </a:r>
          </a:p>
        </p:txBody>
      </p:sp>
    </p:spTree>
    <p:extLst>
      <p:ext uri="{BB962C8B-B14F-4D97-AF65-F5344CB8AC3E}">
        <p14:creationId xmlns:p14="http://schemas.microsoft.com/office/powerpoint/2010/main" val="50256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043E9DBE-BEBB-9D42-94A7-00DDEDC557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20"/>
          <a:stretch/>
        </p:blipFill>
        <p:spPr>
          <a:xfrm>
            <a:off x="-67377" y="0"/>
            <a:ext cx="9211377" cy="4428000"/>
          </a:xfrm>
          <a:prstGeom prst="rect">
            <a:avLst/>
          </a:prstGeom>
        </p:spPr>
      </p:pic>
      <p:sp>
        <p:nvSpPr>
          <p:cNvPr id="8" name="Rektangel 7"/>
          <p:cNvSpPr/>
          <p:nvPr/>
        </p:nvSpPr>
        <p:spPr bwMode="auto">
          <a:xfrm rot="5400000">
            <a:off x="-508884" y="499244"/>
            <a:ext cx="4428000" cy="3429512"/>
          </a:xfrm>
          <a:prstGeom prst="rect">
            <a:avLst/>
          </a:prstGeom>
          <a:gradFill>
            <a:gsLst>
              <a:gs pos="0">
                <a:schemeClr val="bg1">
                  <a:alpha val="0"/>
                  <a:lumMod val="0"/>
                </a:schemeClr>
              </a:gs>
              <a:gs pos="100000">
                <a:schemeClr val="tx1">
                  <a:lumMod val="0"/>
                </a:schemeClr>
              </a:gs>
            </a:gsLst>
            <a:lin ang="5400000" scaled="1"/>
          </a:gradFill>
          <a:ln>
            <a:no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pic>
        <p:nvPicPr>
          <p:cNvPr id="5" name="Bildobjekt 4">
            <a:extLst>
              <a:ext uri="{FF2B5EF4-FFF2-40B4-BE49-F238E27FC236}">
                <a16:creationId xmlns:a16="http://schemas.microsoft.com/office/drawing/2014/main" id="{5922424D-3365-0043-B4B8-003A651BDB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1560" y="1995686"/>
            <a:ext cx="1440000" cy="290909"/>
          </a:xfrm>
          <a:prstGeom prst="rect">
            <a:avLst/>
          </a:prstGeom>
        </p:spPr>
      </p:pic>
      <p:sp>
        <p:nvSpPr>
          <p:cNvPr id="10" name="Rektangel 9"/>
          <p:cNvSpPr/>
          <p:nvPr/>
        </p:nvSpPr>
        <p:spPr>
          <a:xfrm>
            <a:off x="611560" y="468000"/>
            <a:ext cx="2736304" cy="1296000"/>
          </a:xfrm>
          <a:prstGeom prst="rect">
            <a:avLst/>
          </a:prstGeom>
          <a:noFill/>
        </p:spPr>
        <p:txBody>
          <a:bodyPr wrap="square" lIns="0" tIns="0" rIns="0" bIns="0">
            <a:spAutoFit/>
          </a:bodyPr>
          <a:lstStyle/>
          <a:p>
            <a:pPr>
              <a:lnSpc>
                <a:spcPts val="3400"/>
              </a:lnSpc>
              <a:spcBef>
                <a:spcPts val="0"/>
              </a:spcBef>
              <a:buNone/>
            </a:pPr>
            <a:r>
              <a:rPr lang="sv-SE" sz="3200" b="1" dirty="0">
                <a:solidFill>
                  <a:schemeClr val="bg1"/>
                </a:solidFill>
              </a:rPr>
              <a:t>HÄR </a:t>
            </a:r>
          </a:p>
          <a:p>
            <a:pPr>
              <a:lnSpc>
                <a:spcPts val="3400"/>
              </a:lnSpc>
              <a:spcBef>
                <a:spcPts val="0"/>
              </a:spcBef>
              <a:buNone/>
            </a:pPr>
            <a:r>
              <a:rPr lang="sv-SE" sz="3200" b="1" dirty="0">
                <a:solidFill>
                  <a:schemeClr val="bg1"/>
                </a:solidFill>
              </a:rPr>
              <a:t>FÅR DU </a:t>
            </a:r>
          </a:p>
          <a:p>
            <a:pPr>
              <a:lnSpc>
                <a:spcPts val="3400"/>
              </a:lnSpc>
              <a:spcBef>
                <a:spcPts val="0"/>
              </a:spcBef>
              <a:buNone/>
            </a:pPr>
            <a:r>
              <a:rPr lang="sv-SE" sz="3200" b="1" dirty="0">
                <a:solidFill>
                  <a:schemeClr val="bg1"/>
                </a:solidFill>
              </a:rPr>
              <a:t>UTRYMME</a:t>
            </a:r>
          </a:p>
        </p:txBody>
      </p:sp>
      <p:sp>
        <p:nvSpPr>
          <p:cNvPr id="7" name="Rektangel 6"/>
          <p:cNvSpPr/>
          <p:nvPr/>
        </p:nvSpPr>
        <p:spPr>
          <a:xfrm>
            <a:off x="9540552" y="2427734"/>
            <a:ext cx="4464496" cy="2939266"/>
          </a:xfrm>
          <a:prstGeom prst="rect">
            <a:avLst/>
          </a:prstGeom>
          <a:noFill/>
        </p:spPr>
        <p:txBody>
          <a:bodyPr wrap="square" lIns="0" tIns="0" rIns="0" bIns="0">
            <a:spAutoFit/>
          </a:bodyPr>
          <a:lstStyle/>
          <a:p>
            <a:pPr marL="171450" indent="-171450">
              <a:buFont typeface="Arial" charset="0"/>
              <a:buChar char="•"/>
            </a:pPr>
            <a:r>
              <a:rPr lang="sv-SE" sz="1000" dirty="0">
                <a:solidFill>
                  <a:schemeClr val="bg1"/>
                </a:solidFill>
                <a:latin typeface="Roboto" charset="0"/>
                <a:ea typeface="Roboto" charset="0"/>
                <a:cs typeface="Roboto" charset="0"/>
              </a:rPr>
              <a:t>Här finns visioner om ett liv med livskvalitet</a:t>
            </a:r>
          </a:p>
          <a:p>
            <a:pPr marL="171450" indent="-171450">
              <a:buFont typeface="Arial" charset="0"/>
              <a:buChar char="•"/>
            </a:pPr>
            <a:r>
              <a:rPr lang="sv-SE" sz="1000" dirty="0">
                <a:solidFill>
                  <a:schemeClr val="bg1"/>
                </a:solidFill>
                <a:latin typeface="Roboto" charset="0"/>
                <a:ea typeface="Roboto" charset="0"/>
                <a:cs typeface="Roboto" charset="0"/>
              </a:rPr>
              <a:t>Här finns höga ambitioner och långsiktiga mål </a:t>
            </a:r>
          </a:p>
          <a:p>
            <a:pPr marL="171450" indent="-171450">
              <a:buFont typeface="Arial" charset="0"/>
              <a:buChar char="•"/>
            </a:pPr>
            <a:r>
              <a:rPr lang="sv-SE" sz="1000" dirty="0">
                <a:solidFill>
                  <a:schemeClr val="bg1"/>
                </a:solidFill>
                <a:latin typeface="Roboto" charset="0"/>
                <a:ea typeface="Roboto" charset="0"/>
                <a:cs typeface="Roboto" charset="0"/>
              </a:rPr>
              <a:t>Här finns tydliga processer och metoder</a:t>
            </a:r>
          </a:p>
          <a:p>
            <a:pPr marL="171450" indent="-171450">
              <a:buFont typeface="Arial" charset="0"/>
              <a:buChar char="•"/>
            </a:pPr>
            <a:r>
              <a:rPr lang="sv-SE" sz="1000" dirty="0">
                <a:solidFill>
                  <a:schemeClr val="bg1"/>
                </a:solidFill>
                <a:latin typeface="Roboto" charset="0"/>
                <a:ea typeface="Roboto" charset="0"/>
                <a:cs typeface="Roboto" charset="0"/>
              </a:rPr>
              <a:t>Här finns </a:t>
            </a:r>
            <a:r>
              <a:rPr lang="sv-SE" altLang="sv-SE" sz="1000" dirty="0">
                <a:solidFill>
                  <a:schemeClr val="bg1"/>
                </a:solidFill>
                <a:latin typeface="Roboto" charset="0"/>
                <a:ea typeface="Roboto" charset="0"/>
                <a:cs typeface="Roboto" charset="0"/>
              </a:rPr>
              <a:t>en lärande och stöttande kultur </a:t>
            </a:r>
            <a:endParaRPr lang="sv-SE" sz="1000" dirty="0">
              <a:solidFill>
                <a:schemeClr val="bg1"/>
              </a:solidFill>
              <a:latin typeface="Roboto" charset="0"/>
              <a:ea typeface="Roboto" charset="0"/>
              <a:cs typeface="Roboto" charset="0"/>
            </a:endParaRPr>
          </a:p>
          <a:p>
            <a:pPr marL="171450" indent="-171450">
              <a:buFont typeface="Arial" charset="0"/>
              <a:buChar char="•"/>
            </a:pPr>
            <a:r>
              <a:rPr lang="sv-SE" sz="1000" dirty="0">
                <a:solidFill>
                  <a:schemeClr val="bg1"/>
                </a:solidFill>
                <a:latin typeface="Roboto" charset="0"/>
                <a:ea typeface="Roboto" charset="0"/>
                <a:cs typeface="Roboto" charset="0"/>
              </a:rPr>
              <a:t>Här är vi på väg mot en urban stad och regional stadskärna</a:t>
            </a:r>
          </a:p>
          <a:p>
            <a:pPr marL="171450" indent="-171450">
              <a:buFont typeface="Arial" charset="0"/>
              <a:buChar char="•"/>
              <a:defRPr/>
            </a:pPr>
            <a:r>
              <a:rPr lang="sv-SE" altLang="sv-SE" sz="1000" dirty="0">
                <a:solidFill>
                  <a:schemeClr val="bg1"/>
                </a:solidFill>
                <a:latin typeface="Roboto" charset="0"/>
                <a:ea typeface="Roboto" charset="0"/>
                <a:cs typeface="Roboto" charset="0"/>
              </a:rPr>
              <a:t>Här är vi trygga, flexibla och prestigelösa </a:t>
            </a:r>
          </a:p>
          <a:p>
            <a:pPr marL="171450" indent="-171450">
              <a:buFont typeface="Arial" charset="0"/>
              <a:buChar char="•"/>
              <a:defRPr/>
            </a:pPr>
            <a:r>
              <a:rPr lang="sv-SE" sz="1000" dirty="0">
                <a:solidFill>
                  <a:schemeClr val="bg1"/>
                </a:solidFill>
                <a:latin typeface="Roboto" charset="0"/>
                <a:ea typeface="Roboto" charset="0"/>
                <a:cs typeface="Roboto" charset="0"/>
              </a:rPr>
              <a:t>Här utgår vi från medborgaren </a:t>
            </a:r>
            <a:endParaRPr lang="sv-SE" altLang="sv-SE" sz="1000" dirty="0">
              <a:solidFill>
                <a:schemeClr val="bg1"/>
              </a:solidFill>
              <a:latin typeface="Roboto" charset="0"/>
              <a:ea typeface="Roboto" charset="0"/>
              <a:cs typeface="Roboto" charset="0"/>
            </a:endParaRPr>
          </a:p>
          <a:p>
            <a:pPr marL="171450" indent="-171450">
              <a:buFont typeface="Arial" charset="0"/>
              <a:buChar char="•"/>
              <a:defRPr/>
            </a:pPr>
            <a:r>
              <a:rPr lang="sv-SE" altLang="sv-SE" sz="1000" dirty="0">
                <a:solidFill>
                  <a:schemeClr val="bg1"/>
                </a:solidFill>
                <a:latin typeface="Roboto" charset="0"/>
                <a:ea typeface="Roboto" charset="0"/>
                <a:cs typeface="Roboto" charset="0"/>
              </a:rPr>
              <a:t>Här uppskattar vi olika perspektiv</a:t>
            </a:r>
          </a:p>
          <a:p>
            <a:pPr marL="171450" indent="-171450">
              <a:buFont typeface="Arial" charset="0"/>
              <a:buChar char="•"/>
              <a:defRPr/>
            </a:pPr>
            <a:r>
              <a:rPr lang="sv-SE" sz="1000" dirty="0">
                <a:solidFill>
                  <a:schemeClr val="bg1"/>
                </a:solidFill>
                <a:latin typeface="Roboto" charset="0"/>
                <a:ea typeface="Roboto" charset="0"/>
                <a:cs typeface="Roboto" charset="0"/>
              </a:rPr>
              <a:t>Här involverar vi varandra</a:t>
            </a:r>
          </a:p>
          <a:p>
            <a:pPr marL="171450" indent="-171450">
              <a:buFont typeface="Arial" charset="0"/>
              <a:buChar char="•"/>
            </a:pPr>
            <a:r>
              <a:rPr lang="sv-SE" sz="1000" dirty="0">
                <a:solidFill>
                  <a:schemeClr val="bg1"/>
                </a:solidFill>
                <a:latin typeface="Roboto" charset="0"/>
                <a:ea typeface="Roboto" charset="0"/>
                <a:cs typeface="Roboto" charset="0"/>
              </a:rPr>
              <a:t>Här måste och gör medarbetare skillnad</a:t>
            </a:r>
          </a:p>
          <a:p>
            <a:pPr marL="171450" indent="-171450">
              <a:buFont typeface="Arial" charset="0"/>
              <a:buChar char="•"/>
            </a:pPr>
            <a:r>
              <a:rPr lang="sv-SE" sz="1000" dirty="0">
                <a:solidFill>
                  <a:schemeClr val="bg1"/>
                </a:solidFill>
                <a:latin typeface="Roboto" charset="0"/>
                <a:ea typeface="Roboto" charset="0"/>
                <a:cs typeface="Roboto" charset="0"/>
              </a:rPr>
              <a:t>Här drivs vi av utmaningar </a:t>
            </a:r>
          </a:p>
          <a:p>
            <a:pPr marL="171450" indent="-171450">
              <a:buFont typeface="Arial" charset="0"/>
              <a:buChar char="•"/>
            </a:pPr>
            <a:r>
              <a:rPr lang="sv-SE" sz="1000" dirty="0">
                <a:solidFill>
                  <a:schemeClr val="bg1"/>
                </a:solidFill>
                <a:latin typeface="Roboto" charset="0"/>
                <a:ea typeface="Roboto" charset="0"/>
                <a:cs typeface="Roboto" charset="0"/>
              </a:rPr>
              <a:t>Här vill vi ligga i framkant </a:t>
            </a:r>
          </a:p>
          <a:p>
            <a:pPr marL="171450" indent="-171450" defTabSz="1097280" fontAlgn="auto">
              <a:spcBef>
                <a:spcPts val="0"/>
              </a:spcBef>
              <a:spcAft>
                <a:spcPts val="600"/>
              </a:spcAft>
              <a:buFont typeface="Arial" charset="0"/>
              <a:buChar char="•"/>
              <a:defRPr/>
            </a:pPr>
            <a:endParaRPr lang="sv-SE" altLang="sv-SE" sz="1000" kern="0" dirty="0">
              <a:solidFill>
                <a:schemeClr val="bg1"/>
              </a:solidFill>
              <a:latin typeface="Roboto" charset="0"/>
              <a:ea typeface="Roboto" charset="0"/>
              <a:cs typeface="Roboto" charset="0"/>
            </a:endParaRPr>
          </a:p>
          <a:p>
            <a:pPr marL="171450" indent="-171450">
              <a:buFont typeface="Arial" charset="0"/>
              <a:buChar char="•"/>
              <a:defRPr/>
            </a:pPr>
            <a:endParaRPr lang="sv-SE" altLang="sv-SE" sz="1000" dirty="0">
              <a:solidFill>
                <a:schemeClr val="bg1"/>
              </a:solidFill>
              <a:latin typeface="Roboto" charset="0"/>
              <a:ea typeface="Roboto" charset="0"/>
              <a:cs typeface="Roboto" charset="0"/>
            </a:endParaRPr>
          </a:p>
          <a:p>
            <a:pPr marL="171450" indent="-171450">
              <a:buFont typeface="Arial" charset="0"/>
              <a:buChar char="•"/>
            </a:pPr>
            <a:br>
              <a:rPr lang="sv-SE" sz="1000" dirty="0">
                <a:solidFill>
                  <a:schemeClr val="bg1"/>
                </a:solidFill>
                <a:latin typeface="Roboto" charset="0"/>
                <a:ea typeface="Roboto" charset="0"/>
                <a:cs typeface="Roboto" charset="0"/>
              </a:rPr>
            </a:br>
            <a:endParaRPr lang="sv-SE" sz="1000" b="1" dirty="0">
              <a:solidFill>
                <a:schemeClr val="bg1"/>
              </a:solidFill>
            </a:endParaRPr>
          </a:p>
        </p:txBody>
      </p:sp>
    </p:spTree>
    <p:extLst>
      <p:ext uri="{BB962C8B-B14F-4D97-AF65-F5344CB8AC3E}">
        <p14:creationId xmlns:p14="http://schemas.microsoft.com/office/powerpoint/2010/main" val="15213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351D05D-865C-FD4E-A84D-85A606514F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4"/>
          <a:stretch/>
        </p:blipFill>
        <p:spPr>
          <a:xfrm>
            <a:off x="1" y="0"/>
            <a:ext cx="9144000" cy="4429442"/>
          </a:xfrm>
          <a:prstGeom prst="rect">
            <a:avLst/>
          </a:prstGeom>
        </p:spPr>
      </p:pic>
      <p:pic>
        <p:nvPicPr>
          <p:cNvPr id="7" name="Bildobjekt 6">
            <a:extLst>
              <a:ext uri="{FF2B5EF4-FFF2-40B4-BE49-F238E27FC236}">
                <a16:creationId xmlns:a16="http://schemas.microsoft.com/office/drawing/2014/main" id="{086C7AC6-F145-9D46-8001-532004A90F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3608" y="555526"/>
            <a:ext cx="1440000" cy="290909"/>
          </a:xfrm>
          <a:prstGeom prst="rect">
            <a:avLst/>
          </a:prstGeom>
        </p:spPr>
      </p:pic>
      <p:sp>
        <p:nvSpPr>
          <p:cNvPr id="9" name="Platshållare för innehåll 6"/>
          <p:cNvSpPr txBox="1">
            <a:spLocks/>
          </p:cNvSpPr>
          <p:nvPr/>
        </p:nvSpPr>
        <p:spPr bwMode="auto">
          <a:xfrm>
            <a:off x="4067944" y="915566"/>
            <a:ext cx="4752528" cy="3528392"/>
          </a:xfrm>
          <a:prstGeom prst="rect">
            <a:avLst/>
          </a:prstGeom>
          <a:noFill/>
          <a:ln>
            <a:noFill/>
          </a:ln>
          <a:effectLst/>
        </p:spPr>
        <p:txBody>
          <a:bodyPr vert="horz" wrap="square" lIns="91440" tIns="45720" rIns="91440" bIns="45720" numCol="1" anchor="t" anchorCtr="0" compatLnSpc="1">
            <a:prstTxWarp prst="textNoShape">
              <a:avLst/>
            </a:prstTxWarp>
          </a:bodyPr>
          <a:lstStyle>
            <a:lvl1pPr marL="257162" indent="-257162" algn="l" rtl="0" eaLnBrk="1" fontAlgn="base" hangingPunct="1">
              <a:spcBef>
                <a:spcPct val="20000"/>
              </a:spcBef>
              <a:spcAft>
                <a:spcPct val="0"/>
              </a:spcAft>
              <a:buChar char="•"/>
              <a:defRPr sz="1425">
                <a:solidFill>
                  <a:schemeClr val="tx1"/>
                </a:solidFill>
                <a:latin typeface="+mn-lt"/>
                <a:ea typeface="+mn-ea"/>
                <a:cs typeface="+mn-cs"/>
              </a:defRPr>
            </a:lvl1pPr>
            <a:lvl2pPr marL="557185" indent="-214303" algn="l" rtl="0" eaLnBrk="1" fontAlgn="base" hangingPunct="1">
              <a:spcBef>
                <a:spcPct val="20000"/>
              </a:spcBef>
              <a:spcAft>
                <a:spcPct val="0"/>
              </a:spcAft>
              <a:buChar char="–"/>
              <a:defRPr sz="1425">
                <a:solidFill>
                  <a:schemeClr val="tx1"/>
                </a:solidFill>
                <a:latin typeface="+mn-lt"/>
              </a:defRPr>
            </a:lvl2pPr>
            <a:lvl3pPr marL="857207" indent="-171442" algn="l" rtl="0" eaLnBrk="1" fontAlgn="base" hangingPunct="1">
              <a:spcBef>
                <a:spcPct val="20000"/>
              </a:spcBef>
              <a:spcAft>
                <a:spcPct val="0"/>
              </a:spcAft>
              <a:buChar char="•"/>
              <a:defRPr sz="1425">
                <a:solidFill>
                  <a:schemeClr val="tx1"/>
                </a:solidFill>
                <a:latin typeface="+mn-lt"/>
              </a:defRPr>
            </a:lvl3pPr>
            <a:lvl4pPr marL="1200090" indent="-171442" algn="l" rtl="0" eaLnBrk="1" fontAlgn="base" hangingPunct="1">
              <a:spcBef>
                <a:spcPct val="20000"/>
              </a:spcBef>
              <a:spcAft>
                <a:spcPct val="0"/>
              </a:spcAft>
              <a:buChar char="–"/>
              <a:defRPr sz="1425">
                <a:solidFill>
                  <a:schemeClr val="tx1"/>
                </a:solidFill>
                <a:latin typeface="+mn-lt"/>
              </a:defRPr>
            </a:lvl4pPr>
            <a:lvl5pPr marL="1542974" indent="-171442" algn="l" rtl="0" eaLnBrk="1" fontAlgn="base" hangingPunct="1">
              <a:spcBef>
                <a:spcPct val="20000"/>
              </a:spcBef>
              <a:spcAft>
                <a:spcPct val="0"/>
              </a:spcAft>
              <a:buChar char="»"/>
              <a:defRPr sz="1425">
                <a:solidFill>
                  <a:schemeClr val="tx1"/>
                </a:solidFill>
                <a:latin typeface="+mn-lt"/>
              </a:defRPr>
            </a:lvl5pPr>
            <a:lvl6pPr marL="1885856" indent="-171442" algn="l" rtl="0" eaLnBrk="1" fontAlgn="base" hangingPunct="1">
              <a:spcBef>
                <a:spcPct val="20000"/>
              </a:spcBef>
              <a:spcAft>
                <a:spcPct val="0"/>
              </a:spcAft>
              <a:buChar char="»"/>
              <a:defRPr sz="1425">
                <a:solidFill>
                  <a:schemeClr val="tx1"/>
                </a:solidFill>
                <a:latin typeface="+mn-lt"/>
              </a:defRPr>
            </a:lvl6pPr>
            <a:lvl7pPr marL="2228739" indent="-171442" algn="l" rtl="0" eaLnBrk="1" fontAlgn="base" hangingPunct="1">
              <a:spcBef>
                <a:spcPct val="20000"/>
              </a:spcBef>
              <a:spcAft>
                <a:spcPct val="0"/>
              </a:spcAft>
              <a:buChar char="»"/>
              <a:defRPr sz="1425">
                <a:solidFill>
                  <a:schemeClr val="tx1"/>
                </a:solidFill>
                <a:latin typeface="+mn-lt"/>
              </a:defRPr>
            </a:lvl7pPr>
            <a:lvl8pPr marL="2571622" indent="-171442" algn="l" rtl="0" eaLnBrk="1" fontAlgn="base" hangingPunct="1">
              <a:spcBef>
                <a:spcPct val="20000"/>
              </a:spcBef>
              <a:spcAft>
                <a:spcPct val="0"/>
              </a:spcAft>
              <a:buChar char="»"/>
              <a:defRPr sz="1425">
                <a:solidFill>
                  <a:schemeClr val="tx1"/>
                </a:solidFill>
                <a:latin typeface="+mn-lt"/>
              </a:defRPr>
            </a:lvl8pPr>
            <a:lvl9pPr marL="2914505" indent="-171442" algn="l" rtl="0" eaLnBrk="1" fontAlgn="base" hangingPunct="1">
              <a:spcBef>
                <a:spcPct val="20000"/>
              </a:spcBef>
              <a:spcAft>
                <a:spcPct val="0"/>
              </a:spcAft>
              <a:buChar char="»"/>
              <a:defRPr sz="1425">
                <a:solidFill>
                  <a:schemeClr val="tx1"/>
                </a:solidFill>
                <a:latin typeface="+mn-lt"/>
              </a:defRPr>
            </a:lvl9pPr>
          </a:lstStyle>
          <a:p>
            <a:pPr marL="0" indent="0">
              <a:spcAft>
                <a:spcPts val="600"/>
              </a:spcAft>
              <a:buNone/>
            </a:pPr>
            <a:r>
              <a:rPr lang="sv-SE" sz="1050" dirty="0"/>
              <a:t>Har du idéer för framtiden? Vill du se resultat? Drivs du av utmaningar? </a:t>
            </a:r>
            <a:br>
              <a:rPr lang="sv-SE" sz="1050" dirty="0"/>
            </a:br>
            <a:r>
              <a:rPr lang="sv-SE" sz="1050" dirty="0"/>
              <a:t>Då vill vi gärna att du blir en av oss.</a:t>
            </a:r>
          </a:p>
          <a:p>
            <a:pPr marL="0" indent="0">
              <a:spcAft>
                <a:spcPts val="600"/>
              </a:spcAft>
              <a:buNone/>
            </a:pPr>
            <a:r>
              <a:rPr lang="sv-SE" sz="1050" dirty="0"/>
              <a:t>Här får du utvecklas tillsammans med kollegor som har högt ställda mål </a:t>
            </a:r>
            <a:br>
              <a:rPr lang="sv-SE" sz="1050" dirty="0"/>
            </a:br>
            <a:r>
              <a:rPr lang="sv-SE" sz="1050" dirty="0"/>
              <a:t>och vill göra skillnad redan idag. Vi stöttar och sporrar varandra för att Haningebon ska få en tillvaro med hög livskvalitet. </a:t>
            </a:r>
          </a:p>
          <a:p>
            <a:pPr marL="0" indent="0">
              <a:spcAft>
                <a:spcPts val="600"/>
              </a:spcAft>
              <a:buNone/>
            </a:pPr>
            <a:r>
              <a:rPr lang="sv-SE" sz="1050" dirty="0"/>
              <a:t>Vi har sjösatt de största och mest ambitiösa förändrings-projekten i vår kommunala historia. Det arbetet pågår just nu och i decennier framöver. </a:t>
            </a:r>
            <a:br>
              <a:rPr lang="sv-SE" sz="1050" dirty="0"/>
            </a:br>
            <a:r>
              <a:rPr lang="sv-SE" sz="1050" dirty="0"/>
              <a:t>Det blir mer stad, bättre kommunikationer, skolor och omsorg. Större fokus på kultur och natur. Ökad dialog och trygghet. Kort sagt: vi vill skapa ett urbant, innehållsrikt och hållbart samhälle. Det ställer höga krav på oss som arbetar i kommunen. Därför behöver vi dig som gillar både visioner och konkret vardag – 20 minuter från Söder.</a:t>
            </a:r>
          </a:p>
          <a:p>
            <a:pPr marL="0" indent="0">
              <a:spcAft>
                <a:spcPts val="600"/>
              </a:spcAft>
              <a:buNone/>
            </a:pPr>
            <a:r>
              <a:rPr lang="sv-SE" sz="1050" b="1" dirty="0"/>
              <a:t>Är du redo för höga förväntningar i en prestigelös kultur? </a:t>
            </a:r>
            <a:br>
              <a:rPr lang="sv-SE" sz="1050" b="1" dirty="0"/>
            </a:br>
            <a:r>
              <a:rPr lang="sv-SE" sz="1050" b="1" dirty="0"/>
              <a:t>Då är du välkommen till oss. Vi har tid för utveckling och rum för idéer.</a:t>
            </a:r>
          </a:p>
          <a:p>
            <a:pPr marL="0" indent="0">
              <a:lnSpc>
                <a:spcPts val="1520"/>
              </a:lnSpc>
              <a:spcAft>
                <a:spcPts val="600"/>
              </a:spcAft>
              <a:buNone/>
            </a:pPr>
            <a:r>
              <a:rPr lang="sv-SE" sz="1000" dirty="0"/>
              <a:t> </a:t>
            </a:r>
            <a:endParaRPr lang="sv-SE" sz="1000" b="1" dirty="0"/>
          </a:p>
        </p:txBody>
      </p:sp>
    </p:spTree>
    <p:extLst>
      <p:ext uri="{BB962C8B-B14F-4D97-AF65-F5344CB8AC3E}">
        <p14:creationId xmlns:p14="http://schemas.microsoft.com/office/powerpoint/2010/main" val="139987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31578BDD-59B7-FB4D-A02D-1F34EE66EDE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77358" cy="4447309"/>
          </a:xfrm>
          <a:prstGeom prst="rect">
            <a:avLst/>
          </a:prstGeom>
        </p:spPr>
      </p:pic>
      <p:pic>
        <p:nvPicPr>
          <p:cNvPr id="4" name="Bildobjekt 3">
            <a:extLst>
              <a:ext uri="{FF2B5EF4-FFF2-40B4-BE49-F238E27FC236}">
                <a16:creationId xmlns:a16="http://schemas.microsoft.com/office/drawing/2014/main" id="{81F6F3F5-67C5-E245-AC70-3F366D99A05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99792" y="339501"/>
            <a:ext cx="1443600" cy="291636"/>
          </a:xfrm>
          <a:prstGeom prst="rect">
            <a:avLst/>
          </a:prstGeom>
        </p:spPr>
      </p:pic>
      <p:sp>
        <p:nvSpPr>
          <p:cNvPr id="6" name="Rektangel 5"/>
          <p:cNvSpPr/>
          <p:nvPr/>
        </p:nvSpPr>
        <p:spPr>
          <a:xfrm>
            <a:off x="5148064" y="915566"/>
            <a:ext cx="4176464" cy="1744067"/>
          </a:xfrm>
          <a:prstGeom prst="rect">
            <a:avLst/>
          </a:prstGeom>
          <a:noFill/>
        </p:spPr>
        <p:txBody>
          <a:bodyPr wrap="square" lIns="0" tIns="0" rIns="0" bIns="0">
            <a:spAutoFit/>
          </a:bodyPr>
          <a:lstStyle/>
          <a:p>
            <a:pPr>
              <a:lnSpc>
                <a:spcPts val="3400"/>
              </a:lnSpc>
              <a:spcBef>
                <a:spcPts val="0"/>
              </a:spcBef>
              <a:buNone/>
            </a:pPr>
            <a:r>
              <a:rPr lang="sv-SE" sz="3200" b="1" dirty="0">
                <a:solidFill>
                  <a:schemeClr val="tx1"/>
                </a:solidFill>
              </a:rPr>
              <a:t>VI PÅ SOCIAL- OCH ÄLDREFÖRVALT-NINGEN</a:t>
            </a:r>
            <a:br>
              <a:rPr lang="sv-SE" sz="3200" b="1" dirty="0">
                <a:solidFill>
                  <a:schemeClr val="tx1"/>
                </a:solidFill>
              </a:rPr>
            </a:br>
            <a:endParaRPr lang="sv-SE" sz="3200" b="1" dirty="0">
              <a:solidFill>
                <a:schemeClr val="tx1"/>
              </a:solidFill>
            </a:endParaRPr>
          </a:p>
        </p:txBody>
      </p:sp>
    </p:spTree>
    <p:extLst>
      <p:ext uri="{BB962C8B-B14F-4D97-AF65-F5344CB8AC3E}">
        <p14:creationId xmlns:p14="http://schemas.microsoft.com/office/powerpoint/2010/main" val="153322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ninge_liggande">
  <a:themeElements>
    <a:clrScheme name="Anpassat 2">
      <a:dk1>
        <a:sysClr val="windowText" lastClr="000000"/>
      </a:dk1>
      <a:lt1>
        <a:sysClr val="window" lastClr="FFFFFF"/>
      </a:lt1>
      <a:dk2>
        <a:srgbClr val="0000FF"/>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Haninge_liggande</Template>
  <TotalTime>0</TotalTime>
  <Words>2028</Words>
  <Application>Microsoft Office PowerPoint</Application>
  <PresentationFormat>Bildspel på skärmen (16:9)</PresentationFormat>
  <Paragraphs>160</Paragraphs>
  <Slides>7</Slides>
  <Notes>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7</vt:i4>
      </vt:variant>
    </vt:vector>
  </HeadingPairs>
  <TitlesOfParts>
    <vt:vector size="14" baseType="lpstr">
      <vt:lpstr>AGaramond</vt:lpstr>
      <vt:lpstr>Arial</vt:lpstr>
      <vt:lpstr>FranklinGothicFS</vt:lpstr>
      <vt:lpstr>Garamond</vt:lpstr>
      <vt:lpstr>Roboto</vt:lpstr>
      <vt:lpstr>Times</vt:lpstr>
      <vt:lpstr>Haninge_liggande</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%USERNAME%</dc:creator>
  <cp:lastModifiedBy>Marie Lilja Lindgren</cp:lastModifiedBy>
  <cp:revision>178</cp:revision>
  <cp:lastPrinted>2004-06-08T06:01:32Z</cp:lastPrinted>
  <dcterms:created xsi:type="dcterms:W3CDTF">2017-10-20T08:41:52Z</dcterms:created>
  <dcterms:modified xsi:type="dcterms:W3CDTF">2024-02-19T13:51:16Z</dcterms:modified>
</cp:coreProperties>
</file>