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
  </p:notesMasterIdLst>
  <p:sldIdLst>
    <p:sldId id="374" r:id="rId2"/>
    <p:sldId id="515" r:id="rId3"/>
    <p:sldId id="538" r:id="rId4"/>
    <p:sldId id="543" r:id="rId5"/>
    <p:sldId id="542" r:id="rId6"/>
    <p:sldId id="544" r:id="rId7"/>
    <p:sldId id="537" r:id="rId8"/>
    <p:sldId id="541" r:id="rId9"/>
  </p:sldIdLst>
  <p:sldSz cx="9144000" cy="6858000" type="screen4x3"/>
  <p:notesSz cx="6797675" cy="9926638"/>
  <p:defaultTextStyle>
    <a:defPPr>
      <a:defRPr lang="sv-SE"/>
    </a:defPPr>
    <a:lvl1pPr algn="l" rtl="0" fontAlgn="base">
      <a:spcBef>
        <a:spcPct val="20000"/>
      </a:spcBef>
      <a:spcAft>
        <a:spcPct val="0"/>
      </a:spcAft>
      <a:buChar char="•"/>
      <a:defRPr sz="3400" kern="1200">
        <a:solidFill>
          <a:schemeClr val="tx2"/>
        </a:solidFill>
        <a:latin typeface="Arial" charset="0"/>
        <a:ea typeface="+mn-ea"/>
        <a:cs typeface="+mn-cs"/>
      </a:defRPr>
    </a:lvl1pPr>
    <a:lvl2pPr marL="457200" algn="l" rtl="0" fontAlgn="base">
      <a:spcBef>
        <a:spcPct val="20000"/>
      </a:spcBef>
      <a:spcAft>
        <a:spcPct val="0"/>
      </a:spcAft>
      <a:buChar char="•"/>
      <a:defRPr sz="3400" kern="1200">
        <a:solidFill>
          <a:schemeClr val="tx2"/>
        </a:solidFill>
        <a:latin typeface="Arial" charset="0"/>
        <a:ea typeface="+mn-ea"/>
        <a:cs typeface="+mn-cs"/>
      </a:defRPr>
    </a:lvl2pPr>
    <a:lvl3pPr marL="914400" algn="l" rtl="0" fontAlgn="base">
      <a:spcBef>
        <a:spcPct val="20000"/>
      </a:spcBef>
      <a:spcAft>
        <a:spcPct val="0"/>
      </a:spcAft>
      <a:buChar char="•"/>
      <a:defRPr sz="3400" kern="1200">
        <a:solidFill>
          <a:schemeClr val="tx2"/>
        </a:solidFill>
        <a:latin typeface="Arial" charset="0"/>
        <a:ea typeface="+mn-ea"/>
        <a:cs typeface="+mn-cs"/>
      </a:defRPr>
    </a:lvl3pPr>
    <a:lvl4pPr marL="1371600" algn="l" rtl="0" fontAlgn="base">
      <a:spcBef>
        <a:spcPct val="20000"/>
      </a:spcBef>
      <a:spcAft>
        <a:spcPct val="0"/>
      </a:spcAft>
      <a:buChar char="•"/>
      <a:defRPr sz="3400" kern="1200">
        <a:solidFill>
          <a:schemeClr val="tx2"/>
        </a:solidFill>
        <a:latin typeface="Arial" charset="0"/>
        <a:ea typeface="+mn-ea"/>
        <a:cs typeface="+mn-cs"/>
      </a:defRPr>
    </a:lvl4pPr>
    <a:lvl5pPr marL="1828800" algn="l" rtl="0" fontAlgn="base">
      <a:spcBef>
        <a:spcPct val="20000"/>
      </a:spcBef>
      <a:spcAft>
        <a:spcPct val="0"/>
      </a:spcAft>
      <a:buChar char="•"/>
      <a:defRPr sz="3400" kern="1200">
        <a:solidFill>
          <a:schemeClr val="tx2"/>
        </a:solidFill>
        <a:latin typeface="Arial" charset="0"/>
        <a:ea typeface="+mn-ea"/>
        <a:cs typeface="+mn-cs"/>
      </a:defRPr>
    </a:lvl5pPr>
    <a:lvl6pPr marL="2286000" algn="l" defTabSz="914400" rtl="0" eaLnBrk="1" latinLnBrk="0" hangingPunct="1">
      <a:defRPr sz="3400" kern="1200">
        <a:solidFill>
          <a:schemeClr val="tx2"/>
        </a:solidFill>
        <a:latin typeface="Arial" charset="0"/>
        <a:ea typeface="+mn-ea"/>
        <a:cs typeface="+mn-cs"/>
      </a:defRPr>
    </a:lvl6pPr>
    <a:lvl7pPr marL="2743200" algn="l" defTabSz="914400" rtl="0" eaLnBrk="1" latinLnBrk="0" hangingPunct="1">
      <a:defRPr sz="3400" kern="1200">
        <a:solidFill>
          <a:schemeClr val="tx2"/>
        </a:solidFill>
        <a:latin typeface="Arial" charset="0"/>
        <a:ea typeface="+mn-ea"/>
        <a:cs typeface="+mn-cs"/>
      </a:defRPr>
    </a:lvl7pPr>
    <a:lvl8pPr marL="3200400" algn="l" defTabSz="914400" rtl="0" eaLnBrk="1" latinLnBrk="0" hangingPunct="1">
      <a:defRPr sz="3400" kern="1200">
        <a:solidFill>
          <a:schemeClr val="tx2"/>
        </a:solidFill>
        <a:latin typeface="Arial" charset="0"/>
        <a:ea typeface="+mn-ea"/>
        <a:cs typeface="+mn-cs"/>
      </a:defRPr>
    </a:lvl8pPr>
    <a:lvl9pPr marL="3657600" algn="l" defTabSz="914400" rtl="0" eaLnBrk="1" latinLnBrk="0" hangingPunct="1">
      <a:defRPr sz="3400"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72" autoAdjust="0"/>
    <p:restoredTop sz="49873" autoAdjust="0"/>
  </p:normalViewPr>
  <p:slideViewPr>
    <p:cSldViewPr>
      <p:cViewPr varScale="1">
        <p:scale>
          <a:sx n="62" d="100"/>
          <a:sy n="62" d="100"/>
        </p:scale>
        <p:origin x="2568" y="60"/>
      </p:cViewPr>
      <p:guideLst>
        <p:guide orient="horz" pos="2160"/>
        <p:guide pos="2880"/>
      </p:guideLst>
    </p:cSldViewPr>
  </p:slideViewPr>
  <p:notesTextViewPr>
    <p:cViewPr>
      <p:scale>
        <a:sx n="75" d="100"/>
        <a:sy n="75" d="100"/>
      </p:scale>
      <p:origin x="0" y="0"/>
    </p:cViewPr>
  </p:notesTextViewPr>
  <p:sorterViewPr>
    <p:cViewPr>
      <p:scale>
        <a:sx n="100" d="100"/>
        <a:sy n="100" d="100"/>
      </p:scale>
      <p:origin x="0" y="-7032"/>
    </p:cViewPr>
  </p:sorterViewPr>
  <p:notesViewPr>
    <p:cSldViewPr>
      <p:cViewPr varScale="1">
        <p:scale>
          <a:sx n="80" d="100"/>
          <a:sy n="80" d="100"/>
        </p:scale>
        <p:origin x="167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buFontTx/>
              <a:buNone/>
              <a:defRPr sz="1200">
                <a:solidFill>
                  <a:schemeClr val="tx1"/>
                </a:solidFill>
                <a:latin typeface="Garamond" pitchFamily="18" charset="0"/>
              </a:defRPr>
            </a:lvl1pPr>
          </a:lstStyle>
          <a:p>
            <a:pPr>
              <a:defRPr/>
            </a:pPr>
            <a:endParaRPr lang="sv-SE" altLang="sv-SE"/>
          </a:p>
        </p:txBody>
      </p:sp>
      <p:sp>
        <p:nvSpPr>
          <p:cNvPr id="5123" name="Rectangle 3"/>
          <p:cNvSpPr>
            <a:spLocks noGrp="1" noChangeArrowheads="1"/>
          </p:cNvSpPr>
          <p:nvPr>
            <p:ph type="dt" idx="1"/>
          </p:nvPr>
        </p:nvSpPr>
        <p:spPr bwMode="auto">
          <a:xfrm>
            <a:off x="3852017"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buFontTx/>
              <a:buNone/>
              <a:defRPr sz="1200">
                <a:solidFill>
                  <a:schemeClr val="tx1"/>
                </a:solidFill>
                <a:latin typeface="Garamond" pitchFamily="18" charset="0"/>
              </a:defRPr>
            </a:lvl1pPr>
          </a:lstStyle>
          <a:p>
            <a:pPr>
              <a:defRPr/>
            </a:pPr>
            <a:endParaRPr lang="sv-SE" altLang="sv-SE"/>
          </a:p>
        </p:txBody>
      </p:sp>
      <p:sp>
        <p:nvSpPr>
          <p:cNvPr id="512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06357" y="4715153"/>
            <a:ext cx="4984962"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noProof="0" smtClean="0"/>
              <a:t>Klicka här för att ändra format på bakgrundstexten</a:t>
            </a:r>
          </a:p>
          <a:p>
            <a:pPr lvl="1"/>
            <a:r>
              <a:rPr lang="sv-SE" altLang="sv-SE" noProof="0" smtClean="0"/>
              <a:t>Nivå två</a:t>
            </a:r>
          </a:p>
          <a:p>
            <a:pPr lvl="2"/>
            <a:r>
              <a:rPr lang="sv-SE" altLang="sv-SE" noProof="0" smtClean="0"/>
              <a:t>Nivå tre</a:t>
            </a:r>
          </a:p>
          <a:p>
            <a:pPr lvl="3"/>
            <a:r>
              <a:rPr lang="sv-SE" altLang="sv-SE" noProof="0" smtClean="0"/>
              <a:t>Nivå fyra</a:t>
            </a:r>
          </a:p>
          <a:p>
            <a:pPr lvl="4"/>
            <a:r>
              <a:rPr lang="sv-SE" altLang="sv-SE" noProof="0" smtClean="0"/>
              <a:t>Nivå fem</a:t>
            </a:r>
          </a:p>
        </p:txBody>
      </p:sp>
      <p:sp>
        <p:nvSpPr>
          <p:cNvPr id="5126" name="Rectangle 6"/>
          <p:cNvSpPr>
            <a:spLocks noGrp="1" noChangeArrowheads="1"/>
          </p:cNvSpPr>
          <p:nvPr>
            <p:ph type="ftr" sz="quarter" idx="4"/>
          </p:nvPr>
        </p:nvSpPr>
        <p:spPr bwMode="auto">
          <a:xfrm>
            <a:off x="1"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spcBef>
                <a:spcPct val="0"/>
              </a:spcBef>
              <a:buFontTx/>
              <a:buNone/>
              <a:defRPr sz="1200">
                <a:solidFill>
                  <a:schemeClr val="tx1"/>
                </a:solidFill>
                <a:latin typeface="Garamond" pitchFamily="18" charset="0"/>
              </a:defRPr>
            </a:lvl1pPr>
          </a:lstStyle>
          <a:p>
            <a:pPr>
              <a:defRPr/>
            </a:pPr>
            <a:endParaRPr lang="sv-SE" altLang="sv-SE"/>
          </a:p>
        </p:txBody>
      </p:sp>
      <p:sp>
        <p:nvSpPr>
          <p:cNvPr id="5127" name="Rectangle 7"/>
          <p:cNvSpPr>
            <a:spLocks noGrp="1" noChangeArrowheads="1"/>
          </p:cNvSpPr>
          <p:nvPr>
            <p:ph type="sldNum" sz="quarter" idx="5"/>
          </p:nvPr>
        </p:nvSpPr>
        <p:spPr bwMode="auto">
          <a:xfrm>
            <a:off x="3852017"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spcBef>
                <a:spcPct val="0"/>
              </a:spcBef>
              <a:buFontTx/>
              <a:buNone/>
              <a:defRPr sz="1200">
                <a:solidFill>
                  <a:schemeClr val="tx1"/>
                </a:solidFill>
                <a:latin typeface="Garamond" pitchFamily="18" charset="0"/>
              </a:defRPr>
            </a:lvl1pPr>
          </a:lstStyle>
          <a:p>
            <a:pPr>
              <a:defRPr/>
            </a:pPr>
            <a:fld id="{F48996F9-5F9A-440E-BE14-62843247AFEF}" type="slidenum">
              <a:rPr lang="sv-SE" altLang="sv-SE"/>
              <a:pPr>
                <a:defRPr/>
              </a:pPr>
              <a:t>‹#›</a:t>
            </a:fld>
            <a:endParaRPr lang="sv-SE" altLang="sv-SE"/>
          </a:p>
        </p:txBody>
      </p:sp>
    </p:spTree>
    <p:extLst>
      <p:ext uri="{BB962C8B-B14F-4D97-AF65-F5344CB8AC3E}">
        <p14:creationId xmlns:p14="http://schemas.microsoft.com/office/powerpoint/2010/main" val="13222023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6"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6"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6"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6"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a:t>
            </a:r>
            <a:r>
              <a:rPr lang="sv-SE" baseline="0" dirty="0" smtClean="0"/>
              <a:t> här diskussionsunderlaget fungerar som stöd för dig som chef när du </a:t>
            </a:r>
            <a:r>
              <a:rPr lang="sv-SE" b="1" u="sng" baseline="0" dirty="0" smtClean="0"/>
              <a:t>inför</a:t>
            </a:r>
            <a:r>
              <a:rPr lang="sv-SE" baseline="0" dirty="0" smtClean="0"/>
              <a:t> APU informerar dina medarbetare om:</a:t>
            </a:r>
          </a:p>
          <a:p>
            <a:endParaRPr lang="sv-SE" baseline="0" dirty="0" smtClean="0"/>
          </a:p>
          <a:p>
            <a:r>
              <a:rPr lang="sv-SE" baseline="0" dirty="0" smtClean="0"/>
              <a:t>- Varför APU genomförs</a:t>
            </a:r>
          </a:p>
          <a:p>
            <a:r>
              <a:rPr lang="sv-SE" baseline="0" dirty="0" smtClean="0"/>
              <a:t>- Att medarbetaren genom sitt eget agerande och inställning själv är en viktig del av arbetsmiljön</a:t>
            </a:r>
          </a:p>
          <a:p>
            <a:r>
              <a:rPr lang="sv-SE" baseline="0" dirty="0" smtClean="0"/>
              <a:t>- Tidplan för APU 2020</a:t>
            </a:r>
          </a:p>
          <a:p>
            <a:r>
              <a:rPr lang="sv-SE" baseline="0" dirty="0" smtClean="0"/>
              <a:t>- Reflekterar över arbetsmiljön tillsammans och sin egen del i den</a:t>
            </a:r>
          </a:p>
          <a:p>
            <a:endParaRPr lang="sv-SE" baseline="0" dirty="0" smtClean="0"/>
          </a:p>
          <a:p>
            <a:r>
              <a:rPr lang="sv-SE" baseline="0" dirty="0" smtClean="0"/>
              <a:t>Kommundirektörens ledningsgrupp (KDLG) har fattat beslut om att rekommendera alla chefer att lägga in APU som en punkt på APT innan undersökningen genomförs. Du väljer givetvis om du vill använda hela eller delar av detta material eller om du hanterar det på ett sätt som passar dig och dina medarbetare. Varje arbetsgrupp är unik och du är den som känner dina medarbetare bäst.</a:t>
            </a:r>
          </a:p>
          <a:p>
            <a:endParaRPr lang="sv-SE" baseline="0" dirty="0" smtClean="0"/>
          </a:p>
          <a:p>
            <a:r>
              <a:rPr lang="sv-SE" baseline="0" dirty="0" smtClean="0"/>
              <a:t>Bild 4 är dold, du kan ta fram den om du får specifika frågor om det systematiska arbetsmiljöarbetet.</a:t>
            </a:r>
          </a:p>
          <a:p>
            <a:endParaRPr lang="sv-SE" dirty="0" smtClean="0"/>
          </a:p>
        </p:txBody>
      </p:sp>
      <p:sp>
        <p:nvSpPr>
          <p:cNvPr id="4" name="Platshållare för bildnummer 3"/>
          <p:cNvSpPr>
            <a:spLocks noGrp="1"/>
          </p:cNvSpPr>
          <p:nvPr>
            <p:ph type="sldNum" sz="quarter" idx="10"/>
          </p:nvPr>
        </p:nvSpPr>
        <p:spPr/>
        <p:txBody>
          <a:bodyPr/>
          <a:lstStyle/>
          <a:p>
            <a:fld id="{03759761-9EC3-BC46-AA52-FD0C8C7C84B7}" type="slidenum">
              <a:rPr lang="en-US" smtClean="0"/>
              <a:pPr/>
              <a:t>1</a:t>
            </a:fld>
            <a:endParaRPr lang="en-US"/>
          </a:p>
        </p:txBody>
      </p:sp>
    </p:spTree>
    <p:extLst>
      <p:ext uri="{BB962C8B-B14F-4D97-AF65-F5344CB8AC3E}">
        <p14:creationId xmlns:p14="http://schemas.microsoft.com/office/powerpoint/2010/main" val="4118317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6463" y="138113"/>
            <a:ext cx="3932237" cy="2951162"/>
          </a:xfrm>
        </p:spPr>
      </p:sp>
      <p:sp>
        <p:nvSpPr>
          <p:cNvPr id="3" name="Platshållare för anteckningar 2"/>
          <p:cNvSpPr>
            <a:spLocks noGrp="1"/>
          </p:cNvSpPr>
          <p:nvPr>
            <p:ph type="body" idx="1"/>
          </p:nvPr>
        </p:nvSpPr>
        <p:spPr>
          <a:xfrm>
            <a:off x="518517" y="3307135"/>
            <a:ext cx="5904656" cy="6264696"/>
          </a:xfrm>
        </p:spPr>
        <p:txBody>
          <a:bodyPr/>
          <a:lstStyle/>
          <a:p>
            <a:r>
              <a:rPr lang="sv-SE" sz="1200" b="1" kern="1200" dirty="0" smtClean="0">
                <a:solidFill>
                  <a:schemeClr val="tx1"/>
                </a:solidFill>
                <a:effectLst/>
                <a:latin typeface="Times" pitchFamily="-16" charset="0"/>
                <a:ea typeface="+mn-ea"/>
                <a:cs typeface="+mn-cs"/>
              </a:rPr>
              <a:t>Varför genomför Kommunen en arbetsplatsundersökning?</a:t>
            </a:r>
          </a:p>
          <a:p>
            <a:r>
              <a:rPr lang="sv-SE" sz="1200" b="1" kern="1200" dirty="0" smtClean="0">
                <a:solidFill>
                  <a:schemeClr val="tx1"/>
                </a:solidFill>
                <a:effectLst/>
                <a:latin typeface="Times" pitchFamily="-16" charset="0"/>
                <a:ea typeface="+mn-ea"/>
                <a:cs typeface="+mn-cs"/>
              </a:rPr>
              <a:t>En möjlighet för dig som medarbetare att bli lyssnad till och vara med och påverka!</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smtClean="0">
                <a:effectLst/>
              </a:rPr>
              <a:t>Vill man vara en attraktiv arbetsgivare så är det viktigt att bry sig om medarbetarnas åsikter. Att bara genomföra en undersökning är dock inte nog, vi kommer sedan tillsammans att arbeta vidare med resultatet. I det arbetet kommer var och en av er att vara viktiga och för att åstadkomma</a:t>
            </a:r>
            <a:r>
              <a:rPr lang="sv-SE" baseline="0" dirty="0" smtClean="0">
                <a:effectLst/>
              </a:rPr>
              <a:t> de eventuella förbättringsmöjligheter som vi tillsammans identifierar. Även om jag som chef har det yttersta ansvaret för arbetsmiljön så har även du som medarbetare ett ansvar. Arbetsmiljölagen säger att</a:t>
            </a:r>
            <a:r>
              <a:rPr lang="sv-SE" sz="1200" dirty="0" smtClean="0"/>
              <a:t> arbetstagaren skall medverka i arbetsmiljöarbetet och att det ska finnas samverkan mellan arbetsgivare och arbetstagare för att uppnå en god arbetsmiljö.</a:t>
            </a:r>
            <a:r>
              <a:rPr lang="sv-SE" sz="1200" baseline="0" dirty="0" smtClean="0"/>
              <a:t> </a:t>
            </a:r>
            <a:r>
              <a:rPr lang="sv-SE" baseline="0" dirty="0" smtClean="0">
                <a:effectLst/>
              </a:rPr>
              <a:t>Kommer tillbaka till det lite senare. </a:t>
            </a:r>
            <a:r>
              <a:rPr lang="sv-SE" dirty="0" smtClean="0">
                <a:effectLst/>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smtClean="0">
                <a:effectLst/>
              </a:rPr>
              <a:t>Här vill jag också vara tydlig med att APU ska ses som en temperaturmätare (inte som ett</a:t>
            </a:r>
            <a:r>
              <a:rPr lang="sv-SE" baseline="0" dirty="0" smtClean="0">
                <a:effectLst/>
              </a:rPr>
              <a:t> statiskt facit)</a:t>
            </a:r>
            <a:r>
              <a:rPr lang="sv-SE" dirty="0" smtClean="0">
                <a:effectLst/>
              </a:rPr>
              <a:t>. Vi kommer att använda resultatet som ett diskussionsunderlag och en utgångspunkt för vårt fortsatta arbete framåt. </a:t>
            </a:r>
          </a:p>
          <a:p>
            <a:r>
              <a:rPr lang="sv-SE" sz="1200" b="1" kern="1200" dirty="0" smtClean="0">
                <a:solidFill>
                  <a:schemeClr val="tx1"/>
                </a:solidFill>
                <a:effectLst/>
                <a:latin typeface="Times" pitchFamily="-16" charset="0"/>
                <a:ea typeface="+mn-ea"/>
                <a:cs typeface="+mn-cs"/>
              </a:rPr>
              <a:t>För att uppfylla lagkraven!</a:t>
            </a:r>
            <a:br>
              <a:rPr lang="sv-SE" sz="1200" b="1" kern="1200" dirty="0" smtClean="0">
                <a:solidFill>
                  <a:schemeClr val="tx1"/>
                </a:solidFill>
                <a:effectLst/>
                <a:latin typeface="Times" pitchFamily="-16" charset="0"/>
                <a:ea typeface="+mn-ea"/>
                <a:cs typeface="+mn-cs"/>
              </a:rPr>
            </a:br>
            <a:r>
              <a:rPr lang="sv-SE" sz="1200" b="0" kern="1200" dirty="0" smtClean="0">
                <a:solidFill>
                  <a:schemeClr val="tx1"/>
                </a:solidFill>
                <a:effectLst/>
                <a:latin typeface="Times" pitchFamily="-16" charset="0"/>
                <a:ea typeface="+mn-ea"/>
                <a:cs typeface="+mn-cs"/>
              </a:rPr>
              <a:t>För att hålla oss inom lagens råmärken har vi ett krav på oss att systematiskt arbeta med arbetsmiljön. Att arbeta med arbetsmiljön är en ständig pågående process. APU är en viktig pusselbit i detta eftersom att det hjälper oss att mäta viktiga faktorer i arbetsmiljön samt att i dialog med arbetsgruppen åtgärda det som eventuellt inte fungerar som det ska.</a:t>
            </a:r>
            <a:endParaRPr lang="sv-SE" sz="1200" b="1" kern="1200" dirty="0" smtClean="0">
              <a:solidFill>
                <a:schemeClr val="tx1"/>
              </a:solidFill>
              <a:effectLst/>
              <a:latin typeface="Times" pitchFamily="-16" charset="0"/>
              <a:ea typeface="+mn-ea"/>
              <a:cs typeface="+mn-cs"/>
            </a:endParaRPr>
          </a:p>
          <a:p>
            <a:r>
              <a:rPr lang="sv-SE" sz="1200" b="1" kern="1200" dirty="0" smtClean="0">
                <a:solidFill>
                  <a:schemeClr val="tx1"/>
                </a:solidFill>
                <a:effectLst/>
                <a:latin typeface="Times" pitchFamily="-16" charset="0"/>
                <a:ea typeface="+mn-ea"/>
                <a:cs typeface="+mn-cs"/>
              </a:rPr>
              <a:t>För att vara en attraktiv arbetsgivare!</a:t>
            </a:r>
          </a:p>
          <a:p>
            <a:r>
              <a:rPr lang="sv-SE" sz="1200" b="0" kern="1200" dirty="0" smtClean="0">
                <a:solidFill>
                  <a:schemeClr val="tx1"/>
                </a:solidFill>
                <a:effectLst/>
                <a:latin typeface="Times" pitchFamily="-16" charset="0"/>
                <a:ea typeface="+mn-ea"/>
                <a:cs typeface="+mn-cs"/>
              </a:rPr>
              <a:t>För att kunna attrahera,</a:t>
            </a:r>
            <a:r>
              <a:rPr lang="sv-SE" sz="1200" b="0" kern="1200" baseline="0" dirty="0" smtClean="0">
                <a:solidFill>
                  <a:schemeClr val="tx1"/>
                </a:solidFill>
                <a:effectLst/>
                <a:latin typeface="Times" pitchFamily="-16" charset="0"/>
                <a:ea typeface="+mn-ea"/>
                <a:cs typeface="+mn-cs"/>
              </a:rPr>
              <a:t> rekrytera och behålla duktiga medarbetare så behöver vi vara en attraktiv arbetsgivare. En god arbetsmiljö där medarbetare mår bra, trivs, utvecklas och känner engagemang är en viktig del i att upplevas som en attraktiv arbetsgivare. I dag är det svårt att rekrytera flera av våra nyckelkompetenser, det gör arbetsmiljön än viktigare.</a:t>
            </a:r>
          </a:p>
          <a:p>
            <a:r>
              <a:rPr lang="sv-SE" sz="1200" b="1" kern="1200" baseline="0" dirty="0" smtClean="0">
                <a:solidFill>
                  <a:schemeClr val="tx1"/>
                </a:solidFill>
                <a:effectLst/>
                <a:latin typeface="Times" pitchFamily="-16" charset="0"/>
                <a:ea typeface="+mn-ea"/>
                <a:cs typeface="+mn-cs"/>
              </a:rPr>
              <a:t>En uppföljning av våra styrdokument!</a:t>
            </a:r>
          </a:p>
          <a:p>
            <a:r>
              <a:rPr lang="sv-SE" sz="1200" b="0" kern="1200" baseline="0" dirty="0" smtClean="0">
                <a:solidFill>
                  <a:schemeClr val="tx1"/>
                </a:solidFill>
                <a:effectLst/>
                <a:latin typeface="Times" pitchFamily="-16" charset="0"/>
                <a:ea typeface="+mn-ea"/>
                <a:cs typeface="+mn-cs"/>
              </a:rPr>
              <a:t>Genom APU får vi en möjlighet att följa upp våra viktiga styrdokument. Lever vi som vi lär. Lever vi enligt riktlinjerna i det personalpolitiska programmet och i enlighet med devisen ”tid för utveckling, rum för idéer” som är vårt löfte till nuvarande och kommande medarbetare.</a:t>
            </a:r>
            <a:endParaRPr lang="sv-SE" sz="1200" b="0" kern="1200" dirty="0" smtClean="0">
              <a:solidFill>
                <a:schemeClr val="tx1"/>
              </a:solidFill>
              <a:effectLst/>
              <a:latin typeface="Times" pitchFamily="-16" charset="0"/>
              <a:ea typeface="+mn-ea"/>
              <a:cs typeface="+mn-cs"/>
            </a:endParaRPr>
          </a:p>
          <a:p>
            <a:r>
              <a:rPr lang="sv-SE" sz="1200" b="0" kern="1200" dirty="0" smtClean="0">
                <a:solidFill>
                  <a:schemeClr val="tx1"/>
                </a:solidFill>
                <a:effectLst/>
                <a:latin typeface="Times" pitchFamily="-16" charset="0"/>
                <a:ea typeface="+mn-ea"/>
                <a:cs typeface="+mn-cs"/>
              </a:rPr>
              <a:t>Som chef har du en särskilt viktig roll i att vara en bärare av våra styrdokument, exempelvis vårt arbetsgivarvarumärke. Här läser du mer om vårt arbetsgivarvarumärke:</a:t>
            </a:r>
            <a:r>
              <a:rPr lang="sv-SE" sz="1200" b="0" kern="1200" baseline="0" dirty="0" smtClean="0">
                <a:solidFill>
                  <a:schemeClr val="tx1"/>
                </a:solidFill>
                <a:effectLst/>
                <a:latin typeface="Times" pitchFamily="-16" charset="0"/>
                <a:ea typeface="+mn-ea"/>
                <a:cs typeface="+mn-cs"/>
              </a:rPr>
              <a:t> </a:t>
            </a:r>
            <a:r>
              <a:rPr lang="sv-SE" sz="1200" b="0" kern="1200" dirty="0" smtClean="0">
                <a:solidFill>
                  <a:schemeClr val="tx1"/>
                </a:solidFill>
                <a:effectLst/>
                <a:latin typeface="Times" pitchFamily="-16" charset="0"/>
                <a:ea typeface="+mn-ea"/>
                <a:cs typeface="+mn-cs"/>
              </a:rPr>
              <a:t>https://intranet.haninge.se/min-anstallning/kompetensforsorjning/arbetsgivarvarumarke/</a:t>
            </a:r>
          </a:p>
        </p:txBody>
      </p:sp>
      <p:sp>
        <p:nvSpPr>
          <p:cNvPr id="4" name="Platshållare för bild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3759761-9EC3-BC46-AA52-FD0C8C7C84B7}" type="slidenum">
              <a:rPr kumimoji="0" lang="en-US" sz="12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Garamond" pitchFamily="18" charset="0"/>
              <a:ea typeface="+mn-ea"/>
              <a:cs typeface="+mn-cs"/>
            </a:endParaRPr>
          </a:p>
        </p:txBody>
      </p:sp>
    </p:spTree>
    <p:extLst>
      <p:ext uri="{BB962C8B-B14F-4D97-AF65-F5344CB8AC3E}">
        <p14:creationId xmlns:p14="http://schemas.microsoft.com/office/powerpoint/2010/main" val="3836433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14350" y="138113"/>
            <a:ext cx="2592388" cy="1944687"/>
          </a:xfrm>
        </p:spPr>
      </p:sp>
      <p:sp>
        <p:nvSpPr>
          <p:cNvPr id="3" name="Platshållare för anteckningar 2"/>
          <p:cNvSpPr>
            <a:spLocks noGrp="1"/>
          </p:cNvSpPr>
          <p:nvPr>
            <p:ph type="body" idx="1"/>
          </p:nvPr>
        </p:nvSpPr>
        <p:spPr>
          <a:xfrm>
            <a:off x="374501" y="2227015"/>
            <a:ext cx="6120680" cy="7272808"/>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baseline="0" dirty="0" smtClean="0">
                <a:solidFill>
                  <a:schemeClr val="tx1"/>
                </a:solidFill>
                <a:latin typeface="Times" pitchFamily="-16" charset="0"/>
                <a:ea typeface="+mn-ea"/>
                <a:cs typeface="+mn-cs"/>
              </a:rPr>
              <a:t>Arbetsmiljöarbete en </a:t>
            </a:r>
            <a:r>
              <a:rPr lang="sv-SE" sz="1200" b="1" kern="1200" baseline="0" dirty="0" smtClean="0">
                <a:solidFill>
                  <a:schemeClr val="tx1"/>
                </a:solidFill>
                <a:latin typeface="Times" pitchFamily="-16" charset="0"/>
                <a:ea typeface="+mn-ea"/>
                <a:cs typeface="+mn-cs"/>
              </a:rPr>
              <a:t>ständigt pågående utvecklingsprocess </a:t>
            </a:r>
            <a:r>
              <a:rPr lang="sv-SE" sz="1200" kern="1200" baseline="0" dirty="0" smtClean="0">
                <a:solidFill>
                  <a:schemeClr val="tx1"/>
                </a:solidFill>
                <a:latin typeface="Times" pitchFamily="-16" charset="0"/>
                <a:ea typeface="+mn-ea"/>
                <a:cs typeface="+mn-cs"/>
              </a:rPr>
              <a:t>som kombinerar många olika av </a:t>
            </a:r>
            <a:r>
              <a:rPr lang="sv-SE" sz="1200" b="1" kern="1200" baseline="0" dirty="0" smtClean="0">
                <a:solidFill>
                  <a:schemeClr val="tx1"/>
                </a:solidFill>
                <a:latin typeface="Times" pitchFamily="-16" charset="0"/>
                <a:ea typeface="+mn-ea"/>
                <a:cs typeface="+mn-cs"/>
              </a:rPr>
              <a:t>aspekter på arbetsplatsen –fysiska, psykiska och sociala</a:t>
            </a:r>
            <a:r>
              <a:rPr lang="sv-SE" sz="1200" kern="1200" baseline="0" dirty="0" smtClean="0">
                <a:solidFill>
                  <a:schemeClr val="tx1"/>
                </a:solidFill>
                <a:latin typeface="Times" pitchFamily="-16" charset="0"/>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smtClean="0">
                <a:solidFill>
                  <a:schemeClr val="tx1"/>
                </a:solidFill>
                <a:latin typeface="Times" pitchFamily="-16" charset="0"/>
                <a:ea typeface="+mn-ea"/>
                <a:cs typeface="+mn-cs"/>
              </a:rPr>
              <a:t>En god </a:t>
            </a:r>
            <a:r>
              <a:rPr lang="sv-SE" sz="1200" b="0" kern="1200" dirty="0" smtClean="0">
                <a:solidFill>
                  <a:schemeClr val="tx1"/>
                </a:solidFill>
                <a:latin typeface="Times" pitchFamily="-16" charset="0"/>
                <a:ea typeface="+mn-ea"/>
                <a:cs typeface="+mn-cs"/>
              </a:rPr>
              <a:t>arbetsplats där vi medarbetare kan trivas och må bra samtidigt som verksamheten utvecklas är målet för arbetsmiljöarbetet.</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1" kern="1200" baseline="0" dirty="0" smtClean="0">
                <a:solidFill>
                  <a:schemeClr val="tx1"/>
                </a:solidFill>
                <a:latin typeface="Times" pitchFamily="-16" charset="0"/>
                <a:ea typeface="+mn-ea"/>
                <a:cs typeface="+mn-cs"/>
              </a:rPr>
              <a:t>Både som är chef och medarbetare </a:t>
            </a:r>
            <a:r>
              <a:rPr lang="sv-SE" sz="1200" kern="1200" baseline="0" dirty="0" smtClean="0">
                <a:solidFill>
                  <a:schemeClr val="tx1"/>
                </a:solidFill>
                <a:latin typeface="Times" pitchFamily="-16" charset="0"/>
                <a:ea typeface="+mn-ea"/>
                <a:cs typeface="+mn-cs"/>
              </a:rPr>
              <a:t>har vi ett ansvar att agera </a:t>
            </a:r>
            <a:r>
              <a:rPr lang="sv-SE" sz="1200" b="1" kern="1200" baseline="0" dirty="0" smtClean="0">
                <a:solidFill>
                  <a:schemeClr val="tx1"/>
                </a:solidFill>
                <a:latin typeface="Times" pitchFamily="-16" charset="0"/>
                <a:ea typeface="+mn-ea"/>
                <a:cs typeface="+mn-cs"/>
              </a:rPr>
              <a:t>för att skapa en god arbetsmiljö </a:t>
            </a:r>
            <a:r>
              <a:rPr lang="sv-SE" sz="1200" kern="1200" baseline="0" dirty="0" smtClean="0">
                <a:solidFill>
                  <a:schemeClr val="tx1"/>
                </a:solidFill>
                <a:latin typeface="Times" pitchFamily="-16" charset="0"/>
                <a:ea typeface="+mn-ea"/>
                <a:cs typeface="+mn-cs"/>
              </a:rPr>
              <a:t>och att förebygga arbetsrelaterad ohälsa.</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1" kern="1200" baseline="0" dirty="0" smtClean="0">
                <a:solidFill>
                  <a:schemeClr val="tx1"/>
                </a:solidFill>
                <a:latin typeface="Times" pitchFamily="-16" charset="0"/>
                <a:ea typeface="+mn-ea"/>
                <a:cs typeface="+mn-cs"/>
              </a:rPr>
              <a:t>All forskning visar att när vi är motiverade</a:t>
            </a:r>
            <a:r>
              <a:rPr lang="sv-SE" sz="1200" kern="1200" baseline="0" dirty="0" smtClean="0">
                <a:solidFill>
                  <a:schemeClr val="tx1"/>
                </a:solidFill>
                <a:latin typeface="Times" pitchFamily="-16" charset="0"/>
                <a:ea typeface="+mn-ea"/>
                <a:cs typeface="+mn-cs"/>
              </a:rPr>
              <a:t>, känner att det finns möjlighet att påverka, känner trygghet och förstår våra mål så bidrar vi i högre utsträckning </a:t>
            </a:r>
            <a:r>
              <a:rPr lang="sv-SE" sz="1200" b="1" kern="1200" baseline="0" dirty="0" smtClean="0">
                <a:solidFill>
                  <a:schemeClr val="tx1"/>
                </a:solidFill>
                <a:latin typeface="Times" pitchFamily="-16" charset="0"/>
                <a:ea typeface="+mn-ea"/>
                <a:cs typeface="+mn-cs"/>
              </a:rPr>
              <a:t>inte bara till att kvaliteten höjs </a:t>
            </a:r>
            <a:r>
              <a:rPr lang="sv-SE" sz="1200" kern="1200" baseline="0" dirty="0" smtClean="0">
                <a:solidFill>
                  <a:schemeClr val="tx1"/>
                </a:solidFill>
                <a:latin typeface="Times" pitchFamily="-16" charset="0"/>
                <a:ea typeface="+mn-ea"/>
                <a:cs typeface="+mn-cs"/>
              </a:rPr>
              <a:t>utan också tycker </a:t>
            </a:r>
            <a:r>
              <a:rPr lang="sv-SE" sz="1200" b="1" kern="1200" baseline="0" dirty="0" smtClean="0">
                <a:solidFill>
                  <a:schemeClr val="tx1"/>
                </a:solidFill>
                <a:latin typeface="Times" pitchFamily="-16" charset="0"/>
                <a:ea typeface="+mn-ea"/>
                <a:cs typeface="+mn-cs"/>
              </a:rPr>
              <a:t>att det är roligare att gå till jobbet.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1" kern="1200" baseline="0" dirty="0" smtClean="0">
                <a:solidFill>
                  <a:schemeClr val="tx1"/>
                </a:solidFill>
                <a:latin typeface="Times" pitchFamily="-16" charset="0"/>
                <a:ea typeface="+mn-ea"/>
                <a:cs typeface="+mn-cs"/>
              </a:rPr>
              <a:t>Här skulle jag vilja peppa </a:t>
            </a:r>
            <a:r>
              <a:rPr lang="sv-SE" sz="1200" b="0" kern="1200" baseline="0" dirty="0" smtClean="0">
                <a:solidFill>
                  <a:schemeClr val="tx1"/>
                </a:solidFill>
                <a:latin typeface="Times" pitchFamily="-16" charset="0"/>
                <a:ea typeface="+mn-ea"/>
                <a:cs typeface="+mn-cs"/>
              </a:rPr>
              <a:t>er att känna att det finns en möjlighet att vara med och påverka hur vi har det på vår arbetsplats.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0" kern="1200" baseline="0" dirty="0" smtClean="0">
                <a:solidFill>
                  <a:schemeClr val="tx1"/>
                </a:solidFill>
                <a:latin typeface="Times" pitchFamily="-16" charset="0"/>
                <a:ea typeface="+mn-ea"/>
                <a:cs typeface="+mn-cs"/>
              </a:rPr>
              <a:t>Du kommer att tillbringa 80.000 timmar på arbetet under din livstid (om du jobbar heltid i 40 år. Källa Ami Hemviken ”Le det är inte tanken som räknas”). Så frågan är hur du själv vill ha det. Vill du ha det lite allmänt småtrist eller vill du känna den där delaktigheten och det där engagemanget som får dig att bli glad?.  </a:t>
            </a:r>
            <a:r>
              <a:rPr lang="sv-SE" sz="1200" b="1" kern="1200" baseline="0" dirty="0" smtClean="0">
                <a:solidFill>
                  <a:schemeClr val="tx1"/>
                </a:solidFill>
                <a:latin typeface="Times" pitchFamily="-16" charset="0"/>
                <a:ea typeface="+mn-ea"/>
                <a:cs typeface="+mn-cs"/>
              </a:rPr>
              <a:t>Det gör ju en väldig skillnad i hur man förhåller sig till saker: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0" kern="1200" baseline="0" dirty="0" smtClean="0">
                <a:solidFill>
                  <a:schemeClr val="tx1"/>
                </a:solidFill>
                <a:latin typeface="Times" pitchFamily="-16" charset="0"/>
                <a:ea typeface="+mn-ea"/>
                <a:cs typeface="+mn-cs"/>
              </a:rPr>
              <a:t>-jag ser att det här inte funkar, men jag trivs och tänker fortsätta jobba här så jag tänker vara med och se till att se till att det funkar</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0" kern="1200" baseline="0" dirty="0" smtClean="0">
                <a:solidFill>
                  <a:schemeClr val="tx1"/>
                </a:solidFill>
                <a:latin typeface="Times" pitchFamily="-16" charset="0"/>
                <a:ea typeface="+mn-ea"/>
                <a:cs typeface="+mn-cs"/>
              </a:rPr>
              <a:t>-ta på sig offerkoftan och konstatera att ”nej, det här funkade inte i dag heller, det hade man ju i och för sig inte kunnat vänta sig” ”när ska de fixa det utan att vara beredd att göra en insats för att vara en del av lösningen.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1" kern="1200" baseline="0" dirty="0" smtClean="0">
                <a:solidFill>
                  <a:schemeClr val="tx1"/>
                </a:solidFill>
                <a:latin typeface="Times" pitchFamily="-16" charset="0"/>
                <a:ea typeface="+mn-ea"/>
                <a:cs typeface="+mn-cs"/>
              </a:rPr>
              <a:t>Vilken av de här kollegorna tror ni har roligast och känner sig mest engagerad på jobbet?</a:t>
            </a:r>
          </a:p>
          <a:p>
            <a:r>
              <a:rPr lang="sv-SE" baseline="0" dirty="0" smtClean="0"/>
              <a:t>Vi är varandras arbetsmiljö. Viktigt att tänka på att </a:t>
            </a:r>
            <a:r>
              <a:rPr lang="sv-SE" b="1" baseline="0" dirty="0" smtClean="0"/>
              <a:t>Du själv är någon annans arbetsmiljö. </a:t>
            </a:r>
            <a:r>
              <a:rPr lang="sv-SE" baseline="0" dirty="0" smtClean="0"/>
              <a:t>Jag brukar tänka att j</a:t>
            </a:r>
            <a:r>
              <a:rPr lang="sv-SE" dirty="0" smtClean="0"/>
              <a:t>ag är den gemensamma nämnaren i alla mina relationer. Funkar inte mina relationer kan det ju ha med mig att göra. </a:t>
            </a:r>
            <a:endParaRPr lang="sv-SE" baseline="0" dirty="0" smtClean="0"/>
          </a:p>
          <a:p>
            <a:r>
              <a:rPr lang="sv-SE" dirty="0" smtClean="0"/>
              <a:t>Hur </a:t>
            </a:r>
            <a:r>
              <a:rPr lang="sv-SE" b="1" dirty="0" smtClean="0"/>
              <a:t>tar jag ansvar</a:t>
            </a:r>
            <a:r>
              <a:rPr lang="sv-SE" dirty="0" smtClean="0"/>
              <a:t> för att jag är någon annans arbetsmiljö? Börja med att fundera</a:t>
            </a:r>
            <a:r>
              <a:rPr lang="sv-SE" baseline="0" dirty="0" smtClean="0"/>
              <a:t> på </a:t>
            </a:r>
            <a:r>
              <a:rPr lang="sv-SE" b="1" baseline="0" dirty="0" smtClean="0"/>
              <a:t>v</a:t>
            </a:r>
            <a:r>
              <a:rPr lang="sv-SE" b="1" dirty="0" smtClean="0"/>
              <a:t>ad vill jag själv</a:t>
            </a:r>
            <a:r>
              <a:rPr lang="sv-SE" b="1" baseline="0" dirty="0" smtClean="0"/>
              <a:t> ha för arbetsmiljö på jobbet</a:t>
            </a:r>
            <a:r>
              <a:rPr lang="sv-SE" baseline="0" dirty="0" smtClean="0"/>
              <a:t>. Vill du vara del av en småtrist arbetsgrupp eller vill du vara en del av en miljö där ni peppar fram varandra till stordåd varje dag? </a:t>
            </a:r>
            <a:r>
              <a:rPr lang="sv-SE" b="1" baseline="0" dirty="0" smtClean="0"/>
              <a:t>Forskning</a:t>
            </a:r>
            <a:r>
              <a:rPr lang="sv-SE" baseline="0" dirty="0" smtClean="0"/>
              <a:t> visar att förutom </a:t>
            </a:r>
            <a:r>
              <a:rPr lang="sv-SE" b="1" baseline="0" dirty="0" smtClean="0"/>
              <a:t>sömn</a:t>
            </a:r>
            <a:r>
              <a:rPr lang="sv-SE" baseline="0" dirty="0" smtClean="0"/>
              <a:t> är </a:t>
            </a:r>
            <a:r>
              <a:rPr lang="sv-SE" b="1" baseline="0" dirty="0" smtClean="0"/>
              <a:t>glädje</a:t>
            </a:r>
            <a:r>
              <a:rPr lang="sv-SE" baseline="0" dirty="0" smtClean="0"/>
              <a:t> den största källan till </a:t>
            </a:r>
            <a:r>
              <a:rPr lang="sv-SE" b="1" baseline="0" dirty="0" smtClean="0"/>
              <a:t>återhämtning</a:t>
            </a:r>
            <a:r>
              <a:rPr lang="sv-SE" baseline="0" dirty="0" smtClean="0"/>
              <a:t>. Se till att ge varandra energi. Hjälp varandra att lyckas. Glädje har en läkande effekt. </a:t>
            </a:r>
          </a:p>
          <a:p>
            <a:r>
              <a:rPr lang="sv-SE" baseline="0" dirty="0" smtClean="0"/>
              <a:t>Att ha bra relationer på jobbet får oss att må bra men det är inte den enda positiva effekten. </a:t>
            </a:r>
            <a:r>
              <a:rPr lang="sv-SE" b="1" baseline="0" dirty="0" smtClean="0"/>
              <a:t>Forskning visar att grupper som har en hög tillit och öppenhet har mycket lättare att lösa komplexa arbetsuppgifter</a:t>
            </a:r>
            <a:r>
              <a:rPr lang="sv-SE" baseline="0" dirty="0" smtClean="0"/>
              <a:t>.</a:t>
            </a:r>
          </a:p>
          <a:p>
            <a:r>
              <a:rPr lang="sv-SE" baseline="0" dirty="0" smtClean="0"/>
              <a:t>Bra fråga att ställa sig –</a:t>
            </a:r>
            <a:r>
              <a:rPr lang="sv-SE" b="1" baseline="0" dirty="0" smtClean="0"/>
              <a:t>vem vill du vara på din arbetsplats</a:t>
            </a:r>
            <a:r>
              <a:rPr lang="sv-SE" baseline="0" dirty="0" smtClean="0"/>
              <a:t>. (se övning nästa sida)</a:t>
            </a:r>
          </a:p>
          <a:p>
            <a:endParaRPr lang="sv-SE" baseline="0" dirty="0" smtClean="0"/>
          </a:p>
          <a:p>
            <a:endParaRPr lang="sv-SE" baseline="0" dirty="0" smtClean="0"/>
          </a:p>
        </p:txBody>
      </p:sp>
      <p:sp>
        <p:nvSpPr>
          <p:cNvPr id="4" name="Platshållare för bild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48996F9-5F9A-440E-BE14-62843247AFEF}" type="slidenum">
              <a:rPr kumimoji="0" lang="sv-SE" altLang="sv-SE" sz="1200" b="0" i="0" u="none" strike="noStrike" kern="1200" cap="none" spc="0" normalizeH="0" baseline="0" noProof="0" smtClean="0">
                <a:ln>
                  <a:noFill/>
                </a:ln>
                <a:solidFill>
                  <a:srgbClr val="1F497D"/>
                </a:solidFill>
                <a:effectLst/>
                <a:uLnTx/>
                <a:uFillTx/>
                <a:latin typeface="Garamond"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sv-SE" altLang="sv-SE" sz="1200" b="0" i="0" u="none" strike="noStrike" kern="1200" cap="none" spc="0" normalizeH="0" baseline="0" noProof="0">
              <a:ln>
                <a:noFill/>
              </a:ln>
              <a:solidFill>
                <a:srgbClr val="1F497D"/>
              </a:solidFill>
              <a:effectLst/>
              <a:uLnTx/>
              <a:uFillTx/>
              <a:latin typeface="Garamond" pitchFamily="18" charset="0"/>
              <a:ea typeface="+mn-ea"/>
              <a:cs typeface="+mn-cs"/>
            </a:endParaRPr>
          </a:p>
        </p:txBody>
      </p:sp>
    </p:spTree>
    <p:extLst>
      <p:ext uri="{BB962C8B-B14F-4D97-AF65-F5344CB8AC3E}">
        <p14:creationId xmlns:p14="http://schemas.microsoft.com/office/powerpoint/2010/main" val="1549339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2950"/>
            <a:ext cx="4962525" cy="3722688"/>
          </a:xfrm>
        </p:spPr>
      </p:sp>
      <p:sp>
        <p:nvSpPr>
          <p:cNvPr id="3" name="Platshållare för anteckningar 2"/>
          <p:cNvSpPr>
            <a:spLocks noGrp="1"/>
          </p:cNvSpPr>
          <p:nvPr>
            <p:ph type="body" idx="1"/>
          </p:nvPr>
        </p:nvSpPr>
        <p:spPr/>
        <p:txBody>
          <a:bodyPr/>
          <a:lstStyle/>
          <a:p>
            <a:r>
              <a:rPr lang="sv-SE" b="0" baseline="0" dirty="0" smtClean="0"/>
              <a:t>Här skriver du in de åtgärder ni tog fram från förra årets APU. Gå igenom muntligt vad ni gjort med respektive punkt</a:t>
            </a:r>
          </a:p>
          <a:p>
            <a:endParaRPr lang="sv-SE" b="0" baseline="0" dirty="0" smtClean="0"/>
          </a:p>
          <a:p>
            <a:r>
              <a:rPr lang="sv-SE" b="0" baseline="0" dirty="0" smtClean="0"/>
              <a:t>Om det är en lång lista:</a:t>
            </a:r>
          </a:p>
          <a:p>
            <a:pPr marL="171450" indent="-171450">
              <a:buFont typeface="Arial" panose="020B0604020202020204" pitchFamily="34" charset="0"/>
              <a:buChar char="•"/>
            </a:pPr>
            <a:r>
              <a:rPr lang="sv-SE" b="0" baseline="0" dirty="0" smtClean="0"/>
              <a:t>Ta de fem viktigaste</a:t>
            </a:r>
          </a:p>
          <a:p>
            <a:pPr marL="171450" indent="-171450">
              <a:buFont typeface="Arial" panose="020B0604020202020204" pitchFamily="34" charset="0"/>
              <a:buChar char="•"/>
            </a:pPr>
            <a:r>
              <a:rPr lang="sv-SE" b="0" baseline="0" dirty="0" smtClean="0"/>
              <a:t>Prata om att ni i år ska begränsa antal åtgärder för att verkligen hinna jobba med dem. </a:t>
            </a:r>
          </a:p>
          <a:p>
            <a:pPr marL="0" indent="0">
              <a:buFont typeface="Arial" panose="020B0604020202020204" pitchFamily="34" charset="0"/>
              <a:buNone/>
            </a:pPr>
            <a:endParaRPr lang="sv-SE" b="0" baseline="0" dirty="0" smtClean="0"/>
          </a:p>
          <a:p>
            <a:pPr marL="0" indent="0">
              <a:buFont typeface="Arial" panose="020B0604020202020204" pitchFamily="34" charset="0"/>
              <a:buNone/>
            </a:pPr>
            <a:r>
              <a:rPr lang="sv-SE" b="0" baseline="0" dirty="0" smtClean="0"/>
              <a:t>Tips: när ni jobbar med det som kommit överens om från APU, berätta att det är det ni gör. Det gör det lättare för medarbetarna att se att det lönar sig att svara på enkäten.</a:t>
            </a:r>
            <a:endParaRPr lang="sv-SE" b="0" dirty="0" smtClean="0"/>
          </a:p>
        </p:txBody>
      </p:sp>
      <p:sp>
        <p:nvSpPr>
          <p:cNvPr id="4" name="Platshållare för bild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48996F9-5F9A-440E-BE14-62843247AFEF}" type="slidenum">
              <a:rPr kumimoji="0" lang="sv-SE" altLang="sv-SE" sz="1200" b="0" i="0" u="none" strike="noStrike" kern="1200" cap="none" spc="0" normalizeH="0" baseline="0" noProof="0" smtClean="0">
                <a:ln>
                  <a:noFill/>
                </a:ln>
                <a:solidFill>
                  <a:srgbClr val="1F497D"/>
                </a:solidFill>
                <a:effectLst/>
                <a:uLnTx/>
                <a:uFillTx/>
                <a:latin typeface="Garamond"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sv-SE" altLang="sv-SE" sz="1200" b="0" i="0" u="none" strike="noStrike" kern="1200" cap="none" spc="0" normalizeH="0" baseline="0" noProof="0">
              <a:ln>
                <a:noFill/>
              </a:ln>
              <a:solidFill>
                <a:srgbClr val="1F497D"/>
              </a:solidFill>
              <a:effectLst/>
              <a:uLnTx/>
              <a:uFillTx/>
              <a:latin typeface="Garamond" pitchFamily="18" charset="0"/>
              <a:ea typeface="+mn-ea"/>
              <a:cs typeface="+mn-cs"/>
            </a:endParaRPr>
          </a:p>
        </p:txBody>
      </p:sp>
    </p:spTree>
    <p:extLst>
      <p:ext uri="{BB962C8B-B14F-4D97-AF65-F5344CB8AC3E}">
        <p14:creationId xmlns:p14="http://schemas.microsoft.com/office/powerpoint/2010/main" val="3753671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814661" y="282799"/>
            <a:ext cx="2591735" cy="1944216"/>
          </a:xfrm>
        </p:spPr>
      </p:sp>
      <p:sp>
        <p:nvSpPr>
          <p:cNvPr id="3" name="Platshållare för anteckningar 2"/>
          <p:cNvSpPr>
            <a:spLocks noGrp="1"/>
          </p:cNvSpPr>
          <p:nvPr>
            <p:ph type="body" idx="1"/>
          </p:nvPr>
        </p:nvSpPr>
        <p:spPr>
          <a:xfrm>
            <a:off x="158477" y="2227015"/>
            <a:ext cx="6192688" cy="6795592"/>
          </a:xfrm>
        </p:spPr>
        <p:txBody>
          <a:bodyPr/>
          <a:lstStyle/>
          <a:p>
            <a:r>
              <a:rPr lang="sv-SE" sz="1000" b="1" i="0" u="none" strike="noStrike" baseline="0" dirty="0" smtClean="0">
                <a:solidFill>
                  <a:srgbClr val="000000"/>
                </a:solidFill>
                <a:latin typeface="Arial"/>
              </a:rPr>
              <a:t>Föreskrifterna i systematiskt arbetsmiljöarbete (SAM) anger att arbetsgivaren måste undersöka, genomföra och följa upp verksamheten så att ohälsa och olycksfall förebyggs och en i övrigt tillfredsställande arbetsmiljö uppnås.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dirty="0" smtClean="0"/>
              <a:t>Exempel på SAM: Skyddsronder, KIA, dagliga samtal mellan chef och medarbetare, APU osv.  </a:t>
            </a:r>
          </a:p>
          <a:p>
            <a:r>
              <a:rPr lang="sv-SE" sz="1000" b="0" i="0" u="none" strike="noStrike" baseline="0" dirty="0" smtClean="0">
                <a:solidFill>
                  <a:srgbClr val="000000"/>
                </a:solidFill>
                <a:latin typeface="Book Antiqua"/>
              </a:rPr>
              <a:t>Det finns två huvudsakliga anledningar till att bedriva systematiskt arbetsmiljöarbete:</a:t>
            </a:r>
          </a:p>
          <a:p>
            <a:pPr marL="171450" indent="-171450">
              <a:buFont typeface="Arial" panose="020B0604020202020204" pitchFamily="34" charset="0"/>
              <a:buChar char="•"/>
            </a:pPr>
            <a:r>
              <a:rPr lang="sv-SE" sz="1000" b="0" i="0" u="none" strike="noStrike" baseline="0" dirty="0" smtClean="0">
                <a:solidFill>
                  <a:srgbClr val="000000"/>
                </a:solidFill>
                <a:latin typeface="Book Antiqua"/>
              </a:rPr>
              <a:t>Dels handlar det om att genom systematiken upptäcka risker och brister i hela organisationen och kunna åtgärda dessa innan någon blir sjuk eller skadas på grund av sitt arbete, d.v.s. det förebyggande arbetet. </a:t>
            </a:r>
          </a:p>
          <a:p>
            <a:pPr marL="171450" indent="-171450">
              <a:buFont typeface="Arial" panose="020B0604020202020204" pitchFamily="34" charset="0"/>
              <a:buChar char="•"/>
            </a:pPr>
            <a:r>
              <a:rPr lang="sv-SE" sz="1000" b="0" i="0" u="none" strike="noStrike" baseline="0" dirty="0" smtClean="0">
                <a:solidFill>
                  <a:srgbClr val="000000"/>
                </a:solidFill>
                <a:latin typeface="Book Antiqua"/>
              </a:rPr>
              <a:t>SAM syftar också till att skapa en trivsam och utvecklande arbetsmiljö som bidrar till kreativitet och produktivitet, och personlig utveckling, d.v.s. en arbetstillfredsställelse hos personalen. En sådan arbetsmiljö bidrar också till bättre ekonomi och lönsamhet, ett gott anseende för organisationen och att det blir lättare att behålla och rekrytera personal. </a:t>
            </a:r>
            <a:endParaRPr lang="sv-SE" sz="1000" dirty="0" smtClean="0"/>
          </a:p>
          <a:p>
            <a:r>
              <a:rPr lang="sv-SE" sz="1000" b="1" i="0" u="none" strike="noStrike" baseline="0" dirty="0" smtClean="0">
                <a:solidFill>
                  <a:srgbClr val="000000"/>
                </a:solidFill>
                <a:latin typeface="Arial"/>
              </a:rPr>
              <a:t>På bilden visas de så kallade sam-hjulet och dess ingående delar:</a:t>
            </a:r>
          </a:p>
          <a:p>
            <a:r>
              <a:rPr lang="sv-SE" sz="1000" b="1" i="1" u="none" strike="noStrike" baseline="0" dirty="0" smtClean="0">
                <a:solidFill>
                  <a:srgbClr val="000000"/>
                </a:solidFill>
                <a:latin typeface="Arial"/>
              </a:rPr>
              <a:t>Undersökning av arbetsmiljön </a:t>
            </a:r>
            <a:endParaRPr lang="sv-SE" sz="1000" b="1" i="0" u="none" strike="noStrike" baseline="0" dirty="0" smtClean="0">
              <a:solidFill>
                <a:srgbClr val="000000"/>
              </a:solidFill>
              <a:latin typeface="Arial"/>
            </a:endParaRPr>
          </a:p>
          <a:p>
            <a:r>
              <a:rPr lang="sv-SE" sz="1000" b="0" i="0" u="none" strike="noStrike" baseline="0" dirty="0" smtClean="0">
                <a:solidFill>
                  <a:srgbClr val="000000"/>
                </a:solidFill>
                <a:latin typeface="Book Antiqua"/>
              </a:rPr>
              <a:t>Enligt rådande lagkrav ska alla arbetsgivare regelbundet undersöka arbetsmiljön utifrån de riskkällor som redan är kända och för att uppmärksamma ”nya” risker. Vid större förändringar i verksamheten ska riskerna undersökas redan på planeringsstadiet. Det finns många olika sätt att undersöka riskerna i arbetsmiljön, till exempel skyddsronder, mätningar, intervjuer och medarbetarenkäter. Det gäller att hitta de metoder som passar den egna verksamheten och utgår från de riskkällor som finns. Att undersöka arbetsmiljön är också att lyfta arbetsmiljöfrågorna på APU, APT och i ROM- samtal och se till att det finns fungerande system för att rapportera arbetsmiljöproblem. Alla medarbetare ska inkluderas.</a:t>
            </a:r>
          </a:p>
          <a:p>
            <a:r>
              <a:rPr lang="sv-SE" sz="1000" b="1" i="1" u="none" strike="noStrike" baseline="0" dirty="0" smtClean="0">
                <a:solidFill>
                  <a:srgbClr val="000000"/>
                </a:solidFill>
                <a:latin typeface="Arial"/>
              </a:rPr>
              <a:t>Utredning av ohälsa, olycksfall och tillbud </a:t>
            </a:r>
            <a:endParaRPr lang="sv-SE" sz="1000" b="1" i="0" u="none" strike="noStrike" baseline="0" dirty="0" smtClean="0">
              <a:solidFill>
                <a:srgbClr val="000000"/>
              </a:solidFill>
              <a:latin typeface="Arial"/>
            </a:endParaRPr>
          </a:p>
          <a:p>
            <a:r>
              <a:rPr lang="sv-SE" sz="1000" b="0" i="0" u="none" strike="noStrike" baseline="0" dirty="0" smtClean="0">
                <a:solidFill>
                  <a:srgbClr val="000000"/>
                </a:solidFill>
                <a:latin typeface="Book Antiqua"/>
              </a:rPr>
              <a:t>Att utreda ohälsa, olycksfall och tillbud är en del av att undersöka sin arbetsmiljö. Det är viktigt att dra lärdom av alla händelser. Det finns många olika metoder för att utreda oönskade händelser. Det viktigaste är att arbeta systematiskt och försöka tränga bakom det som hänt för att hitta orsakerna. Låt två frågor utgöra grunden och leda arbetet framåt: Vad hände innan? och Varför hände detta? För att få reda på vilka oönskade händelser som inträffar i verksamheten behövs någon form av rapporteringssystem som tydligt anger vad som ska rapporteras. Likaså hur och till vem rapporteringen ska göras. När rapporteringen sammanställs, synliggör då om det finns skillnader eller likheter för gruppen kvinnor jämfört med gruppen män. </a:t>
            </a:r>
          </a:p>
          <a:p>
            <a:r>
              <a:rPr lang="sv-SE" sz="1000" b="1" i="1" u="none" strike="noStrike" baseline="0" dirty="0" smtClean="0">
                <a:solidFill>
                  <a:srgbClr val="000000"/>
                </a:solidFill>
                <a:latin typeface="Arial"/>
              </a:rPr>
              <a:t>Riskbedömning </a:t>
            </a:r>
            <a:endParaRPr lang="sv-SE" sz="1000" b="1" i="0" u="none" strike="noStrike" baseline="0" dirty="0" smtClean="0">
              <a:solidFill>
                <a:srgbClr val="000000"/>
              </a:solidFill>
              <a:latin typeface="Arial"/>
            </a:endParaRPr>
          </a:p>
          <a:p>
            <a:r>
              <a:rPr lang="sv-SE" sz="1000" b="0" i="0" u="none" strike="noStrike" baseline="0" dirty="0" smtClean="0">
                <a:solidFill>
                  <a:srgbClr val="000000"/>
                </a:solidFill>
                <a:latin typeface="Book Antiqua"/>
              </a:rPr>
              <a:t>Med undersökningar och utredningar som underlag ska riskerna bedömas och allvarlighetsgraden bestämmas. För att göra en sådan bedömning kan det vara ett stöd att svara på två frågor kopplade till risken: </a:t>
            </a:r>
          </a:p>
          <a:p>
            <a:r>
              <a:rPr lang="sv-SE" sz="1000" b="0" i="0" u="none" strike="noStrike" baseline="0" dirty="0" smtClean="0">
                <a:solidFill>
                  <a:srgbClr val="000000"/>
                </a:solidFill>
                <a:latin typeface="Book Antiqua"/>
              </a:rPr>
              <a:t>1) Hur sannolikt är det att ohälsa eller olycksfall i arbetet uppstår? </a:t>
            </a:r>
          </a:p>
          <a:p>
            <a:r>
              <a:rPr lang="sv-SE" sz="1000" b="0" i="0" u="none" strike="noStrike" baseline="0" dirty="0" smtClean="0">
                <a:solidFill>
                  <a:srgbClr val="000000"/>
                </a:solidFill>
                <a:latin typeface="Book Antiqua"/>
              </a:rPr>
              <a:t>2) Hur svåra blir konsekvenserna om det inträffar? </a:t>
            </a:r>
          </a:p>
          <a:p>
            <a:r>
              <a:rPr lang="sv-SE" sz="1000" b="0" i="0" u="none" strike="noStrike" baseline="0" dirty="0" smtClean="0">
                <a:solidFill>
                  <a:srgbClr val="000000"/>
                </a:solidFill>
                <a:latin typeface="Book Antiqua"/>
              </a:rPr>
              <a:t>De risker som både har hög sannolikhet för att inträffa och kan leda till svåra konsekvenser bör såklart prioriteras när det gäller åtgärder. Vid förändringar som inte är en del av den dagliga verksamheten ska riskbedömning alltid genomföras, till exempel inför omorganisationer, ombyggnationer, användning av ny teknik eller förändrad inriktning av verksamheten. Riskbedömningar ska alltid dokumenteras skriftligt. </a:t>
            </a:r>
          </a:p>
          <a:p>
            <a:r>
              <a:rPr lang="sv-SE" sz="1000" b="1" i="1" u="none" strike="noStrike" baseline="0" dirty="0" smtClean="0">
                <a:solidFill>
                  <a:srgbClr val="000000"/>
                </a:solidFill>
                <a:latin typeface="Arial"/>
              </a:rPr>
              <a:t>Åtgärder</a:t>
            </a:r>
            <a:r>
              <a:rPr lang="sv-SE" sz="1000" b="0" i="1" u="none" strike="noStrike" baseline="0" dirty="0" smtClean="0">
                <a:solidFill>
                  <a:srgbClr val="000000"/>
                </a:solidFill>
                <a:latin typeface="Arial"/>
              </a:rPr>
              <a:t> </a:t>
            </a:r>
            <a:endParaRPr lang="sv-SE" sz="1000" b="0" i="0" u="none" strike="noStrike" baseline="0" dirty="0" smtClean="0">
              <a:solidFill>
                <a:srgbClr val="000000"/>
              </a:solidFill>
              <a:latin typeface="Arial"/>
            </a:endParaRPr>
          </a:p>
          <a:p>
            <a:r>
              <a:rPr lang="sv-SE" sz="1000" b="0" i="0" u="none" strike="noStrike" baseline="0" dirty="0" smtClean="0">
                <a:solidFill>
                  <a:srgbClr val="000000"/>
                </a:solidFill>
                <a:latin typeface="Book Antiqua"/>
              </a:rPr>
              <a:t>Det är naturligt att man redan vid undersökningar och utredningar börjar fundera vilka åtgärder som kan behöva vidtas. Riskbedömningen är sedan till hjälp för att prioritera åtgärderna. Utgångspunkten är alltid att åtgärder ska ta bort risken helt och hållet men ibland går inte det. Då får man istället minska eller kontrollera riskerna så mycket det går och skydda arbetstagarna på annat sätt, exempelvis genom instruktioner, stöd och handledning eller personlig skyddsutrustning. Ibland krävs flera olika åtgärder för att komma tillrätta med en specifik risk. </a:t>
            </a:r>
          </a:p>
          <a:p>
            <a:endParaRPr lang="sv-SE" sz="1000" b="0" i="1" u="none" strike="noStrike" baseline="0" dirty="0" smtClean="0">
              <a:solidFill>
                <a:srgbClr val="000000"/>
              </a:solidFill>
              <a:latin typeface="Arial"/>
            </a:endParaRPr>
          </a:p>
          <a:p>
            <a:r>
              <a:rPr lang="sv-SE" sz="1000" b="1" i="1" u="none" strike="noStrike" baseline="0" dirty="0" smtClean="0">
                <a:solidFill>
                  <a:srgbClr val="000000"/>
                </a:solidFill>
                <a:latin typeface="Arial"/>
              </a:rPr>
              <a:t>Handlingsplan</a:t>
            </a:r>
            <a:r>
              <a:rPr lang="sv-SE" sz="1000" b="0" i="1" u="none" strike="noStrike" baseline="0" dirty="0" smtClean="0">
                <a:solidFill>
                  <a:srgbClr val="000000"/>
                </a:solidFill>
                <a:latin typeface="Arial"/>
              </a:rPr>
              <a:t> </a:t>
            </a:r>
            <a:endParaRPr lang="sv-SE" sz="1000" b="0" i="0" u="none" strike="noStrike" baseline="0" dirty="0" smtClean="0">
              <a:solidFill>
                <a:srgbClr val="000000"/>
              </a:solidFill>
              <a:latin typeface="Arial"/>
            </a:endParaRPr>
          </a:p>
          <a:p>
            <a:r>
              <a:rPr lang="sv-SE" sz="1000" b="0" i="0" u="none" strike="noStrike" baseline="0" dirty="0" smtClean="0">
                <a:solidFill>
                  <a:srgbClr val="000000"/>
                </a:solidFill>
                <a:latin typeface="Book Antiqua"/>
              </a:rPr>
              <a:t>När man kommit fram till nödvändiga och lämpliga åtgärder är utgångspunkten att de ska vidtas direkt. Ibland är det inte praktiskt möjligt och en del åtgärder tar också tid att genomföra. Åtgärder som inte sker direkt ska dokumenteras i en skriftlig handlingsplan. Den ska innehålla en beskrivning av vad som ska göras, vem som är ansvarig för att det görs och när det ska vara klart. Det är också bra att beskriva själva risken i anslutning till beskrivning av åtgärderna. </a:t>
            </a:r>
          </a:p>
          <a:p>
            <a:endParaRPr lang="sv-SE" sz="1000" b="0" i="0" u="none" strike="noStrike" baseline="0" dirty="0" smtClean="0">
              <a:solidFill>
                <a:srgbClr val="000000"/>
              </a:solidFill>
              <a:latin typeface="Book Antiqua"/>
            </a:endParaRPr>
          </a:p>
          <a:p>
            <a:r>
              <a:rPr lang="sv-SE" sz="1000" b="1" i="1" u="none" strike="noStrike" baseline="0" dirty="0" smtClean="0">
                <a:solidFill>
                  <a:srgbClr val="000000"/>
                </a:solidFill>
                <a:latin typeface="Arial"/>
              </a:rPr>
              <a:t>Kontroll av åtgärder </a:t>
            </a:r>
            <a:endParaRPr lang="sv-SE" sz="1000" b="1" i="0" u="none" strike="noStrike" baseline="0" dirty="0" smtClean="0">
              <a:solidFill>
                <a:srgbClr val="000000"/>
              </a:solidFill>
              <a:latin typeface="Arial"/>
            </a:endParaRPr>
          </a:p>
          <a:p>
            <a:r>
              <a:rPr lang="sv-SE" sz="1000" b="0" i="0" u="none" strike="noStrike" baseline="0" dirty="0" smtClean="0">
                <a:solidFill>
                  <a:srgbClr val="000000"/>
                </a:solidFill>
                <a:latin typeface="Book Antiqua"/>
              </a:rPr>
              <a:t>Alla åtgärder som genomförs ska efter en tid följas upp för att kontrollera om de har fått avsedd effekt, eller om det behövs ytterligare åtgärder. Man behöver också kontrollera att åtgärderna inte skapat nya risker. Kvinnor och män kan utsättas för olika risker även om de har samma yrke. Vi uppföljningar av åtgärder kan det därför också vara viktigt att kontrollera om både kvinnor och män får del av de satsningar som görs på att förbättra arbetsmiljön. För att kontrollen inte ska glömmas bort bör man ange datum och ansvarig för uppföljningen i handlingsplanen. </a:t>
            </a:r>
            <a:endParaRPr lang="sv-SE" sz="1000" dirty="0"/>
          </a:p>
        </p:txBody>
      </p:sp>
      <p:sp>
        <p:nvSpPr>
          <p:cNvPr id="4" name="Platshållare för bild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48996F9-5F9A-440E-BE14-62843247AFEF}" type="slidenum">
              <a:rPr kumimoji="0" lang="sv-SE" altLang="sv-SE" sz="12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sv-SE" altLang="sv-SE" sz="1200" b="0" i="0" u="none" strike="noStrike" kern="1200" cap="none" spc="0" normalizeH="0" baseline="0" noProof="0">
              <a:ln>
                <a:noFill/>
              </a:ln>
              <a:solidFill>
                <a:srgbClr val="000000"/>
              </a:solidFill>
              <a:effectLst/>
              <a:uLnTx/>
              <a:uFillTx/>
              <a:latin typeface="Garamond" pitchFamily="18" charset="0"/>
              <a:ea typeface="+mn-ea"/>
              <a:cs typeface="+mn-cs"/>
            </a:endParaRPr>
          </a:p>
        </p:txBody>
      </p:sp>
    </p:spTree>
    <p:extLst>
      <p:ext uri="{BB962C8B-B14F-4D97-AF65-F5344CB8AC3E}">
        <p14:creationId xmlns:p14="http://schemas.microsoft.com/office/powerpoint/2010/main" val="1147198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3511550" cy="2635250"/>
          </a:xfrm>
        </p:spPr>
      </p:sp>
      <p:sp>
        <p:nvSpPr>
          <p:cNvPr id="3" name="Platshållare för anteckningar 2"/>
          <p:cNvSpPr>
            <a:spLocks noGrp="1"/>
          </p:cNvSpPr>
          <p:nvPr>
            <p:ph type="body" idx="1"/>
          </p:nvPr>
        </p:nvSpPr>
        <p:spPr>
          <a:xfrm>
            <a:off x="806549" y="3595167"/>
            <a:ext cx="4984962" cy="5544616"/>
          </a:xfrm>
        </p:spPr>
        <p:txBody>
          <a:bodyPr/>
          <a:lstStyle/>
          <a:p>
            <a:r>
              <a:rPr lang="sv-SE" sz="1200" kern="1200" dirty="0" smtClean="0">
                <a:solidFill>
                  <a:schemeClr val="tx1"/>
                </a:solidFill>
                <a:effectLst/>
                <a:latin typeface="Times" pitchFamily="-16" charset="0"/>
                <a:ea typeface="+mn-ea"/>
                <a:cs typeface="+mn-cs"/>
              </a:rPr>
              <a:t>Enkätsvaren hanteras med full sekretess. Enkäten hanteras av en extern leverantör och tillåter inte identifiering av enskilda medarbetare. Alla chefer får samma standardrapport. Rapporter tas fram om minst 5 personer eller minst 50 % (summan av 50 % får inte vara färre än 5 personer) av gruppen har svarat. Bakgrundsvariablerna används endast i kommun­övergripande analys. </a:t>
            </a:r>
          </a:p>
          <a:p>
            <a:r>
              <a:rPr lang="sv-SE" sz="1200" kern="1200" dirty="0" smtClean="0">
                <a:solidFill>
                  <a:schemeClr val="tx1"/>
                </a:solidFill>
                <a:effectLst/>
                <a:latin typeface="Times" pitchFamily="-16" charset="0"/>
                <a:ea typeface="+mn-ea"/>
                <a:cs typeface="+mn-cs"/>
              </a:rPr>
              <a:t>Kränkande</a:t>
            </a:r>
            <a:r>
              <a:rPr lang="sv-SE" sz="1200" kern="1200" baseline="0" dirty="0" smtClean="0">
                <a:solidFill>
                  <a:schemeClr val="tx1"/>
                </a:solidFill>
                <a:effectLst/>
                <a:latin typeface="Times" pitchFamily="-16" charset="0"/>
                <a:ea typeface="+mn-ea"/>
                <a:cs typeface="+mn-cs"/>
              </a:rPr>
              <a:t> särbehandling:</a:t>
            </a:r>
          </a:p>
          <a:p>
            <a:pPr marL="171450" indent="-171450">
              <a:buFont typeface="Arial" panose="020B0604020202020204" pitchFamily="34" charset="0"/>
              <a:buChar char="•"/>
            </a:pPr>
            <a:r>
              <a:rPr lang="sv-SE" sz="1200" kern="1200" baseline="0" dirty="0" smtClean="0">
                <a:solidFill>
                  <a:schemeClr val="tx1"/>
                </a:solidFill>
                <a:effectLst/>
                <a:latin typeface="Times" pitchFamily="-16" charset="0"/>
                <a:ea typeface="+mn-ea"/>
                <a:cs typeface="+mn-cs"/>
              </a:rPr>
              <a:t>Redovisas på tre nivåer, givet att det finns minst tio svarande på respektive nivå</a:t>
            </a:r>
          </a:p>
          <a:p>
            <a:pPr marL="628650" lvl="1" indent="-171450">
              <a:buFont typeface="Arial" panose="020B0604020202020204" pitchFamily="34" charset="0"/>
              <a:buChar char="•"/>
            </a:pPr>
            <a:r>
              <a:rPr lang="sv-SE" sz="1200" kern="1200" baseline="0" dirty="0" smtClean="0">
                <a:solidFill>
                  <a:schemeClr val="tx1"/>
                </a:solidFill>
                <a:effectLst/>
                <a:latin typeface="Times" pitchFamily="-16" charset="0"/>
                <a:ea typeface="+mn-ea"/>
                <a:cs typeface="+mn-cs"/>
              </a:rPr>
              <a:t>Kommunen totalt</a:t>
            </a:r>
          </a:p>
          <a:p>
            <a:pPr marL="628650" lvl="1" indent="-171450">
              <a:buFont typeface="Arial" panose="020B0604020202020204" pitchFamily="34" charset="0"/>
              <a:buChar char="•"/>
            </a:pPr>
            <a:r>
              <a:rPr lang="sv-SE" sz="1200" kern="1200" baseline="0" dirty="0" smtClean="0">
                <a:solidFill>
                  <a:schemeClr val="tx1"/>
                </a:solidFill>
                <a:effectLst/>
                <a:latin typeface="Times" pitchFamily="-16" charset="0"/>
                <a:ea typeface="+mn-ea"/>
                <a:cs typeface="+mn-cs"/>
              </a:rPr>
              <a:t>Per förvaltning</a:t>
            </a:r>
          </a:p>
          <a:p>
            <a:pPr marL="628650" lvl="1" indent="-171450">
              <a:buFont typeface="Arial" panose="020B0604020202020204" pitchFamily="34" charset="0"/>
              <a:buChar char="•"/>
            </a:pPr>
            <a:r>
              <a:rPr lang="sv-SE" sz="1200" kern="1200" baseline="0" dirty="0" smtClean="0">
                <a:solidFill>
                  <a:schemeClr val="tx1"/>
                </a:solidFill>
                <a:effectLst/>
                <a:latin typeface="Times" pitchFamily="-16" charset="0"/>
                <a:ea typeface="+mn-ea"/>
                <a:cs typeface="+mn-cs"/>
              </a:rPr>
              <a:t>Per avdelning</a:t>
            </a:r>
            <a:endParaRPr lang="sv-SE" sz="1200" kern="1200" dirty="0" smtClean="0">
              <a:solidFill>
                <a:schemeClr val="tx1"/>
              </a:solidFill>
              <a:effectLst/>
              <a:latin typeface="Times" pitchFamily="-16" charset="0"/>
              <a:ea typeface="+mn-ea"/>
              <a:cs typeface="+mn-cs"/>
            </a:endParaRPr>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6</a:t>
            </a:fld>
            <a:endParaRPr lang="sv-SE" altLang="sv-SE"/>
          </a:p>
        </p:txBody>
      </p:sp>
    </p:spTree>
    <p:extLst>
      <p:ext uri="{BB962C8B-B14F-4D97-AF65-F5344CB8AC3E}">
        <p14:creationId xmlns:p14="http://schemas.microsoft.com/office/powerpoint/2010/main" val="2201805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3511550" cy="2635250"/>
          </a:xfrm>
        </p:spPr>
      </p:sp>
      <p:sp>
        <p:nvSpPr>
          <p:cNvPr id="3" name="Platshållare för anteckningar 2"/>
          <p:cNvSpPr>
            <a:spLocks noGrp="1"/>
          </p:cNvSpPr>
          <p:nvPr>
            <p:ph type="body" idx="1"/>
          </p:nvPr>
        </p:nvSpPr>
        <p:spPr>
          <a:xfrm>
            <a:off x="806549" y="3595167"/>
            <a:ext cx="4984962" cy="5544616"/>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1" i="0" u="none" strike="noStrike" kern="0" cap="none" spc="0" normalizeH="0" baseline="0" noProof="0" dirty="0" smtClean="0">
                <a:ln>
                  <a:noFill/>
                </a:ln>
                <a:solidFill>
                  <a:prstClr val="black"/>
                </a:solidFill>
                <a:effectLst/>
                <a:uLnTx/>
                <a:uFillTx/>
              </a:rPr>
              <a:t>Berätta det du anser är relevant rörande tidplanen: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1200" b="0" i="0" u="none" strike="noStrike" kern="0" cap="none" spc="0" normalizeH="0" baseline="0" noProof="0" dirty="0" smtClean="0">
              <a:ln>
                <a:noFill/>
              </a:ln>
              <a:solidFill>
                <a:prstClr val="black"/>
              </a:solidFill>
              <a:effectLst/>
              <a:uLnTx/>
              <a:uFillTx/>
            </a:endParaRP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1200" b="0" i="0" u="none" strike="noStrike" kern="0" cap="none" spc="0" normalizeH="0" baseline="0" noProof="0" dirty="0" smtClean="0">
                <a:ln>
                  <a:noFill/>
                </a:ln>
                <a:solidFill>
                  <a:prstClr val="black"/>
                </a:solidFill>
                <a:effectLst/>
                <a:uLnTx/>
                <a:uFillTx/>
              </a:rPr>
              <a:t>Augusti-September. </a:t>
            </a:r>
            <a:r>
              <a:rPr lang="sv-SE" sz="1200" kern="0" dirty="0" smtClean="0">
                <a:solidFill>
                  <a:prstClr val="black"/>
                </a:solidFill>
              </a:rPr>
              <a:t>Information på APT att APU genomförs, att det är en möjlighet att påverka arbetsmiljö samt reflektioner kring föregående års undersökning.</a:t>
            </a:r>
            <a:endParaRPr kumimoji="0" lang="sv-SE" sz="1200" b="0" i="0" u="none" strike="noStrike" kern="0" cap="none" spc="0" normalizeH="0" baseline="0" noProof="0" dirty="0" smtClean="0">
              <a:ln>
                <a:noFill/>
              </a:ln>
              <a:solidFill>
                <a:prstClr val="black"/>
              </a:solidFill>
              <a:effectLst/>
              <a:uLnTx/>
              <a:uFillTx/>
            </a:endParaRP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sz="1200" kern="0" dirty="0" smtClean="0">
                <a:solidFill>
                  <a:prstClr val="black"/>
                </a:solidFill>
              </a:rPr>
              <a:t>14/9 – 20/9 Cheferna går in och kollar att personalgrupperna är korrekt inmatade i undersökningsverktyget (chefsportalen) samt genererar </a:t>
            </a:r>
            <a:r>
              <a:rPr lang="sv-SE" sz="1200" kern="0" dirty="0" err="1" smtClean="0">
                <a:solidFill>
                  <a:prstClr val="black"/>
                </a:solidFill>
              </a:rPr>
              <a:t>inlogg</a:t>
            </a:r>
            <a:r>
              <a:rPr lang="sv-SE" sz="1200" kern="0" dirty="0" smtClean="0">
                <a:solidFill>
                  <a:prstClr val="black"/>
                </a:solidFill>
              </a:rPr>
              <a:t> till sina medarbetare.</a:t>
            </a:r>
          </a:p>
          <a:p>
            <a:pPr marL="228600" lvl="0" indent="-228600">
              <a:lnSpc>
                <a:spcPct val="90000"/>
              </a:lnSpc>
              <a:spcBef>
                <a:spcPts val="1000"/>
              </a:spcBef>
              <a:buFont typeface="Arial" panose="020B0604020202020204" pitchFamily="34" charset="0"/>
              <a:buChar char="•"/>
              <a:defRPr/>
            </a:pPr>
            <a:r>
              <a:rPr lang="sv-SE" sz="1200" kern="0" dirty="0" smtClean="0">
                <a:solidFill>
                  <a:prstClr val="black"/>
                </a:solidFill>
              </a:rPr>
              <a:t>23/9-7/10 APU öppen.</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sz="1200" kern="0" dirty="0" smtClean="0">
                <a:solidFill>
                  <a:prstClr val="black"/>
                </a:solidFill>
              </a:rPr>
              <a:t>I början av november är rapporterna tillgängliga i chefsportalen.</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sz="1200" kern="0" dirty="0" smtClean="0">
                <a:solidFill>
                  <a:prstClr val="black"/>
                </a:solidFill>
              </a:rPr>
              <a:t>November. Tillsammans med din arbetsgrupp använder du APU som ett diskussionsunderlag och en utgångspunkt för att jobba vidare med förbättringar framåt.</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sv-SE" sz="1200" kern="0" dirty="0" smtClean="0">
              <a:solidFill>
                <a:prstClr val="black"/>
              </a:solidFill>
            </a:endParaRPr>
          </a:p>
          <a:p>
            <a:pPr marL="0" marR="0" lvl="0" indent="0" defTabSz="914400" eaLnBrk="1" fontAlgn="auto" latinLnBrk="0" hangingPunct="1">
              <a:lnSpc>
                <a:spcPct val="90000"/>
              </a:lnSpc>
              <a:spcBef>
                <a:spcPts val="1000"/>
              </a:spcBef>
              <a:spcAft>
                <a:spcPts val="0"/>
              </a:spcAft>
              <a:buClrTx/>
              <a:buSzTx/>
              <a:buFont typeface="Arial" panose="020B0604020202020204" pitchFamily="34" charset="0"/>
              <a:buNone/>
              <a:tabLst/>
              <a:defRPr/>
            </a:pPr>
            <a:r>
              <a:rPr lang="sv-SE" sz="1200" b="1" kern="0" dirty="0" smtClean="0">
                <a:solidFill>
                  <a:prstClr val="black"/>
                </a:solidFill>
              </a:rPr>
              <a:t>Informera</a:t>
            </a:r>
            <a:r>
              <a:rPr lang="sv-SE" sz="1200" b="1" kern="0" baseline="0" dirty="0" smtClean="0">
                <a:solidFill>
                  <a:prstClr val="black"/>
                </a:solidFill>
              </a:rPr>
              <a:t> om hur det går till:</a:t>
            </a:r>
          </a:p>
          <a:p>
            <a:pPr marL="0" marR="0" lvl="0" indent="0" defTabSz="914400" eaLnBrk="1" fontAlgn="auto" latinLnBrk="0" hangingPunct="1">
              <a:lnSpc>
                <a:spcPct val="90000"/>
              </a:lnSpc>
              <a:spcBef>
                <a:spcPts val="1000"/>
              </a:spcBef>
              <a:spcAft>
                <a:spcPts val="0"/>
              </a:spcAft>
              <a:buClrTx/>
              <a:buSzTx/>
              <a:buFont typeface="Arial" panose="020B0604020202020204" pitchFamily="34" charset="0"/>
              <a:buNone/>
              <a:tabLst/>
              <a:defRPr/>
            </a:pPr>
            <a:r>
              <a:rPr lang="sv-SE" sz="1200" kern="0" dirty="0" smtClean="0">
                <a:solidFill>
                  <a:prstClr val="black"/>
                </a:solidFill>
              </a:rPr>
              <a:t>Det är obligatoriskt att svara på undersökningen. När alla svarar blir resultatet trovärdigt jämfört med om få svarar.</a:t>
            </a:r>
          </a:p>
          <a:p>
            <a:pPr marL="0" marR="0" lvl="0" indent="0" defTabSz="914400" eaLnBrk="1" fontAlgn="auto" latinLnBrk="0" hangingPunct="1">
              <a:lnSpc>
                <a:spcPct val="90000"/>
              </a:lnSpc>
              <a:spcBef>
                <a:spcPts val="1000"/>
              </a:spcBef>
              <a:spcAft>
                <a:spcPts val="0"/>
              </a:spcAft>
              <a:buClrTx/>
              <a:buSzTx/>
              <a:buFont typeface="Arial" panose="020B0604020202020204" pitchFamily="34" charset="0"/>
              <a:buNone/>
              <a:tabLst/>
              <a:defRPr/>
            </a:pPr>
            <a:r>
              <a:rPr lang="sv-SE" sz="1200" kern="0" dirty="0" smtClean="0">
                <a:solidFill>
                  <a:prstClr val="black"/>
                </a:solidFill>
              </a:rPr>
              <a:t>Du svarar på arbetstid.</a:t>
            </a:r>
          </a:p>
          <a:p>
            <a:pPr marL="0" marR="0" lvl="0" indent="0" defTabSz="914400" eaLnBrk="1" fontAlgn="auto" latinLnBrk="0" hangingPunct="1">
              <a:lnSpc>
                <a:spcPct val="90000"/>
              </a:lnSpc>
              <a:spcBef>
                <a:spcPts val="1000"/>
              </a:spcBef>
              <a:spcAft>
                <a:spcPts val="0"/>
              </a:spcAft>
              <a:buClrTx/>
              <a:buSzTx/>
              <a:buFont typeface="Arial" panose="020B0604020202020204" pitchFamily="34" charset="0"/>
              <a:buNone/>
              <a:tabLst/>
              <a:defRPr/>
            </a:pPr>
            <a:r>
              <a:rPr lang="sv-SE" sz="1200" kern="0" dirty="0" smtClean="0">
                <a:solidFill>
                  <a:prstClr val="black"/>
                </a:solidFill>
              </a:rPr>
              <a:t>Du kommer att få ett lösenord av mig. Därefter går du in på den länk du får i ett mejl eller söker upp länken på HINT.</a:t>
            </a:r>
          </a:p>
          <a:p>
            <a:pPr marL="0" marR="0" lvl="0" indent="0" defTabSz="914400" eaLnBrk="1" fontAlgn="auto" latinLnBrk="0" hangingPunct="1">
              <a:lnSpc>
                <a:spcPct val="90000"/>
              </a:lnSpc>
              <a:spcBef>
                <a:spcPts val="1000"/>
              </a:spcBef>
              <a:spcAft>
                <a:spcPts val="0"/>
              </a:spcAft>
              <a:buClrTx/>
              <a:buSzTx/>
              <a:buFont typeface="Arial" panose="020B0604020202020204" pitchFamily="34" charset="0"/>
              <a:buNone/>
              <a:tabLst/>
              <a:defRPr/>
            </a:pPr>
            <a:r>
              <a:rPr lang="sv-SE" sz="1200" kern="0" dirty="0" smtClean="0">
                <a:solidFill>
                  <a:prstClr val="black"/>
                </a:solidFill>
              </a:rPr>
              <a:t>En</a:t>
            </a:r>
            <a:r>
              <a:rPr lang="sv-SE" sz="1200" kern="0" baseline="0" dirty="0" smtClean="0">
                <a:solidFill>
                  <a:prstClr val="black"/>
                </a:solidFill>
              </a:rPr>
              <a:t> handfull grupper har pappersenkäter på grund av att ni saknar tillgång till dator. Ni vet med er detta och vet hur man hanterar det.</a:t>
            </a:r>
            <a:endParaRPr lang="sv-SE" sz="1200" kern="0" dirty="0" smtClean="0">
              <a:solidFill>
                <a:prstClr val="black"/>
              </a:solidFill>
            </a:endParaRPr>
          </a:p>
          <a:p>
            <a:endParaRPr lang="sv-SE"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7</a:t>
            </a:fld>
            <a:endParaRPr lang="sv-SE" altLang="sv-SE"/>
          </a:p>
        </p:txBody>
      </p:sp>
    </p:spTree>
    <p:extLst>
      <p:ext uri="{BB962C8B-B14F-4D97-AF65-F5344CB8AC3E}">
        <p14:creationId xmlns:p14="http://schemas.microsoft.com/office/powerpoint/2010/main" val="2285598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p:txBody>
      </p:sp>
      <p:sp>
        <p:nvSpPr>
          <p:cNvPr id="4" name="Platshållare för bildnummer 3"/>
          <p:cNvSpPr>
            <a:spLocks noGrp="1"/>
          </p:cNvSpPr>
          <p:nvPr>
            <p:ph type="sldNum" sz="quarter" idx="10"/>
          </p:nvPr>
        </p:nvSpPr>
        <p:spPr/>
        <p:txBody>
          <a:bodyPr/>
          <a:lstStyle/>
          <a:p>
            <a:fld id="{03759761-9EC3-BC46-AA52-FD0C8C7C84B7}" type="slidenum">
              <a:rPr lang="en-US" smtClean="0"/>
              <a:pPr/>
              <a:t>8</a:t>
            </a:fld>
            <a:endParaRPr lang="en-US"/>
          </a:p>
        </p:txBody>
      </p:sp>
    </p:spTree>
    <p:extLst>
      <p:ext uri="{BB962C8B-B14F-4D97-AF65-F5344CB8AC3E}">
        <p14:creationId xmlns:p14="http://schemas.microsoft.com/office/powerpoint/2010/main" val="3439102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4097140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1870583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15100" y="609600"/>
            <a:ext cx="1943100" cy="548640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685800" y="609600"/>
            <a:ext cx="5676900" cy="54864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2694495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3546217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707861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3181650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392361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962685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3138295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1566644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3728592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992313" y="6096000"/>
            <a:ext cx="66405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9600" y="5946775"/>
            <a:ext cx="12192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9"/>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altLang="sv-SE" smtClean="0"/>
              <a:t>Klicka här för att ändra format på bakgrundsrubriken</a:t>
            </a:r>
          </a:p>
        </p:txBody>
      </p:sp>
      <p:sp>
        <p:nvSpPr>
          <p:cNvPr id="1029" name="Rectangle 20"/>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p>
        </p:txBody>
      </p:sp>
      <p:sp>
        <p:nvSpPr>
          <p:cNvPr id="1045" name="Rectangle 21"/>
          <p:cNvSpPr>
            <a:spLocks noGrp="1" noChangeArrowheads="1"/>
          </p:cNvSpPr>
          <p:nvPr>
            <p:ph type="ftr" sz="quarter" idx="3"/>
          </p:nvPr>
        </p:nvSpPr>
        <p:spPr bwMode="auto">
          <a:xfrm>
            <a:off x="533400" y="6510338"/>
            <a:ext cx="4267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900">
                <a:solidFill>
                  <a:schemeClr val="tx1"/>
                </a:solidFill>
                <a:latin typeface="AGaramond" pitchFamily="18" charset="0"/>
              </a:defRPr>
            </a:lvl1pPr>
          </a:lstStyle>
          <a:p>
            <a:pPr>
              <a:defRPr/>
            </a:pPr>
            <a:r>
              <a:rPr lang="sv-SE" altLang="sv-SE"/>
              <a:t>Ämne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1" fontAlgn="base" hangingPunct="1">
        <a:spcBef>
          <a:spcPct val="0"/>
        </a:spcBef>
        <a:spcAft>
          <a:spcPct val="0"/>
        </a:spcAft>
        <a:defRPr sz="3400">
          <a:solidFill>
            <a:schemeClr val="tx2"/>
          </a:solidFill>
          <a:latin typeface="+mj-lt"/>
          <a:ea typeface="+mj-ea"/>
          <a:cs typeface="+mj-cs"/>
        </a:defRPr>
      </a:lvl1pPr>
      <a:lvl2pPr algn="ctr" rtl="0" eaLnBrk="1" fontAlgn="base" hangingPunct="1">
        <a:spcBef>
          <a:spcPct val="0"/>
        </a:spcBef>
        <a:spcAft>
          <a:spcPct val="0"/>
        </a:spcAft>
        <a:defRPr sz="3400">
          <a:solidFill>
            <a:schemeClr val="tx2"/>
          </a:solidFill>
          <a:latin typeface="Arial" charset="0"/>
        </a:defRPr>
      </a:lvl2pPr>
      <a:lvl3pPr algn="ctr" rtl="0" eaLnBrk="1" fontAlgn="base" hangingPunct="1">
        <a:spcBef>
          <a:spcPct val="0"/>
        </a:spcBef>
        <a:spcAft>
          <a:spcPct val="0"/>
        </a:spcAft>
        <a:defRPr sz="3400">
          <a:solidFill>
            <a:schemeClr val="tx2"/>
          </a:solidFill>
          <a:latin typeface="Arial" charset="0"/>
        </a:defRPr>
      </a:lvl3pPr>
      <a:lvl4pPr algn="ctr" rtl="0" eaLnBrk="1" fontAlgn="base" hangingPunct="1">
        <a:spcBef>
          <a:spcPct val="0"/>
        </a:spcBef>
        <a:spcAft>
          <a:spcPct val="0"/>
        </a:spcAft>
        <a:defRPr sz="3400">
          <a:solidFill>
            <a:schemeClr val="tx2"/>
          </a:solidFill>
          <a:latin typeface="Arial" charset="0"/>
        </a:defRPr>
      </a:lvl4pPr>
      <a:lvl5pPr algn="ctr" rtl="0" eaLnBrk="1" fontAlgn="base" hangingPunct="1">
        <a:spcBef>
          <a:spcPct val="0"/>
        </a:spcBef>
        <a:spcAft>
          <a:spcPct val="0"/>
        </a:spcAft>
        <a:defRPr sz="3400">
          <a:solidFill>
            <a:schemeClr val="tx2"/>
          </a:solidFill>
          <a:latin typeface="Arial" charset="0"/>
        </a:defRPr>
      </a:lvl5pPr>
      <a:lvl6pPr marL="457200" algn="ctr" rtl="0" eaLnBrk="1" fontAlgn="base" hangingPunct="1">
        <a:spcBef>
          <a:spcPct val="0"/>
        </a:spcBef>
        <a:spcAft>
          <a:spcPct val="0"/>
        </a:spcAft>
        <a:defRPr sz="3400">
          <a:solidFill>
            <a:schemeClr val="tx2"/>
          </a:solidFill>
          <a:latin typeface="Arial" charset="0"/>
        </a:defRPr>
      </a:lvl6pPr>
      <a:lvl7pPr marL="914400" algn="ctr" rtl="0" eaLnBrk="1" fontAlgn="base" hangingPunct="1">
        <a:spcBef>
          <a:spcPct val="0"/>
        </a:spcBef>
        <a:spcAft>
          <a:spcPct val="0"/>
        </a:spcAft>
        <a:defRPr sz="3400">
          <a:solidFill>
            <a:schemeClr val="tx2"/>
          </a:solidFill>
          <a:latin typeface="Arial" charset="0"/>
        </a:defRPr>
      </a:lvl7pPr>
      <a:lvl8pPr marL="1371600" algn="ctr" rtl="0" eaLnBrk="1" fontAlgn="base" hangingPunct="1">
        <a:spcBef>
          <a:spcPct val="0"/>
        </a:spcBef>
        <a:spcAft>
          <a:spcPct val="0"/>
        </a:spcAft>
        <a:defRPr sz="3400">
          <a:solidFill>
            <a:schemeClr val="tx2"/>
          </a:solidFill>
          <a:latin typeface="Arial" charset="0"/>
        </a:defRPr>
      </a:lvl8pPr>
      <a:lvl9pPr marL="1828800" algn="ctr" rtl="0" eaLnBrk="1" fontAlgn="base" hangingPunct="1">
        <a:spcBef>
          <a:spcPct val="0"/>
        </a:spcBef>
        <a:spcAft>
          <a:spcPct val="0"/>
        </a:spcAft>
        <a:defRPr sz="3400">
          <a:solidFill>
            <a:schemeClr val="tx2"/>
          </a:solidFill>
          <a:latin typeface="Arial" charset="0"/>
        </a:defRPr>
      </a:lvl9pPr>
    </p:titleStyle>
    <p:bodyStyle>
      <a:lvl1pPr marL="342900" indent="-342900" algn="l" rtl="0" eaLnBrk="1" fontAlgn="base" hangingPunct="1">
        <a:spcBef>
          <a:spcPct val="20000"/>
        </a:spcBef>
        <a:spcAft>
          <a:spcPct val="0"/>
        </a:spcAft>
        <a:buChar char="•"/>
        <a:defRPr sz="19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900">
          <a:solidFill>
            <a:schemeClr val="tx1"/>
          </a:solidFill>
          <a:latin typeface="+mn-lt"/>
        </a:defRPr>
      </a:lvl2pPr>
      <a:lvl3pPr marL="1143000" indent="-228600" algn="l" rtl="0" eaLnBrk="1" fontAlgn="base" hangingPunct="1">
        <a:spcBef>
          <a:spcPct val="20000"/>
        </a:spcBef>
        <a:spcAft>
          <a:spcPct val="0"/>
        </a:spcAft>
        <a:buChar char="•"/>
        <a:defRPr sz="1900">
          <a:solidFill>
            <a:schemeClr val="tx1"/>
          </a:solidFill>
          <a:latin typeface="+mn-lt"/>
        </a:defRPr>
      </a:lvl3pPr>
      <a:lvl4pPr marL="1600200" indent="-228600" algn="l" rtl="0" eaLnBrk="1" fontAlgn="base" hangingPunct="1">
        <a:spcBef>
          <a:spcPct val="20000"/>
        </a:spcBef>
        <a:spcAft>
          <a:spcPct val="0"/>
        </a:spcAft>
        <a:buChar char="–"/>
        <a:defRPr sz="1900">
          <a:solidFill>
            <a:schemeClr val="tx1"/>
          </a:solidFill>
          <a:latin typeface="+mn-lt"/>
        </a:defRPr>
      </a:lvl4pPr>
      <a:lvl5pPr marL="2057400" indent="-228600" algn="l" rtl="0" eaLnBrk="1" fontAlgn="base" hangingPunct="1">
        <a:spcBef>
          <a:spcPct val="20000"/>
        </a:spcBef>
        <a:spcAft>
          <a:spcPct val="0"/>
        </a:spcAft>
        <a:buChar char="»"/>
        <a:defRPr sz="1900">
          <a:solidFill>
            <a:schemeClr val="tx1"/>
          </a:solidFill>
          <a:latin typeface="+mn-lt"/>
        </a:defRPr>
      </a:lvl5pPr>
      <a:lvl6pPr marL="2514600" indent="-228600" algn="l" rtl="0" eaLnBrk="1" fontAlgn="base" hangingPunct="1">
        <a:spcBef>
          <a:spcPct val="20000"/>
        </a:spcBef>
        <a:spcAft>
          <a:spcPct val="0"/>
        </a:spcAft>
        <a:buChar char="»"/>
        <a:defRPr sz="1900">
          <a:solidFill>
            <a:schemeClr val="tx1"/>
          </a:solidFill>
          <a:latin typeface="+mn-lt"/>
        </a:defRPr>
      </a:lvl6pPr>
      <a:lvl7pPr marL="2971800" indent="-228600" algn="l" rtl="0" eaLnBrk="1" fontAlgn="base" hangingPunct="1">
        <a:spcBef>
          <a:spcPct val="20000"/>
        </a:spcBef>
        <a:spcAft>
          <a:spcPct val="0"/>
        </a:spcAft>
        <a:buChar char="»"/>
        <a:defRPr sz="1900">
          <a:solidFill>
            <a:schemeClr val="tx1"/>
          </a:solidFill>
          <a:latin typeface="+mn-lt"/>
        </a:defRPr>
      </a:lvl7pPr>
      <a:lvl8pPr marL="3429000" indent="-228600" algn="l" rtl="0" eaLnBrk="1" fontAlgn="base" hangingPunct="1">
        <a:spcBef>
          <a:spcPct val="20000"/>
        </a:spcBef>
        <a:spcAft>
          <a:spcPct val="0"/>
        </a:spcAft>
        <a:buChar char="»"/>
        <a:defRPr sz="1900">
          <a:solidFill>
            <a:schemeClr val="tx1"/>
          </a:solidFill>
          <a:latin typeface="+mn-lt"/>
        </a:defRPr>
      </a:lvl8pPr>
      <a:lvl9pPr marL="3886200" indent="-228600" algn="l" rtl="0" eaLnBrk="1" fontAlgn="base" hangingPunct="1">
        <a:spcBef>
          <a:spcPct val="20000"/>
        </a:spcBef>
        <a:spcAft>
          <a:spcPct val="0"/>
        </a:spcAft>
        <a:buChar char="»"/>
        <a:defRPr sz="19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68343" cy="5877272"/>
          </a:xfrm>
          <a:prstGeom prst="rect">
            <a:avLst/>
          </a:prstGeom>
        </p:spPr>
      </p:pic>
      <p:sp>
        <p:nvSpPr>
          <p:cNvPr id="2" name="Rubrik 1"/>
          <p:cNvSpPr>
            <a:spLocks noGrp="1"/>
          </p:cNvSpPr>
          <p:nvPr>
            <p:ph type="ctrTitle"/>
          </p:nvPr>
        </p:nvSpPr>
        <p:spPr>
          <a:xfrm>
            <a:off x="1187624" y="836712"/>
            <a:ext cx="7416824" cy="1224136"/>
          </a:xfrm>
        </p:spPr>
        <p:txBody>
          <a:bodyPr>
            <a:normAutofit fontScale="90000"/>
          </a:bodyPr>
          <a:lstStyle/>
          <a:p>
            <a:pPr algn="l"/>
            <a:r>
              <a:rPr lang="sv-SE" b="1" dirty="0" smtClean="0">
                <a:solidFill>
                  <a:schemeClr val="bg1"/>
                </a:solidFill>
              </a:rPr>
              <a:t/>
            </a:r>
            <a:br>
              <a:rPr lang="sv-SE" b="1" dirty="0" smtClean="0">
                <a:solidFill>
                  <a:schemeClr val="bg1"/>
                </a:solidFill>
              </a:rPr>
            </a:br>
            <a:r>
              <a:rPr lang="sv-SE" sz="4000" b="1" dirty="0" smtClean="0">
                <a:solidFill>
                  <a:schemeClr val="bg1"/>
                </a:solidFill>
              </a:rPr>
              <a:t>Arbetsplatsundersökning 2020</a:t>
            </a:r>
            <a:r>
              <a:rPr lang="sv-SE" sz="2600" b="1" dirty="0" smtClean="0">
                <a:solidFill>
                  <a:schemeClr val="bg1"/>
                </a:solidFill>
              </a:rPr>
              <a:t/>
            </a:r>
            <a:br>
              <a:rPr lang="sv-SE" sz="2600" b="1" dirty="0" smtClean="0">
                <a:solidFill>
                  <a:schemeClr val="bg1"/>
                </a:solidFill>
              </a:rPr>
            </a:br>
            <a:r>
              <a:rPr lang="sv-SE" b="1" dirty="0">
                <a:solidFill>
                  <a:schemeClr val="bg1"/>
                </a:solidFill>
              </a:rPr>
              <a:t/>
            </a:r>
            <a:br>
              <a:rPr lang="sv-SE" b="1" dirty="0">
                <a:solidFill>
                  <a:schemeClr val="bg1"/>
                </a:solidFill>
              </a:rPr>
            </a:br>
            <a:endParaRPr lang="sv-SE" sz="1800" dirty="0">
              <a:solidFill>
                <a:schemeClr val="bg1"/>
              </a:solidFill>
            </a:endParaRPr>
          </a:p>
        </p:txBody>
      </p:sp>
    </p:spTree>
    <p:extLst>
      <p:ext uri="{BB962C8B-B14F-4D97-AF65-F5344CB8AC3E}">
        <p14:creationId xmlns:p14="http://schemas.microsoft.com/office/powerpoint/2010/main" val="3941474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rotWithShape="1">
          <a:blip r:embed="rId3">
            <a:extLst>
              <a:ext uri="{28A0092B-C50C-407E-A947-70E740481C1C}">
                <a14:useLocalDpi xmlns:a14="http://schemas.microsoft.com/office/drawing/2010/main" val="0"/>
              </a:ext>
            </a:extLst>
          </a:blip>
          <a:srcRect t="12641" b="44206"/>
          <a:stretch/>
        </p:blipFill>
        <p:spPr>
          <a:xfrm>
            <a:off x="-1984" y="-1"/>
            <a:ext cx="9145984" cy="5930083"/>
          </a:xfrm>
          <a:prstGeom prst="rect">
            <a:avLst/>
          </a:prstGeom>
        </p:spPr>
      </p:pic>
      <p:sp>
        <p:nvSpPr>
          <p:cNvPr id="2" name="Rubrik 1"/>
          <p:cNvSpPr>
            <a:spLocks noGrp="1"/>
          </p:cNvSpPr>
          <p:nvPr>
            <p:ph type="ctrTitle"/>
          </p:nvPr>
        </p:nvSpPr>
        <p:spPr>
          <a:xfrm>
            <a:off x="111968" y="-171400"/>
            <a:ext cx="7772400" cy="1470025"/>
          </a:xfrm>
        </p:spPr>
        <p:txBody>
          <a:bodyPr>
            <a:normAutofit/>
          </a:bodyPr>
          <a:lstStyle/>
          <a:p>
            <a:r>
              <a:rPr lang="sv-SE" sz="3100" b="1" dirty="0" smtClean="0">
                <a:solidFill>
                  <a:schemeClr val="bg1"/>
                </a:solidFill>
              </a:rPr>
              <a:t>Varför arbetsplatsundersökning?</a:t>
            </a:r>
            <a:endParaRPr lang="sv-SE" sz="3100" b="1" dirty="0">
              <a:solidFill>
                <a:schemeClr val="bg1"/>
              </a:solidFill>
            </a:endParaRPr>
          </a:p>
        </p:txBody>
      </p:sp>
      <p:sp>
        <p:nvSpPr>
          <p:cNvPr id="4" name="Rektangel 3"/>
          <p:cNvSpPr/>
          <p:nvPr/>
        </p:nvSpPr>
        <p:spPr>
          <a:xfrm>
            <a:off x="1691680" y="1851929"/>
            <a:ext cx="5832648" cy="2945223"/>
          </a:xfrm>
          <a:prstGeom prst="rect">
            <a:avLst/>
          </a:prstGeom>
          <a:solidFill>
            <a:schemeClr val="bg1">
              <a:alpha val="93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1" b="0" i="0" u="none" strike="noStrike" kern="1200" cap="none" spc="0" normalizeH="0" baseline="0" noProof="0">
              <a:ln>
                <a:noFill/>
              </a:ln>
              <a:solidFill>
                <a:prstClr val="white"/>
              </a:solidFill>
              <a:effectLst/>
              <a:uLnTx/>
              <a:uFillTx/>
              <a:latin typeface="Calibri"/>
              <a:ea typeface="+mn-ea"/>
              <a:cs typeface="+mn-cs"/>
            </a:endParaRPr>
          </a:p>
        </p:txBody>
      </p:sp>
      <p:sp>
        <p:nvSpPr>
          <p:cNvPr id="5" name="Rektangel 4"/>
          <p:cNvSpPr/>
          <p:nvPr/>
        </p:nvSpPr>
        <p:spPr>
          <a:xfrm>
            <a:off x="1815001" y="1988840"/>
            <a:ext cx="5904657" cy="3195747"/>
          </a:xfrm>
          <a:prstGeom prst="rect">
            <a:avLst/>
          </a:prstGeom>
        </p:spPr>
        <p:txBody>
          <a:bodyPr wrap="square">
            <a:spAutoFit/>
          </a:bodyPr>
          <a:lstStyle/>
          <a:p>
            <a:pPr marL="342900" indent="-342900">
              <a:spcAft>
                <a:spcPts val="1000"/>
              </a:spcAft>
              <a:buFont typeface="Wingdings" panose="05000000000000000000" pitchFamily="2" charset="2"/>
              <a:buChar char="Ø"/>
            </a:pPr>
            <a:r>
              <a:rPr lang="sv-SE" sz="2000" dirty="0">
                <a:solidFill>
                  <a:schemeClr val="tx1"/>
                </a:solidFill>
                <a:latin typeface="+mj-lt"/>
              </a:rPr>
              <a:t>En möjlighet för dig som medarbetare att </a:t>
            </a:r>
            <a:r>
              <a:rPr lang="sv-SE" sz="2000" dirty="0" smtClean="0">
                <a:solidFill>
                  <a:schemeClr val="tx1"/>
                </a:solidFill>
                <a:latin typeface="+mj-lt"/>
              </a:rPr>
              <a:t>påverka och bli </a:t>
            </a:r>
            <a:r>
              <a:rPr lang="sv-SE" sz="2000" dirty="0">
                <a:solidFill>
                  <a:schemeClr val="tx1"/>
                </a:solidFill>
                <a:latin typeface="+mj-lt"/>
              </a:rPr>
              <a:t>lyssnad till </a:t>
            </a:r>
            <a:endParaRPr lang="sv-SE" sz="2000" dirty="0" smtClean="0">
              <a:solidFill>
                <a:schemeClr val="tx1"/>
              </a:solidFill>
              <a:latin typeface="+mj-lt"/>
            </a:endParaRPr>
          </a:p>
          <a:p>
            <a:pPr marL="342900" indent="-342900">
              <a:spcAft>
                <a:spcPts val="1000"/>
              </a:spcAft>
              <a:buFont typeface="Wingdings" panose="05000000000000000000" pitchFamily="2" charset="2"/>
              <a:buChar char="Ø"/>
            </a:pPr>
            <a:r>
              <a:rPr lang="sv-SE" sz="2000" dirty="0">
                <a:solidFill>
                  <a:schemeClr val="tx1"/>
                </a:solidFill>
                <a:latin typeface="+mj-lt"/>
              </a:rPr>
              <a:t>För att uppfylla </a:t>
            </a:r>
            <a:r>
              <a:rPr lang="sv-SE" sz="2000" dirty="0" smtClean="0">
                <a:solidFill>
                  <a:schemeClr val="tx1"/>
                </a:solidFill>
                <a:latin typeface="+mj-lt"/>
              </a:rPr>
              <a:t>lagkraven</a:t>
            </a:r>
          </a:p>
          <a:p>
            <a:pPr marL="342900" indent="-342900">
              <a:spcAft>
                <a:spcPts val="1000"/>
              </a:spcAft>
              <a:buFont typeface="Wingdings" panose="05000000000000000000" pitchFamily="2" charset="2"/>
              <a:buChar char="Ø"/>
            </a:pPr>
            <a:r>
              <a:rPr lang="sv-SE" sz="2000" dirty="0">
                <a:solidFill>
                  <a:schemeClr val="tx1"/>
                </a:solidFill>
                <a:latin typeface="+mj-lt"/>
              </a:rPr>
              <a:t>För att vara en attraktiv </a:t>
            </a:r>
            <a:r>
              <a:rPr lang="sv-SE" sz="2000" dirty="0" smtClean="0">
                <a:solidFill>
                  <a:schemeClr val="tx1"/>
                </a:solidFill>
                <a:latin typeface="+mj-lt"/>
              </a:rPr>
              <a:t>arbetsgivare</a:t>
            </a:r>
          </a:p>
          <a:p>
            <a:pPr marL="342900" indent="-342900">
              <a:spcAft>
                <a:spcPts val="1000"/>
              </a:spcAft>
              <a:buFont typeface="Wingdings" panose="05000000000000000000" pitchFamily="2" charset="2"/>
              <a:buChar char="Ø"/>
            </a:pPr>
            <a:r>
              <a:rPr lang="sv-SE" sz="2000" dirty="0">
                <a:solidFill>
                  <a:schemeClr val="tx1"/>
                </a:solidFill>
                <a:latin typeface="+mj-lt"/>
              </a:rPr>
              <a:t>En uppföljning av våra </a:t>
            </a:r>
            <a:r>
              <a:rPr lang="sv-SE" sz="2000" dirty="0" smtClean="0">
                <a:solidFill>
                  <a:schemeClr val="tx1"/>
                </a:solidFill>
                <a:latin typeface="+mj-lt"/>
              </a:rPr>
              <a:t>styrdokument</a:t>
            </a:r>
          </a:p>
          <a:p>
            <a:pPr marL="342900" indent="-342900">
              <a:spcAft>
                <a:spcPts val="1000"/>
              </a:spcAft>
              <a:buFont typeface="Wingdings" panose="05000000000000000000" pitchFamily="2" charset="2"/>
              <a:buChar char="Ø"/>
            </a:pPr>
            <a:r>
              <a:rPr lang="sv-SE" sz="2000" dirty="0" smtClean="0">
                <a:solidFill>
                  <a:schemeClr val="tx1"/>
                </a:solidFill>
                <a:latin typeface="+mj-lt"/>
              </a:rPr>
              <a:t>Ingår i det systematiska arbetsmiljöarbetet</a:t>
            </a:r>
            <a:endParaRPr lang="sv-SE" sz="2000" dirty="0">
              <a:solidFill>
                <a:schemeClr val="tx1"/>
              </a:solidFill>
              <a:latin typeface="+mj-lt"/>
            </a:endParaRPr>
          </a:p>
          <a:p>
            <a:pPr>
              <a:spcAft>
                <a:spcPts val="1000"/>
              </a:spcAft>
              <a:buNone/>
            </a:pPr>
            <a:endParaRPr lang="sv-SE" sz="2000" b="1" dirty="0">
              <a:solidFill>
                <a:schemeClr val="tx1"/>
              </a:solidFill>
              <a:latin typeface="Times" pitchFamily="-16" charset="0"/>
            </a:endParaRPr>
          </a:p>
        </p:txBody>
      </p:sp>
    </p:spTree>
    <p:extLst>
      <p:ext uri="{BB962C8B-B14F-4D97-AF65-F5344CB8AC3E}">
        <p14:creationId xmlns:p14="http://schemas.microsoft.com/office/powerpoint/2010/main" val="456772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ildresultat för samtal dialo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96552" y="0"/>
            <a:ext cx="9698349" cy="5815053"/>
          </a:xfrm>
          <a:prstGeom prst="rect">
            <a:avLst/>
          </a:prstGeom>
          <a:noFill/>
          <a:extLst>
            <a:ext uri="{909E8E84-426E-40DD-AFC4-6F175D3DCCD1}">
              <a14:hiddenFill xmlns:a14="http://schemas.microsoft.com/office/drawing/2010/main">
                <a:solidFill>
                  <a:srgbClr val="FFFFFF"/>
                </a:solidFill>
              </a14:hiddenFill>
            </a:ext>
          </a:extLst>
        </p:spPr>
      </p:pic>
      <p:sp>
        <p:nvSpPr>
          <p:cNvPr id="6" name="Rektangel 5"/>
          <p:cNvSpPr/>
          <p:nvPr/>
        </p:nvSpPr>
        <p:spPr>
          <a:xfrm>
            <a:off x="1270582" y="2132856"/>
            <a:ext cx="6696744" cy="3168352"/>
          </a:xfrm>
          <a:prstGeom prst="rect">
            <a:avLst/>
          </a:prstGeom>
          <a:solidFill>
            <a:schemeClr val="bg1">
              <a:alpha val="93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eaLnBrk="0" hangingPunct="0">
              <a:spcBef>
                <a:spcPct val="30000"/>
              </a:spcBef>
              <a:buFont typeface="Wingdings" panose="05000000000000000000" pitchFamily="2" charset="2"/>
              <a:buChar char="Ø"/>
              <a:defRPr/>
            </a:pPr>
            <a:endParaRPr lang="sv-SE" sz="1800" i="1" dirty="0" smtClean="0">
              <a:solidFill>
                <a:prstClr val="black"/>
              </a:solidFill>
              <a:latin typeface="+mj-lt"/>
            </a:endParaRPr>
          </a:p>
          <a:p>
            <a:pPr marL="342900" lvl="0" indent="-342900" eaLnBrk="0" hangingPunct="0">
              <a:spcBef>
                <a:spcPct val="30000"/>
              </a:spcBef>
              <a:buFont typeface="Wingdings" panose="05000000000000000000" pitchFamily="2" charset="2"/>
              <a:buChar char="Ø"/>
              <a:defRPr/>
            </a:pPr>
            <a:endParaRPr lang="sv-SE" sz="1800" i="1" dirty="0">
              <a:solidFill>
                <a:prstClr val="black"/>
              </a:solidFill>
              <a:latin typeface="+mj-lt"/>
            </a:endParaRPr>
          </a:p>
          <a:p>
            <a:pPr marL="342900" lvl="0" indent="-342900" eaLnBrk="0" hangingPunct="0">
              <a:spcBef>
                <a:spcPct val="30000"/>
              </a:spcBef>
              <a:buFont typeface="Wingdings" panose="05000000000000000000" pitchFamily="2" charset="2"/>
              <a:buChar char="Ø"/>
              <a:defRPr/>
            </a:pPr>
            <a:r>
              <a:rPr lang="sv-SE" sz="1800" dirty="0" smtClean="0">
                <a:solidFill>
                  <a:prstClr val="black"/>
                </a:solidFill>
                <a:latin typeface="+mj-lt"/>
              </a:rPr>
              <a:t>Arbetsmiljön </a:t>
            </a:r>
            <a:r>
              <a:rPr lang="sv-SE" sz="1800" dirty="0">
                <a:solidFill>
                  <a:prstClr val="black"/>
                </a:solidFill>
                <a:latin typeface="+mj-lt"/>
              </a:rPr>
              <a:t>påverkar både hur vi mår och presterar på arbetsplatsen</a:t>
            </a:r>
          </a:p>
          <a:p>
            <a:pPr marL="342900" indent="-342900" eaLnBrk="0" hangingPunct="0">
              <a:spcBef>
                <a:spcPct val="30000"/>
              </a:spcBef>
              <a:buFont typeface="Wingdings" panose="05000000000000000000" pitchFamily="2" charset="2"/>
              <a:buChar char="Ø"/>
              <a:defRPr/>
            </a:pPr>
            <a:r>
              <a:rPr lang="sv-SE" sz="1800" dirty="0">
                <a:solidFill>
                  <a:prstClr val="black"/>
                </a:solidFill>
                <a:latin typeface="+mj-lt"/>
              </a:rPr>
              <a:t>Både som är chef och medarbetare har vi ett ansvar att agera för att skapa en god arbetsmiljö och att förebygga arbetsrelaterad ohälsa.</a:t>
            </a:r>
          </a:p>
          <a:p>
            <a:pPr marL="342900" lvl="0" indent="-342900" eaLnBrk="0" hangingPunct="0">
              <a:spcBef>
                <a:spcPct val="30000"/>
              </a:spcBef>
              <a:buFont typeface="Wingdings" panose="05000000000000000000" pitchFamily="2" charset="2"/>
              <a:buChar char="Ø"/>
              <a:defRPr/>
            </a:pPr>
            <a:r>
              <a:rPr lang="sv-SE" sz="1800" dirty="0">
                <a:solidFill>
                  <a:prstClr val="black"/>
                </a:solidFill>
                <a:latin typeface="+mj-lt"/>
              </a:rPr>
              <a:t>Vi är varandras arbetsmiljö. DU är någon annans arbetsmiljö!</a:t>
            </a:r>
          </a:p>
        </p:txBody>
      </p:sp>
      <p:sp>
        <p:nvSpPr>
          <p:cNvPr id="2" name="Rubrik 1"/>
          <p:cNvSpPr>
            <a:spLocks noGrp="1"/>
          </p:cNvSpPr>
          <p:nvPr>
            <p:ph type="ctrTitle"/>
          </p:nvPr>
        </p:nvSpPr>
        <p:spPr>
          <a:xfrm>
            <a:off x="1309268" y="1886967"/>
            <a:ext cx="7772400" cy="1470025"/>
          </a:xfrm>
        </p:spPr>
        <p:txBody>
          <a:bodyPr/>
          <a:lstStyle/>
          <a:p>
            <a:pPr algn="l"/>
            <a:r>
              <a:rPr lang="sv-SE" sz="3200" b="1" dirty="0" smtClean="0">
                <a:solidFill>
                  <a:schemeClr val="tx1"/>
                </a:solidFill>
              </a:rPr>
              <a:t>Varför är arbetsmiljö viktigt? </a:t>
            </a:r>
            <a:endParaRPr lang="sv-SE" sz="3200" b="1" dirty="0">
              <a:solidFill>
                <a:schemeClr val="tx1"/>
              </a:solidFill>
            </a:endParaRPr>
          </a:p>
        </p:txBody>
      </p:sp>
    </p:spTree>
    <p:extLst>
      <p:ext uri="{BB962C8B-B14F-4D97-AF65-F5344CB8AC3E}">
        <p14:creationId xmlns:p14="http://schemas.microsoft.com/office/powerpoint/2010/main" val="2108596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345" y="-27384"/>
            <a:ext cx="9847791" cy="5904656"/>
          </a:xfrm>
          <a:prstGeom prst="rect">
            <a:avLst/>
          </a:prstGeom>
        </p:spPr>
      </p:pic>
      <p:sp>
        <p:nvSpPr>
          <p:cNvPr id="2" name="Rubrik 1"/>
          <p:cNvSpPr>
            <a:spLocks noGrp="1"/>
          </p:cNvSpPr>
          <p:nvPr>
            <p:ph type="ctrTitle"/>
          </p:nvPr>
        </p:nvSpPr>
        <p:spPr>
          <a:xfrm>
            <a:off x="311696" y="67630"/>
            <a:ext cx="7344815" cy="1470025"/>
          </a:xfrm>
        </p:spPr>
        <p:txBody>
          <a:bodyPr/>
          <a:lstStyle/>
          <a:p>
            <a:pPr algn="l"/>
            <a:r>
              <a:rPr lang="sv-SE" sz="3600" b="1" dirty="0" smtClean="0">
                <a:solidFill>
                  <a:schemeClr val="tx1"/>
                </a:solidFill>
              </a:rPr>
              <a:t>Hur har vi jobbat med APU 2019</a:t>
            </a:r>
            <a:endParaRPr lang="sv-SE" sz="3600" b="1" dirty="0">
              <a:solidFill>
                <a:schemeClr val="tx1"/>
              </a:solidFill>
            </a:endParaRPr>
          </a:p>
        </p:txBody>
      </p:sp>
      <p:sp>
        <p:nvSpPr>
          <p:cNvPr id="6" name="Rektangel 5"/>
          <p:cNvSpPr/>
          <p:nvPr/>
        </p:nvSpPr>
        <p:spPr>
          <a:xfrm>
            <a:off x="1772550" y="1734269"/>
            <a:ext cx="5883961" cy="2918867"/>
          </a:xfrm>
          <a:prstGeom prst="rect">
            <a:avLst/>
          </a:prstGeom>
          <a:solidFill>
            <a:schemeClr val="bg1">
              <a:alpha val="93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1" b="0" i="0" u="none" strike="noStrike" kern="1200" cap="none" spc="0" normalizeH="0" baseline="0" noProof="0">
              <a:ln>
                <a:noFill/>
              </a:ln>
              <a:solidFill>
                <a:prstClr val="white"/>
              </a:solidFill>
              <a:effectLst/>
              <a:uLnTx/>
              <a:uFillTx/>
              <a:latin typeface="Calibri"/>
              <a:ea typeface="+mn-ea"/>
              <a:cs typeface="+mn-cs"/>
            </a:endParaRPr>
          </a:p>
        </p:txBody>
      </p:sp>
      <p:sp>
        <p:nvSpPr>
          <p:cNvPr id="7" name="Rektangel 6"/>
          <p:cNvSpPr/>
          <p:nvPr/>
        </p:nvSpPr>
        <p:spPr>
          <a:xfrm>
            <a:off x="1971928" y="2093401"/>
            <a:ext cx="5904657" cy="2200602"/>
          </a:xfrm>
          <a:prstGeom prst="rect">
            <a:avLst/>
          </a:prstGeom>
        </p:spPr>
        <p:txBody>
          <a:bodyPr wrap="square">
            <a:spAutoFit/>
          </a:bodyPr>
          <a:lstStyle/>
          <a:p>
            <a:pPr>
              <a:spcAft>
                <a:spcPts val="1000"/>
              </a:spcAft>
              <a:buNone/>
            </a:pPr>
            <a:r>
              <a:rPr lang="sv-SE" sz="2000" b="1" dirty="0" smtClean="0">
                <a:solidFill>
                  <a:schemeClr val="tx1"/>
                </a:solidFill>
                <a:ea typeface="Garamond" panose="02020404030301010803" pitchFamily="18" charset="0"/>
                <a:cs typeface="Times New Roman" panose="02020603050405020304" pitchFamily="18" charset="0"/>
              </a:rPr>
              <a:t>Vår handlingsplan </a:t>
            </a:r>
            <a:r>
              <a:rPr lang="sv-SE" sz="2000" b="1" i="1" dirty="0" smtClean="0">
                <a:solidFill>
                  <a:schemeClr val="tx1"/>
                </a:solidFill>
                <a:ea typeface="Garamond" panose="02020404030301010803" pitchFamily="18" charset="0"/>
                <a:cs typeface="Times New Roman" panose="02020603050405020304" pitchFamily="18" charset="0"/>
              </a:rPr>
              <a:t/>
            </a:r>
            <a:br>
              <a:rPr lang="sv-SE" sz="2000" b="1" i="1" dirty="0" smtClean="0">
                <a:solidFill>
                  <a:schemeClr val="tx1"/>
                </a:solidFill>
                <a:ea typeface="Garamond" panose="02020404030301010803" pitchFamily="18" charset="0"/>
                <a:cs typeface="Times New Roman" panose="02020603050405020304" pitchFamily="18" charset="0"/>
              </a:rPr>
            </a:br>
            <a:endParaRPr lang="sv-SE" sz="2000" b="1" i="1" dirty="0" smtClean="0">
              <a:solidFill>
                <a:schemeClr val="tx1"/>
              </a:solidFill>
              <a:ea typeface="Garamond" panose="02020404030301010803" pitchFamily="18" charset="0"/>
              <a:cs typeface="Times New Roman" panose="02020603050405020304" pitchFamily="18" charset="0"/>
            </a:endParaRPr>
          </a:p>
          <a:p>
            <a:pPr marL="342900" indent="-342900">
              <a:spcAft>
                <a:spcPts val="1000"/>
              </a:spcAft>
              <a:buFont typeface="Wingdings" panose="05000000000000000000" pitchFamily="2" charset="2"/>
              <a:buChar char="Ø"/>
            </a:pPr>
            <a:r>
              <a:rPr lang="sv-SE" sz="2000" dirty="0" smtClean="0">
                <a:solidFill>
                  <a:schemeClr val="tx1"/>
                </a:solidFill>
                <a:ea typeface="Garamond" panose="02020404030301010803" pitchFamily="18" charset="0"/>
                <a:cs typeface="Times New Roman" panose="02020603050405020304" pitchFamily="18" charset="0"/>
              </a:rPr>
              <a:t>Åtgärd 1</a:t>
            </a:r>
          </a:p>
          <a:p>
            <a:pPr marL="342900" indent="-342900">
              <a:spcAft>
                <a:spcPts val="1000"/>
              </a:spcAft>
              <a:buFont typeface="Wingdings" panose="05000000000000000000" pitchFamily="2" charset="2"/>
              <a:buChar char="Ø"/>
            </a:pPr>
            <a:r>
              <a:rPr lang="sv-SE" sz="2000" dirty="0" smtClean="0">
                <a:solidFill>
                  <a:schemeClr val="tx1"/>
                </a:solidFill>
                <a:ea typeface="Garamond" panose="02020404030301010803" pitchFamily="18" charset="0"/>
                <a:cs typeface="Times New Roman" panose="02020603050405020304" pitchFamily="18" charset="0"/>
              </a:rPr>
              <a:t>Åtgärd 2</a:t>
            </a:r>
          </a:p>
          <a:p>
            <a:pPr marL="342900" indent="-342900">
              <a:spcAft>
                <a:spcPts val="1000"/>
              </a:spcAft>
              <a:buFont typeface="Wingdings" panose="05000000000000000000" pitchFamily="2" charset="2"/>
              <a:buChar char="Ø"/>
            </a:pPr>
            <a:r>
              <a:rPr lang="sv-SE" sz="2000" dirty="0" smtClean="0">
                <a:solidFill>
                  <a:schemeClr val="tx1"/>
                </a:solidFill>
                <a:ea typeface="Garamond" panose="02020404030301010803" pitchFamily="18" charset="0"/>
                <a:cs typeface="Times New Roman" panose="02020603050405020304" pitchFamily="18" charset="0"/>
              </a:rPr>
              <a:t>Åtgärd 3</a:t>
            </a:r>
            <a:endParaRPr lang="sv-SE" sz="2000" dirty="0">
              <a:solidFill>
                <a:schemeClr val="tx1"/>
              </a:solidFill>
              <a:effectLst/>
              <a:latin typeface="+mn-lt"/>
              <a:ea typeface="Garamond" panose="02020404030301010803" pitchFamily="18" charset="0"/>
              <a:cs typeface="Times New Roman" panose="02020603050405020304" pitchFamily="18" charset="0"/>
            </a:endParaRPr>
          </a:p>
        </p:txBody>
      </p:sp>
    </p:spTree>
    <p:extLst>
      <p:ext uri="{BB962C8B-B14F-4D97-AF65-F5344CB8AC3E}">
        <p14:creationId xmlns:p14="http://schemas.microsoft.com/office/powerpoint/2010/main" val="572517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ubrik 2"/>
          <p:cNvSpPr>
            <a:spLocks noGrp="1"/>
          </p:cNvSpPr>
          <p:nvPr>
            <p:ph type="title"/>
          </p:nvPr>
        </p:nvSpPr>
        <p:spPr>
          <a:xfrm>
            <a:off x="251520" y="0"/>
            <a:ext cx="7772400" cy="1143000"/>
          </a:xfrm>
        </p:spPr>
        <p:txBody>
          <a:bodyPr/>
          <a:lstStyle/>
          <a:p>
            <a:pPr algn="l"/>
            <a:r>
              <a:rPr lang="sv-SE" sz="3200" b="1" dirty="0">
                <a:solidFill>
                  <a:srgbClr val="000000"/>
                </a:solidFill>
              </a:rPr>
              <a:t>S</a:t>
            </a:r>
            <a:r>
              <a:rPr lang="sv-SE" sz="3200" b="1" dirty="0" smtClean="0">
                <a:solidFill>
                  <a:srgbClr val="000000"/>
                </a:solidFill>
              </a:rPr>
              <a:t>ystematiskt arbetsmiljöarbete</a:t>
            </a:r>
            <a:endParaRPr lang="sv-SE" sz="3100" dirty="0">
              <a:solidFill>
                <a:schemeClr val="tx1"/>
              </a:solidFill>
            </a:endParaRPr>
          </a:p>
        </p:txBody>
      </p:sp>
      <p:pic>
        <p:nvPicPr>
          <p:cNvPr id="7" name="Bildobjekt 6"/>
          <p:cNvPicPr>
            <a:picLocks noChangeAspect="1"/>
          </p:cNvPicPr>
          <p:nvPr/>
        </p:nvPicPr>
        <p:blipFill>
          <a:blip r:embed="rId3"/>
          <a:stretch>
            <a:fillRect/>
          </a:stretch>
        </p:blipFill>
        <p:spPr>
          <a:xfrm rot="21230069">
            <a:off x="7220942" y="1327767"/>
            <a:ext cx="1190625" cy="1704975"/>
          </a:xfrm>
          <a:prstGeom prst="rect">
            <a:avLst/>
          </a:prstGeom>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3090" y="3756169"/>
            <a:ext cx="1800200" cy="179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Platshållare för innehåll 8"/>
          <p:cNvSpPr>
            <a:spLocks noGrp="1"/>
          </p:cNvSpPr>
          <p:nvPr>
            <p:ph idx="1"/>
          </p:nvPr>
        </p:nvSpPr>
        <p:spPr>
          <a:xfrm>
            <a:off x="251520" y="1116472"/>
            <a:ext cx="6621570" cy="4669996"/>
          </a:xfrm>
          <a:prstGeom prst="rect">
            <a:avLst/>
          </a:prstGeom>
        </p:spPr>
        <p:txBody>
          <a:bodyPr wrap="square">
            <a:spAutoFit/>
          </a:bodyPr>
          <a:lstStyle/>
          <a:p>
            <a:pPr>
              <a:spcAft>
                <a:spcPts val="1000"/>
              </a:spcAft>
              <a:buFont typeface="Wingdings" panose="05000000000000000000" pitchFamily="2" charset="2"/>
              <a:buChar char="Ø"/>
            </a:pPr>
            <a:r>
              <a:rPr lang="sv-SE" sz="1800" dirty="0" smtClean="0">
                <a:solidFill>
                  <a:srgbClr val="000000"/>
                </a:solidFill>
              </a:rPr>
              <a:t>Föreskriften om </a:t>
            </a:r>
            <a:r>
              <a:rPr lang="sv-SE" sz="1800" dirty="0">
                <a:solidFill>
                  <a:srgbClr val="000000"/>
                </a:solidFill>
              </a:rPr>
              <a:t>systematiskt arbetsmiljöarbete (SAM) anger att arbetsgivaren </a:t>
            </a:r>
            <a:r>
              <a:rPr lang="sv-SE" sz="1800" dirty="0" smtClean="0">
                <a:solidFill>
                  <a:srgbClr val="000000"/>
                </a:solidFill>
              </a:rPr>
              <a:t>ska </a:t>
            </a:r>
            <a:r>
              <a:rPr lang="sv-SE" sz="1800" dirty="0">
                <a:solidFill>
                  <a:srgbClr val="000000"/>
                </a:solidFill>
              </a:rPr>
              <a:t>undersöka, genomföra och följa upp verksamheten så att ohälsa och olycksfall förebyggs och en i övrigt tillfredsställande arbetsmiljö uppnås. </a:t>
            </a:r>
          </a:p>
          <a:p>
            <a:pPr>
              <a:spcAft>
                <a:spcPts val="1000"/>
              </a:spcAft>
              <a:buFont typeface="Wingdings" panose="05000000000000000000" pitchFamily="2" charset="2"/>
              <a:buChar char="Ø"/>
            </a:pPr>
            <a:r>
              <a:rPr lang="sv-SE" sz="1800" dirty="0"/>
              <a:t>Exempel på SAM: Skyddsronder, KIA, dagliga samtal mellan chef och medarbetare, </a:t>
            </a:r>
            <a:r>
              <a:rPr lang="sv-SE" sz="1800" dirty="0" smtClean="0"/>
              <a:t>APU.</a:t>
            </a:r>
          </a:p>
          <a:p>
            <a:pPr>
              <a:buFont typeface="Wingdings" panose="05000000000000000000" pitchFamily="2" charset="2"/>
              <a:buChar char="Ø"/>
            </a:pPr>
            <a:r>
              <a:rPr lang="sv-SE" sz="1800" dirty="0" smtClean="0">
                <a:solidFill>
                  <a:srgbClr val="000000"/>
                </a:solidFill>
              </a:rPr>
              <a:t>Genom SAM upptäcks </a:t>
            </a:r>
            <a:r>
              <a:rPr lang="sv-SE" sz="1800" dirty="0">
                <a:solidFill>
                  <a:srgbClr val="000000"/>
                </a:solidFill>
              </a:rPr>
              <a:t>risker och </a:t>
            </a:r>
            <a:r>
              <a:rPr lang="sv-SE" sz="1800" dirty="0" smtClean="0">
                <a:solidFill>
                  <a:srgbClr val="000000"/>
                </a:solidFill>
              </a:rPr>
              <a:t>brister </a:t>
            </a:r>
            <a:r>
              <a:rPr lang="sv-SE" sz="1800" dirty="0">
                <a:solidFill>
                  <a:srgbClr val="000000"/>
                </a:solidFill>
              </a:rPr>
              <a:t>i </a:t>
            </a:r>
            <a:r>
              <a:rPr lang="sv-SE" sz="1800" dirty="0" smtClean="0">
                <a:solidFill>
                  <a:srgbClr val="000000"/>
                </a:solidFill>
              </a:rPr>
              <a:t>organisationen som kan åtgärdas </a:t>
            </a:r>
            <a:r>
              <a:rPr lang="sv-SE" sz="1800" i="1" u="sng" dirty="0" smtClean="0">
                <a:solidFill>
                  <a:srgbClr val="000000"/>
                </a:solidFill>
              </a:rPr>
              <a:t>innan</a:t>
            </a:r>
            <a:r>
              <a:rPr lang="sv-SE" sz="1800" dirty="0" smtClean="0">
                <a:solidFill>
                  <a:srgbClr val="000000"/>
                </a:solidFill>
              </a:rPr>
              <a:t> någon </a:t>
            </a:r>
            <a:r>
              <a:rPr lang="sv-SE" sz="1800" dirty="0">
                <a:solidFill>
                  <a:srgbClr val="000000"/>
                </a:solidFill>
              </a:rPr>
              <a:t>blir sjuk eller skadas på grund av sitt arbete, </a:t>
            </a:r>
            <a:r>
              <a:rPr lang="sv-SE" sz="1800" dirty="0" smtClean="0">
                <a:solidFill>
                  <a:srgbClr val="000000"/>
                </a:solidFill>
              </a:rPr>
              <a:t>det </a:t>
            </a:r>
            <a:r>
              <a:rPr lang="sv-SE" sz="1800" i="1" u="sng" dirty="0">
                <a:solidFill>
                  <a:srgbClr val="000000"/>
                </a:solidFill>
              </a:rPr>
              <a:t>förebyggande</a:t>
            </a:r>
            <a:r>
              <a:rPr lang="sv-SE" sz="1800" dirty="0">
                <a:solidFill>
                  <a:srgbClr val="000000"/>
                </a:solidFill>
              </a:rPr>
              <a:t> </a:t>
            </a:r>
            <a:r>
              <a:rPr lang="sv-SE" sz="1800" dirty="0" smtClean="0">
                <a:solidFill>
                  <a:srgbClr val="000000"/>
                </a:solidFill>
              </a:rPr>
              <a:t>arbetet.</a:t>
            </a:r>
            <a:br>
              <a:rPr lang="sv-SE" sz="1800" dirty="0" smtClean="0">
                <a:solidFill>
                  <a:srgbClr val="000000"/>
                </a:solidFill>
              </a:rPr>
            </a:br>
            <a:endParaRPr lang="sv-SE" sz="1800" dirty="0" smtClean="0">
              <a:solidFill>
                <a:srgbClr val="000000"/>
              </a:solidFill>
            </a:endParaRPr>
          </a:p>
          <a:p>
            <a:pPr>
              <a:buFont typeface="Wingdings" panose="05000000000000000000" pitchFamily="2" charset="2"/>
              <a:buChar char="Ø"/>
            </a:pPr>
            <a:r>
              <a:rPr lang="sv-SE" sz="1800" dirty="0" smtClean="0">
                <a:solidFill>
                  <a:srgbClr val="000000"/>
                </a:solidFill>
              </a:rPr>
              <a:t>Genom SAM skapas </a:t>
            </a:r>
            <a:r>
              <a:rPr lang="sv-SE" sz="1800" dirty="0">
                <a:solidFill>
                  <a:srgbClr val="000000"/>
                </a:solidFill>
              </a:rPr>
              <a:t>en trivsam och utvecklande </a:t>
            </a:r>
            <a:r>
              <a:rPr lang="sv-SE" sz="1800" dirty="0" smtClean="0">
                <a:solidFill>
                  <a:srgbClr val="000000"/>
                </a:solidFill>
              </a:rPr>
              <a:t>arbetsmiljö. </a:t>
            </a:r>
            <a:r>
              <a:rPr lang="sv-SE" sz="1800" dirty="0">
                <a:solidFill>
                  <a:srgbClr val="000000"/>
                </a:solidFill>
              </a:rPr>
              <a:t>En sådan arbetsmiljö bidrar också till bättre ekonomi och lönsamhet, ett gott anseende för organisationen och att det blir lättare att behålla och rekrytera personal. </a:t>
            </a:r>
            <a:endParaRPr lang="sv-SE" sz="1800" dirty="0"/>
          </a:p>
        </p:txBody>
      </p:sp>
    </p:spTree>
    <p:extLst>
      <p:ext uri="{BB962C8B-B14F-4D97-AF65-F5344CB8AC3E}">
        <p14:creationId xmlns:p14="http://schemas.microsoft.com/office/powerpoint/2010/main" val="3906126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ffentlighet och sekretess - fördjup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4" y="-12130"/>
            <a:ext cx="9307595" cy="5817393"/>
          </a:xfrm>
          <a:prstGeom prst="rect">
            <a:avLst/>
          </a:prstGeom>
          <a:noFill/>
          <a:extLst>
            <a:ext uri="{909E8E84-426E-40DD-AFC4-6F175D3DCCD1}">
              <a14:hiddenFill xmlns:a14="http://schemas.microsoft.com/office/drawing/2010/main">
                <a:solidFill>
                  <a:srgbClr val="FFFFFF"/>
                </a:solidFill>
              </a14:hiddenFill>
            </a:ext>
          </a:extLst>
        </p:spPr>
      </p:pic>
      <p:sp>
        <p:nvSpPr>
          <p:cNvPr id="3" name="Rubrik 1"/>
          <p:cNvSpPr txBox="1">
            <a:spLocks/>
          </p:cNvSpPr>
          <p:nvPr/>
        </p:nvSpPr>
        <p:spPr>
          <a:xfrm>
            <a:off x="359532" y="699071"/>
            <a:ext cx="7772400" cy="914377"/>
          </a:xfrm>
          <a:prstGeom prst="rect">
            <a:avLst/>
          </a:prstGeom>
        </p:spPr>
        <p:txBody>
          <a:bodyPr>
            <a:normAutofit/>
          </a:bodyPr>
          <a:lstStyle>
            <a:lvl1pPr algn="ctr" rtl="0" eaLnBrk="1" fontAlgn="base" hangingPunct="1">
              <a:spcBef>
                <a:spcPct val="0"/>
              </a:spcBef>
              <a:spcAft>
                <a:spcPct val="0"/>
              </a:spcAft>
              <a:defRPr sz="3400">
                <a:solidFill>
                  <a:schemeClr val="tx2"/>
                </a:solidFill>
                <a:latin typeface="+mj-lt"/>
                <a:ea typeface="+mj-ea"/>
                <a:cs typeface="+mj-cs"/>
              </a:defRPr>
            </a:lvl1pPr>
            <a:lvl2pPr algn="ctr" rtl="0" eaLnBrk="1" fontAlgn="base" hangingPunct="1">
              <a:spcBef>
                <a:spcPct val="0"/>
              </a:spcBef>
              <a:spcAft>
                <a:spcPct val="0"/>
              </a:spcAft>
              <a:defRPr sz="3400">
                <a:solidFill>
                  <a:schemeClr val="tx2"/>
                </a:solidFill>
                <a:latin typeface="Arial" charset="0"/>
              </a:defRPr>
            </a:lvl2pPr>
            <a:lvl3pPr algn="ctr" rtl="0" eaLnBrk="1" fontAlgn="base" hangingPunct="1">
              <a:spcBef>
                <a:spcPct val="0"/>
              </a:spcBef>
              <a:spcAft>
                <a:spcPct val="0"/>
              </a:spcAft>
              <a:defRPr sz="3400">
                <a:solidFill>
                  <a:schemeClr val="tx2"/>
                </a:solidFill>
                <a:latin typeface="Arial" charset="0"/>
              </a:defRPr>
            </a:lvl3pPr>
            <a:lvl4pPr algn="ctr" rtl="0" eaLnBrk="1" fontAlgn="base" hangingPunct="1">
              <a:spcBef>
                <a:spcPct val="0"/>
              </a:spcBef>
              <a:spcAft>
                <a:spcPct val="0"/>
              </a:spcAft>
              <a:defRPr sz="3400">
                <a:solidFill>
                  <a:schemeClr val="tx2"/>
                </a:solidFill>
                <a:latin typeface="Arial" charset="0"/>
              </a:defRPr>
            </a:lvl4pPr>
            <a:lvl5pPr algn="ctr" rtl="0" eaLnBrk="1" fontAlgn="base" hangingPunct="1">
              <a:spcBef>
                <a:spcPct val="0"/>
              </a:spcBef>
              <a:spcAft>
                <a:spcPct val="0"/>
              </a:spcAft>
              <a:defRPr sz="3400">
                <a:solidFill>
                  <a:schemeClr val="tx2"/>
                </a:solidFill>
                <a:latin typeface="Arial" charset="0"/>
              </a:defRPr>
            </a:lvl5pPr>
            <a:lvl6pPr marL="457200" algn="ctr" rtl="0" eaLnBrk="1" fontAlgn="base" hangingPunct="1">
              <a:spcBef>
                <a:spcPct val="0"/>
              </a:spcBef>
              <a:spcAft>
                <a:spcPct val="0"/>
              </a:spcAft>
              <a:defRPr sz="3400">
                <a:solidFill>
                  <a:schemeClr val="tx2"/>
                </a:solidFill>
                <a:latin typeface="Arial" charset="0"/>
              </a:defRPr>
            </a:lvl6pPr>
            <a:lvl7pPr marL="914400" algn="ctr" rtl="0" eaLnBrk="1" fontAlgn="base" hangingPunct="1">
              <a:spcBef>
                <a:spcPct val="0"/>
              </a:spcBef>
              <a:spcAft>
                <a:spcPct val="0"/>
              </a:spcAft>
              <a:defRPr sz="3400">
                <a:solidFill>
                  <a:schemeClr val="tx2"/>
                </a:solidFill>
                <a:latin typeface="Arial" charset="0"/>
              </a:defRPr>
            </a:lvl7pPr>
            <a:lvl8pPr marL="1371600" algn="ctr" rtl="0" eaLnBrk="1" fontAlgn="base" hangingPunct="1">
              <a:spcBef>
                <a:spcPct val="0"/>
              </a:spcBef>
              <a:spcAft>
                <a:spcPct val="0"/>
              </a:spcAft>
              <a:defRPr sz="3400">
                <a:solidFill>
                  <a:schemeClr val="tx2"/>
                </a:solidFill>
                <a:latin typeface="Arial" charset="0"/>
              </a:defRPr>
            </a:lvl8pPr>
            <a:lvl9pPr marL="1828800" algn="ctr" rtl="0" eaLnBrk="1" fontAlgn="base" hangingPunct="1">
              <a:spcBef>
                <a:spcPct val="0"/>
              </a:spcBef>
              <a:spcAft>
                <a:spcPct val="0"/>
              </a:spcAft>
              <a:defRPr sz="3400">
                <a:solidFill>
                  <a:schemeClr val="tx2"/>
                </a:solidFill>
                <a:latin typeface="Arial" charset="0"/>
              </a:defRPr>
            </a:lvl9pPr>
          </a:lstStyle>
          <a:p>
            <a:pPr>
              <a:buNone/>
            </a:pPr>
            <a:r>
              <a:rPr lang="sv-SE" sz="3200" b="1" kern="0" dirty="0" smtClean="0">
                <a:solidFill>
                  <a:schemeClr val="bg1"/>
                </a:solidFill>
              </a:rPr>
              <a:t>Sekretess</a:t>
            </a:r>
            <a:endParaRPr lang="sv-SE" sz="3200" b="1" kern="0" dirty="0">
              <a:solidFill>
                <a:schemeClr val="bg1"/>
              </a:solidFill>
            </a:endParaRPr>
          </a:p>
        </p:txBody>
      </p:sp>
      <p:sp>
        <p:nvSpPr>
          <p:cNvPr id="4" name="Rektangel 3"/>
          <p:cNvSpPr/>
          <p:nvPr/>
        </p:nvSpPr>
        <p:spPr>
          <a:xfrm>
            <a:off x="1112028" y="1592653"/>
            <a:ext cx="6912768" cy="3492531"/>
          </a:xfrm>
          <a:prstGeom prst="rect">
            <a:avLst/>
          </a:prstGeom>
          <a:solidFill>
            <a:schemeClr val="bg1">
              <a:alpha val="93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1" b="0" i="0" u="none" strike="noStrike" kern="1200" cap="none" spc="0" normalizeH="0" baseline="0" noProof="0">
              <a:ln>
                <a:noFill/>
              </a:ln>
              <a:solidFill>
                <a:prstClr val="white"/>
              </a:solidFill>
              <a:effectLst/>
              <a:uLnTx/>
              <a:uFillTx/>
              <a:latin typeface="Calibri"/>
              <a:ea typeface="+mn-ea"/>
              <a:cs typeface="+mn-cs"/>
            </a:endParaRPr>
          </a:p>
        </p:txBody>
      </p:sp>
      <p:sp>
        <p:nvSpPr>
          <p:cNvPr id="5" name="Rektangel 4"/>
          <p:cNvSpPr/>
          <p:nvPr/>
        </p:nvSpPr>
        <p:spPr>
          <a:xfrm>
            <a:off x="1293403" y="1751325"/>
            <a:ext cx="5904657" cy="3123932"/>
          </a:xfrm>
          <a:prstGeom prst="rect">
            <a:avLst/>
          </a:prstGeom>
        </p:spPr>
        <p:txBody>
          <a:bodyPr wrap="square">
            <a:spAutoFit/>
          </a:bodyPr>
          <a:lstStyle/>
          <a:p>
            <a:pPr marL="342900" indent="-342900">
              <a:spcAft>
                <a:spcPts val="1000"/>
              </a:spcAft>
            </a:pPr>
            <a:r>
              <a:rPr lang="sv-SE" sz="2000" dirty="0" smtClean="0">
                <a:solidFill>
                  <a:schemeClr val="tx1"/>
                </a:solidFill>
                <a:ea typeface="Garamond" panose="02020404030301010803" pitchFamily="18" charset="0"/>
                <a:cs typeface="Times New Roman" panose="02020603050405020304" pitchFamily="18" charset="0"/>
              </a:rPr>
              <a:t>Minst 5 svar/50 % svarande för rapport</a:t>
            </a:r>
          </a:p>
          <a:p>
            <a:pPr marL="342900" indent="-342900">
              <a:spcAft>
                <a:spcPts val="1000"/>
              </a:spcAft>
            </a:pPr>
            <a:r>
              <a:rPr lang="sv-SE" sz="2000" dirty="0" smtClean="0">
                <a:solidFill>
                  <a:schemeClr val="tx1"/>
                </a:solidFill>
                <a:effectLst/>
                <a:latin typeface="+mn-lt"/>
                <a:ea typeface="Garamond" panose="02020404030301010803" pitchFamily="18" charset="0"/>
                <a:cs typeface="Times New Roman" panose="02020603050405020304" pitchFamily="18" charset="0"/>
              </a:rPr>
              <a:t>Svaren går till extern leverantör, ingen på kommunen kan se enskilda svar</a:t>
            </a:r>
          </a:p>
          <a:p>
            <a:pPr marL="342900" indent="-342900">
              <a:spcAft>
                <a:spcPts val="1000"/>
              </a:spcAft>
            </a:pPr>
            <a:r>
              <a:rPr lang="sv-SE" sz="2000" dirty="0" smtClean="0">
                <a:solidFill>
                  <a:schemeClr val="tx1"/>
                </a:solidFill>
                <a:latin typeface="+mn-lt"/>
                <a:ea typeface="Garamond" panose="02020404030301010803" pitchFamily="18" charset="0"/>
                <a:cs typeface="Times New Roman" panose="02020603050405020304" pitchFamily="18" charset="0"/>
              </a:rPr>
              <a:t>Bakgrundsinformationen används endast på kommunövergripande nivå</a:t>
            </a:r>
          </a:p>
          <a:p>
            <a:pPr marL="342900" indent="-342900">
              <a:spcAft>
                <a:spcPts val="1000"/>
              </a:spcAft>
            </a:pPr>
            <a:r>
              <a:rPr lang="sv-SE" sz="2000" dirty="0" smtClean="0">
                <a:solidFill>
                  <a:schemeClr val="tx1"/>
                </a:solidFill>
                <a:latin typeface="+mn-lt"/>
                <a:ea typeface="Garamond" panose="02020404030301010803" pitchFamily="18" charset="0"/>
                <a:cs typeface="Times New Roman" panose="02020603050405020304" pitchFamily="18" charset="0"/>
              </a:rPr>
              <a:t>Svar rörande kränkande särbehandling redovisas på avdelningsnivå. Måste vara minst 10 svarande på avdelningen för rapport</a:t>
            </a:r>
            <a:endParaRPr lang="sv-SE" sz="2000" dirty="0" smtClean="0">
              <a:solidFill>
                <a:schemeClr val="tx1"/>
              </a:solidFill>
              <a:effectLst/>
              <a:latin typeface="+mn-lt"/>
              <a:ea typeface="Garamond" panose="02020404030301010803" pitchFamily="18" charset="0"/>
              <a:cs typeface="Times New Roman" panose="02020603050405020304" pitchFamily="18" charset="0"/>
            </a:endParaRPr>
          </a:p>
        </p:txBody>
      </p:sp>
    </p:spTree>
    <p:extLst>
      <p:ext uri="{BB962C8B-B14F-4D97-AF65-F5344CB8AC3E}">
        <p14:creationId xmlns:p14="http://schemas.microsoft.com/office/powerpoint/2010/main" val="1606812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ndj\AppData\Local\Microsoft\Windows\Temporary Internet Files\Content.IE5\Q8R5RONT\MP900309636[1].jp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Effect>
                      <a14:brightnessContrast bright="28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5918468"/>
          </a:xfrm>
          <a:prstGeom prst="rect">
            <a:avLst/>
          </a:prstGeom>
          <a:noFill/>
          <a:extLst>
            <a:ext uri="{909E8E84-426E-40DD-AFC4-6F175D3DCCD1}">
              <a14:hiddenFill xmlns:a14="http://schemas.microsoft.com/office/drawing/2010/main">
                <a:solidFill>
                  <a:srgbClr val="FFFFFF"/>
                </a:solidFill>
              </a14:hiddenFill>
            </a:ext>
          </a:extLst>
        </p:spPr>
      </p:pic>
      <p:sp>
        <p:nvSpPr>
          <p:cNvPr id="3" name="Rubrik 1"/>
          <p:cNvSpPr txBox="1">
            <a:spLocks/>
          </p:cNvSpPr>
          <p:nvPr/>
        </p:nvSpPr>
        <p:spPr>
          <a:xfrm>
            <a:off x="359532" y="699071"/>
            <a:ext cx="7772400" cy="1470025"/>
          </a:xfrm>
          <a:prstGeom prst="rect">
            <a:avLst/>
          </a:prstGeom>
        </p:spPr>
        <p:txBody>
          <a:bodyPr>
            <a:normAutofit/>
          </a:bodyPr>
          <a:lstStyle>
            <a:lvl1pPr algn="ctr" rtl="0" eaLnBrk="1" fontAlgn="base" hangingPunct="1">
              <a:spcBef>
                <a:spcPct val="0"/>
              </a:spcBef>
              <a:spcAft>
                <a:spcPct val="0"/>
              </a:spcAft>
              <a:defRPr sz="3400">
                <a:solidFill>
                  <a:schemeClr val="tx2"/>
                </a:solidFill>
                <a:latin typeface="+mj-lt"/>
                <a:ea typeface="+mj-ea"/>
                <a:cs typeface="+mj-cs"/>
              </a:defRPr>
            </a:lvl1pPr>
            <a:lvl2pPr algn="ctr" rtl="0" eaLnBrk="1" fontAlgn="base" hangingPunct="1">
              <a:spcBef>
                <a:spcPct val="0"/>
              </a:spcBef>
              <a:spcAft>
                <a:spcPct val="0"/>
              </a:spcAft>
              <a:defRPr sz="3400">
                <a:solidFill>
                  <a:schemeClr val="tx2"/>
                </a:solidFill>
                <a:latin typeface="Arial" charset="0"/>
              </a:defRPr>
            </a:lvl2pPr>
            <a:lvl3pPr algn="ctr" rtl="0" eaLnBrk="1" fontAlgn="base" hangingPunct="1">
              <a:spcBef>
                <a:spcPct val="0"/>
              </a:spcBef>
              <a:spcAft>
                <a:spcPct val="0"/>
              </a:spcAft>
              <a:defRPr sz="3400">
                <a:solidFill>
                  <a:schemeClr val="tx2"/>
                </a:solidFill>
                <a:latin typeface="Arial" charset="0"/>
              </a:defRPr>
            </a:lvl3pPr>
            <a:lvl4pPr algn="ctr" rtl="0" eaLnBrk="1" fontAlgn="base" hangingPunct="1">
              <a:spcBef>
                <a:spcPct val="0"/>
              </a:spcBef>
              <a:spcAft>
                <a:spcPct val="0"/>
              </a:spcAft>
              <a:defRPr sz="3400">
                <a:solidFill>
                  <a:schemeClr val="tx2"/>
                </a:solidFill>
                <a:latin typeface="Arial" charset="0"/>
              </a:defRPr>
            </a:lvl4pPr>
            <a:lvl5pPr algn="ctr" rtl="0" eaLnBrk="1" fontAlgn="base" hangingPunct="1">
              <a:spcBef>
                <a:spcPct val="0"/>
              </a:spcBef>
              <a:spcAft>
                <a:spcPct val="0"/>
              </a:spcAft>
              <a:defRPr sz="3400">
                <a:solidFill>
                  <a:schemeClr val="tx2"/>
                </a:solidFill>
                <a:latin typeface="Arial" charset="0"/>
              </a:defRPr>
            </a:lvl5pPr>
            <a:lvl6pPr marL="457200" algn="ctr" rtl="0" eaLnBrk="1" fontAlgn="base" hangingPunct="1">
              <a:spcBef>
                <a:spcPct val="0"/>
              </a:spcBef>
              <a:spcAft>
                <a:spcPct val="0"/>
              </a:spcAft>
              <a:defRPr sz="3400">
                <a:solidFill>
                  <a:schemeClr val="tx2"/>
                </a:solidFill>
                <a:latin typeface="Arial" charset="0"/>
              </a:defRPr>
            </a:lvl6pPr>
            <a:lvl7pPr marL="914400" algn="ctr" rtl="0" eaLnBrk="1" fontAlgn="base" hangingPunct="1">
              <a:spcBef>
                <a:spcPct val="0"/>
              </a:spcBef>
              <a:spcAft>
                <a:spcPct val="0"/>
              </a:spcAft>
              <a:defRPr sz="3400">
                <a:solidFill>
                  <a:schemeClr val="tx2"/>
                </a:solidFill>
                <a:latin typeface="Arial" charset="0"/>
              </a:defRPr>
            </a:lvl7pPr>
            <a:lvl8pPr marL="1371600" algn="ctr" rtl="0" eaLnBrk="1" fontAlgn="base" hangingPunct="1">
              <a:spcBef>
                <a:spcPct val="0"/>
              </a:spcBef>
              <a:spcAft>
                <a:spcPct val="0"/>
              </a:spcAft>
              <a:defRPr sz="3400">
                <a:solidFill>
                  <a:schemeClr val="tx2"/>
                </a:solidFill>
                <a:latin typeface="Arial" charset="0"/>
              </a:defRPr>
            </a:lvl8pPr>
            <a:lvl9pPr marL="1828800" algn="ctr" rtl="0" eaLnBrk="1" fontAlgn="base" hangingPunct="1">
              <a:spcBef>
                <a:spcPct val="0"/>
              </a:spcBef>
              <a:spcAft>
                <a:spcPct val="0"/>
              </a:spcAft>
              <a:defRPr sz="3400">
                <a:solidFill>
                  <a:schemeClr val="tx2"/>
                </a:solidFill>
                <a:latin typeface="Arial" charset="0"/>
              </a:defRPr>
            </a:lvl9pPr>
          </a:lstStyle>
          <a:p>
            <a:pPr>
              <a:buNone/>
            </a:pPr>
            <a:r>
              <a:rPr lang="sv-SE" sz="3200" b="1" kern="0" dirty="0" smtClean="0">
                <a:solidFill>
                  <a:schemeClr val="tx1"/>
                </a:solidFill>
              </a:rPr>
              <a:t>Tidplan</a:t>
            </a:r>
            <a:endParaRPr lang="sv-SE" sz="3200" b="1" kern="0" dirty="0">
              <a:solidFill>
                <a:schemeClr val="tx1"/>
              </a:solidFill>
            </a:endParaRPr>
          </a:p>
        </p:txBody>
      </p:sp>
      <p:sp>
        <p:nvSpPr>
          <p:cNvPr id="4" name="Rektangel 3"/>
          <p:cNvSpPr/>
          <p:nvPr/>
        </p:nvSpPr>
        <p:spPr>
          <a:xfrm>
            <a:off x="1401416" y="1844824"/>
            <a:ext cx="5688632" cy="3270039"/>
          </a:xfrm>
          <a:prstGeom prst="rect">
            <a:avLst/>
          </a:prstGeom>
          <a:solidFill>
            <a:schemeClr val="bg1">
              <a:alpha val="93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1" b="0" i="0" u="none" strike="noStrike" kern="1200" cap="none" spc="0" normalizeH="0" baseline="0" noProof="0">
              <a:ln>
                <a:noFill/>
              </a:ln>
              <a:solidFill>
                <a:prstClr val="white"/>
              </a:solidFill>
              <a:effectLst/>
              <a:uLnTx/>
              <a:uFillTx/>
              <a:latin typeface="Calibri"/>
              <a:ea typeface="+mn-ea"/>
              <a:cs typeface="+mn-cs"/>
            </a:endParaRPr>
          </a:p>
        </p:txBody>
      </p:sp>
      <p:sp>
        <p:nvSpPr>
          <p:cNvPr id="5" name="Rektangel 4"/>
          <p:cNvSpPr/>
          <p:nvPr/>
        </p:nvSpPr>
        <p:spPr>
          <a:xfrm>
            <a:off x="1619671" y="2204864"/>
            <a:ext cx="5904657" cy="2318583"/>
          </a:xfrm>
          <a:prstGeom prst="rect">
            <a:avLst/>
          </a:prstGeom>
        </p:spPr>
        <p:txBody>
          <a:bodyPr wrap="square">
            <a:spAutoFit/>
          </a:bodyPr>
          <a:lstStyle/>
          <a:p>
            <a:pPr marL="342900" indent="-342900">
              <a:spcAft>
                <a:spcPts val="1000"/>
              </a:spcAft>
            </a:pPr>
            <a:r>
              <a:rPr lang="sv-SE" sz="2000" dirty="0" smtClean="0">
                <a:solidFill>
                  <a:schemeClr val="tx1"/>
                </a:solidFill>
                <a:ea typeface="Garamond" panose="02020404030301010803" pitchFamily="18" charset="0"/>
                <a:cs typeface="Times New Roman" panose="02020603050405020304" pitchFamily="18" charset="0"/>
              </a:rPr>
              <a:t>APU öppen att svara på 23/9-7/10</a:t>
            </a:r>
          </a:p>
          <a:p>
            <a:pPr marL="342900" indent="-342900">
              <a:spcAft>
                <a:spcPts val="1000"/>
              </a:spcAft>
            </a:pPr>
            <a:r>
              <a:rPr lang="sv-SE" sz="2000" dirty="0" smtClean="0">
                <a:solidFill>
                  <a:schemeClr val="tx1"/>
                </a:solidFill>
                <a:effectLst/>
                <a:latin typeface="+mn-lt"/>
                <a:ea typeface="Garamond" panose="02020404030301010803" pitchFamily="18" charset="0"/>
                <a:cs typeface="Times New Roman" panose="02020603050405020304" pitchFamily="18" charset="0"/>
              </a:rPr>
              <a:t>I november kan vi kika på resultatet tillsammans</a:t>
            </a:r>
          </a:p>
          <a:p>
            <a:pPr marL="342900" indent="-342900">
              <a:spcAft>
                <a:spcPts val="1000"/>
              </a:spcAft>
            </a:pPr>
            <a:r>
              <a:rPr lang="sv-SE" sz="2000" dirty="0">
                <a:solidFill>
                  <a:schemeClr val="tx1"/>
                </a:solidFill>
                <a:latin typeface="+mn-lt"/>
                <a:ea typeface="Garamond" panose="02020404030301010803" pitchFamily="18" charset="0"/>
                <a:cs typeface="Times New Roman" panose="02020603050405020304" pitchFamily="18" charset="0"/>
              </a:rPr>
              <a:t>Det är obligatoriskt att svara på undersökningen. När alla svarar blir resultatet trovärdigt jämfört med om få svarar</a:t>
            </a:r>
          </a:p>
        </p:txBody>
      </p:sp>
    </p:spTree>
    <p:extLst>
      <p:ext uri="{BB962C8B-B14F-4D97-AF65-F5344CB8AC3E}">
        <p14:creationId xmlns:p14="http://schemas.microsoft.com/office/powerpoint/2010/main" val="2349585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38" y="915718"/>
            <a:ext cx="8448940" cy="4752528"/>
          </a:xfrm>
          <a:prstGeom prst="rect">
            <a:avLst/>
          </a:prstGeom>
        </p:spPr>
      </p:pic>
      <p:sp>
        <p:nvSpPr>
          <p:cNvPr id="2" name="Rubrik 1"/>
          <p:cNvSpPr>
            <a:spLocks noGrp="1"/>
          </p:cNvSpPr>
          <p:nvPr>
            <p:ph type="ctrTitle"/>
          </p:nvPr>
        </p:nvSpPr>
        <p:spPr>
          <a:xfrm>
            <a:off x="323528" y="-459432"/>
            <a:ext cx="9217024" cy="1224136"/>
          </a:xfrm>
        </p:spPr>
        <p:txBody>
          <a:bodyPr>
            <a:normAutofit/>
          </a:bodyPr>
          <a:lstStyle/>
          <a:p>
            <a:pPr algn="l"/>
            <a:r>
              <a:rPr lang="sv-SE" b="1" dirty="0" smtClean="0">
                <a:solidFill>
                  <a:schemeClr val="tx1"/>
                </a:solidFill>
              </a:rPr>
              <a:t/>
            </a:r>
            <a:br>
              <a:rPr lang="sv-SE" b="1" dirty="0" smtClean="0">
                <a:solidFill>
                  <a:schemeClr val="tx1"/>
                </a:solidFill>
              </a:rPr>
            </a:br>
            <a:r>
              <a:rPr lang="sv-SE" b="1" dirty="0" smtClean="0">
                <a:solidFill>
                  <a:schemeClr val="tx1"/>
                </a:solidFill>
              </a:rPr>
              <a:t>Tack för er uppmärksamhet!</a:t>
            </a:r>
            <a:endParaRPr lang="sv-SE" sz="1800" dirty="0">
              <a:solidFill>
                <a:schemeClr val="tx1"/>
              </a:solidFill>
            </a:endParaRPr>
          </a:p>
        </p:txBody>
      </p:sp>
    </p:spTree>
    <p:extLst>
      <p:ext uri="{BB962C8B-B14F-4D97-AF65-F5344CB8AC3E}">
        <p14:creationId xmlns:p14="http://schemas.microsoft.com/office/powerpoint/2010/main" val="2369691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Haninge_liggande">
  <a:themeElements>
    <a:clrScheme name="Anpassat 2">
      <a:dk1>
        <a:sysClr val="windowText" lastClr="000000"/>
      </a:dk1>
      <a:lt1>
        <a:sysClr val="window" lastClr="FFFFFF"/>
      </a:lt1>
      <a:dk2>
        <a:srgbClr val="0000FF"/>
      </a:dk2>
      <a:lt2>
        <a:srgbClr val="EEECE1"/>
      </a:lt2>
      <a:accent1>
        <a:srgbClr val="0081C5"/>
      </a:accent1>
      <a:accent2>
        <a:srgbClr val="E28F27"/>
      </a:accent2>
      <a:accent3>
        <a:srgbClr val="DC4228"/>
      </a:accent3>
      <a:accent4>
        <a:srgbClr val="8FB63F"/>
      </a:accent4>
      <a:accent5>
        <a:srgbClr val="582C83"/>
      </a:accent5>
      <a:accent6>
        <a:srgbClr val="A77550"/>
      </a:accent6>
      <a:hlink>
        <a:srgbClr val="0000FF"/>
      </a:hlink>
      <a:folHlink>
        <a:srgbClr val="800080"/>
      </a:folHlink>
    </a:clrScheme>
    <a:fontScheme name="Haninge_liggan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sv-SE" altLang="sv-SE" sz="3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sv-SE" altLang="sv-SE" sz="3400" b="0" i="0" u="none" strike="noStrike" cap="none" normalizeH="0" baseline="0" smtClean="0">
            <a:ln>
              <a:noFill/>
            </a:ln>
            <a:solidFill>
              <a:schemeClr val="tx2"/>
            </a:solidFill>
            <a:effectLst/>
            <a:latin typeface="Arial" charset="0"/>
          </a:defRPr>
        </a:defPPr>
      </a:lstStyle>
    </a:lnDef>
  </a:objectDefaults>
  <a:extraClrSchemeLst>
    <a:extraClrScheme>
      <a:clrScheme name="Haninge_liggan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ninge_liggan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ninge_liggan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ninge_liggan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ninge_liggan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ninge_liggan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ninge_liggan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ninge_liggan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ninge_liggan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ninge_liggan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ninge_liggan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ninge_liggan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Haninge_liggande</Template>
  <TotalTime>0</TotalTime>
  <Words>2263</Words>
  <Application>Microsoft Office PowerPoint</Application>
  <PresentationFormat>Bildspel på skärmen (4:3)</PresentationFormat>
  <Paragraphs>123</Paragraphs>
  <Slides>8</Slides>
  <Notes>8</Notes>
  <HiddenSlides>1</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8</vt:i4>
      </vt:variant>
    </vt:vector>
  </HeadingPairs>
  <TitlesOfParts>
    <vt:vector size="17" baseType="lpstr">
      <vt:lpstr>AGaramond</vt:lpstr>
      <vt:lpstr>Arial</vt:lpstr>
      <vt:lpstr>Book Antiqua</vt:lpstr>
      <vt:lpstr>Calibri</vt:lpstr>
      <vt:lpstr>Garamond</vt:lpstr>
      <vt:lpstr>Times</vt:lpstr>
      <vt:lpstr>Times New Roman</vt:lpstr>
      <vt:lpstr>Wingdings</vt:lpstr>
      <vt:lpstr>Haninge_liggande</vt:lpstr>
      <vt:lpstr> Arbetsplatsundersökning 2020  </vt:lpstr>
      <vt:lpstr>Varför arbetsplatsundersökning?</vt:lpstr>
      <vt:lpstr>Varför är arbetsmiljö viktigt? </vt:lpstr>
      <vt:lpstr>Hur har vi jobbat med APU 2019</vt:lpstr>
      <vt:lpstr>Systematiskt arbetsmiljöarbete</vt:lpstr>
      <vt:lpstr>PowerPoint-presentation</vt:lpstr>
      <vt:lpstr>PowerPoint-presentation</vt:lpstr>
      <vt:lpstr> Tack för er uppmärksamhet!</vt:lpstr>
    </vt:vector>
  </TitlesOfParts>
  <Company>Haninge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Grupputveckling för enhet</dc:title>
  <dc:creator>%USERNAME%</dc:creator>
  <cp:lastModifiedBy>Marie Lilja Lindgren</cp:lastModifiedBy>
  <cp:revision>270</cp:revision>
  <cp:lastPrinted>2019-08-12T12:21:38Z</cp:lastPrinted>
  <dcterms:created xsi:type="dcterms:W3CDTF">2016-06-09T13:18:28Z</dcterms:created>
  <dcterms:modified xsi:type="dcterms:W3CDTF">2020-08-27T06:58:44Z</dcterms:modified>
</cp:coreProperties>
</file>