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76" r:id="rId2"/>
    <p:sldId id="347" r:id="rId3"/>
    <p:sldId id="344" r:id="rId4"/>
    <p:sldId id="354" r:id="rId5"/>
    <p:sldId id="417" r:id="rId6"/>
    <p:sldId id="436" r:id="rId7"/>
    <p:sldId id="425" r:id="rId8"/>
    <p:sldId id="374" r:id="rId9"/>
    <p:sldId id="523" r:id="rId10"/>
    <p:sldId id="430" r:id="rId11"/>
    <p:sldId id="431" r:id="rId12"/>
    <p:sldId id="378" r:id="rId13"/>
    <p:sldId id="409" r:id="rId14"/>
    <p:sldId id="426" r:id="rId15"/>
    <p:sldId id="360" r:id="rId16"/>
    <p:sldId id="437" r:id="rId17"/>
    <p:sldId id="573" r:id="rId18"/>
    <p:sldId id="390" r:id="rId19"/>
    <p:sldId id="572" r:id="rId20"/>
    <p:sldId id="574" r:id="rId21"/>
    <p:sldId id="424" r:id="rId22"/>
    <p:sldId id="501" r:id="rId23"/>
    <p:sldId id="413" r:id="rId24"/>
    <p:sldId id="434" r:id="rId25"/>
    <p:sldId id="57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55" autoAdjust="0"/>
  </p:normalViewPr>
  <p:slideViewPr>
    <p:cSldViewPr snapToGrid="0" showGuides="1">
      <p:cViewPr varScale="1">
        <p:scale>
          <a:sx n="70" d="100"/>
          <a:sy n="70" d="100"/>
        </p:scale>
        <p:origin x="1094" y="4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2023-10-24</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2023-10-24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Denna bild tar du bort innan presentation på APT (totalt tar du bort bilderna 1 – 6).</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a:p>
        </p:txBody>
      </p:sp>
    </p:spTree>
    <p:extLst>
      <p:ext uri="{BB962C8B-B14F-4D97-AF65-F5344CB8AC3E}">
        <p14:creationId xmlns:p14="http://schemas.microsoft.com/office/powerpoint/2010/main" val="31266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Siffrorna tar du från APU-rapporten.</a:t>
            </a:r>
          </a:p>
          <a:p>
            <a:r>
              <a:rPr lang="sv-SE" baseline="0" dirty="0"/>
              <a:t>Kom ihåg att du som chef endast ska redovisa resultatet. Visa ett nyfiket förhållningssätt. All tolkning/reflektion sker tillsammans med medarbetarna. </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311269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Titta i APU-rapporten och i</a:t>
            </a:r>
            <a:r>
              <a:rPr lang="sv-SE" baseline="0" dirty="0"/>
              <a:t>dentifiera de frågor som har högst medelvärde och skriv in dem.</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16740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Titta i APU-rapporten och i</a:t>
            </a:r>
            <a:r>
              <a:rPr lang="sv-SE" baseline="0" dirty="0"/>
              <a:t>dentifiera de frågor som har lägst medelvärde och skriv in dem.</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12</a:t>
            </a:fld>
            <a:endParaRPr lang="sv-SE" altLang="sv-SE"/>
          </a:p>
        </p:txBody>
      </p:sp>
    </p:spTree>
    <p:extLst>
      <p:ext uri="{BB962C8B-B14F-4D97-AF65-F5344CB8AC3E}">
        <p14:creationId xmlns:p14="http://schemas.microsoft.com/office/powerpoint/2010/main" val="147050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4938" y="131763"/>
            <a:ext cx="4557713" cy="2563812"/>
          </a:xfrm>
        </p:spPr>
      </p:sp>
      <p:sp>
        <p:nvSpPr>
          <p:cNvPr id="3" name="Platshållare för anteckningar 2"/>
          <p:cNvSpPr>
            <a:spLocks noGrp="1"/>
          </p:cNvSpPr>
          <p:nvPr>
            <p:ph type="body" idx="1"/>
          </p:nvPr>
        </p:nvSpPr>
        <p:spPr>
          <a:xfrm>
            <a:off x="230485" y="2875087"/>
            <a:ext cx="6408712" cy="6696744"/>
          </a:xfrm>
        </p:spPr>
        <p:txBody>
          <a:bodyPr/>
          <a:lstStyle/>
          <a:p>
            <a:pPr>
              <a:spcBef>
                <a:spcPts val="0"/>
              </a:spcBef>
              <a:spcAft>
                <a:spcPts val="600"/>
              </a:spcAft>
            </a:pPr>
            <a:r>
              <a:rPr lang="sv-SE" sz="1200" dirty="0">
                <a:solidFill>
                  <a:schemeClr val="tx1"/>
                </a:solidFill>
              </a:rPr>
              <a:t>Vid behov kompletterar chef och skyddsombud tidigare identifierade utvecklingsområden (arbetsmiljöåtgärder) som inte fångats upp i APU resultatet</a:t>
            </a:r>
            <a:r>
              <a:rPr lang="sv-SE" sz="1200" baseline="0" dirty="0">
                <a:solidFill>
                  <a:schemeClr val="tx1"/>
                </a:solidFill>
              </a:rPr>
              <a:t> och som kan behöva synliggöras. </a:t>
            </a:r>
            <a:endParaRPr lang="sv-SE" sz="1200" b="0" i="0"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281033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Kartläggning och</a:t>
            </a:r>
            <a:r>
              <a:rPr lang="sv-SE" sz="1200" kern="1200" baseline="0" dirty="0">
                <a:solidFill>
                  <a:schemeClr val="tx1"/>
                </a:solidFill>
                <a:effectLst/>
                <a:latin typeface="Times" pitchFamily="-16" charset="0"/>
                <a:ea typeface="+mn-ea"/>
                <a:cs typeface="+mn-cs"/>
              </a:rPr>
              <a:t> dialog </a:t>
            </a:r>
            <a:r>
              <a:rPr lang="sv-SE" sz="1200" kern="1200" dirty="0">
                <a:solidFill>
                  <a:schemeClr val="tx1"/>
                </a:solidFill>
                <a:effectLst/>
                <a:latin typeface="Times" pitchFamily="-16" charset="0"/>
                <a:ea typeface="+mn-ea"/>
                <a:cs typeface="+mn-cs"/>
              </a:rPr>
              <a:t>kring</a:t>
            </a:r>
            <a:r>
              <a:rPr lang="sv-SE" sz="1200" kern="1200" baseline="0" dirty="0">
                <a:solidFill>
                  <a:schemeClr val="tx1"/>
                </a:solidFill>
                <a:effectLst/>
                <a:latin typeface="Times" pitchFamily="-16" charset="0"/>
                <a:ea typeface="+mn-ea"/>
                <a:cs typeface="+mn-cs"/>
              </a:rPr>
              <a:t> utvecklingsområden </a:t>
            </a:r>
            <a:r>
              <a:rPr lang="sv-SE" sz="1200" kern="1200" dirty="0">
                <a:solidFill>
                  <a:schemeClr val="tx1"/>
                </a:solidFill>
                <a:effectLst/>
                <a:latin typeface="Times" pitchFamily="-16" charset="0"/>
                <a:ea typeface="+mn-ea"/>
                <a:cs typeface="+mn-cs"/>
              </a:rPr>
              <a:t>börjar. </a:t>
            </a:r>
            <a:br>
              <a:rPr lang="sv-SE" sz="1200" kern="1200" dirty="0">
                <a:solidFill>
                  <a:schemeClr val="tx1"/>
                </a:solidFill>
                <a:effectLst/>
                <a:latin typeface="Times" pitchFamily="-16" charset="0"/>
                <a:ea typeface="+mn-ea"/>
                <a:cs typeface="+mn-cs"/>
              </a:rPr>
            </a:b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endParaRPr lang="sv-SE" b="1"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145117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2950"/>
            <a:ext cx="6616700" cy="3722688"/>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Times" pitchFamily="-16" charset="0"/>
                <a:ea typeface="+mn-ea"/>
                <a:cs typeface="+mn-cs"/>
              </a:rPr>
              <a:t>Instruktion till kartläggning/dialog</a:t>
            </a:r>
            <a:r>
              <a:rPr lang="sv-SE" sz="1200" b="1" kern="1200" baseline="0" dirty="0">
                <a:solidFill>
                  <a:schemeClr val="tx1"/>
                </a:solidFill>
                <a:effectLst/>
                <a:latin typeface="Times" pitchFamily="-16" charset="0"/>
                <a:ea typeface="+mn-ea"/>
                <a:cs typeface="+mn-cs"/>
              </a:rPr>
              <a:t>.</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Reflektera enskilt och skriv ner på post-it-lappar.</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Reflektera tillsammans i den mindre gruppen.</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Dela era reflektioner i storgruppen. </a:t>
            </a:r>
          </a:p>
          <a:p>
            <a:pPr lvl="0"/>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Du som chef skapar tillsammans med gruppen en mind-mapp/kluster av utvecklingsområden utifrån det som kommer fram i övningen. </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292134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Gruppera resultatet som kommit in i kartläggningen. </a:t>
            </a:r>
            <a:br>
              <a:rPr lang="sv-SE" dirty="0"/>
            </a:br>
            <a:br>
              <a:rPr lang="sv-SE" dirty="0"/>
            </a:br>
            <a:r>
              <a:rPr lang="sv-SE" dirty="0"/>
              <a:t>Dölj eller ta bort denna bild om du inte använder dig av </a:t>
            </a:r>
            <a:r>
              <a:rPr lang="sv-SE" dirty="0" err="1"/>
              <a:t>Mentimeter</a:t>
            </a:r>
            <a:r>
              <a:rPr lang="sv-SE" dirty="0"/>
              <a:t> vid den här övningen.</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327644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Gruppera resultatet som kommit in i kartläggningen. </a:t>
            </a:r>
          </a:p>
          <a:p>
            <a:br>
              <a:rPr lang="sv-SE" dirty="0"/>
            </a:br>
            <a:r>
              <a:rPr lang="sv-SE" dirty="0"/>
              <a:t>Dölj eller ta bort denna bild om du inte använder dig av den här metoden vid övningen.</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12936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Titta igenom mind-mappen/klustret med post-it-lappar, det vill säga resultatet av dialogen. Mind-mappen är sammanställningen över områden som behöver utvecklas för god arbetsmiljö</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och hög kvalitet i verksamheten.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Nästa steg är</a:t>
            </a:r>
            <a:r>
              <a:rPr lang="sv-SE" sz="1200" kern="1200" baseline="0" dirty="0">
                <a:solidFill>
                  <a:schemeClr val="tx1"/>
                </a:solidFill>
                <a:effectLst/>
                <a:latin typeface="Times" pitchFamily="-16" charset="0"/>
                <a:ea typeface="+mn-ea"/>
                <a:cs typeface="+mn-cs"/>
              </a:rPr>
              <a:t> att </a:t>
            </a:r>
            <a:r>
              <a:rPr lang="sv-SE" sz="1200" kern="1200" dirty="0">
                <a:solidFill>
                  <a:schemeClr val="tx1"/>
                </a:solidFill>
                <a:effectLst/>
                <a:latin typeface="Times" pitchFamily="-16" charset="0"/>
                <a:ea typeface="+mn-ea"/>
                <a:cs typeface="+mn-cs"/>
              </a:rPr>
              <a:t>medarbetarna röstar/prioriterar fram de viktigaste utvecklingsområdena. Vilka utvecklingsområden är det viktigast att arbeta vidare med? Vad skapar mest värde och nytta för verksamheten och arbetsmiljön? Är det bråttom? Finns det resurser?</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Instruktion till gruppen</a:t>
            </a:r>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Röstningen sker enskilt.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Titta igenom Mind-mappen med post-it-lappar, det vill säga resultatet av övningen.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Varje medarbetare prioritera cirka 3 utvecklingsområden. Medarbetaren har 3 poäng vardera. Fördela dem på de prioriterade områdena som du tycker är viktigast genom att sätta en tydlig prick på det området.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Tycker du att ett område är väldigt viktigt kan du sätta alla poäng på ett område, tycker du tre är lika viktiga fördelar ni 1 poäng på vardera, eller 2 poäng på ett område och 1 poäng på ett.</a:t>
            </a:r>
          </a:p>
          <a:p>
            <a:pPr marL="171450" lvl="0" indent="-171450">
              <a:buFont typeface="Arial" panose="020B0604020202020204" pitchFamily="34" charset="0"/>
              <a:buChar char="•"/>
            </a:pPr>
            <a:endParaRPr lang="sv-SE" sz="1200" kern="1200" dirty="0">
              <a:solidFill>
                <a:schemeClr val="tx1"/>
              </a:solidFill>
              <a:effectLst/>
              <a:latin typeface="Times" pitchFamily="-16" charset="0"/>
              <a:ea typeface="+mn-ea"/>
              <a:cs typeface="+mn-cs"/>
            </a:endParaRPr>
          </a:p>
          <a:p>
            <a:r>
              <a:rPr lang="sv-SE" sz="1400" i="1" dirty="0"/>
              <a:t>Alternativa metoder:</a:t>
            </a:r>
          </a:p>
          <a:p>
            <a:pPr lvl="1"/>
            <a:r>
              <a:rPr lang="sv-SE" sz="1400" i="1" dirty="0"/>
              <a:t>Anonym omröstning: numrera förslagen, be deltagarna skriva nummer på en lapp &amp; lägga i burk</a:t>
            </a:r>
          </a:p>
          <a:p>
            <a:pPr lvl="1"/>
            <a:r>
              <a:rPr lang="sv-SE" sz="1400" i="1" dirty="0"/>
              <a:t>För snabb röstning i stor grupp där alla har smart-mobil: </a:t>
            </a:r>
            <a:r>
              <a:rPr lang="sv-SE" sz="1400" i="1" dirty="0" err="1"/>
              <a:t>Wordcloud</a:t>
            </a:r>
            <a:r>
              <a:rPr lang="sv-SE" sz="1400" i="1" dirty="0"/>
              <a:t>, eller liknande</a:t>
            </a:r>
          </a:p>
          <a:p>
            <a:pPr marL="0" lvl="0" indent="0">
              <a:buFont typeface="Arial" panose="020B0604020202020204" pitchFamily="34" charset="0"/>
              <a:buNone/>
            </a:pPr>
            <a:endParaRPr lang="sv-SE" sz="1200" kern="1200" dirty="0">
              <a:solidFill>
                <a:schemeClr val="tx1"/>
              </a:solidFill>
              <a:effectLst/>
              <a:latin typeface="Times" pitchFamily="-16"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293223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240745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413438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242569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128606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Times" pitchFamily="-16" charset="0"/>
                <a:ea typeface="+mn-ea"/>
                <a:cs typeface="+mn-cs"/>
              </a:rPr>
              <a:t>Analysverktyget används för att göra en analys inför utvecklingsområdenas handlingsplan. Verktyget belyser det befintliga läget, ser till att förstå orsak och verkan, kartlägger vilka resurser som behövs samt definierar och planerar aktiviteter som leder till utveckling. </a:t>
            </a:r>
          </a:p>
          <a:p>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Önskat läge</a:t>
            </a:r>
            <a:r>
              <a:rPr lang="sv-SE" sz="1200" kern="1200" dirty="0">
                <a:solidFill>
                  <a:schemeClr val="tx1"/>
                </a:solidFill>
                <a:effectLst/>
                <a:latin typeface="Times" pitchFamily="-16" charset="0"/>
                <a:ea typeface="+mn-ea"/>
                <a:cs typeface="+mn-cs"/>
              </a:rPr>
              <a:t> </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Att ha ett önskat läge att sikta mot är bra för alla människor och grupper. Det önskade läget motiverar, inspirerar och visar oss vägen mot målet vi vill nå. </a:t>
            </a: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Förstå nuläget</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För att förstå det önskade läget behöver man samtidigt förstå sitt nuläge. Hur har vi det nu och hur vill vi att det ska vara, det vill säga vilket önskat läge har vi? Kartlägg verksamhetens nuläge i syfte att se vad det är ni vill uppnå. Vilka mål ni ska sätta upp på kort och på lång sikt? Obs:</a:t>
            </a:r>
            <a:r>
              <a:rPr lang="sv-SE" sz="1200" kern="1200" baseline="0" dirty="0">
                <a:solidFill>
                  <a:schemeClr val="tx1"/>
                </a:solidFill>
                <a:effectLst/>
                <a:latin typeface="Times" pitchFamily="-16" charset="0"/>
                <a:ea typeface="+mn-ea"/>
                <a:cs typeface="+mn-cs"/>
              </a:rPr>
              <a:t> Fastna inte för länge i att förstå nuläget!</a:t>
            </a: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v-SE" sz="1200" b="1" kern="1200" dirty="0">
                <a:solidFill>
                  <a:schemeClr val="tx1"/>
                </a:solidFill>
                <a:effectLst/>
                <a:latin typeface="Times" pitchFamily="-16" charset="0"/>
                <a:ea typeface="+mn-ea"/>
                <a:cs typeface="+mn-cs"/>
              </a:rPr>
              <a:t>Hinder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Sällan är vägen till det önskade läget och målet spikrakt, det kommer att finnas hinder. Vad vet ni om era hinder? Vad står i vägen för att ni ska nå ert mål? Obs:</a:t>
            </a:r>
            <a:r>
              <a:rPr lang="sv-SE" sz="1200" kern="1200" baseline="0" dirty="0">
                <a:solidFill>
                  <a:schemeClr val="tx1"/>
                </a:solidFill>
                <a:effectLst/>
                <a:latin typeface="Times" pitchFamily="-16" charset="0"/>
                <a:ea typeface="+mn-ea"/>
                <a:cs typeface="+mn-cs"/>
              </a:rPr>
              <a:t> Fastna inte för länge i att förstå hinder!</a:t>
            </a: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Resurser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Vilket stöd och vilka resurser har ni till er hjälp i arbetet? Vad behöver ni? Resurser kan vara allt från material, till personal, till utbildning och lokaler. </a:t>
            </a: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Aktiviteter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När ni har nuläget och det önskade läget klart för er behöver ni fundera över vad det är ni ska göra för att ta er från nuläget till det önskade läget. Börja med att reda ut vad ni behöver göra för att nå ert önskade läge. Utgå från det önskade läget och målen. Det ni gör och sätter upp som viktiga aktiviteter ska skapa nytta och värde för er och för dem ni servar (brukare, elever eller kunder). Viktigt här är att ha fokus på lösningar och aktiviteter. Det är även viktigt att tydliggöra: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var och en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vi som grupp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vår chef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som behöver kommuniceras/hanteras på högra nivå eller funktion?</a:t>
            </a: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Följ upp/Utvärdera</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Uppföljningen är ovärderlig i arbetet med mål. Det är väsentligt att du som chef tillsammans</a:t>
            </a:r>
            <a:r>
              <a:rPr lang="sv-SE" sz="1200" kern="1200" baseline="0" dirty="0">
                <a:solidFill>
                  <a:schemeClr val="tx1"/>
                </a:solidFill>
                <a:effectLst/>
                <a:latin typeface="Times" pitchFamily="-16" charset="0"/>
                <a:ea typeface="+mn-ea"/>
                <a:cs typeface="+mn-cs"/>
              </a:rPr>
              <a:t> med dina medarbetare å</a:t>
            </a:r>
            <a:r>
              <a:rPr lang="sv-SE" sz="1200" kern="1200" dirty="0">
                <a:solidFill>
                  <a:schemeClr val="tx1"/>
                </a:solidFill>
                <a:effectLst/>
                <a:latin typeface="Times" pitchFamily="-16" charset="0"/>
                <a:ea typeface="+mn-ea"/>
                <a:cs typeface="+mn-cs"/>
              </a:rPr>
              <a:t>terkommer till uppföljningen kontinuerligt. Det är också viktigt att arbetet utvärderas för att se att åtgärderna ger önskad effekt. Om ni startar utvecklingsprojekt i mindre eller större skala är det viktigt att veta om de skapat den nytta och det värde som ni hade tänkt att det skulle ge. Att noga tänka igenom hur något ska utvärderas är också en hjälp att faktiskt formulera bra mål - för bra mål går att utvärdera.</a:t>
            </a: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419A737A-799E-46C1-A01C-95007746F301}" type="slidenum">
              <a:rPr lang="sv-SE" smtClean="0"/>
              <a:t>22</a:t>
            </a:fld>
            <a:endParaRPr lang="sv-SE"/>
          </a:p>
        </p:txBody>
      </p:sp>
    </p:spTree>
    <p:extLst>
      <p:ext uri="{BB962C8B-B14F-4D97-AF65-F5344CB8AC3E}">
        <p14:creationId xmlns:p14="http://schemas.microsoft.com/office/powerpoint/2010/main" val="94776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Nästa steg är</a:t>
            </a:r>
            <a:r>
              <a:rPr lang="sv-SE" sz="1200" kern="1200" baseline="0" dirty="0">
                <a:solidFill>
                  <a:schemeClr val="tx1"/>
                </a:solidFill>
                <a:effectLst/>
                <a:latin typeface="Times" pitchFamily="-16" charset="0"/>
                <a:ea typeface="+mn-ea"/>
                <a:cs typeface="+mn-cs"/>
              </a:rPr>
              <a:t> sedan att d</a:t>
            </a:r>
            <a:r>
              <a:rPr lang="sv-SE" sz="1200" kern="1200" dirty="0">
                <a:solidFill>
                  <a:schemeClr val="tx1"/>
                </a:solidFill>
                <a:effectLst/>
                <a:latin typeface="Times" pitchFamily="-16" charset="0"/>
                <a:ea typeface="+mn-ea"/>
                <a:cs typeface="+mn-cs"/>
              </a:rPr>
              <a:t>et</a:t>
            </a:r>
            <a:r>
              <a:rPr lang="sv-SE" sz="1200" kern="1200" baseline="0" dirty="0">
                <a:solidFill>
                  <a:schemeClr val="tx1"/>
                </a:solidFill>
                <a:effectLst/>
                <a:latin typeface="Times" pitchFamily="-16" charset="0"/>
                <a:ea typeface="+mn-ea"/>
                <a:cs typeface="+mn-cs"/>
              </a:rPr>
              <a:t> som k</a:t>
            </a:r>
            <a:r>
              <a:rPr lang="sv-SE" sz="1200" kern="1200" dirty="0">
                <a:solidFill>
                  <a:schemeClr val="tx1"/>
                </a:solidFill>
                <a:effectLst/>
                <a:latin typeface="Times" pitchFamily="-16" charset="0"/>
                <a:ea typeface="+mn-ea"/>
                <a:cs typeface="+mn-cs"/>
              </a:rPr>
              <a:t>ommer fram i</a:t>
            </a:r>
            <a:r>
              <a:rPr lang="sv-SE" sz="1200" kern="1200" baseline="0" dirty="0">
                <a:solidFill>
                  <a:schemeClr val="tx1"/>
                </a:solidFill>
                <a:effectLst/>
                <a:latin typeface="Times" pitchFamily="-16" charset="0"/>
                <a:ea typeface="+mn-ea"/>
                <a:cs typeface="+mn-cs"/>
              </a:rPr>
              <a:t> analysarbetet används som underlag till a</a:t>
            </a:r>
            <a:r>
              <a:rPr lang="sv-SE" sz="1200" kern="1200" dirty="0">
                <a:solidFill>
                  <a:schemeClr val="tx1"/>
                </a:solidFill>
                <a:effectLst/>
                <a:latin typeface="Times" pitchFamily="-16" charset="0"/>
                <a:ea typeface="+mn-ea"/>
                <a:cs typeface="+mn-cs"/>
              </a:rPr>
              <a:t>tt göra en handlingsplan. I handlingsplan ska det tydligt framgå; vad är målet, vad ska ni göra för att nå det, vem ansvarar för det och när ska det vara klart? </a:t>
            </a:r>
            <a:r>
              <a:rPr lang="sv-SE" dirty="0"/>
              <a:t>Med hjälp av vår handlingsplan utvecklar vi vår arbetsplats för bättre arbetsmiljö och hög kvalitet i vår verksamhet.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a:t>
            </a:r>
            <a:r>
              <a:rPr lang="sv-SE" baseline="0" dirty="0"/>
              <a:t> även om gruppen prioriterad tre, max fem områden att arbeta med kvarstår övriga identifierade risker att hantera.</a:t>
            </a: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23</a:t>
            </a:fld>
            <a:endParaRPr lang="sv-SE" altLang="sv-SE"/>
          </a:p>
        </p:txBody>
      </p:sp>
    </p:spTree>
    <p:extLst>
      <p:ext uri="{BB962C8B-B14F-4D97-AF65-F5344CB8AC3E}">
        <p14:creationId xmlns:p14="http://schemas.microsoft.com/office/powerpoint/2010/main" val="36883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a:t>
            </a:r>
            <a:r>
              <a:rPr lang="sv-SE" baseline="0" dirty="0"/>
              <a:t> HINT https://intranet.haninge.se/min-anstallning/arbetsmiljo/arbeta-systematiskt-med-arbetsmiljon-sam/ under dokument hittar du Handlingsplan, risk- och konsekvensbedömning (WORD). </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24</a:t>
            </a:fld>
            <a:endParaRPr lang="sv-SE" altLang="sv-SE"/>
          </a:p>
        </p:txBody>
      </p:sp>
    </p:spTree>
    <p:extLst>
      <p:ext uri="{BB962C8B-B14F-4D97-AF65-F5344CB8AC3E}">
        <p14:creationId xmlns:p14="http://schemas.microsoft.com/office/powerpoint/2010/main" val="317895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Tack alla för dagens arbete.</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25</a:t>
            </a:fld>
            <a:endParaRPr lang="sv-SE"/>
          </a:p>
        </p:txBody>
      </p:sp>
    </p:spTree>
    <p:extLst>
      <p:ext uri="{BB962C8B-B14F-4D97-AF65-F5344CB8AC3E}">
        <p14:creationId xmlns:p14="http://schemas.microsoft.com/office/powerpoint/2010/main" val="357198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3</a:t>
            </a:fld>
            <a:endParaRPr lang="sv-SE" altLang="sv-SE"/>
          </a:p>
        </p:txBody>
      </p:sp>
    </p:spTree>
    <p:extLst>
      <p:ext uri="{BB962C8B-B14F-4D97-AF65-F5344CB8AC3E}">
        <p14:creationId xmlns:p14="http://schemas.microsoft.com/office/powerpoint/2010/main" val="193644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dk1"/>
              </a:solidFill>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328620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lvl="0"/>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Tillsammans med ditt skyddsombud gör</a:t>
            </a:r>
            <a:r>
              <a:rPr lang="sv-SE" sz="1200" kern="1200" baseline="0" dirty="0">
                <a:solidFill>
                  <a:schemeClr val="tx1"/>
                </a:solidFill>
                <a:effectLst/>
                <a:latin typeface="+mn-lt"/>
                <a:ea typeface="+mn-ea"/>
                <a:cs typeface="+mn-cs"/>
              </a:rPr>
              <a:t> du </a:t>
            </a:r>
            <a:r>
              <a:rPr lang="sv-SE" sz="1200" kern="1200" dirty="0">
                <a:solidFill>
                  <a:schemeClr val="tx1"/>
                </a:solidFill>
                <a:effectLst/>
                <a:latin typeface="+mn-lt"/>
                <a:ea typeface="+mn-ea"/>
                <a:cs typeface="+mn-cs"/>
              </a:rPr>
              <a:t>en riskbedömning rörande de områden i årets APU som har en stor </a:t>
            </a:r>
            <a:r>
              <a:rPr lang="sv-SE" sz="1200" kern="1200" baseline="0" dirty="0">
                <a:solidFill>
                  <a:schemeClr val="tx1"/>
                </a:solidFill>
                <a:effectLst/>
                <a:latin typeface="+mn-lt"/>
                <a:ea typeface="+mn-ea"/>
                <a:cs typeface="+mn-cs"/>
              </a:rPr>
              <a:t>andel gult och rött</a:t>
            </a:r>
            <a:r>
              <a:rPr lang="sv-SE" sz="1200" kern="1200" dirty="0">
                <a:solidFill>
                  <a:schemeClr val="tx1"/>
                </a:solidFill>
                <a:effectLst/>
                <a:latin typeface="+mn-lt"/>
                <a:ea typeface="+mn-ea"/>
                <a:cs typeface="+mn-cs"/>
              </a:rPr>
              <a:t>. I de</a:t>
            </a:r>
            <a:r>
              <a:rPr lang="sv-SE" sz="1200" kern="1200" baseline="0" dirty="0">
                <a:solidFill>
                  <a:schemeClr val="tx1"/>
                </a:solidFill>
                <a:effectLst/>
                <a:latin typeface="+mn-lt"/>
                <a:ea typeface="+mn-ea"/>
                <a:cs typeface="+mn-cs"/>
              </a:rPr>
              <a:t> fall risk- och konsekvensbedömningen hamnar på orange eller rött fält behöver du omedelbart eller snarats åtgärda dessa. </a:t>
            </a:r>
          </a:p>
          <a:p>
            <a:pPr lvl="0"/>
            <a:r>
              <a:rPr lang="sv-SE" sz="1200" kern="1200" dirty="0">
                <a:solidFill>
                  <a:schemeClr val="tx1"/>
                </a:solidFill>
                <a:effectLst/>
                <a:latin typeface="Times" pitchFamily="-16" charset="0"/>
                <a:ea typeface="+mn-ea"/>
                <a:cs typeface="+mn-cs"/>
              </a:rPr>
              <a:t>Bedöm sannolikheten och risken att området kan leda till risk för ohälsa, olycksfall eller minskad kvalitet i verksamheten samt vilken konsekvens det får om den inträffar. Använd mallen som finns i övningen:</a:t>
            </a:r>
          </a:p>
          <a:p>
            <a:pPr lvl="1"/>
            <a:r>
              <a:rPr lang="sv-SE" sz="1200" b="1" kern="1200" dirty="0">
                <a:solidFill>
                  <a:schemeClr val="tx1"/>
                </a:solidFill>
                <a:effectLst/>
                <a:latin typeface="Times" pitchFamily="-16" charset="0"/>
                <a:ea typeface="+mn-ea"/>
                <a:cs typeface="+mn-cs"/>
              </a:rPr>
              <a:t>Risk = </a:t>
            </a:r>
            <a:r>
              <a:rPr lang="sv-SE" sz="1200" kern="1200" dirty="0">
                <a:solidFill>
                  <a:schemeClr val="tx1"/>
                </a:solidFill>
                <a:effectLst/>
                <a:latin typeface="Times" pitchFamily="-16" charset="0"/>
                <a:ea typeface="+mn-ea"/>
                <a:cs typeface="+mn-cs"/>
              </a:rPr>
              <a:t>Sannolikheten för ohälsa eller olycksfall i arbetet ska uppstå och följderna av detta, till exempel förslitningsskada</a:t>
            </a:r>
            <a:r>
              <a:rPr lang="sv-SE" sz="1050" kern="1200" dirty="0">
                <a:solidFill>
                  <a:schemeClr val="tx1"/>
                </a:solidFill>
                <a:effectLst/>
                <a:latin typeface="Times" pitchFamily="-16" charset="0"/>
                <a:ea typeface="+mn-ea"/>
                <a:cs typeface="+mn-cs"/>
              </a:rPr>
              <a:t> </a:t>
            </a:r>
            <a:endParaRPr lang="sv-SE" sz="1200" kern="1200" dirty="0">
              <a:solidFill>
                <a:schemeClr val="tx1"/>
              </a:solidFill>
              <a:effectLst/>
              <a:latin typeface="Times" pitchFamily="-16" charset="0"/>
              <a:ea typeface="+mn-ea"/>
              <a:cs typeface="+mn-cs"/>
            </a:endParaRPr>
          </a:p>
          <a:p>
            <a:pPr lvl="1"/>
            <a:r>
              <a:rPr lang="sv-SE" sz="1200" b="1" kern="1200" dirty="0" err="1">
                <a:solidFill>
                  <a:schemeClr val="tx1"/>
                </a:solidFill>
                <a:effectLst/>
                <a:latin typeface="Times" pitchFamily="-16" charset="0"/>
                <a:ea typeface="+mn-ea"/>
                <a:cs typeface="+mn-cs"/>
              </a:rPr>
              <a:t>Riskkälla</a:t>
            </a:r>
            <a:r>
              <a:rPr lang="sv-SE" sz="1200" b="1" kern="1200" dirty="0">
                <a:solidFill>
                  <a:schemeClr val="tx1"/>
                </a:solidFill>
                <a:effectLst/>
                <a:latin typeface="Times" pitchFamily="-16" charset="0"/>
                <a:ea typeface="+mn-ea"/>
                <a:cs typeface="+mn-cs"/>
              </a:rPr>
              <a:t> = </a:t>
            </a:r>
            <a:r>
              <a:rPr lang="sv-SE" sz="1200" kern="1200" dirty="0">
                <a:solidFill>
                  <a:schemeClr val="tx1"/>
                </a:solidFill>
                <a:effectLst/>
                <a:latin typeface="Times" pitchFamily="-16" charset="0"/>
                <a:ea typeface="+mn-ea"/>
                <a:cs typeface="+mn-cs"/>
              </a:rPr>
              <a:t>Anledningen/källan till ohälsan/olycksfallet (risken), till exempel monotont arbetsmoment.</a:t>
            </a:r>
          </a:p>
          <a:p>
            <a:pPr lvl="0"/>
            <a:r>
              <a:rPr lang="sv-SE" sz="1200" kern="1200" baseline="0" dirty="0">
                <a:solidFill>
                  <a:schemeClr val="tx1"/>
                </a:solidFill>
                <a:effectLst/>
                <a:latin typeface="+mn-lt"/>
                <a:ea typeface="+mn-ea"/>
                <a:cs typeface="+mn-cs"/>
              </a:rPr>
              <a:t>Dessutom behöver ni analysera resultatet utifrån frågorna:</a:t>
            </a:r>
            <a:br>
              <a:rPr lang="sv-SE" sz="1200" kern="1200" baseline="0" dirty="0">
                <a:solidFill>
                  <a:schemeClr val="tx1"/>
                </a:solidFill>
                <a:effectLst/>
                <a:latin typeface="+mn-lt"/>
                <a:ea typeface="+mn-ea"/>
                <a:cs typeface="+mn-cs"/>
              </a:rPr>
            </a:br>
            <a:r>
              <a:rPr lang="sv-SE" sz="1200" i="1" kern="1200" baseline="0" dirty="0">
                <a:solidFill>
                  <a:schemeClr val="tx1"/>
                </a:solidFill>
                <a:effectLst/>
                <a:latin typeface="+mn-lt"/>
                <a:ea typeface="+mn-ea"/>
                <a:cs typeface="+mn-cs"/>
              </a:rPr>
              <a:t>Vilka </a:t>
            </a:r>
            <a:r>
              <a:rPr lang="sv-SE" sz="1200" i="1" kern="1200" dirty="0">
                <a:solidFill>
                  <a:schemeClr val="tx1"/>
                </a:solidFill>
                <a:effectLst/>
                <a:latin typeface="+mn-lt"/>
                <a:ea typeface="+mn-ea"/>
                <a:cs typeface="+mn-cs"/>
              </a:rPr>
              <a:t>utvecklingsområden är det viktigast att arbeta vidare med? Vad skapar mest värde och nytta för verksamheten och arbetsmiljön? </a:t>
            </a:r>
          </a:p>
        </p:txBody>
      </p:sp>
      <p:sp>
        <p:nvSpPr>
          <p:cNvPr id="4" name="Platshållare för bildnummer 3"/>
          <p:cNvSpPr>
            <a:spLocks noGrp="1"/>
          </p:cNvSpPr>
          <p:nvPr>
            <p:ph type="sldNum" sz="quarter" idx="10"/>
          </p:nvPr>
        </p:nvSpPr>
        <p:spPr/>
        <p:txBody>
          <a:bodyPr/>
          <a:lstStyle/>
          <a:p>
            <a:fld id="{419A737A-799E-46C1-A01C-95007746F301}" type="slidenum">
              <a:rPr lang="sv-SE" smtClean="0"/>
              <a:t>5</a:t>
            </a:fld>
            <a:endParaRPr lang="sv-SE"/>
          </a:p>
        </p:txBody>
      </p:sp>
    </p:spTree>
    <p:extLst>
      <p:ext uri="{BB962C8B-B14F-4D97-AF65-F5344CB8AC3E}">
        <p14:creationId xmlns:p14="http://schemas.microsoft.com/office/powerpoint/2010/main" val="406075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endParaRPr lang="sv-SE" dirty="0"/>
          </a:p>
          <a:p>
            <a:r>
              <a:rPr lang="sv-SE" b="1" dirty="0"/>
              <a:t>Instruktion:</a:t>
            </a:r>
          </a:p>
          <a:p>
            <a:r>
              <a:rPr lang="sv-SE" dirty="0"/>
              <a:t>Det är viktigt</a:t>
            </a:r>
            <a:r>
              <a:rPr lang="sv-SE" baseline="0" dirty="0"/>
              <a:t> att ni under APT lägger den mesta tiden på att analysera kring </a:t>
            </a:r>
            <a:r>
              <a:rPr lang="sv-SE" b="1" baseline="0" dirty="0"/>
              <a:t>önskat läge </a:t>
            </a:r>
            <a:r>
              <a:rPr lang="sv-SE" baseline="0" dirty="0"/>
              <a:t>och </a:t>
            </a:r>
            <a:r>
              <a:rPr lang="sv-SE" b="1" baseline="0" dirty="0"/>
              <a:t>aktiviteter</a:t>
            </a:r>
            <a:r>
              <a:rPr lang="sv-SE" baseline="0" dirty="0"/>
              <a:t> för att nå det önskade läget. Fastna inte för länge med att gå igenom resultatet. </a:t>
            </a:r>
            <a:r>
              <a:rPr lang="sv-SE" dirty="0">
                <a:solidFill>
                  <a:srgbClr val="FF0000"/>
                </a:solidFill>
              </a:rPr>
              <a:t>Arbetssättet för</a:t>
            </a:r>
            <a:r>
              <a:rPr lang="sv-SE" baseline="0" dirty="0">
                <a:solidFill>
                  <a:srgbClr val="FF0000"/>
                </a:solidFill>
              </a:rPr>
              <a:t> att arbeta med resultatet inne</a:t>
            </a:r>
            <a:r>
              <a:rPr lang="sv-SE" dirty="0">
                <a:solidFill>
                  <a:srgbClr val="FF0000"/>
                </a:solidFill>
              </a:rPr>
              <a:t>håller en analysdel som bygger på ett lösningsfokuserat coachande förhållningssätt. Detta</a:t>
            </a:r>
            <a:r>
              <a:rPr lang="sv-SE" baseline="0" dirty="0">
                <a:solidFill>
                  <a:srgbClr val="FF0000"/>
                </a:solidFill>
              </a:rPr>
              <a:t> skapar delaktighet och engagemang hos medarbetarna. </a:t>
            </a:r>
            <a:r>
              <a:rPr lang="sv-SE" dirty="0">
                <a:solidFill>
                  <a:srgbClr val="FF0000"/>
                </a:solidFill>
              </a:rPr>
              <a:t>Viktigt att ni fokuserar på hur ni kan utveckla verksamheten och inte fastnar i nuläget.</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408530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dk1"/>
                </a:solidFill>
                <a:latin typeface="Calibri"/>
                <a:ea typeface="+mn-ea"/>
                <a:cs typeface="+mn-cs"/>
              </a:rPr>
              <a:t>Välkomna och berätta upplägg (körschema) för APT/planeringsdag.</a:t>
            </a:r>
          </a:p>
          <a:p>
            <a:endParaRPr lang="sv-SE"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287233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Presentera syfte och mål arbetet med dagens APT/planeringsdag.</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353206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bra utgångspunkt i kartläggningen är att titta på friskfaktorerna. Vad tänker gruppen om friskfaktorerna och vad betyder dessa för dem? Att ta med friskfaktorerna i kartläggningen skapar en tydlighet vad en arbetsplats behöver och vad de behöver utveckla. Det blir mer fokus på att främja arbetsmiljön i stället för att enbart fokusera på problemen. Problemen kommer ändå att lyftas med i kartläggningen, men genom att ta med friskfaktorerna blir ingången positiv. </a:t>
            </a:r>
          </a:p>
          <a:p>
            <a:endParaRPr lang="sv-SE" dirty="0"/>
          </a:p>
        </p:txBody>
      </p:sp>
      <p:sp>
        <p:nvSpPr>
          <p:cNvPr id="4" name="Platshållare för bildnummer 3"/>
          <p:cNvSpPr>
            <a:spLocks noGrp="1"/>
          </p:cNvSpPr>
          <p:nvPr>
            <p:ph type="sldNum" sz="quarter" idx="10"/>
          </p:nvPr>
        </p:nvSpPr>
        <p:spPr/>
        <p:txBody>
          <a:bodyPr/>
          <a:lstStyle/>
          <a:p>
            <a:fld id="{419A737A-799E-46C1-A01C-95007746F301}" type="slidenum">
              <a:rPr lang="sv-SE" smtClean="0"/>
              <a:t>9</a:t>
            </a:fld>
            <a:endParaRPr lang="sv-SE"/>
          </a:p>
        </p:txBody>
      </p:sp>
    </p:spTree>
    <p:extLst>
      <p:ext uri="{BB962C8B-B14F-4D97-AF65-F5344CB8AC3E}">
        <p14:creationId xmlns:p14="http://schemas.microsoft.com/office/powerpoint/2010/main" val="286715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9"/>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805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10954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6899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5"/>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06F1E4DA-F5BC-4C5F-E108-6DB511BF4426}"/>
              </a:ext>
            </a:extLst>
          </p:cNvPr>
          <p:cNvSpPr/>
          <p:nvPr userDrawn="1">
            <p:custDataLst>
              <p:tags r:id="rId23"/>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 id="2147483700" r:id="rId21"/>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information-till-dig-som-che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information-till-dig-som-che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E0F10BC-D9D1-947D-957A-50E198E0F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069"/>
            <a:ext cx="12192000" cy="6800194"/>
          </a:xfrm>
          <a:prstGeom prst="rect">
            <a:avLst/>
          </a:prstGeom>
        </p:spPr>
      </p:pic>
      <p:sp>
        <p:nvSpPr>
          <p:cNvPr id="7" name="Rektangel 6">
            <a:extLst>
              <a:ext uri="{FF2B5EF4-FFF2-40B4-BE49-F238E27FC236}">
                <a16:creationId xmlns:a16="http://schemas.microsoft.com/office/drawing/2014/main" id="{4CB4FCE5-833B-C1E1-1747-EEF0439891CD}"/>
              </a:ext>
            </a:extLst>
          </p:cNvPr>
          <p:cNvSpPr/>
          <p:nvPr/>
        </p:nvSpPr>
        <p:spPr>
          <a:xfrm>
            <a:off x="1648047" y="3180285"/>
            <a:ext cx="8304028" cy="1484188"/>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3" name="Underrubrik 2">
            <a:extLst>
              <a:ext uri="{FF2B5EF4-FFF2-40B4-BE49-F238E27FC236}">
                <a16:creationId xmlns:a16="http://schemas.microsoft.com/office/drawing/2014/main" id="{0772706F-2F64-6A12-C878-84B20F5B1A32}"/>
              </a:ext>
            </a:extLst>
          </p:cNvPr>
          <p:cNvSpPr>
            <a:spLocks noGrp="1"/>
          </p:cNvSpPr>
          <p:nvPr>
            <p:ph type="subTitle" idx="1"/>
          </p:nvPr>
        </p:nvSpPr>
        <p:spPr>
          <a:xfrm>
            <a:off x="1808931" y="4010235"/>
            <a:ext cx="8043716" cy="534635"/>
          </a:xfrm>
        </p:spPr>
        <p:txBody>
          <a:bodyPr/>
          <a:lstStyle/>
          <a:p>
            <a:r>
              <a:rPr lang="sv-SE" dirty="0"/>
              <a:t>Stödmaterial till dig som chef inför APT eller planeringsdag</a:t>
            </a:r>
          </a:p>
        </p:txBody>
      </p:sp>
      <p:sp>
        <p:nvSpPr>
          <p:cNvPr id="2" name="Rubrik 1">
            <a:extLst>
              <a:ext uri="{FF2B5EF4-FFF2-40B4-BE49-F238E27FC236}">
                <a16:creationId xmlns:a16="http://schemas.microsoft.com/office/drawing/2014/main" id="{EEAAB087-5972-6589-8432-1AA72378970C}"/>
              </a:ext>
            </a:extLst>
          </p:cNvPr>
          <p:cNvSpPr>
            <a:spLocks noGrp="1"/>
          </p:cNvSpPr>
          <p:nvPr>
            <p:ph type="ctrTitle"/>
          </p:nvPr>
        </p:nvSpPr>
        <p:spPr>
          <a:xfrm>
            <a:off x="1808931" y="3180285"/>
            <a:ext cx="8043716" cy="790083"/>
          </a:xfrm>
        </p:spPr>
        <p:txBody>
          <a:bodyPr>
            <a:normAutofit/>
          </a:bodyPr>
          <a:lstStyle/>
          <a:p>
            <a:r>
              <a:rPr lang="sv-SE" dirty="0"/>
              <a:t>Arbeta med APU-resultaten</a:t>
            </a:r>
          </a:p>
        </p:txBody>
      </p:sp>
    </p:spTree>
    <p:extLst>
      <p:ext uri="{BB962C8B-B14F-4D97-AF65-F5344CB8AC3E}">
        <p14:creationId xmlns:p14="http://schemas.microsoft.com/office/powerpoint/2010/main" val="25060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76237" y="325803"/>
            <a:ext cx="6144683" cy="888941"/>
          </a:xfrm>
        </p:spPr>
        <p:txBody>
          <a:bodyPr>
            <a:normAutofit/>
          </a:bodyPr>
          <a:lstStyle/>
          <a:p>
            <a:r>
              <a:rPr lang="sv-SE" dirty="0"/>
              <a:t>Resultat APU 2023</a:t>
            </a:r>
          </a:p>
        </p:txBody>
      </p:sp>
      <p:sp>
        <p:nvSpPr>
          <p:cNvPr id="9" name="textruta 8"/>
          <p:cNvSpPr txBox="1"/>
          <p:nvPr/>
        </p:nvSpPr>
        <p:spPr>
          <a:xfrm>
            <a:off x="4346748" y="1908444"/>
            <a:ext cx="7370331" cy="2431435"/>
          </a:xfrm>
          <a:prstGeom prst="rect">
            <a:avLst/>
          </a:prstGeom>
          <a:noFill/>
        </p:spPr>
        <p:txBody>
          <a:bodyPr wrap="square" rtlCol="0">
            <a:spAutoFit/>
          </a:bodyPr>
          <a:lstStyle/>
          <a:p>
            <a:r>
              <a:rPr lang="sv-SE" sz="2400" dirty="0"/>
              <a:t> Svarsfrekvens = xx</a:t>
            </a:r>
          </a:p>
          <a:p>
            <a:pPr>
              <a:buNone/>
            </a:pPr>
            <a:endParaRPr lang="sv-SE" sz="2400" dirty="0"/>
          </a:p>
          <a:p>
            <a:r>
              <a:rPr lang="sv-SE" sz="2400" dirty="0"/>
              <a:t> Hållbart medarbetarengagemang = xx</a:t>
            </a:r>
          </a:p>
          <a:p>
            <a:endParaRPr lang="sv-SE" sz="2400" dirty="0"/>
          </a:p>
          <a:p>
            <a:r>
              <a:rPr lang="sv-SE" sz="2400" dirty="0"/>
              <a:t> </a:t>
            </a:r>
            <a:r>
              <a:rPr lang="sv-SE" sz="2400" dirty="0" err="1"/>
              <a:t>eNPS</a:t>
            </a:r>
            <a:r>
              <a:rPr lang="sv-SE" sz="2400" dirty="0"/>
              <a:t>* = xx</a:t>
            </a:r>
          </a:p>
          <a:p>
            <a:endParaRPr lang="sv-SE" sz="1600" dirty="0"/>
          </a:p>
          <a:p>
            <a:endParaRPr lang="sv-SE" sz="1600" dirty="0"/>
          </a:p>
        </p:txBody>
      </p:sp>
      <p:pic>
        <p:nvPicPr>
          <p:cNvPr id="6" name="Bildobjekt 5"/>
          <p:cNvPicPr>
            <a:picLocks noChangeAspect="1"/>
          </p:cNvPicPr>
          <p:nvPr/>
        </p:nvPicPr>
        <p:blipFill>
          <a:blip r:embed="rId3"/>
          <a:stretch>
            <a:fillRect/>
          </a:stretch>
        </p:blipFill>
        <p:spPr>
          <a:xfrm>
            <a:off x="228046" y="239150"/>
            <a:ext cx="3839415" cy="5894363"/>
          </a:xfrm>
          <a:prstGeom prst="rect">
            <a:avLst/>
          </a:prstGeom>
        </p:spPr>
      </p:pic>
      <p:sp>
        <p:nvSpPr>
          <p:cNvPr id="3" name="textruta 2">
            <a:extLst>
              <a:ext uri="{FF2B5EF4-FFF2-40B4-BE49-F238E27FC236}">
                <a16:creationId xmlns:a16="http://schemas.microsoft.com/office/drawing/2014/main" id="{0B4E8EDD-7C82-0EB7-5C02-CF3C39B1C3E2}"/>
              </a:ext>
            </a:extLst>
          </p:cNvPr>
          <p:cNvSpPr txBox="1"/>
          <p:nvPr/>
        </p:nvSpPr>
        <p:spPr>
          <a:xfrm>
            <a:off x="4376237" y="5964865"/>
            <a:ext cx="7670451" cy="253916"/>
          </a:xfrm>
          <a:prstGeom prst="rect">
            <a:avLst/>
          </a:prstGeom>
          <a:noFill/>
        </p:spPr>
        <p:txBody>
          <a:bodyPr wrap="square" rtlCol="0">
            <a:spAutoFit/>
          </a:bodyPr>
          <a:lstStyle/>
          <a:p>
            <a:r>
              <a:rPr lang="sv-SE" sz="1050" i="1" dirty="0"/>
              <a:t>*</a:t>
            </a:r>
            <a:r>
              <a:rPr lang="sv-SE" sz="1050" i="1" dirty="0" err="1"/>
              <a:t>Employee</a:t>
            </a:r>
            <a:r>
              <a:rPr lang="sv-SE" sz="1050" i="1" dirty="0"/>
              <a:t> Net </a:t>
            </a:r>
            <a:r>
              <a:rPr lang="sv-SE" sz="1050" i="1" dirty="0" err="1"/>
              <a:t>Promoter</a:t>
            </a:r>
            <a:r>
              <a:rPr lang="sv-SE" sz="1050" i="1" dirty="0"/>
              <a:t> Score är ett mått på hur villiga vi som medarbetare är att rekommendera vår arbetsplats till andra. </a:t>
            </a:r>
          </a:p>
        </p:txBody>
      </p:sp>
    </p:spTree>
    <p:extLst>
      <p:ext uri="{BB962C8B-B14F-4D97-AF65-F5344CB8AC3E}">
        <p14:creationId xmlns:p14="http://schemas.microsoft.com/office/powerpoint/2010/main" val="268510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231348" y="1850626"/>
            <a:ext cx="7557378" cy="3816424"/>
          </a:xfrm>
        </p:spPr>
        <p:txBody>
          <a:bodyPr/>
          <a:lstStyle/>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endParaRPr lang="sv-SE" dirty="0"/>
          </a:p>
        </p:txBody>
      </p:sp>
      <p:pic>
        <p:nvPicPr>
          <p:cNvPr id="3" name="Bildobjekt 2"/>
          <p:cNvPicPr>
            <a:picLocks noChangeAspect="1"/>
          </p:cNvPicPr>
          <p:nvPr/>
        </p:nvPicPr>
        <p:blipFill>
          <a:blip r:embed="rId3"/>
          <a:stretch>
            <a:fillRect/>
          </a:stretch>
        </p:blipFill>
        <p:spPr>
          <a:xfrm>
            <a:off x="239151" y="239151"/>
            <a:ext cx="3798277" cy="5950634"/>
          </a:xfrm>
          <a:prstGeom prst="rect">
            <a:avLst/>
          </a:prstGeom>
        </p:spPr>
      </p:pic>
      <p:sp>
        <p:nvSpPr>
          <p:cNvPr id="2" name="Rubrik 1"/>
          <p:cNvSpPr>
            <a:spLocks noGrp="1"/>
          </p:cNvSpPr>
          <p:nvPr>
            <p:ph type="title"/>
          </p:nvPr>
        </p:nvSpPr>
        <p:spPr>
          <a:xfrm>
            <a:off x="4231348" y="497397"/>
            <a:ext cx="7960652" cy="1143000"/>
          </a:xfrm>
        </p:spPr>
        <p:txBody>
          <a:bodyPr>
            <a:normAutofit fontScale="90000"/>
          </a:bodyPr>
          <a:lstStyle/>
          <a:p>
            <a:pPr algn="l"/>
            <a:r>
              <a:rPr lang="sv-SE" sz="4000" dirty="0"/>
              <a:t>Resultat APU 2023 </a:t>
            </a:r>
            <a:br>
              <a:rPr lang="sv-SE" sz="4000" dirty="0"/>
            </a:br>
            <a:r>
              <a:rPr lang="sv-SE" sz="3600" dirty="0"/>
              <a:t>– fem frågor med högst medelvärde</a:t>
            </a:r>
            <a:endParaRPr lang="sv-SE" sz="4000" dirty="0"/>
          </a:p>
        </p:txBody>
      </p:sp>
    </p:spTree>
    <p:extLst>
      <p:ext uri="{BB962C8B-B14F-4D97-AF65-F5344CB8AC3E}">
        <p14:creationId xmlns:p14="http://schemas.microsoft.com/office/powerpoint/2010/main" val="318946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ChangeAspect="1"/>
          </p:cNvPicPr>
          <p:nvPr/>
        </p:nvPicPr>
        <p:blipFill>
          <a:blip r:embed="rId3"/>
          <a:stretch>
            <a:fillRect/>
          </a:stretch>
        </p:blipFill>
        <p:spPr bwMode="auto">
          <a:xfrm>
            <a:off x="212966" y="226836"/>
            <a:ext cx="399593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458733" y="405539"/>
            <a:ext cx="7488832" cy="1407029"/>
          </a:xfrm>
        </p:spPr>
        <p:txBody>
          <a:bodyPr>
            <a:normAutofit fontScale="90000"/>
          </a:bodyPr>
          <a:lstStyle/>
          <a:p>
            <a:pPr algn="l"/>
            <a:r>
              <a:rPr lang="sv-SE" sz="4000" dirty="0"/>
              <a:t>Resultat APU 2023</a:t>
            </a:r>
            <a:br>
              <a:rPr lang="sv-SE" sz="3200" dirty="0"/>
            </a:br>
            <a:r>
              <a:rPr lang="sv-SE" sz="3600" dirty="0"/>
              <a:t> – fem frågor med lägst medelvärde</a:t>
            </a:r>
            <a:br>
              <a:rPr lang="sv-SE" dirty="0">
                <a:solidFill>
                  <a:schemeClr val="tx1"/>
                </a:solidFill>
              </a:rPr>
            </a:br>
            <a:endParaRPr lang="sv-SE" dirty="0">
              <a:solidFill>
                <a:schemeClr val="tx1"/>
              </a:solidFill>
            </a:endParaRPr>
          </a:p>
        </p:txBody>
      </p:sp>
      <p:sp>
        <p:nvSpPr>
          <p:cNvPr id="3" name="Platshållare för innehåll 2"/>
          <p:cNvSpPr>
            <a:spLocks noGrp="1"/>
          </p:cNvSpPr>
          <p:nvPr>
            <p:ph idx="1"/>
          </p:nvPr>
        </p:nvSpPr>
        <p:spPr>
          <a:xfrm>
            <a:off x="4458732" y="1572541"/>
            <a:ext cx="7325301" cy="4401616"/>
          </a:xfrm>
        </p:spPr>
        <p:txBody>
          <a:bodyPr/>
          <a:lstStyle/>
          <a:p>
            <a:endParaRPr lang="sv-SE"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endParaRPr lang="sv-SE" dirty="0"/>
          </a:p>
        </p:txBody>
      </p:sp>
    </p:spTree>
    <p:extLst>
      <p:ext uri="{BB962C8B-B14F-4D97-AF65-F5344CB8AC3E}">
        <p14:creationId xmlns:p14="http://schemas.microsoft.com/office/powerpoint/2010/main" val="268804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209800" y="1981200"/>
            <a:ext cx="8206680" cy="4114800"/>
          </a:xfrm>
        </p:spPr>
        <p:txBody>
          <a:bodyPr/>
          <a:lstStyle/>
          <a:p>
            <a:pPr marL="0" indent="0">
              <a:buNone/>
            </a:pPr>
            <a:endParaRPr lang="sv-SE" dirty="0"/>
          </a:p>
          <a:p>
            <a:pPr marL="0" indent="0">
              <a:buNone/>
            </a:pPr>
            <a:endParaRPr lang="sv-SE" dirty="0"/>
          </a:p>
        </p:txBody>
      </p:sp>
      <p:sp>
        <p:nvSpPr>
          <p:cNvPr id="6" name="Rektangel 5"/>
          <p:cNvSpPr/>
          <p:nvPr/>
        </p:nvSpPr>
        <p:spPr>
          <a:xfrm>
            <a:off x="2699771" y="941493"/>
            <a:ext cx="7081608" cy="3942184"/>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4" name="Rubrik 1">
            <a:extLst>
              <a:ext uri="{FF2B5EF4-FFF2-40B4-BE49-F238E27FC236}">
                <a16:creationId xmlns:a16="http://schemas.microsoft.com/office/drawing/2014/main" id="{9AA8A9FE-B46D-348B-231C-CF74FCDBCC56}"/>
              </a:ext>
            </a:extLst>
          </p:cNvPr>
          <p:cNvSpPr>
            <a:spLocks noGrp="1"/>
          </p:cNvSpPr>
          <p:nvPr>
            <p:ph type="title"/>
          </p:nvPr>
        </p:nvSpPr>
        <p:spPr>
          <a:xfrm>
            <a:off x="269998" y="317798"/>
            <a:ext cx="11664000" cy="720000"/>
          </a:xfrm>
        </p:spPr>
        <p:txBody>
          <a:bodyPr>
            <a:normAutofit fontScale="90000"/>
          </a:bodyPr>
          <a:lstStyle/>
          <a:p>
            <a:r>
              <a:rPr lang="sv-SE" sz="4400" dirty="0"/>
              <a:t>Sammanställning nuläge</a:t>
            </a:r>
            <a:br>
              <a:rPr lang="sv-SE" sz="4400" dirty="0"/>
            </a:br>
            <a:endParaRPr lang="sv-SE" dirty="0"/>
          </a:p>
        </p:txBody>
      </p:sp>
      <p:sp>
        <p:nvSpPr>
          <p:cNvPr id="5" name="Platshållare för innehåll 2">
            <a:extLst>
              <a:ext uri="{FF2B5EF4-FFF2-40B4-BE49-F238E27FC236}">
                <a16:creationId xmlns:a16="http://schemas.microsoft.com/office/drawing/2014/main" id="{B6663E76-97B2-EFBF-0D7D-9EE3B6AA361F}"/>
              </a:ext>
            </a:extLst>
          </p:cNvPr>
          <p:cNvSpPr txBox="1">
            <a:spLocks/>
          </p:cNvSpPr>
          <p:nvPr/>
        </p:nvSpPr>
        <p:spPr>
          <a:xfrm>
            <a:off x="270000" y="1178197"/>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Tidigare identifierade utvecklingsområden (arbetsmiljöåtgärder) som inte fångats upp i APU-resultatet samt resultat riskbedömning från årets APU: </a:t>
            </a:r>
            <a:br>
              <a:rPr lang="sv-SE" sz="2400" dirty="0"/>
            </a:br>
            <a:endParaRPr lang="sv-SE" sz="2400" dirty="0"/>
          </a:p>
          <a:p>
            <a:pPr marL="285744" indent="-285744"/>
            <a:r>
              <a:rPr lang="sv-SE" sz="2400" dirty="0" err="1"/>
              <a:t>Xxx</a:t>
            </a:r>
            <a:endParaRPr lang="sv-SE" sz="2400" dirty="0"/>
          </a:p>
          <a:p>
            <a:pPr marL="285744" indent="-285744"/>
            <a:r>
              <a:rPr lang="sv-SE" sz="2400" dirty="0" err="1"/>
              <a:t>Xxx</a:t>
            </a:r>
            <a:endParaRPr lang="sv-SE" sz="2400" dirty="0"/>
          </a:p>
          <a:p>
            <a:pPr marL="285744" indent="-285744"/>
            <a:r>
              <a:rPr lang="sv-SE" sz="2400" dirty="0" err="1"/>
              <a:t>Xxx</a:t>
            </a:r>
            <a:endParaRPr lang="sv-SE" sz="2400" dirty="0"/>
          </a:p>
          <a:p>
            <a:endParaRPr lang="sv-SE" dirty="0"/>
          </a:p>
        </p:txBody>
      </p:sp>
    </p:spTree>
    <p:extLst>
      <p:ext uri="{BB962C8B-B14F-4D97-AF65-F5344CB8AC3E}">
        <p14:creationId xmlns:p14="http://schemas.microsoft.com/office/powerpoint/2010/main" val="116843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stretch>
            <a:fillRect/>
          </a:stretch>
        </p:blipFill>
        <p:spPr>
          <a:xfrm>
            <a:off x="719403" y="-891480"/>
            <a:ext cx="10753195" cy="6955087"/>
          </a:xfrm>
          <a:prstGeom prst="rect">
            <a:avLst/>
          </a:prstGeom>
        </p:spPr>
      </p:pic>
      <p:sp>
        <p:nvSpPr>
          <p:cNvPr id="5" name="Rektangel 4"/>
          <p:cNvSpPr/>
          <p:nvPr/>
        </p:nvSpPr>
        <p:spPr>
          <a:xfrm>
            <a:off x="1045577" y="3311406"/>
            <a:ext cx="10263935" cy="1199235"/>
          </a:xfrm>
          <a:prstGeom prst="rect">
            <a:avLst/>
          </a:prstGeom>
          <a:solidFill>
            <a:srgbClr val="FFFFFF">
              <a:alpha val="87059"/>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6" name="Rektangel 5"/>
          <p:cNvSpPr/>
          <p:nvPr/>
        </p:nvSpPr>
        <p:spPr>
          <a:xfrm>
            <a:off x="1197826" y="3618635"/>
            <a:ext cx="9948597" cy="584775"/>
          </a:xfrm>
          <a:prstGeom prst="rect">
            <a:avLst/>
          </a:prstGeom>
        </p:spPr>
        <p:txBody>
          <a:bodyPr wrap="square">
            <a:spAutoFit/>
          </a:bodyPr>
          <a:lstStyle/>
          <a:p>
            <a:pPr algn="ctr">
              <a:spcAft>
                <a:spcPts val="1000"/>
              </a:spcAft>
            </a:pPr>
            <a:r>
              <a:rPr lang="sv-SE" sz="3200" dirty="0">
                <a:ea typeface="Garamond" panose="02020404030301010803" pitchFamily="18" charset="0"/>
                <a:cs typeface="Times New Roman" panose="02020603050405020304" pitchFamily="18" charset="0"/>
              </a:rPr>
              <a:t>Undersöka och föra dialog kring utvecklingsområden</a:t>
            </a:r>
          </a:p>
        </p:txBody>
      </p:sp>
    </p:spTree>
    <p:extLst>
      <p:ext uri="{BB962C8B-B14F-4D97-AF65-F5344CB8AC3E}">
        <p14:creationId xmlns:p14="http://schemas.microsoft.com/office/powerpoint/2010/main" val="363598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44080" y="-199548"/>
            <a:ext cx="7758821" cy="1078447"/>
          </a:xfrm>
        </p:spPr>
        <p:txBody>
          <a:bodyPr/>
          <a:lstStyle/>
          <a:p>
            <a:pPr>
              <a:buNone/>
            </a:pPr>
            <a:r>
              <a:rPr lang="sv-SE" sz="3600" dirty="0">
                <a:solidFill>
                  <a:schemeClr val="bg1"/>
                </a:solidFill>
              </a:rPr>
              <a:t>Arbeta med resultatet</a:t>
            </a:r>
          </a:p>
        </p:txBody>
      </p:sp>
      <p:sp>
        <p:nvSpPr>
          <p:cNvPr id="4" name="Rubrik 1">
            <a:extLst>
              <a:ext uri="{FF2B5EF4-FFF2-40B4-BE49-F238E27FC236}">
                <a16:creationId xmlns:a16="http://schemas.microsoft.com/office/drawing/2014/main" id="{0972C5A3-5DDE-95B6-21BF-8AA177D091F6}"/>
              </a:ext>
            </a:extLst>
          </p:cNvPr>
          <p:cNvSpPr txBox="1">
            <a:spLocks/>
          </p:cNvSpPr>
          <p:nvPr/>
        </p:nvSpPr>
        <p:spPr>
          <a:xfrm>
            <a:off x="269998" y="275595"/>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Övning 1</a:t>
            </a:r>
          </a:p>
          <a:p>
            <a:endParaRPr lang="sv-SE" dirty="0"/>
          </a:p>
        </p:txBody>
      </p:sp>
      <p:sp>
        <p:nvSpPr>
          <p:cNvPr id="5" name="Platshållare för innehåll 2">
            <a:extLst>
              <a:ext uri="{FF2B5EF4-FFF2-40B4-BE49-F238E27FC236}">
                <a16:creationId xmlns:a16="http://schemas.microsoft.com/office/drawing/2014/main" id="{E119CE58-6418-C58E-F261-6D6FB04B5229}"/>
              </a:ext>
            </a:extLst>
          </p:cNvPr>
          <p:cNvSpPr txBox="1">
            <a:spLocks/>
          </p:cNvSpPr>
          <p:nvPr/>
        </p:nvSpPr>
        <p:spPr>
          <a:xfrm>
            <a:off x="264001" y="1354042"/>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r>
              <a:rPr lang="sv-SE" sz="2200" b="1" dirty="0"/>
              <a:t>Reflektera enskilt: </a:t>
            </a:r>
            <a:br>
              <a:rPr lang="sv-SE" sz="2200" b="1" dirty="0"/>
            </a:br>
            <a:r>
              <a:rPr lang="sv-SE" sz="2200" dirty="0"/>
              <a:t>Fundera själv utifrån resultatet i APU och ställ dig frågan </a:t>
            </a:r>
            <a:br>
              <a:rPr lang="sv-SE" sz="2200" dirty="0"/>
            </a:br>
            <a:r>
              <a:rPr lang="sv-SE" sz="2200" dirty="0"/>
              <a:t>”Vad är viktigt för att jag ska må bra i arbetet och för att kunna göra ett bra jobb?” </a:t>
            </a:r>
            <a:r>
              <a:rPr lang="nn-NO" sz="2200" dirty="0"/>
              <a:t>Skriv upp på post-it lappar.</a:t>
            </a:r>
            <a:r>
              <a:rPr lang="sv-SE" sz="2200" dirty="0"/>
              <a:t> Tid cirka 2 - 3 minuter. </a:t>
            </a:r>
            <a:endParaRPr lang="nn-NO" sz="2200" dirty="0"/>
          </a:p>
          <a:p>
            <a:pPr marL="342891" indent="-342891"/>
            <a:r>
              <a:rPr lang="sv-SE" sz="2200" b="1" dirty="0"/>
              <a:t>Reflektera i smågrupper (3 - 5 kollegor): </a:t>
            </a:r>
            <a:br>
              <a:rPr lang="sv-SE" sz="2200" b="1" dirty="0"/>
            </a:br>
            <a:r>
              <a:rPr lang="sv-SE" sz="2200" dirty="0"/>
              <a:t>Berätta för varandra i den lilla gruppen vad du skrivit. Låt alla berätta. Komplettera med eventuellt ytterligare post-it-lappar. Tid 10 minuter.</a:t>
            </a:r>
          </a:p>
          <a:p>
            <a:pPr marL="342891" indent="-342891"/>
            <a:r>
              <a:rPr lang="sv-SE" sz="2200" b="1" dirty="0"/>
              <a:t>Reflektera i hela arbetsgruppen: </a:t>
            </a:r>
            <a:br>
              <a:rPr lang="sv-SE" sz="2200" b="1" dirty="0"/>
            </a:br>
            <a:r>
              <a:rPr lang="sv-SE" sz="2200" dirty="0"/>
              <a:t>Sätt upp alla lappar på väggen eller på en </a:t>
            </a:r>
            <a:r>
              <a:rPr lang="sv-SE" sz="2200" dirty="0" err="1"/>
              <a:t>whiteboard</a:t>
            </a:r>
            <a:r>
              <a:rPr lang="sv-SE" sz="2200" dirty="0"/>
              <a:t> och låt alla titta på dem. Gruppera det som framkommit i utvecklingsområden. Observera att ett utvecklingsområde kan vara både styrkor och det som fungerar mindre bra. Tid 15 minuter.</a:t>
            </a:r>
          </a:p>
          <a:p>
            <a:endParaRPr lang="sv-SE" dirty="0"/>
          </a:p>
        </p:txBody>
      </p:sp>
    </p:spTree>
    <p:extLst>
      <p:ext uri="{BB962C8B-B14F-4D97-AF65-F5344CB8AC3E}">
        <p14:creationId xmlns:p14="http://schemas.microsoft.com/office/powerpoint/2010/main" val="87290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463F60-D7E8-46E9-BF50-5DC5F4D4E8A4}"/>
              </a:ext>
            </a:extLst>
          </p:cNvPr>
          <p:cNvSpPr txBox="1">
            <a:spLocks/>
          </p:cNvSpPr>
          <p:nvPr/>
        </p:nvSpPr>
        <p:spPr>
          <a:xfrm>
            <a:off x="269998" y="275595"/>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övning 1 via menti.com</a:t>
            </a:r>
            <a:endParaRPr lang="sv-SE" dirty="0"/>
          </a:p>
        </p:txBody>
      </p:sp>
      <p:sp>
        <p:nvSpPr>
          <p:cNvPr id="5" name="Platshållare för innehåll 2">
            <a:extLst>
              <a:ext uri="{FF2B5EF4-FFF2-40B4-BE49-F238E27FC236}">
                <a16:creationId xmlns:a16="http://schemas.microsoft.com/office/drawing/2014/main" id="{36ACB15B-19CF-A166-45C0-2759F40A66A8}"/>
              </a:ext>
            </a:extLst>
          </p:cNvPr>
          <p:cNvSpPr txBox="1">
            <a:spLocks/>
          </p:cNvSpPr>
          <p:nvPr/>
        </p:nvSpPr>
        <p:spPr>
          <a:xfrm>
            <a:off x="270000" y="1135994"/>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1.</a:t>
            </a:r>
          </a:p>
          <a:p>
            <a:pPr marL="0" indent="0">
              <a:buNone/>
            </a:pPr>
            <a:r>
              <a:rPr lang="sv-SE" sz="2400" dirty="0"/>
              <a:t>Gå in på menti.com. Utifrån resultatet på APU ställ dig själv frågan:</a:t>
            </a:r>
          </a:p>
          <a:p>
            <a:pPr marL="0" indent="0">
              <a:buNone/>
            </a:pPr>
            <a:endParaRPr lang="sv-SE" sz="2400" dirty="0"/>
          </a:p>
          <a:p>
            <a:pPr marL="0" indent="0">
              <a:buNone/>
            </a:pPr>
            <a:r>
              <a:rPr lang="sv-SE" sz="2400" b="1" dirty="0"/>
              <a:t>Vad är viktigt för att jag ska må bra i arbetet och kunna göra ett bra jobb?</a:t>
            </a:r>
          </a:p>
          <a:p>
            <a:pPr marL="0" indent="0">
              <a:buNone/>
            </a:pPr>
            <a:endParaRPr lang="sv-SE" sz="2400" dirty="0"/>
          </a:p>
          <a:p>
            <a:pPr marL="0" indent="0">
              <a:buNone/>
            </a:pPr>
            <a:r>
              <a:rPr lang="sv-SE" sz="2400" dirty="0"/>
              <a:t>Kod: XXX</a:t>
            </a:r>
            <a:br>
              <a:rPr lang="sv-SE" sz="2400" b="1" dirty="0"/>
            </a:br>
            <a:endParaRPr lang="sv-SE" sz="2400" dirty="0"/>
          </a:p>
          <a:p>
            <a:endParaRPr lang="sv-SE" dirty="0"/>
          </a:p>
        </p:txBody>
      </p:sp>
    </p:spTree>
    <p:extLst>
      <p:ext uri="{BB962C8B-B14F-4D97-AF65-F5344CB8AC3E}">
        <p14:creationId xmlns:p14="http://schemas.microsoft.com/office/powerpoint/2010/main" val="148062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7087EB28-3797-4F89-B392-D1375F15A289}"/>
              </a:ext>
            </a:extLst>
          </p:cNvPr>
          <p:cNvPicPr>
            <a:picLocks noChangeAspect="1"/>
          </p:cNvPicPr>
          <p:nvPr/>
        </p:nvPicPr>
        <p:blipFill>
          <a:blip r:embed="rId3"/>
          <a:stretch>
            <a:fillRect/>
          </a:stretch>
        </p:blipFill>
        <p:spPr>
          <a:xfrm>
            <a:off x="2598907" y="2561313"/>
            <a:ext cx="7045277" cy="1970303"/>
          </a:xfrm>
          <a:prstGeom prst="rect">
            <a:avLst/>
          </a:prstGeom>
        </p:spPr>
      </p:pic>
      <p:sp>
        <p:nvSpPr>
          <p:cNvPr id="4" name="Rubrik 1">
            <a:extLst>
              <a:ext uri="{FF2B5EF4-FFF2-40B4-BE49-F238E27FC236}">
                <a16:creationId xmlns:a16="http://schemas.microsoft.com/office/drawing/2014/main" id="{D60994C9-C433-B042-CE65-2C99F8F7EED6}"/>
              </a:ext>
            </a:extLst>
          </p:cNvPr>
          <p:cNvSpPr txBox="1">
            <a:spLocks/>
          </p:cNvSpPr>
          <p:nvPr/>
        </p:nvSpPr>
        <p:spPr>
          <a:xfrm>
            <a:off x="269998" y="233392"/>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övning 1 via menti.com</a:t>
            </a:r>
            <a:endParaRPr lang="sv-SE" dirty="0"/>
          </a:p>
        </p:txBody>
      </p:sp>
      <p:sp>
        <p:nvSpPr>
          <p:cNvPr id="5" name="Platshållare för innehåll 2">
            <a:extLst>
              <a:ext uri="{FF2B5EF4-FFF2-40B4-BE49-F238E27FC236}">
                <a16:creationId xmlns:a16="http://schemas.microsoft.com/office/drawing/2014/main" id="{A6E906B0-5052-BAB3-98A9-0A6EAE12F028}"/>
              </a:ext>
            </a:extLst>
          </p:cNvPr>
          <p:cNvSpPr txBox="1">
            <a:spLocks/>
          </p:cNvSpPr>
          <p:nvPr/>
        </p:nvSpPr>
        <p:spPr>
          <a:xfrm>
            <a:off x="270000" y="1093791"/>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2.</a:t>
            </a:r>
            <a:br>
              <a:rPr lang="sv-SE" sz="2400" dirty="0"/>
            </a:br>
            <a:br>
              <a:rPr lang="sv-SE" sz="2400" dirty="0">
                <a:latin typeface="+mj-lt"/>
                <a:ea typeface="+mj-ea"/>
                <a:cs typeface="+mj-cs"/>
              </a:rPr>
            </a:br>
            <a:r>
              <a:rPr lang="sv-SE" sz="2400" dirty="0"/>
              <a:t>Gruppera/Identifierade områden utifrån menti.com, se exempel nedan:</a:t>
            </a:r>
          </a:p>
          <a:p>
            <a:endParaRPr lang="sv-SE" dirty="0"/>
          </a:p>
        </p:txBody>
      </p:sp>
    </p:spTree>
    <p:extLst>
      <p:ext uri="{BB962C8B-B14F-4D97-AF65-F5344CB8AC3E}">
        <p14:creationId xmlns:p14="http://schemas.microsoft.com/office/powerpoint/2010/main" val="11597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A0BA6995-5427-FA1D-45FD-CAAD87BB5103}"/>
              </a:ext>
            </a:extLst>
          </p:cNvPr>
          <p:cNvSpPr txBox="1">
            <a:spLocks/>
          </p:cNvSpPr>
          <p:nvPr/>
        </p:nvSpPr>
        <p:spPr>
          <a:xfrm>
            <a:off x="269998" y="233392"/>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Prioritering</a:t>
            </a:r>
          </a:p>
        </p:txBody>
      </p:sp>
      <p:sp>
        <p:nvSpPr>
          <p:cNvPr id="5" name="Platshållare för innehåll 2">
            <a:extLst>
              <a:ext uri="{FF2B5EF4-FFF2-40B4-BE49-F238E27FC236}">
                <a16:creationId xmlns:a16="http://schemas.microsoft.com/office/drawing/2014/main" id="{39D9848D-484B-2920-513F-934071D54483}"/>
              </a:ext>
            </a:extLst>
          </p:cNvPr>
          <p:cNvSpPr txBox="1">
            <a:spLocks/>
          </p:cNvSpPr>
          <p:nvPr/>
        </p:nvSpPr>
        <p:spPr>
          <a:xfrm>
            <a:off x="270000" y="1274544"/>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Vilka utvecklingsområden är det viktigast att arbeta vidare med? Vad skapar mest värde och nytta för arbetsmiljön och verksamheten? </a:t>
            </a:r>
          </a:p>
          <a:p>
            <a:r>
              <a:rPr lang="sv-SE" sz="2400" dirty="0"/>
              <a:t>Röstning - prioritera tre till max fem styrkor </a:t>
            </a:r>
            <a:r>
              <a:rPr lang="sv-SE" dirty="0"/>
              <a:t>och </a:t>
            </a:r>
            <a:r>
              <a:rPr lang="sv-SE" sz="2400" dirty="0"/>
              <a:t>utvecklingsområden (arbetsmiljöåtgärder) att börja arbeta med. </a:t>
            </a:r>
          </a:p>
          <a:p>
            <a:r>
              <a:rPr lang="sv-SE" sz="2400" dirty="0"/>
              <a:t>Ni har tre poäng var. Fördela dem på de prioriterade områdena som ni tycker är viktigast genom att sätta en prick på det området.</a:t>
            </a:r>
          </a:p>
          <a:p>
            <a:r>
              <a:rPr lang="sv-SE" sz="2400" dirty="0"/>
              <a:t>Tycker ni att ett område är väldigt viktigt kan ni sätta alla poäng på ett område, tycker ni tre är lika viktiga fördelar ni ett poäng på vardera område, eller två poäng på ett område och ett poäng på ett.</a:t>
            </a:r>
          </a:p>
          <a:p>
            <a:pPr marL="0" indent="0">
              <a:buNone/>
            </a:pPr>
            <a:r>
              <a:rPr lang="sv-SE" sz="2400" dirty="0"/>
              <a:t>Observera att röstningen är individuell. </a:t>
            </a:r>
          </a:p>
          <a:p>
            <a:endParaRPr lang="sv-SE" dirty="0"/>
          </a:p>
        </p:txBody>
      </p:sp>
    </p:spTree>
    <p:extLst>
      <p:ext uri="{BB962C8B-B14F-4D97-AF65-F5344CB8AC3E}">
        <p14:creationId xmlns:p14="http://schemas.microsoft.com/office/powerpoint/2010/main" val="10498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20AD311-7727-40D0-D4AB-AABE56397117}"/>
              </a:ext>
            </a:extLst>
          </p:cNvPr>
          <p:cNvSpPr txBox="1">
            <a:spLocks/>
          </p:cNvSpPr>
          <p:nvPr/>
        </p:nvSpPr>
        <p:spPr>
          <a:xfrm>
            <a:off x="269998" y="191189"/>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prioritering via menti.com</a:t>
            </a:r>
            <a:endParaRPr lang="sv-SE" dirty="0"/>
          </a:p>
        </p:txBody>
      </p:sp>
      <p:sp>
        <p:nvSpPr>
          <p:cNvPr id="5" name="Platshållare för innehåll 2">
            <a:extLst>
              <a:ext uri="{FF2B5EF4-FFF2-40B4-BE49-F238E27FC236}">
                <a16:creationId xmlns:a16="http://schemas.microsoft.com/office/drawing/2014/main" id="{258B5B33-67D9-CDDB-ED8A-696CDE05783C}"/>
              </a:ext>
            </a:extLst>
          </p:cNvPr>
          <p:cNvSpPr txBox="1">
            <a:spLocks/>
          </p:cNvSpPr>
          <p:nvPr/>
        </p:nvSpPr>
        <p:spPr>
          <a:xfrm>
            <a:off x="270000" y="1051588"/>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3.</a:t>
            </a:r>
            <a:br>
              <a:rPr lang="sv-SE" sz="2400" dirty="0"/>
            </a:br>
            <a:br>
              <a:rPr lang="sv-SE" sz="2400" dirty="0"/>
            </a:br>
            <a:r>
              <a:rPr lang="sv-SE" sz="2400" dirty="0"/>
              <a:t>Vad skapar mest värde och nytta för vår arbetsmiljö och verksamhet?</a:t>
            </a:r>
          </a:p>
          <a:p>
            <a:pPr>
              <a:buFont typeface="+mj-lt"/>
              <a:buAutoNum type="arabicPeriod"/>
            </a:pPr>
            <a:r>
              <a:rPr lang="sv-SE" sz="2400" dirty="0"/>
              <a:t>Rösta fram 1 – 3 utvecklingsområden (röstningen är individuell). Ni kan inte utveckla allt på en gång.</a:t>
            </a:r>
          </a:p>
          <a:p>
            <a:pPr>
              <a:buFont typeface="+mj-lt"/>
              <a:buAutoNum type="arabicPeriod"/>
            </a:pPr>
            <a:r>
              <a:rPr lang="sv-SE" sz="2400" dirty="0"/>
              <a:t>Varje person har 100 poäng att fördela. Dessa fördelas ut på de utvecklingsområde/en som du tycker är viktigast. Det går att lägga 100 poäng på ett område. </a:t>
            </a:r>
          </a:p>
          <a:p>
            <a:pPr marL="0" indent="0">
              <a:buNone/>
            </a:pPr>
            <a:r>
              <a:rPr lang="sv-SE" sz="2400" dirty="0"/>
              <a:t>Kod: xxx</a:t>
            </a:r>
          </a:p>
          <a:p>
            <a:pPr marL="0" indent="0">
              <a:buNone/>
            </a:pPr>
            <a:r>
              <a:rPr lang="sv-SE" sz="2400" dirty="0"/>
              <a:t>Observera att röstningen är individuell. </a:t>
            </a:r>
          </a:p>
          <a:p>
            <a:endParaRPr lang="sv-SE" dirty="0"/>
          </a:p>
        </p:txBody>
      </p:sp>
    </p:spTree>
    <p:extLst>
      <p:ext uri="{BB962C8B-B14F-4D97-AF65-F5344CB8AC3E}">
        <p14:creationId xmlns:p14="http://schemas.microsoft.com/office/powerpoint/2010/main" val="349478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C5CFFF2-095A-503F-4F1E-FAF55DC28AC6}"/>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Syfte med den här presentationen</a:t>
            </a:r>
            <a:endParaRPr lang="sv-SE" dirty="0"/>
          </a:p>
        </p:txBody>
      </p:sp>
      <p:sp>
        <p:nvSpPr>
          <p:cNvPr id="5" name="Platshållare för innehåll 2">
            <a:extLst>
              <a:ext uri="{FF2B5EF4-FFF2-40B4-BE49-F238E27FC236}">
                <a16:creationId xmlns:a16="http://schemas.microsoft.com/office/drawing/2014/main" id="{E04DAE17-372C-AC39-DC89-DE7BB0EC5F08}"/>
              </a:ext>
            </a:extLst>
          </p:cNvPr>
          <p:cNvSpPr txBox="1">
            <a:spLocks/>
          </p:cNvSpPr>
          <p:nvPr/>
        </p:nvSpPr>
        <p:spPr>
          <a:xfrm>
            <a:off x="270000" y="1178197"/>
            <a:ext cx="11560929"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sz="2400" dirty="0"/>
              <a:t>Stöd för dig som chef att snabbt skapa en egen presentation av APU-resultaten. </a:t>
            </a:r>
            <a:br>
              <a:rPr lang="sv-SE" sz="2400" dirty="0"/>
            </a:br>
            <a:endParaRPr lang="sv-SE" sz="2400" dirty="0"/>
          </a:p>
          <a:p>
            <a:pPr>
              <a:spcBef>
                <a:spcPts val="0"/>
              </a:spcBef>
            </a:pPr>
            <a:r>
              <a:rPr lang="sv-SE" sz="2400" dirty="0"/>
              <a:t>Presentationsmaterialet innehåller verktyg som bidrar till ett lösningsfokuserat arbete med APU-resultatet. Bland annat ett analysverktyg som bygger på ett coachande förhållningssätt. Det är viktigt att ni fokuserar på hur ni kan utveckla verksamheten och inte fastnar i nuläget.</a:t>
            </a:r>
            <a:br>
              <a:rPr lang="sv-SE" sz="2400" dirty="0"/>
            </a:br>
            <a:endParaRPr lang="sv-SE" sz="2400" dirty="0"/>
          </a:p>
          <a:p>
            <a:pPr>
              <a:spcBef>
                <a:spcPts val="0"/>
              </a:spcBef>
            </a:pPr>
            <a:r>
              <a:rPr lang="sv-SE" sz="2400" dirty="0"/>
              <a:t>Du som chef raderar eller döljer de sidor som inte behövs eller är relevanta för presentationen på APT och skapar en egen presentation för gruppen (till exempel radera föregående sida, den här sidan och fyra efterföljande).</a:t>
            </a:r>
          </a:p>
          <a:p>
            <a:endParaRPr lang="sv-SE" dirty="0"/>
          </a:p>
        </p:txBody>
      </p:sp>
    </p:spTree>
    <p:extLst>
      <p:ext uri="{BB962C8B-B14F-4D97-AF65-F5344CB8AC3E}">
        <p14:creationId xmlns:p14="http://schemas.microsoft.com/office/powerpoint/2010/main" val="41967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EE9BEE5C-5F41-B4EB-1FDD-75E42C18225A}"/>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till prioritering via menti.com</a:t>
            </a:r>
            <a:endParaRPr lang="sv-SE" dirty="0"/>
          </a:p>
        </p:txBody>
      </p:sp>
      <p:sp>
        <p:nvSpPr>
          <p:cNvPr id="7" name="Platshållare för innehåll 2">
            <a:extLst>
              <a:ext uri="{FF2B5EF4-FFF2-40B4-BE49-F238E27FC236}">
                <a16:creationId xmlns:a16="http://schemas.microsoft.com/office/drawing/2014/main" id="{33EE42FE-8BC9-F708-4EEA-1C32B09B4EAC}"/>
              </a:ext>
            </a:extLst>
          </p:cNvPr>
          <p:cNvSpPr txBox="1">
            <a:spLocks/>
          </p:cNvSpPr>
          <p:nvPr/>
        </p:nvSpPr>
        <p:spPr>
          <a:xfrm>
            <a:off x="270000" y="1178197"/>
            <a:ext cx="11420252"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Steg 4. </a:t>
            </a:r>
            <a:br>
              <a:rPr lang="sv-SE" sz="2400" dirty="0"/>
            </a:br>
            <a:r>
              <a:rPr lang="sv-SE" sz="2400" dirty="0"/>
              <a:t>Presentera resultatet från prioriteringen via menti.com</a:t>
            </a:r>
          </a:p>
          <a:p>
            <a:endParaRPr lang="sv-SE" dirty="0"/>
          </a:p>
        </p:txBody>
      </p:sp>
    </p:spTree>
    <p:extLst>
      <p:ext uri="{BB962C8B-B14F-4D97-AF65-F5344CB8AC3E}">
        <p14:creationId xmlns:p14="http://schemas.microsoft.com/office/powerpoint/2010/main" val="367813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967641" y="127193"/>
            <a:ext cx="8280920" cy="5544616"/>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7" name="Rubrik 1">
            <a:extLst>
              <a:ext uri="{FF2B5EF4-FFF2-40B4-BE49-F238E27FC236}">
                <a16:creationId xmlns:a16="http://schemas.microsoft.com/office/drawing/2014/main" id="{71BD121F-87FC-671F-7158-B26DB3CDF2BB}"/>
              </a:ext>
            </a:extLst>
          </p:cNvPr>
          <p:cNvSpPr txBox="1">
            <a:spLocks/>
          </p:cNvSpPr>
          <p:nvPr/>
        </p:nvSpPr>
        <p:spPr>
          <a:xfrm>
            <a:off x="269998" y="317798"/>
            <a:ext cx="11664000" cy="1496934"/>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000" dirty="0">
                <a:latin typeface="+mj-lt"/>
                <a:ea typeface="+mj-ea"/>
                <a:cs typeface="+mj-cs"/>
              </a:rPr>
              <a:t>Analysera prioriterade utvecklingsområden</a:t>
            </a:r>
          </a:p>
          <a:p>
            <a:endParaRPr lang="sv-SE" sz="4000" dirty="0"/>
          </a:p>
        </p:txBody>
      </p:sp>
      <p:sp>
        <p:nvSpPr>
          <p:cNvPr id="8" name="Platshållare för innehåll 2">
            <a:extLst>
              <a:ext uri="{FF2B5EF4-FFF2-40B4-BE49-F238E27FC236}">
                <a16:creationId xmlns:a16="http://schemas.microsoft.com/office/drawing/2014/main" id="{34105AE9-10ED-3132-93CC-B7F00E6EFCFA}"/>
              </a:ext>
            </a:extLst>
          </p:cNvPr>
          <p:cNvSpPr txBox="1">
            <a:spLocks/>
          </p:cNvSpPr>
          <p:nvPr/>
        </p:nvSpPr>
        <p:spPr>
          <a:xfrm>
            <a:off x="270000" y="1178196"/>
            <a:ext cx="11406185" cy="5105645"/>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sv-SE" b="1" dirty="0"/>
              <a:t>Reflektera i smågrupper (3 - 5 kollegor): </a:t>
            </a:r>
          </a:p>
          <a:p>
            <a:pPr marL="0" indent="0">
              <a:buNone/>
            </a:pPr>
            <a:r>
              <a:rPr lang="sv-SE" sz="2200" dirty="0"/>
              <a:t>Dela ut de prioriterade utvecklingsområden till grupperna att analysera med hjälp av analysverktyget. Utse någon som är tidtagare och någon som antecknar. </a:t>
            </a:r>
            <a:br>
              <a:rPr lang="sv-SE" sz="2200" dirty="0"/>
            </a:br>
            <a:endParaRPr lang="sv-SE" sz="2200" dirty="0"/>
          </a:p>
          <a:p>
            <a:pPr marL="914377" lvl="1" indent="-457189">
              <a:buFont typeface="+mj-lt"/>
              <a:buAutoNum type="arabicPeriod"/>
            </a:pPr>
            <a:r>
              <a:rPr lang="sv-SE" sz="2200" dirty="0"/>
              <a:t>Önskat läge: Hur vill vi ha det? Tid cirka 10 minuter.</a:t>
            </a:r>
          </a:p>
          <a:p>
            <a:pPr marL="914377" lvl="1" indent="-457189">
              <a:buFont typeface="+mj-lt"/>
              <a:buAutoNum type="arabicPeriod"/>
            </a:pPr>
            <a:r>
              <a:rPr lang="sv-SE" sz="2200" dirty="0"/>
              <a:t>Nuläge: Hur kommer det sig att det ser ut som det gör? Tid cirka 5 minuter.</a:t>
            </a:r>
          </a:p>
          <a:p>
            <a:pPr marL="914377" lvl="1" indent="-457189">
              <a:buFont typeface="+mj-lt"/>
              <a:buAutoNum type="arabicPeriod"/>
            </a:pPr>
            <a:r>
              <a:rPr lang="sv-SE" sz="2200" dirty="0"/>
              <a:t>Hinder och Resurser: Gå kort igenom dessa rutor. Viktigast är att fokusera på rutorna Önskat läge och Aktiviteter. </a:t>
            </a:r>
          </a:p>
          <a:p>
            <a:pPr marL="914377" lvl="1" indent="-457189">
              <a:buFont typeface="+mj-lt"/>
              <a:buAutoNum type="arabicPeriod"/>
            </a:pPr>
            <a:r>
              <a:rPr lang="sv-SE" sz="2200" dirty="0"/>
              <a:t>Aktiviteter: Vad behöver vi göra för att gå från nuläget till önskat läge? Tid cirka 15 minuter.</a:t>
            </a:r>
          </a:p>
          <a:p>
            <a:pPr marL="914377" lvl="1" indent="-457189">
              <a:buFont typeface="+mj-lt"/>
              <a:buAutoNum type="arabicPeriod"/>
            </a:pPr>
            <a:r>
              <a:rPr lang="sv-SE" sz="2200" dirty="0"/>
              <a:t>Dela era reflektioner i storgruppen. Tid cirka 15 minuter.</a:t>
            </a:r>
          </a:p>
          <a:p>
            <a:pPr marL="914377" lvl="1" indent="-457189">
              <a:buFont typeface="+mj-lt"/>
              <a:buAutoNum type="arabicPeriod"/>
            </a:pPr>
            <a:r>
              <a:rPr lang="sv-SE" sz="2200" dirty="0"/>
              <a:t>Lämna in era anteckningar till din chef. Anteckningarna blir underlag för att uppdatera vår handlingsplan</a:t>
            </a:r>
          </a:p>
          <a:p>
            <a:endParaRPr lang="sv-SE" sz="3200" dirty="0"/>
          </a:p>
        </p:txBody>
      </p:sp>
    </p:spTree>
    <p:extLst>
      <p:ext uri="{BB962C8B-B14F-4D97-AF65-F5344CB8AC3E}">
        <p14:creationId xmlns:p14="http://schemas.microsoft.com/office/powerpoint/2010/main" val="397141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4670763" y="981518"/>
            <a:ext cx="4017525" cy="25886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675" b="1" dirty="0">
                <a:solidFill>
                  <a:schemeClr val="tx1"/>
                </a:solidFill>
              </a:rPr>
              <a:t>2) FÖRSTÅ NULÄGET: Vad är orsaken till nuläget? Analysera och förstå! </a:t>
            </a:r>
          </a:p>
          <a:p>
            <a:pPr algn="ctr">
              <a:buNone/>
            </a:pPr>
            <a:endParaRPr lang="sv-SE" sz="675" dirty="0">
              <a:solidFill>
                <a:schemeClr val="tx1"/>
              </a:solidFill>
            </a:endParaRPr>
          </a:p>
          <a:p>
            <a:pPr algn="ctr">
              <a:buNone/>
            </a:pPr>
            <a:endParaRPr lang="sv-SE" sz="675" dirty="0">
              <a:solidFill>
                <a:schemeClr val="tx1"/>
              </a:solidFill>
            </a:endParaRPr>
          </a:p>
          <a:p>
            <a:pPr algn="ctr"/>
            <a:endParaRPr lang="sv-SE" sz="675" dirty="0">
              <a:solidFill>
                <a:schemeClr val="tx1"/>
              </a:solidFill>
            </a:endParaRPr>
          </a:p>
          <a:p>
            <a:pPr algn="ctr">
              <a:buNone/>
            </a:pPr>
            <a:endParaRPr lang="sv-SE" sz="675" dirty="0">
              <a:solidFill>
                <a:schemeClr val="tx1"/>
              </a:solidFill>
            </a:endParaRPr>
          </a:p>
        </p:txBody>
      </p:sp>
      <p:sp>
        <p:nvSpPr>
          <p:cNvPr id="8" name="Rektangel med rundade hörn 7"/>
          <p:cNvSpPr/>
          <p:nvPr/>
        </p:nvSpPr>
        <p:spPr>
          <a:xfrm>
            <a:off x="143340" y="953987"/>
            <a:ext cx="4414147" cy="265046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675" b="1" dirty="0">
                <a:solidFill>
                  <a:schemeClr val="tx1"/>
                </a:solidFill>
              </a:rPr>
              <a:t> 1. ÖNSKAT LÄGE: Hur vill vi att det ska bli? Vilka är målen på kort- och lång sikt? </a:t>
            </a:r>
            <a:endParaRPr lang="sv-SE" sz="675" dirty="0">
              <a:solidFill>
                <a:schemeClr val="tx1"/>
              </a:solidFill>
            </a:endParaRPr>
          </a:p>
        </p:txBody>
      </p:sp>
      <p:sp>
        <p:nvSpPr>
          <p:cNvPr id="10" name="Rektangel med rundade hörn 9"/>
          <p:cNvSpPr/>
          <p:nvPr/>
        </p:nvSpPr>
        <p:spPr>
          <a:xfrm>
            <a:off x="143340" y="3701096"/>
            <a:ext cx="4224469" cy="299226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675" b="1" dirty="0">
                <a:solidFill>
                  <a:schemeClr val="tx1"/>
                </a:solidFill>
              </a:rPr>
              <a:t>4) RESURSER: Vilka resurser har vi (t.ex. tid, stöd, engagemang, kompetens)? Vilka resurser skulle vi behöva? </a:t>
            </a:r>
            <a:endParaRPr lang="sv-SE" sz="675" dirty="0">
              <a:solidFill>
                <a:schemeClr val="tx1"/>
              </a:solidFill>
            </a:endParaRPr>
          </a:p>
        </p:txBody>
      </p:sp>
      <p:sp>
        <p:nvSpPr>
          <p:cNvPr id="12" name="Rektangel med rundade hörn 11"/>
          <p:cNvSpPr/>
          <p:nvPr/>
        </p:nvSpPr>
        <p:spPr>
          <a:xfrm>
            <a:off x="8952930" y="3749099"/>
            <a:ext cx="3066993" cy="294426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675" b="1" dirty="0">
                <a:solidFill>
                  <a:schemeClr val="tx1"/>
                </a:solidFill>
              </a:rPr>
              <a:t>6) FÖLJ UPP och UTVÄRDERA: Hur ska vi följa upp och utvärdera att aktiviteterna når önskat resultat?</a:t>
            </a:r>
          </a:p>
        </p:txBody>
      </p:sp>
      <p:sp>
        <p:nvSpPr>
          <p:cNvPr id="2" name="Rektangel med rundade hörn 1"/>
          <p:cNvSpPr/>
          <p:nvPr/>
        </p:nvSpPr>
        <p:spPr>
          <a:xfrm>
            <a:off x="285943" y="264691"/>
            <a:ext cx="1585588" cy="38463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v-SE" sz="1600" dirty="0"/>
              <a:t>Analysverktyg</a:t>
            </a:r>
          </a:p>
        </p:txBody>
      </p:sp>
      <p:sp>
        <p:nvSpPr>
          <p:cNvPr id="11" name="Rektangel med rundade hörn 10"/>
          <p:cNvSpPr/>
          <p:nvPr/>
        </p:nvSpPr>
        <p:spPr>
          <a:xfrm>
            <a:off x="4475415" y="3712742"/>
            <a:ext cx="4369909" cy="298062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675" b="1" dirty="0">
                <a:solidFill>
                  <a:schemeClr val="tx1"/>
                </a:solidFill>
              </a:rPr>
              <a:t>5) AKTIVITETER: Vad behöver vi göra för att nå målen på kort och lång sikt? Fokus på lösningar och aktiviteter:</a:t>
            </a:r>
          </a:p>
          <a:p>
            <a:pPr hangingPunct="0">
              <a:buNone/>
            </a:pPr>
            <a:endParaRPr lang="sv-SE" sz="675" b="1" dirty="0">
              <a:solidFill>
                <a:schemeClr val="tx1"/>
              </a:solidFill>
            </a:endParaRPr>
          </a:p>
          <a:p>
            <a:pPr hangingPunct="0">
              <a:buNone/>
            </a:pPr>
            <a:r>
              <a:rPr lang="sv-SE" sz="675" b="1" dirty="0">
                <a:solidFill>
                  <a:schemeClr val="tx1"/>
                </a:solidFill>
              </a:rPr>
              <a:t>Vad kan var och en göra?</a:t>
            </a: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r>
              <a:rPr lang="sv-SE" sz="675" b="1" dirty="0">
                <a:solidFill>
                  <a:schemeClr val="tx1"/>
                </a:solidFill>
              </a:rPr>
              <a:t>Vad kan vi som grupp göra?</a:t>
            </a: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r>
              <a:rPr lang="sv-SE" sz="675" b="1" dirty="0">
                <a:solidFill>
                  <a:schemeClr val="tx1"/>
                </a:solidFill>
              </a:rPr>
              <a:t>Vad kan vår chef göra?</a:t>
            </a: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endParaRPr lang="sv-SE" sz="675" b="1" dirty="0">
              <a:solidFill>
                <a:schemeClr val="tx1"/>
              </a:solidFill>
            </a:endParaRPr>
          </a:p>
          <a:p>
            <a:pPr hangingPunct="0">
              <a:buNone/>
            </a:pPr>
            <a:r>
              <a:rPr lang="sv-SE" sz="675" b="1" dirty="0">
                <a:solidFill>
                  <a:schemeClr val="tx1"/>
                </a:solidFill>
              </a:rPr>
              <a:t>Vad behöver kommuniceras/hanteras på högre nivå eller funktion?</a:t>
            </a:r>
            <a:endParaRPr lang="sv-SE" sz="675" dirty="0">
              <a:solidFill>
                <a:schemeClr val="tx1"/>
              </a:solidFill>
            </a:endParaRPr>
          </a:p>
        </p:txBody>
      </p:sp>
      <p:sp>
        <p:nvSpPr>
          <p:cNvPr id="13" name="Textruta 2"/>
          <p:cNvSpPr txBox="1">
            <a:spLocks noChangeArrowheads="1"/>
          </p:cNvSpPr>
          <p:nvPr/>
        </p:nvSpPr>
        <p:spPr bwMode="auto">
          <a:xfrm>
            <a:off x="9936427" y="288975"/>
            <a:ext cx="2151567"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sv-SE" sz="700" dirty="0">
                <a:latin typeface="Calibri" panose="020F0502020204030204" pitchFamily="34" charset="0"/>
                <a:ea typeface="MS Mincho"/>
                <a:cs typeface="Arial" panose="020B0604020202020204" pitchFamily="34" charset="0"/>
              </a:rPr>
              <a:t>Version 1.0. Ansvarig: Personalavdelningen, </a:t>
            </a:r>
            <a:br>
              <a:rPr lang="sv-SE" sz="700" dirty="0">
                <a:latin typeface="Calibri" panose="020F0502020204030204" pitchFamily="34" charset="0"/>
                <a:ea typeface="MS Mincho"/>
                <a:cs typeface="Arial" panose="020B0604020202020204" pitchFamily="34" charset="0"/>
              </a:rPr>
            </a:br>
            <a:r>
              <a:rPr lang="sv-SE" sz="700" dirty="0">
                <a:latin typeface="Calibri" panose="020F0502020204030204" pitchFamily="34" charset="0"/>
                <a:ea typeface="MS Mincho"/>
                <a:cs typeface="Arial" panose="020B0604020202020204" pitchFamily="34" charset="0"/>
              </a:rPr>
              <a:t>HR-enheten. Senast justerad: 2021-09-16</a:t>
            </a:r>
            <a:endParaRPr lang="sv-SE" sz="1100" dirty="0">
              <a:latin typeface="Calibri" panose="020F0502020204030204" pitchFamily="34" charset="0"/>
              <a:ea typeface="MS Mincho"/>
              <a:cs typeface="Arial" panose="020B0604020202020204" pitchFamily="34" charset="0"/>
            </a:endParaRPr>
          </a:p>
        </p:txBody>
      </p:sp>
      <p:pic>
        <p:nvPicPr>
          <p:cNvPr id="14" name="Bildobjekt 13"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236" y="200132"/>
            <a:ext cx="1582105" cy="476627"/>
          </a:xfrm>
          <a:prstGeom prst="rect">
            <a:avLst/>
          </a:prstGeom>
          <a:noFill/>
        </p:spPr>
      </p:pic>
      <p:sp>
        <p:nvSpPr>
          <p:cNvPr id="9" name="Rektangel med rundade hörn 8"/>
          <p:cNvSpPr/>
          <p:nvPr/>
        </p:nvSpPr>
        <p:spPr>
          <a:xfrm>
            <a:off x="8784299" y="953987"/>
            <a:ext cx="3278355" cy="270914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675" b="1" dirty="0">
                <a:solidFill>
                  <a:schemeClr val="tx1"/>
                </a:solidFill>
              </a:rPr>
              <a:t>3) HINDER: Vad hindrar er? Vad kan hindra på väg mot det önskade läget?</a:t>
            </a: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endParaRPr lang="sv-SE" sz="675" b="1" dirty="0">
              <a:solidFill>
                <a:schemeClr val="tx1"/>
              </a:solidFill>
            </a:endParaRPr>
          </a:p>
          <a:p>
            <a:pPr>
              <a:buNone/>
            </a:pPr>
            <a:r>
              <a:rPr lang="sv-SE" sz="675" b="1" dirty="0">
                <a:solidFill>
                  <a:schemeClr val="tx1"/>
                </a:solidFill>
              </a:rPr>
              <a:t>Tankar om hur vi kan komma över hindren?</a:t>
            </a:r>
          </a:p>
        </p:txBody>
      </p:sp>
      <p:sp>
        <p:nvSpPr>
          <p:cNvPr id="5" name="textruta 4"/>
          <p:cNvSpPr txBox="1"/>
          <p:nvPr/>
        </p:nvSpPr>
        <p:spPr>
          <a:xfrm>
            <a:off x="2067014" y="242182"/>
            <a:ext cx="5186035" cy="256545"/>
          </a:xfrm>
          <a:prstGeom prst="rect">
            <a:avLst/>
          </a:prstGeom>
          <a:noFill/>
        </p:spPr>
        <p:txBody>
          <a:bodyPr wrap="none" rtlCol="0">
            <a:spAutoFit/>
          </a:bodyPr>
          <a:lstStyle/>
          <a:p>
            <a:pPr>
              <a:buNone/>
            </a:pPr>
            <a:r>
              <a:rPr lang="sv-SE" sz="1000" dirty="0"/>
              <a:t>UTVECKLINGSOMRÅDE: </a:t>
            </a:r>
            <a:r>
              <a:rPr lang="sv-SE" sz="1067" dirty="0"/>
              <a:t>______________________________________________</a:t>
            </a:r>
            <a:endParaRPr lang="sv-SE" sz="1000" dirty="0"/>
          </a:p>
        </p:txBody>
      </p:sp>
      <p:sp>
        <p:nvSpPr>
          <p:cNvPr id="15" name="textruta 14"/>
          <p:cNvSpPr txBox="1"/>
          <p:nvPr/>
        </p:nvSpPr>
        <p:spPr>
          <a:xfrm>
            <a:off x="2063553" y="514875"/>
            <a:ext cx="5264583" cy="246221"/>
          </a:xfrm>
          <a:prstGeom prst="rect">
            <a:avLst/>
          </a:prstGeom>
          <a:noFill/>
        </p:spPr>
        <p:txBody>
          <a:bodyPr wrap="none" rtlCol="0">
            <a:spAutoFit/>
          </a:bodyPr>
          <a:lstStyle/>
          <a:p>
            <a:pPr>
              <a:buNone/>
            </a:pPr>
            <a:r>
              <a:rPr lang="sv-SE" sz="1000" dirty="0"/>
              <a:t>GRUPPENS NAMN: _______________________________DATUM:________________</a:t>
            </a:r>
          </a:p>
        </p:txBody>
      </p:sp>
    </p:spTree>
    <p:extLst>
      <p:ext uri="{BB962C8B-B14F-4D97-AF65-F5344CB8AC3E}">
        <p14:creationId xmlns:p14="http://schemas.microsoft.com/office/powerpoint/2010/main" val="289356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48DB2F2-4C36-2BA9-95AF-2B967DF3FDF3}"/>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Analysen blir underlag till handlingsplan</a:t>
            </a:r>
            <a:endParaRPr lang="sv-SE" dirty="0"/>
          </a:p>
        </p:txBody>
      </p:sp>
      <p:sp>
        <p:nvSpPr>
          <p:cNvPr id="5" name="Platshållare för innehåll 2">
            <a:extLst>
              <a:ext uri="{FF2B5EF4-FFF2-40B4-BE49-F238E27FC236}">
                <a16:creationId xmlns:a16="http://schemas.microsoft.com/office/drawing/2014/main" id="{9984BFFB-3248-6E03-EF53-D133F8E65E12}"/>
              </a:ext>
            </a:extLst>
          </p:cNvPr>
          <p:cNvSpPr txBox="1">
            <a:spLocks/>
          </p:cNvSpPr>
          <p:nvPr/>
        </p:nvSpPr>
        <p:spPr>
          <a:xfrm>
            <a:off x="270000" y="1178197"/>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Efter APT sammanställer chef och skyddsombud det som identifierats i riskbedömningen och analysen i den handlingsplan som ni arbetar aktivt med. Handlingsplanen presenteras vid nästa APT.</a:t>
            </a:r>
          </a:p>
          <a:p>
            <a:r>
              <a:rPr lang="sv-SE" dirty="0"/>
              <a:t>Som en del i det systematiska arbetsmiljöarbetet är nästa steg att arbeta med handlingsplanen och utveckla (genomföra åtgärder) de prioriterade områdena. </a:t>
            </a:r>
          </a:p>
          <a:p>
            <a:pPr lvl="1"/>
            <a:r>
              <a:rPr lang="sv-SE" dirty="0"/>
              <a:t>Bland de prioriterade utvecklingsområdena kommer vissa frågor att hanteras av dig som enskild chef eller enskilda medarbetare. Andra utvecklingsområden kommer behöva lösas genom att skapa en tillfällig utvecklingsgrupp eller genom att föra dialog med/vidarebefordras till annan nivå eller annan del av organisationen.</a:t>
            </a:r>
          </a:p>
          <a:p>
            <a:pPr lvl="1"/>
            <a:r>
              <a:rPr lang="sv-SE" dirty="0"/>
              <a:t>Boka in tid på APT för arbete med utvecklingsområdena.</a:t>
            </a:r>
          </a:p>
          <a:p>
            <a:pPr lvl="1"/>
            <a:r>
              <a:rPr lang="sv-SE" dirty="0"/>
              <a:t>Boka in tid på APT för att följa upp att handlingsplanen och utvecklingsarbetet får de effekter som är nödvändiga för att utveckla arbetsmiljön och verksamheten. </a:t>
            </a:r>
          </a:p>
          <a:p>
            <a:endParaRPr lang="sv-SE" sz="3200" dirty="0"/>
          </a:p>
        </p:txBody>
      </p:sp>
    </p:spTree>
    <p:extLst>
      <p:ext uri="{BB962C8B-B14F-4D97-AF65-F5344CB8AC3E}">
        <p14:creationId xmlns:p14="http://schemas.microsoft.com/office/powerpoint/2010/main" val="243491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0" y="1988840"/>
            <a:ext cx="12191999" cy="4032448"/>
          </a:xfrm>
          <a:prstGeom prst="rect">
            <a:avLst/>
          </a:prstGeom>
        </p:spPr>
      </p:pic>
      <p:sp>
        <p:nvSpPr>
          <p:cNvPr id="2" name="Rubrik 1"/>
          <p:cNvSpPr>
            <a:spLocks noGrp="1"/>
          </p:cNvSpPr>
          <p:nvPr>
            <p:ph type="title"/>
          </p:nvPr>
        </p:nvSpPr>
        <p:spPr>
          <a:xfrm>
            <a:off x="225083" y="356659"/>
            <a:ext cx="11775773" cy="1143000"/>
          </a:xfrm>
        </p:spPr>
        <p:txBody>
          <a:bodyPr>
            <a:normAutofit fontScale="90000"/>
          </a:bodyPr>
          <a:lstStyle/>
          <a:p>
            <a:r>
              <a:rPr lang="sv-SE" sz="4000" dirty="0"/>
              <a:t>Kommunens mall </a:t>
            </a:r>
            <a:br>
              <a:rPr lang="sv-SE" sz="4000" dirty="0"/>
            </a:br>
            <a:r>
              <a:rPr lang="sv-SE" sz="4000" dirty="0"/>
              <a:t>”Handlingsplan, Risk- och konsekvensbedömning”</a:t>
            </a:r>
            <a:endParaRPr lang="sv-SE" sz="4000" dirty="0">
              <a:solidFill>
                <a:srgbClr val="FF0000"/>
              </a:solidFill>
            </a:endParaRPr>
          </a:p>
        </p:txBody>
      </p:sp>
    </p:spTree>
    <p:extLst>
      <p:ext uri="{BB962C8B-B14F-4D97-AF65-F5344CB8AC3E}">
        <p14:creationId xmlns:p14="http://schemas.microsoft.com/office/powerpoint/2010/main" val="132486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7B4D5-7EA3-6D3C-3EF4-C88532A1692E}"/>
              </a:ext>
            </a:extLst>
          </p:cNvPr>
          <p:cNvSpPr>
            <a:spLocks noGrp="1"/>
          </p:cNvSpPr>
          <p:nvPr>
            <p:ph type="ctrTitle"/>
          </p:nvPr>
        </p:nvSpPr>
        <p:spPr/>
        <p:txBody>
          <a:bodyPr>
            <a:normAutofit/>
          </a:bodyPr>
          <a:lstStyle/>
          <a:p>
            <a:r>
              <a:rPr lang="sv-SE" sz="6000" dirty="0"/>
              <a:t>Tack för idag!</a:t>
            </a:r>
          </a:p>
        </p:txBody>
      </p:sp>
    </p:spTree>
    <p:extLst>
      <p:ext uri="{BB962C8B-B14F-4D97-AF65-F5344CB8AC3E}">
        <p14:creationId xmlns:p14="http://schemas.microsoft.com/office/powerpoint/2010/main" val="285906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43D3A6E-D0DE-1834-523D-FC56CD6E12D2}"/>
              </a:ext>
            </a:extLst>
          </p:cNvPr>
          <p:cNvSpPr txBox="1">
            <a:spLocks/>
          </p:cNvSpPr>
          <p:nvPr/>
        </p:nvSpPr>
        <p:spPr>
          <a:xfrm>
            <a:off x="264000" y="223531"/>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Chefens förberedelser</a:t>
            </a:r>
            <a:endParaRPr lang="sv-SE" dirty="0"/>
          </a:p>
        </p:txBody>
      </p:sp>
      <p:sp>
        <p:nvSpPr>
          <p:cNvPr id="5" name="Platshållare för innehåll 2">
            <a:extLst>
              <a:ext uri="{FF2B5EF4-FFF2-40B4-BE49-F238E27FC236}">
                <a16:creationId xmlns:a16="http://schemas.microsoft.com/office/drawing/2014/main" id="{59D44FB7-AB5C-6674-7601-09C79C8DEF47}"/>
              </a:ext>
            </a:extLst>
          </p:cNvPr>
          <p:cNvSpPr txBox="1">
            <a:spLocks/>
          </p:cNvSpPr>
          <p:nvPr/>
        </p:nvSpPr>
        <p:spPr>
          <a:xfrm>
            <a:off x="139651" y="872301"/>
            <a:ext cx="11912698" cy="5236671"/>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sv-SE" sz="1600" dirty="0"/>
              <a:t>Avsätt tid på APT eller planeringsdag (total tid för att arbeta med APU-resultaten beräknas till cirka 2 timmar).</a:t>
            </a:r>
          </a:p>
          <a:p>
            <a:pPr>
              <a:spcBef>
                <a:spcPts val="0"/>
              </a:spcBef>
              <a:spcAft>
                <a:spcPts val="1200"/>
              </a:spcAft>
            </a:pPr>
            <a:r>
              <a:rPr lang="sv-SE" sz="1600" dirty="0"/>
              <a:t>Förbered presentation av arbetsgruppens nuläge:</a:t>
            </a:r>
          </a:p>
          <a:p>
            <a:pPr lvl="1">
              <a:spcBef>
                <a:spcPts val="0"/>
              </a:spcBef>
              <a:spcAft>
                <a:spcPts val="600"/>
              </a:spcAft>
            </a:pPr>
            <a:r>
              <a:rPr lang="sv-SE" sz="1600" dirty="0"/>
              <a:t>APU-rapport 2022 (se bild 10 - 13 i denna presentation).</a:t>
            </a:r>
          </a:p>
          <a:p>
            <a:pPr lvl="1">
              <a:spcBef>
                <a:spcPts val="0"/>
              </a:spcBef>
              <a:spcAft>
                <a:spcPts val="600"/>
              </a:spcAft>
            </a:pPr>
            <a:r>
              <a:rPr lang="sv-SE" sz="1600" dirty="0"/>
              <a:t>Aktuell och uppdaterad handlingsplan för arbetsmiljöarbetet samt handlingsplan från föregående års APU om separat.</a:t>
            </a:r>
          </a:p>
          <a:p>
            <a:pPr lvl="1">
              <a:spcBef>
                <a:spcPts val="0"/>
              </a:spcBef>
              <a:spcAft>
                <a:spcPts val="600"/>
              </a:spcAft>
            </a:pPr>
            <a:r>
              <a:rPr lang="sv-SE" sz="1600" dirty="0"/>
              <a:t>Aktuell och uppdaterad plan för verksamhetsutveckling.</a:t>
            </a:r>
          </a:p>
          <a:p>
            <a:pPr lvl="1">
              <a:spcBef>
                <a:spcPts val="0"/>
              </a:spcBef>
              <a:spcAft>
                <a:spcPts val="600"/>
              </a:spcAft>
            </a:pPr>
            <a:r>
              <a:rPr lang="sv-SE" sz="1600" dirty="0"/>
              <a:t>Statistik sjukfrånvaro, personalomsättning (egen uppsägning), KIA-anmälningar (uppgifterna hittar du i arbetsmiljörapporten).</a:t>
            </a:r>
          </a:p>
          <a:p>
            <a:pPr lvl="1">
              <a:spcBef>
                <a:spcPts val="0"/>
              </a:spcBef>
              <a:spcAft>
                <a:spcPts val="600"/>
              </a:spcAft>
            </a:pPr>
            <a:r>
              <a:rPr lang="sv-SE" sz="1600" dirty="0"/>
              <a:t>Andra omständigheter i nuläget, t ex ny chef eller omorganisation.</a:t>
            </a:r>
          </a:p>
          <a:p>
            <a:pPr>
              <a:spcBef>
                <a:spcPts val="0"/>
              </a:spcBef>
              <a:spcAft>
                <a:spcPts val="1200"/>
              </a:spcAft>
            </a:pPr>
            <a:r>
              <a:rPr lang="sv-SE" sz="1600" dirty="0">
                <a:hlinkClick r:id="rId3"/>
              </a:rPr>
              <a:t>Läs stödmaterial </a:t>
            </a:r>
            <a:r>
              <a:rPr lang="sv-SE" sz="1600" i="1" dirty="0">
                <a:hlinkClick r:id="rId3"/>
              </a:rPr>
              <a:t>Handledning till chef – arbeta med APU-resultatet </a:t>
            </a:r>
            <a:r>
              <a:rPr lang="sv-SE" sz="1600" dirty="0">
                <a:hlinkClick r:id="rId3"/>
              </a:rPr>
              <a:t>på HINT</a:t>
            </a:r>
            <a:r>
              <a:rPr lang="sv-SE" sz="1600" dirty="0"/>
              <a:t>.</a:t>
            </a:r>
          </a:p>
          <a:p>
            <a:pPr>
              <a:spcBef>
                <a:spcPts val="0"/>
              </a:spcBef>
              <a:spcAft>
                <a:spcPts val="1200"/>
              </a:spcAft>
            </a:pPr>
            <a:r>
              <a:rPr lang="sv-SE" sz="1600" dirty="0"/>
              <a:t>Skicka ut APU-rapporten till medarbetarna, så att de har möjlighet att läsa igenom resultatet innan APT.</a:t>
            </a:r>
          </a:p>
          <a:p>
            <a:pPr>
              <a:spcBef>
                <a:spcPts val="0"/>
              </a:spcBef>
              <a:spcAft>
                <a:spcPts val="1200"/>
              </a:spcAft>
            </a:pPr>
            <a:r>
              <a:rPr lang="sv-SE" sz="1600" dirty="0"/>
              <a:t>Observera att ett utvecklingsområde kan vara både styrkor och det som fungerar mindre bra. Det är viktigt att även identifiera det som fungerar bra för att bibehålla och eventuellt utveckla det än mer. </a:t>
            </a:r>
          </a:p>
          <a:p>
            <a:pPr>
              <a:spcBef>
                <a:spcPts val="0"/>
              </a:spcBef>
              <a:spcAft>
                <a:spcPts val="1200"/>
              </a:spcAft>
            </a:pPr>
            <a:r>
              <a:rPr lang="sv-SE" sz="1600" dirty="0"/>
              <a:t>Under ett APT eller planeringsdag presentera du som chef resultatet. Tillsammans med dina medarbetare startar ni då ett gemensamt arbete med att identifiera, prioritera och analysera utvecklingsområden. Därefter uppdaterar ni den handlingsplan som ni aktivt arbetar med utifrån nya eller förändrade utvecklings- och åtgärdsområden. Med handlingsplanen som underlag utvecklar ni er arbetsplats för bättre arbetsmiljö och verksamhet. </a:t>
            </a:r>
          </a:p>
          <a:p>
            <a:pPr>
              <a:spcBef>
                <a:spcPts val="0"/>
              </a:spcBef>
              <a:spcAft>
                <a:spcPts val="1200"/>
              </a:spcAft>
            </a:pPr>
            <a:r>
              <a:rPr lang="sv-SE" sz="1600" dirty="0"/>
              <a:t>Handlingsplanen är ett arbetsdokument för arbetsgruppen men ska också skickas till överställd chef (överställd chef sammanställer handlingsplanerna på avdelningsnivå). </a:t>
            </a:r>
          </a:p>
          <a:p>
            <a:pPr>
              <a:spcAft>
                <a:spcPts val="1200"/>
              </a:spcAft>
            </a:pPr>
            <a:endParaRPr lang="sv-SE" dirty="0"/>
          </a:p>
        </p:txBody>
      </p:sp>
    </p:spTree>
    <p:extLst>
      <p:ext uri="{BB962C8B-B14F-4D97-AF65-F5344CB8AC3E}">
        <p14:creationId xmlns:p14="http://schemas.microsoft.com/office/powerpoint/2010/main" val="401297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69823" y="931411"/>
            <a:ext cx="11713301" cy="5444178"/>
          </a:xfrm>
        </p:spPr>
        <p:txBody>
          <a:bodyPr>
            <a:normAutofit/>
          </a:bodyPr>
          <a:lstStyle/>
          <a:p>
            <a:pPr>
              <a:spcBef>
                <a:spcPts val="0"/>
              </a:spcBef>
              <a:spcAft>
                <a:spcPts val="1200"/>
              </a:spcAft>
            </a:pPr>
            <a:r>
              <a:rPr lang="sv-SE" sz="1900" dirty="0"/>
              <a:t>Bjud in ditt skyddsombud. Samverkan kring APU är en viktig del av det systematiska arbetsmiljöarbetet och det är viktigt att skyddsombudet får möjlighet att delta i riskbedömning och utvecklings- och åtgärdsförslag.</a:t>
            </a:r>
          </a:p>
          <a:p>
            <a:pPr lvl="1">
              <a:lnSpc>
                <a:spcPct val="100000"/>
              </a:lnSpc>
              <a:spcBef>
                <a:spcPts val="0"/>
              </a:spcBef>
              <a:spcAft>
                <a:spcPts val="1200"/>
              </a:spcAft>
            </a:pPr>
            <a:r>
              <a:rPr lang="sv-SE" sz="1900" dirty="0"/>
              <a:t>Skicka kopia av APU-rapporterna och nulägespresentationen till skyddsombudet i förväg.</a:t>
            </a:r>
          </a:p>
          <a:p>
            <a:pPr lvl="1">
              <a:lnSpc>
                <a:spcPct val="100000"/>
              </a:lnSpc>
              <a:spcBef>
                <a:spcPts val="0"/>
              </a:spcBef>
              <a:spcAft>
                <a:spcPts val="1200"/>
              </a:spcAft>
            </a:pPr>
            <a:r>
              <a:rPr lang="sv-SE" sz="1900" dirty="0"/>
              <a:t>Tillsammans med skyddsombud, gör en riskbedömning av APU, se nästa bild. Sammanställ tidigare identifierade riskfaktorer utifrån fysisk, digital, organisatorisk och social arbetsmiljö samt lika rättigheter och möjligheter (diskriminering). Är det något som ni vill lyfta in när APU-resultaten presenteras för att synliggöra helheten?</a:t>
            </a:r>
          </a:p>
          <a:p>
            <a:pPr>
              <a:spcBef>
                <a:spcPts val="0"/>
              </a:spcBef>
              <a:spcAft>
                <a:spcPts val="1200"/>
              </a:spcAft>
            </a:pPr>
            <a:r>
              <a:rPr lang="sv-SE" sz="1900" dirty="0"/>
              <a:t>Ta reda på hur du eskalerar åtgärder eller förslag som inte kan hanteras på din ansvarsnivå. </a:t>
            </a:r>
          </a:p>
          <a:p>
            <a:pPr>
              <a:spcBef>
                <a:spcPts val="0"/>
              </a:spcBef>
              <a:spcAft>
                <a:spcPts val="1200"/>
              </a:spcAft>
            </a:pPr>
            <a:r>
              <a:rPr lang="sv-SE" sz="1900" dirty="0"/>
              <a:t>För att kunna arbeta med resultatet på bästa sätt, förbered smågrupper om cirka 3 - 5 medarbetare.</a:t>
            </a:r>
          </a:p>
          <a:p>
            <a:pPr>
              <a:spcBef>
                <a:spcPts val="0"/>
              </a:spcBef>
              <a:spcAft>
                <a:spcPts val="1200"/>
              </a:spcAft>
            </a:pPr>
            <a:r>
              <a:rPr lang="sv-SE" sz="1900" dirty="0"/>
              <a:t>Skriv ut ett analysverktyg i A3-format till vardera grupp alternativt använd </a:t>
            </a:r>
            <a:r>
              <a:rPr lang="sv-SE" sz="1900" dirty="0">
                <a:hlinkClick r:id="rId3"/>
              </a:rPr>
              <a:t>det digitala ifyllnadsbara versionen av analysverktyget</a:t>
            </a:r>
            <a:r>
              <a:rPr lang="sv-SE" sz="1900" dirty="0"/>
              <a:t> som du hittar på HINT. </a:t>
            </a:r>
          </a:p>
          <a:p>
            <a:pPr>
              <a:spcBef>
                <a:spcPts val="0"/>
              </a:spcBef>
              <a:spcAft>
                <a:spcPts val="1200"/>
              </a:spcAft>
            </a:pPr>
            <a:r>
              <a:rPr lang="sv-SE" sz="1900" dirty="0"/>
              <a:t>Förbered material för mötet: block, pennor, utskrifter av rapporter, blädderblock, post-it-lappar alternativt </a:t>
            </a:r>
            <a:r>
              <a:rPr lang="sv-SE" sz="1900" dirty="0" err="1"/>
              <a:t>Mentimeter</a:t>
            </a:r>
            <a:r>
              <a:rPr lang="sv-SE" sz="1900" dirty="0"/>
              <a:t> (observera att medarbetarna behöver ha tillgång till datorer eller mobiler om du använder dig av </a:t>
            </a:r>
            <a:r>
              <a:rPr lang="sv-SE" sz="1900" dirty="0" err="1"/>
              <a:t>Mentimeter</a:t>
            </a:r>
            <a:r>
              <a:rPr lang="sv-SE" sz="1900" dirty="0"/>
              <a:t>) - allt efter era behov.</a:t>
            </a:r>
          </a:p>
          <a:p>
            <a:pPr>
              <a:spcAft>
                <a:spcPts val="1200"/>
              </a:spcAft>
            </a:pPr>
            <a:endParaRPr lang="sv-SE" sz="1900" dirty="0"/>
          </a:p>
        </p:txBody>
      </p:sp>
      <p:sp>
        <p:nvSpPr>
          <p:cNvPr id="5" name="Rubrik 4">
            <a:extLst>
              <a:ext uri="{FF2B5EF4-FFF2-40B4-BE49-F238E27FC236}">
                <a16:creationId xmlns:a16="http://schemas.microsoft.com/office/drawing/2014/main" id="{1AB96D9B-5EDC-0AC4-E3F1-4497B7739C60}"/>
              </a:ext>
            </a:extLst>
          </p:cNvPr>
          <p:cNvSpPr>
            <a:spLocks noGrp="1"/>
          </p:cNvSpPr>
          <p:nvPr>
            <p:ph type="title"/>
          </p:nvPr>
        </p:nvSpPr>
        <p:spPr>
          <a:xfrm>
            <a:off x="269823" y="211411"/>
            <a:ext cx="11662347" cy="720000"/>
          </a:xfrm>
        </p:spPr>
        <p:txBody>
          <a:bodyPr>
            <a:noAutofit/>
          </a:bodyPr>
          <a:lstStyle/>
          <a:p>
            <a:r>
              <a:rPr lang="sv-SE" dirty="0"/>
              <a:t>Chefens förberedelser</a:t>
            </a:r>
            <a:br>
              <a:rPr lang="sv-SE" dirty="0"/>
            </a:br>
            <a:endParaRPr lang="sv-SE" dirty="0"/>
          </a:p>
        </p:txBody>
      </p:sp>
    </p:spTree>
    <p:extLst>
      <p:ext uri="{BB962C8B-B14F-4D97-AF65-F5344CB8AC3E}">
        <p14:creationId xmlns:p14="http://schemas.microsoft.com/office/powerpoint/2010/main" val="133666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3"/>
          <a:stretch>
            <a:fillRect/>
          </a:stretch>
        </p:blipFill>
        <p:spPr>
          <a:xfrm>
            <a:off x="7536160" y="1229571"/>
            <a:ext cx="3552395" cy="2976331"/>
          </a:xfrm>
          <a:prstGeom prst="rect">
            <a:avLst/>
          </a:prstGeom>
        </p:spPr>
      </p:pic>
      <p:pic>
        <p:nvPicPr>
          <p:cNvPr id="9" name="Bildobjekt 8"/>
          <p:cNvPicPr/>
          <p:nvPr/>
        </p:nvPicPr>
        <p:blipFill>
          <a:blip r:embed="rId4"/>
          <a:stretch>
            <a:fillRect/>
          </a:stretch>
        </p:blipFill>
        <p:spPr>
          <a:xfrm>
            <a:off x="8112224" y="4211109"/>
            <a:ext cx="2304256" cy="1846076"/>
          </a:xfrm>
          <a:prstGeom prst="rect">
            <a:avLst/>
          </a:prstGeom>
        </p:spPr>
      </p:pic>
      <p:sp>
        <p:nvSpPr>
          <p:cNvPr id="2" name="textruta 1"/>
          <p:cNvSpPr txBox="1"/>
          <p:nvPr/>
        </p:nvSpPr>
        <p:spPr>
          <a:xfrm>
            <a:off x="229495" y="1322602"/>
            <a:ext cx="6945028" cy="3827523"/>
          </a:xfrm>
          <a:prstGeom prst="rect">
            <a:avLst/>
          </a:prstGeom>
          <a:noFill/>
        </p:spPr>
        <p:txBody>
          <a:bodyPr wrap="square" rtlCol="0">
            <a:spAutoFit/>
          </a:bodyPr>
          <a:lstStyle/>
          <a:p>
            <a:pPr marL="342900" indent="-342900">
              <a:buFont typeface="Arial" panose="020B0604020202020204" pitchFamily="34" charset="0"/>
              <a:buChar char="•"/>
            </a:pPr>
            <a:r>
              <a:rPr lang="sv-SE" sz="1867" dirty="0"/>
              <a:t>Riskbedöm respektive identifierat utvecklingsområde med hjälp av tabellen.</a:t>
            </a:r>
            <a:br>
              <a:rPr lang="sv-SE" sz="1867" dirty="0"/>
            </a:br>
            <a:endParaRPr lang="sv-SE" sz="1867" dirty="0"/>
          </a:p>
          <a:p>
            <a:pPr marL="342900" indent="-342900">
              <a:buFont typeface="Arial" panose="020B0604020202020204" pitchFamily="34" charset="0"/>
              <a:buChar char="•"/>
            </a:pPr>
            <a:r>
              <a:rPr lang="sv-SE" sz="1867" dirty="0"/>
              <a:t>De områden i APU som har lågt medelvärde, det vill säga som visar stor andel rött och gult i staplarna, ska riskbedömas, prioriteras och kan kräva åtgärd. </a:t>
            </a:r>
            <a:br>
              <a:rPr lang="sv-SE" sz="1867" dirty="0"/>
            </a:br>
            <a:endParaRPr lang="sv-SE" sz="1867" dirty="0"/>
          </a:p>
          <a:p>
            <a:pPr marL="342900" indent="-342900">
              <a:buFont typeface="Arial" panose="020B0604020202020204" pitchFamily="34" charset="0"/>
              <a:buChar char="•"/>
            </a:pPr>
            <a:r>
              <a:rPr lang="sv-SE" sz="1867" dirty="0"/>
              <a:t>Riskbedömningen ska vara skriftlig och åtgärder som inte genomförs omedelbart ska föras upp i en handlingsplan.</a:t>
            </a:r>
            <a:br>
              <a:rPr lang="sv-SE" sz="1867" dirty="0"/>
            </a:br>
            <a:endParaRPr lang="sv-SE" sz="1867" dirty="0"/>
          </a:p>
          <a:p>
            <a:pPr marL="342900" indent="-342900">
              <a:buFont typeface="Arial" panose="020B0604020202020204" pitchFamily="34" charset="0"/>
              <a:buChar char="•"/>
            </a:pPr>
            <a:r>
              <a:rPr lang="sv-SE" sz="1867" dirty="0"/>
              <a:t>Vilka utvecklingsområden är det viktigast att arbeta vidare med? Vad skapar mest värde och nytta för verksamheten och arbetsmiljön?</a:t>
            </a:r>
          </a:p>
        </p:txBody>
      </p:sp>
      <p:sp>
        <p:nvSpPr>
          <p:cNvPr id="3" name="Rubrik 4">
            <a:extLst>
              <a:ext uri="{FF2B5EF4-FFF2-40B4-BE49-F238E27FC236}">
                <a16:creationId xmlns:a16="http://schemas.microsoft.com/office/drawing/2014/main" id="{A90AFEDC-0200-07E9-7325-8BCA8EBE24C4}"/>
              </a:ext>
            </a:extLst>
          </p:cNvPr>
          <p:cNvSpPr>
            <a:spLocks noGrp="1"/>
          </p:cNvSpPr>
          <p:nvPr>
            <p:ph type="title"/>
          </p:nvPr>
        </p:nvSpPr>
        <p:spPr>
          <a:xfrm>
            <a:off x="269823" y="360001"/>
            <a:ext cx="11662347" cy="720000"/>
          </a:xfrm>
        </p:spPr>
        <p:txBody>
          <a:bodyPr>
            <a:noAutofit/>
          </a:bodyPr>
          <a:lstStyle/>
          <a:p>
            <a:r>
              <a:rPr lang="sv-SE" dirty="0"/>
              <a:t>Riskbedömning</a:t>
            </a:r>
          </a:p>
        </p:txBody>
      </p:sp>
    </p:spTree>
    <p:extLst>
      <p:ext uri="{BB962C8B-B14F-4D97-AF65-F5344CB8AC3E}">
        <p14:creationId xmlns:p14="http://schemas.microsoft.com/office/powerpoint/2010/main" val="380526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3218" y="119214"/>
            <a:ext cx="9728982" cy="882352"/>
          </a:xfrm>
        </p:spPr>
        <p:txBody>
          <a:bodyPr/>
          <a:lstStyle/>
          <a:p>
            <a:r>
              <a:rPr lang="sv-SE" sz="3200" dirty="0"/>
              <a:t>Förslag körschema APT</a:t>
            </a:r>
          </a:p>
        </p:txBody>
      </p:sp>
      <p:graphicFrame>
        <p:nvGraphicFramePr>
          <p:cNvPr id="5" name="Tabell 4"/>
          <p:cNvGraphicFramePr>
            <a:graphicFrameLocks noGrp="1"/>
          </p:cNvGraphicFramePr>
          <p:nvPr>
            <p:extLst>
              <p:ext uri="{D42A27DB-BD31-4B8C-83A1-F6EECF244321}">
                <p14:modId xmlns:p14="http://schemas.microsoft.com/office/powerpoint/2010/main" val="363273295"/>
              </p:ext>
            </p:extLst>
          </p:nvPr>
        </p:nvGraphicFramePr>
        <p:xfrm>
          <a:off x="1" y="740702"/>
          <a:ext cx="12217908" cy="6335169"/>
        </p:xfrm>
        <a:graphic>
          <a:graphicData uri="http://schemas.openxmlformats.org/drawingml/2006/table">
            <a:tbl>
              <a:tblPr firstRow="1" bandRow="1">
                <a:tableStyleId>{5C22544A-7EE6-4342-B048-85BDC9FD1C3A}</a:tableStyleId>
              </a:tblPr>
              <a:tblGrid>
                <a:gridCol w="1875507">
                  <a:extLst>
                    <a:ext uri="{9D8B030D-6E8A-4147-A177-3AD203B41FA5}">
                      <a16:colId xmlns:a16="http://schemas.microsoft.com/office/drawing/2014/main" val="3143071058"/>
                    </a:ext>
                  </a:extLst>
                </a:gridCol>
                <a:gridCol w="9044180">
                  <a:extLst>
                    <a:ext uri="{9D8B030D-6E8A-4147-A177-3AD203B41FA5}">
                      <a16:colId xmlns:a16="http://schemas.microsoft.com/office/drawing/2014/main" val="1419162138"/>
                    </a:ext>
                  </a:extLst>
                </a:gridCol>
                <a:gridCol w="1298221">
                  <a:extLst>
                    <a:ext uri="{9D8B030D-6E8A-4147-A177-3AD203B41FA5}">
                      <a16:colId xmlns:a16="http://schemas.microsoft.com/office/drawing/2014/main" val="2219951315"/>
                    </a:ext>
                  </a:extLst>
                </a:gridCol>
              </a:tblGrid>
              <a:tr h="338584">
                <a:tc>
                  <a:txBody>
                    <a:bodyPr/>
                    <a:lstStyle/>
                    <a:p>
                      <a:r>
                        <a:rPr lang="sv-SE" sz="1300" dirty="0"/>
                        <a:t>Aktivitet</a:t>
                      </a:r>
                    </a:p>
                  </a:txBody>
                  <a:tcPr>
                    <a:solidFill>
                      <a:srgbClr val="002060"/>
                    </a:solidFill>
                  </a:tcPr>
                </a:tc>
                <a:tc>
                  <a:txBody>
                    <a:bodyPr/>
                    <a:lstStyle/>
                    <a:p>
                      <a:r>
                        <a:rPr lang="sv-SE" sz="1300" dirty="0"/>
                        <a:t>Innehåll</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300" dirty="0"/>
                        <a:t>Tid</a:t>
                      </a:r>
                    </a:p>
                  </a:txBody>
                  <a:tcPr>
                    <a:solidFill>
                      <a:srgbClr val="002060"/>
                    </a:solidFill>
                  </a:tcPr>
                </a:tc>
                <a:extLst>
                  <a:ext uri="{0D108BD9-81ED-4DB2-BD59-A6C34878D82A}">
                    <a16:rowId xmlns:a16="http://schemas.microsoft.com/office/drawing/2014/main" val="3771285531"/>
                  </a:ext>
                </a:extLst>
              </a:tr>
              <a:tr h="328207">
                <a:tc>
                  <a:txBody>
                    <a:bodyPr/>
                    <a:lstStyle/>
                    <a:p>
                      <a:pPr marL="0" algn="l" defTabSz="914400" rtl="0" eaLnBrk="1" latinLnBrk="0" hangingPunct="1"/>
                      <a:r>
                        <a:rPr lang="sv-SE" sz="1500" kern="1200" dirty="0">
                          <a:solidFill>
                            <a:schemeClr val="dk1"/>
                          </a:solidFill>
                          <a:latin typeface="Calibri"/>
                          <a:ea typeface="+mn-ea"/>
                          <a:cs typeface="+mn-cs"/>
                        </a:rPr>
                        <a:t>Inledning</a:t>
                      </a:r>
                    </a:p>
                  </a:txBody>
                  <a:tcPr>
                    <a:solidFill>
                      <a:schemeClr val="bg1">
                        <a:lumMod val="85000"/>
                      </a:schemeClr>
                    </a:solidFill>
                  </a:tcPr>
                </a:tc>
                <a:tc>
                  <a:txBody>
                    <a:bodyPr/>
                    <a:lstStyle/>
                    <a:p>
                      <a:pPr marL="0" algn="l" defTabSz="914400" rtl="0" eaLnBrk="1" latinLnBrk="0" hangingPunct="1"/>
                      <a:r>
                        <a:rPr lang="sv-SE" sz="1500" kern="1200" dirty="0">
                          <a:solidFill>
                            <a:schemeClr val="dk1"/>
                          </a:solidFill>
                          <a:latin typeface="Calibri"/>
                          <a:ea typeface="+mn-ea"/>
                          <a:cs typeface="+mn-cs"/>
                        </a:rPr>
                        <a:t>Välkomna och berätta upplägg för APT.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Cirka 3 min</a:t>
                      </a:r>
                    </a:p>
                  </a:txBody>
                  <a:tcPr>
                    <a:solidFill>
                      <a:schemeClr val="bg1">
                        <a:lumMod val="85000"/>
                      </a:schemeClr>
                    </a:solidFill>
                  </a:tcPr>
                </a:tc>
                <a:extLst>
                  <a:ext uri="{0D108BD9-81ED-4DB2-BD59-A6C34878D82A}">
                    <a16:rowId xmlns:a16="http://schemas.microsoft.com/office/drawing/2014/main" val="502519542"/>
                  </a:ext>
                </a:extLst>
              </a:tr>
              <a:tr h="532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Presentation resultat</a:t>
                      </a:r>
                    </a:p>
                  </a:txBody>
                  <a:tcPr>
                    <a:solidFill>
                      <a:schemeClr val="bg1">
                        <a:lumMod val="85000"/>
                      </a:schemeClr>
                    </a:solidFill>
                  </a:tcPr>
                </a:tc>
                <a:tc>
                  <a:txBody>
                    <a:bodyPr/>
                    <a:lstStyle/>
                    <a:p>
                      <a:pPr marL="0" algn="l" defTabSz="914400" rtl="0" eaLnBrk="1" latinLnBrk="0" hangingPunct="1"/>
                      <a:r>
                        <a:rPr lang="sv-SE" sz="1500" kern="1200" dirty="0">
                          <a:solidFill>
                            <a:schemeClr val="dk1"/>
                          </a:solidFill>
                          <a:latin typeface="Calibri"/>
                          <a:ea typeface="+mn-ea"/>
                          <a:cs typeface="+mn-cs"/>
                        </a:rPr>
                        <a:t>Gå kort igenom resultatet för APU. Fastna</a:t>
                      </a:r>
                      <a:r>
                        <a:rPr lang="sv-SE" sz="1500" kern="1200" baseline="0" dirty="0">
                          <a:solidFill>
                            <a:schemeClr val="dk1"/>
                          </a:solidFill>
                          <a:latin typeface="Calibri"/>
                          <a:ea typeface="+mn-ea"/>
                          <a:cs typeface="+mn-cs"/>
                        </a:rPr>
                        <a:t> inte för länge på denna tid.</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Cirka 10 min</a:t>
                      </a:r>
                    </a:p>
                  </a:txBody>
                  <a:tcPr>
                    <a:solidFill>
                      <a:schemeClr val="bg1">
                        <a:lumMod val="85000"/>
                      </a:schemeClr>
                    </a:solidFill>
                  </a:tcPr>
                </a:tc>
                <a:extLst>
                  <a:ext uri="{0D108BD9-81ED-4DB2-BD59-A6C34878D82A}">
                    <a16:rowId xmlns:a16="http://schemas.microsoft.com/office/drawing/2014/main" val="1404979064"/>
                  </a:ext>
                </a:extLst>
              </a:tr>
              <a:tr h="1958644">
                <a:tc>
                  <a:txBody>
                    <a:bodyPr/>
                    <a:lstStyle/>
                    <a:p>
                      <a:r>
                        <a:rPr lang="sv-SE" sz="1500" dirty="0">
                          <a:solidFill>
                            <a:schemeClr val="tx1"/>
                          </a:solidFill>
                          <a:latin typeface="Calibri"/>
                        </a:rPr>
                        <a:t>Övning 1: Kartläggning/</a:t>
                      </a:r>
                      <a:br>
                        <a:rPr lang="sv-SE" sz="1500" dirty="0">
                          <a:solidFill>
                            <a:schemeClr val="tx1"/>
                          </a:solidFill>
                          <a:latin typeface="Calibri"/>
                        </a:rPr>
                      </a:br>
                      <a:r>
                        <a:rPr lang="sv-SE" sz="1500" dirty="0">
                          <a:solidFill>
                            <a:schemeClr val="tx1"/>
                          </a:solidFill>
                          <a:latin typeface="Calibri"/>
                        </a:rPr>
                        <a:t>dialog</a:t>
                      </a:r>
                      <a:r>
                        <a:rPr lang="sv-SE" sz="1500" dirty="0">
                          <a:latin typeface="Calibri"/>
                        </a:rPr>
                        <a:t> utvecklings-områden  </a:t>
                      </a:r>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tx1"/>
                          </a:solidFill>
                          <a:latin typeface="Calibri"/>
                          <a:ea typeface="+mn-ea"/>
                          <a:cs typeface="+mn-cs"/>
                        </a:rPr>
                        <a:t>Här finns det två sätt att genomföra övning 1 på: </a:t>
                      </a:r>
                      <a:br>
                        <a:rPr lang="sv-SE" sz="1500" kern="1200" dirty="0">
                          <a:solidFill>
                            <a:schemeClr val="tx1"/>
                          </a:solidFill>
                          <a:latin typeface="Calibri"/>
                          <a:ea typeface="+mn-ea"/>
                          <a:cs typeface="+mn-cs"/>
                        </a:rPr>
                      </a:br>
                      <a:r>
                        <a:rPr lang="sv-SE" sz="1500" b="1" kern="1200" dirty="0">
                          <a:solidFill>
                            <a:schemeClr val="tx1"/>
                          </a:solidFill>
                          <a:latin typeface="Calibri"/>
                          <a:ea typeface="+mn-ea"/>
                          <a:cs typeface="+mn-cs"/>
                        </a:rPr>
                        <a:t>Med post-it –lappar</a:t>
                      </a:r>
                    </a:p>
                    <a:p>
                      <a:pPr marL="285750" indent="-285750">
                        <a:buFont typeface="Arial" panose="020B0604020202020204" pitchFamily="34" charset="0"/>
                        <a:buChar char="•"/>
                      </a:pPr>
                      <a:r>
                        <a:rPr lang="sv-SE" sz="1500" kern="1200" dirty="0">
                          <a:solidFill>
                            <a:schemeClr val="tx1"/>
                          </a:solidFill>
                          <a:latin typeface="Calibri"/>
                          <a:ea typeface="+mn-ea"/>
                          <a:cs typeface="+mn-cs"/>
                        </a:rPr>
                        <a:t>Var och</a:t>
                      </a:r>
                      <a:r>
                        <a:rPr lang="sv-SE" sz="1500" kern="1200" baseline="0" dirty="0">
                          <a:solidFill>
                            <a:schemeClr val="tx1"/>
                          </a:solidFill>
                          <a:latin typeface="Calibri"/>
                          <a:ea typeface="+mn-ea"/>
                          <a:cs typeface="+mn-cs"/>
                        </a:rPr>
                        <a:t> en r</a:t>
                      </a:r>
                      <a:r>
                        <a:rPr lang="sv-SE" sz="1500" kern="1200" dirty="0">
                          <a:solidFill>
                            <a:schemeClr val="tx1"/>
                          </a:solidFill>
                          <a:latin typeface="Calibri"/>
                          <a:ea typeface="+mn-ea"/>
                          <a:cs typeface="+mn-cs"/>
                        </a:rPr>
                        <a:t>eflektera enskilt . Tid cirka 2-3 min. </a:t>
                      </a:r>
                      <a:endParaRPr lang="nn-NO" sz="1500" kern="1200" dirty="0">
                        <a:solidFill>
                          <a:schemeClr val="tx1"/>
                        </a:solidFill>
                        <a:latin typeface="Calibri"/>
                        <a:ea typeface="+mn-ea"/>
                        <a:cs typeface="+mn-cs"/>
                      </a:endParaRPr>
                    </a:p>
                    <a:p>
                      <a:pPr marL="285750" indent="-285750">
                        <a:buFont typeface="Arial" panose="020B0604020202020204" pitchFamily="34" charset="0"/>
                        <a:buChar char="•"/>
                      </a:pPr>
                      <a:r>
                        <a:rPr lang="sv-SE" sz="1500" kern="1200" dirty="0">
                          <a:solidFill>
                            <a:schemeClr val="tx1"/>
                          </a:solidFill>
                          <a:latin typeface="Calibri"/>
                          <a:ea typeface="+mn-ea"/>
                          <a:cs typeface="+mn-cs"/>
                        </a:rPr>
                        <a:t>Reflektera i smågrupper. Tid cirka 10 min.</a:t>
                      </a:r>
                    </a:p>
                    <a:p>
                      <a:pPr marL="285750" indent="-285750">
                        <a:buFont typeface="Arial" panose="020B0604020202020204" pitchFamily="34" charset="0"/>
                        <a:buChar char="•"/>
                      </a:pPr>
                      <a:r>
                        <a:rPr lang="sv-SE" sz="1500" kern="1200" dirty="0">
                          <a:solidFill>
                            <a:schemeClr val="tx1"/>
                          </a:solidFill>
                          <a:latin typeface="Calibri"/>
                          <a:ea typeface="+mn-ea"/>
                          <a:cs typeface="+mn-cs"/>
                        </a:rPr>
                        <a:t>Reflektera i hela arbetsgruppen. Tid 15 min. </a:t>
                      </a:r>
                    </a:p>
                    <a:p>
                      <a:pPr marL="0" indent="0">
                        <a:buFont typeface="Arial" panose="020B0604020202020204" pitchFamily="34" charset="0"/>
                        <a:buNone/>
                      </a:pPr>
                      <a:r>
                        <a:rPr lang="sv-SE" sz="1500" b="1" kern="1200" dirty="0">
                          <a:solidFill>
                            <a:schemeClr val="tx1"/>
                          </a:solidFill>
                          <a:latin typeface="Calibri"/>
                          <a:ea typeface="+mn-ea"/>
                          <a:cs typeface="+mn-cs"/>
                        </a:rPr>
                        <a:t>Genom menti.com</a:t>
                      </a:r>
                    </a:p>
                    <a:p>
                      <a:pPr marL="285750" indent="-285750">
                        <a:buFont typeface="Arial" panose="020B0604020202020204" pitchFamily="34" charset="0"/>
                        <a:buChar char="•"/>
                      </a:pPr>
                      <a:r>
                        <a:rPr lang="sv-SE" sz="1500" kern="1200" dirty="0">
                          <a:solidFill>
                            <a:schemeClr val="tx1"/>
                          </a:solidFill>
                          <a:latin typeface="Calibri"/>
                          <a:ea typeface="+mn-ea"/>
                          <a:cs typeface="+mn-cs"/>
                        </a:rPr>
                        <a:t>Här behöver du som chef förbereda i mentimeter.com. Medarbetarna går sedan in i menti.com och besvarar kartläggningsfrågan, se instruktion i Handledning – arbete med APU-resultatet.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30 min</a:t>
                      </a:r>
                    </a:p>
                    <a:p>
                      <a:pPr marL="0" indent="0">
                        <a:buFont typeface="Arial" panose="020B0604020202020204" pitchFamily="34" charset="0"/>
                        <a:buNone/>
                      </a:pPr>
                      <a:endParaRPr lang="sv-SE" sz="1500"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3599029999"/>
                  </a:ext>
                </a:extLst>
              </a:tr>
              <a:tr h="61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Paus</a:t>
                      </a:r>
                      <a:endParaRPr lang="sv-SE" sz="15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500" dirty="0">
                        <a:latin typeface="Calibri"/>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tx1"/>
                          </a:solidFill>
                          <a:latin typeface="Calibri"/>
                          <a:ea typeface="+mn-ea"/>
                          <a:cs typeface="+mn-cs"/>
                        </a:rPr>
                        <a:t>Under pausen grupperar du som chef identifierade utvecklingsområden antingen genom att gruppera post-it-lappar i en mind-mapp på </a:t>
                      </a:r>
                      <a:r>
                        <a:rPr lang="sv-SE" sz="1500" kern="1200" dirty="0" err="1">
                          <a:solidFill>
                            <a:schemeClr val="tx1"/>
                          </a:solidFill>
                          <a:latin typeface="Calibri"/>
                          <a:ea typeface="+mn-ea"/>
                          <a:cs typeface="+mn-cs"/>
                        </a:rPr>
                        <a:t>whiteboard</a:t>
                      </a:r>
                      <a:r>
                        <a:rPr lang="sv-SE" sz="1500" kern="1200" dirty="0">
                          <a:solidFill>
                            <a:schemeClr val="tx1"/>
                          </a:solidFill>
                          <a:latin typeface="Calibri"/>
                          <a:ea typeface="+mn-ea"/>
                          <a:cs typeface="+mn-cs"/>
                        </a:rPr>
                        <a:t> eller att gruppera det som inkommit via menti.com.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15 min</a:t>
                      </a:r>
                    </a:p>
                  </a:txBody>
                  <a:tcPr>
                    <a:solidFill>
                      <a:schemeClr val="bg1">
                        <a:lumMod val="85000"/>
                      </a:schemeClr>
                    </a:solidFill>
                  </a:tcPr>
                </a:tc>
                <a:extLst>
                  <a:ext uri="{0D108BD9-81ED-4DB2-BD59-A6C34878D82A}">
                    <a16:rowId xmlns:a16="http://schemas.microsoft.com/office/drawing/2014/main" val="7517803"/>
                  </a:ext>
                </a:extLst>
              </a:tr>
              <a:tr h="102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Övning 2: </a:t>
                      </a:r>
                      <a:br>
                        <a:rPr lang="sv-SE" sz="1500" dirty="0">
                          <a:latin typeface="Calibri"/>
                        </a:rPr>
                      </a:br>
                      <a:r>
                        <a:rPr lang="sv-SE" sz="1500" dirty="0">
                          <a:latin typeface="Calibri"/>
                        </a:rPr>
                        <a:t>Prioritering genom röstning</a:t>
                      </a:r>
                      <a:endParaRPr lang="sv-SE" sz="15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tx1"/>
                          </a:solidFill>
                          <a:latin typeface="Calibri"/>
                          <a:ea typeface="+mn-ea"/>
                          <a:cs typeface="+mn-cs"/>
                        </a:rPr>
                        <a:t>Vilka utvecklingsområden är det viktigast att arbeta vidare med? Vad skapar mest värde och nytta för arbetsmiljön och verksamheten?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kern="1200" dirty="0">
                          <a:solidFill>
                            <a:schemeClr val="tx1"/>
                          </a:solidFill>
                          <a:latin typeface="Calibri"/>
                          <a:ea typeface="+mn-ea"/>
                          <a:cs typeface="+mn-cs"/>
                        </a:rPr>
                        <a:t>Medarbetarna röstar/prioriterar cirka 1-3 utvecklingsområden (arbetsmiljöåtgärder) antingen via att markera grupperade områden på post-</a:t>
                      </a:r>
                      <a:r>
                        <a:rPr lang="sv-SE" sz="1500" kern="1200" dirty="0" err="1">
                          <a:solidFill>
                            <a:schemeClr val="tx1"/>
                          </a:solidFill>
                          <a:latin typeface="Calibri"/>
                          <a:ea typeface="+mn-ea"/>
                          <a:cs typeface="+mn-cs"/>
                        </a:rPr>
                        <a:t>itlapparna</a:t>
                      </a:r>
                      <a:r>
                        <a:rPr lang="sv-SE" sz="1500" kern="1200" dirty="0">
                          <a:solidFill>
                            <a:schemeClr val="tx1"/>
                          </a:solidFill>
                          <a:latin typeface="Calibri"/>
                          <a:ea typeface="+mn-ea"/>
                          <a:cs typeface="+mn-cs"/>
                        </a:rPr>
                        <a:t> eller via menti.com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15 min</a:t>
                      </a:r>
                    </a:p>
                  </a:txBody>
                  <a:tcPr>
                    <a:solidFill>
                      <a:schemeClr val="bg1">
                        <a:lumMod val="85000"/>
                      </a:schemeClr>
                    </a:solidFill>
                  </a:tcPr>
                </a:tc>
                <a:extLst>
                  <a:ext uri="{0D108BD9-81ED-4DB2-BD59-A6C34878D82A}">
                    <a16:rowId xmlns:a16="http://schemas.microsoft.com/office/drawing/2014/main" val="1593604460"/>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Övning 3: Analys/underlag till handlingsplan</a:t>
                      </a:r>
                      <a:endParaRPr lang="sv-SE" sz="1500" dirty="0"/>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dk1"/>
                          </a:solidFill>
                          <a:latin typeface="Calibri"/>
                          <a:ea typeface="+mn-ea"/>
                          <a:cs typeface="+mn-cs"/>
                        </a:rPr>
                        <a:t>Fokusera på</a:t>
                      </a:r>
                      <a:r>
                        <a:rPr lang="sv-SE" sz="1500" kern="1200" baseline="0" dirty="0">
                          <a:solidFill>
                            <a:schemeClr val="dk1"/>
                          </a:solidFill>
                          <a:latin typeface="Calibri"/>
                          <a:ea typeface="+mn-ea"/>
                          <a:cs typeface="+mn-cs"/>
                        </a:rPr>
                        <a:t> önskade läget och vilka aktiviteter som ni behöver göra för att gå mot det önskade läget, alltså ruta 1 och 5. Använd analysverktyg i utskrivet A3-format alternativt digital ifyllnadsbar mall. </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45 min</a:t>
                      </a:r>
                    </a:p>
                  </a:txBody>
                  <a:tcPr>
                    <a:solidFill>
                      <a:schemeClr val="bg1">
                        <a:lumMod val="85000"/>
                      </a:schemeClr>
                    </a:solidFill>
                  </a:tcPr>
                </a:tc>
                <a:extLst>
                  <a:ext uri="{0D108BD9-81ED-4DB2-BD59-A6C34878D82A}">
                    <a16:rowId xmlns:a16="http://schemas.microsoft.com/office/drawing/2014/main" val="4237870131"/>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Avslutning</a:t>
                      </a:r>
                      <a:endParaRPr lang="sv-SE" sz="1500" dirty="0"/>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dk1"/>
                          </a:solidFill>
                          <a:latin typeface="Calibri"/>
                          <a:ea typeface="+mn-ea"/>
                          <a:cs typeface="+mn-cs"/>
                        </a:rPr>
                        <a:t>Berätta</a:t>
                      </a:r>
                      <a:r>
                        <a:rPr lang="sv-SE" sz="1500" kern="1200" baseline="0" dirty="0">
                          <a:solidFill>
                            <a:schemeClr val="dk1"/>
                          </a:solidFill>
                          <a:latin typeface="Calibri"/>
                          <a:ea typeface="+mn-ea"/>
                          <a:cs typeface="+mn-cs"/>
                        </a:rPr>
                        <a:t> att nästa steg är att ta med underlaget från analyserna in i handlingsplan. Den uppdaterade  handlingsplanen presenteras vid nästa APT. Tack för idag!</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2 min</a:t>
                      </a:r>
                    </a:p>
                    <a:p>
                      <a:pPr marL="0" indent="0">
                        <a:buFont typeface="Arial" panose="020B0604020202020204" pitchFamily="34" charset="0"/>
                        <a:buNone/>
                      </a:pPr>
                      <a:endParaRPr lang="sv-SE" sz="1500"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817454613"/>
                  </a:ext>
                </a:extLst>
              </a:tr>
            </a:tbl>
          </a:graphicData>
        </a:graphic>
      </p:graphicFrame>
    </p:spTree>
    <p:extLst>
      <p:ext uri="{BB962C8B-B14F-4D97-AF65-F5344CB8AC3E}">
        <p14:creationId xmlns:p14="http://schemas.microsoft.com/office/powerpoint/2010/main" val="53175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0" y="0"/>
            <a:ext cx="12192000" cy="6339584"/>
          </a:xfrm>
          <a:prstGeom prst="rect">
            <a:avLst/>
          </a:prstGeom>
        </p:spPr>
      </p:pic>
      <p:sp>
        <p:nvSpPr>
          <p:cNvPr id="7" name="Rektangel 6"/>
          <p:cNvSpPr/>
          <p:nvPr/>
        </p:nvSpPr>
        <p:spPr>
          <a:xfrm>
            <a:off x="1845357" y="2952165"/>
            <a:ext cx="8501286" cy="3080976"/>
          </a:xfrm>
          <a:prstGeom prst="rect">
            <a:avLst/>
          </a:prstGeom>
          <a:solidFill>
            <a:srgbClr val="FFFFFF">
              <a:alpha val="84706"/>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8" name="textruta 7"/>
          <p:cNvSpPr txBox="1"/>
          <p:nvPr/>
        </p:nvSpPr>
        <p:spPr>
          <a:xfrm>
            <a:off x="1931006" y="3026522"/>
            <a:ext cx="8329988" cy="646331"/>
          </a:xfrm>
          <a:prstGeom prst="rect">
            <a:avLst/>
          </a:prstGeom>
          <a:noFill/>
        </p:spPr>
        <p:txBody>
          <a:bodyPr wrap="square" rtlCol="0">
            <a:spAutoFit/>
          </a:bodyPr>
          <a:lstStyle/>
          <a:p>
            <a:pPr>
              <a:spcAft>
                <a:spcPts val="1000"/>
              </a:spcAft>
              <a:defRPr/>
            </a:pPr>
            <a:r>
              <a:rPr lang="sv-SE" sz="3600" kern="0" dirty="0"/>
              <a:t>Resultat arbetsplatsundersökning 2023</a:t>
            </a:r>
            <a:endParaRPr lang="sv-SE" sz="3600" dirty="0">
              <a:latin typeface="Calibri"/>
            </a:endParaRPr>
          </a:p>
        </p:txBody>
      </p:sp>
      <p:sp>
        <p:nvSpPr>
          <p:cNvPr id="9" name="textruta 8"/>
          <p:cNvSpPr txBox="1"/>
          <p:nvPr/>
        </p:nvSpPr>
        <p:spPr>
          <a:xfrm>
            <a:off x="2125646" y="3732820"/>
            <a:ext cx="7618195" cy="2513509"/>
          </a:xfrm>
          <a:prstGeom prst="rect">
            <a:avLst/>
          </a:prstGeom>
          <a:noFill/>
        </p:spPr>
        <p:txBody>
          <a:bodyPr wrap="square" rtlCol="0">
            <a:spAutoFit/>
          </a:bodyPr>
          <a:lstStyle/>
          <a:p>
            <a:pPr marL="380990" indent="-380990">
              <a:spcAft>
                <a:spcPts val="1000"/>
              </a:spcAft>
              <a:buFont typeface="Arial" panose="020B0604020202020204" pitchFamily="34" charset="0"/>
              <a:buChar char="•"/>
              <a:defRPr/>
            </a:pPr>
            <a:r>
              <a:rPr lang="sv-SE" sz="2400" dirty="0">
                <a:latin typeface="Calibri"/>
              </a:rPr>
              <a:t>Presentation resultat</a:t>
            </a:r>
          </a:p>
          <a:p>
            <a:pPr marL="380990" indent="-380990">
              <a:spcAft>
                <a:spcPts val="1000"/>
              </a:spcAft>
              <a:buFont typeface="Arial" panose="020B0604020202020204" pitchFamily="34" charset="0"/>
              <a:buChar char="•"/>
              <a:defRPr/>
            </a:pPr>
            <a:r>
              <a:rPr lang="sv-SE" sz="2400" dirty="0">
                <a:latin typeface="Calibri"/>
              </a:rPr>
              <a:t>Undersöka och för dialog kring utvecklingsområden</a:t>
            </a:r>
          </a:p>
          <a:p>
            <a:pPr marL="380990" indent="-380990">
              <a:spcAft>
                <a:spcPts val="1000"/>
              </a:spcAft>
              <a:buFont typeface="Arial" panose="020B0604020202020204" pitchFamily="34" charset="0"/>
              <a:buChar char="•"/>
              <a:defRPr/>
            </a:pPr>
            <a:r>
              <a:rPr lang="sv-SE" sz="2400" dirty="0">
                <a:latin typeface="Calibri"/>
              </a:rPr>
              <a:t>Prioritering</a:t>
            </a:r>
          </a:p>
          <a:p>
            <a:pPr marL="380990" indent="-380990">
              <a:spcAft>
                <a:spcPts val="1000"/>
              </a:spcAft>
              <a:buFont typeface="Arial" panose="020B0604020202020204" pitchFamily="34" charset="0"/>
              <a:buChar char="•"/>
              <a:defRPr/>
            </a:pPr>
            <a:r>
              <a:rPr lang="sv-SE" sz="2400" dirty="0">
                <a:latin typeface="Calibri"/>
              </a:rPr>
              <a:t>Analys inför handlingsplan</a:t>
            </a:r>
          </a:p>
          <a:p>
            <a:pPr>
              <a:buNone/>
            </a:pPr>
            <a:endParaRPr lang="sv-SE" sz="2800" dirty="0"/>
          </a:p>
        </p:txBody>
      </p:sp>
    </p:spTree>
    <p:extLst>
      <p:ext uri="{BB962C8B-B14F-4D97-AF65-F5344CB8AC3E}">
        <p14:creationId xmlns:p14="http://schemas.microsoft.com/office/powerpoint/2010/main" val="101882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AAE335-06E1-0B42-E27F-A54EFAC59C62}"/>
              </a:ext>
            </a:extLst>
          </p:cNvPr>
          <p:cNvSpPr txBox="1">
            <a:spLocks/>
          </p:cNvSpPr>
          <p:nvPr/>
        </p:nvSpPr>
        <p:spPr>
          <a:xfrm>
            <a:off x="264001" y="967236"/>
            <a:ext cx="11663998" cy="5085194"/>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dirty="0">
                <a:solidFill>
                  <a:schemeClr val="tx1"/>
                </a:solidFill>
              </a:rPr>
              <a:t>Syfte</a:t>
            </a:r>
            <a:endParaRPr lang="sv-SE" sz="2400" b="1" dirty="0">
              <a:solidFill>
                <a:schemeClr val="tx1"/>
              </a:solidFill>
            </a:endParaRPr>
          </a:p>
          <a:p>
            <a:pPr marL="0" indent="0">
              <a:buNone/>
            </a:pPr>
            <a:r>
              <a:rPr lang="sv-SE" sz="2400" dirty="0">
                <a:solidFill>
                  <a:schemeClr val="tx1"/>
                </a:solidFill>
              </a:rPr>
              <a:t>Utifrån resultaten i APU identifiera, prioritera och analysera utvecklingsområden (arbetsmiljöåtgärder). Analysen blir underlag för att uppdatera vår handlingsplan. </a:t>
            </a:r>
          </a:p>
          <a:p>
            <a:endParaRPr lang="sv-SE" sz="2400" dirty="0">
              <a:solidFill>
                <a:schemeClr val="tx1"/>
              </a:solidFill>
            </a:endParaRPr>
          </a:p>
          <a:p>
            <a:pPr marL="0" indent="0">
              <a:buNone/>
            </a:pPr>
            <a:r>
              <a:rPr lang="sv-SE" sz="4000" b="1" dirty="0">
                <a:solidFill>
                  <a:schemeClr val="tx1"/>
                </a:solidFill>
              </a:rPr>
              <a:t>Mål</a:t>
            </a:r>
            <a:endParaRPr lang="sv-SE" sz="2400" b="1" dirty="0">
              <a:solidFill>
                <a:schemeClr val="tx1"/>
              </a:solidFill>
            </a:endParaRPr>
          </a:p>
          <a:p>
            <a:pPr marL="0" indent="0">
              <a:buNone/>
            </a:pPr>
            <a:r>
              <a:rPr lang="sv-SE" sz="2400" dirty="0">
                <a:solidFill>
                  <a:schemeClr val="tx1"/>
                </a:solidFill>
              </a:rPr>
              <a:t>Att vi har en uppdaterad handlingsplan för fortsatt utveckling av vår arbetsmiljö och verksamhet.</a:t>
            </a:r>
          </a:p>
          <a:p>
            <a:endParaRPr lang="sv-SE" dirty="0"/>
          </a:p>
        </p:txBody>
      </p:sp>
    </p:spTree>
    <p:extLst>
      <p:ext uri="{BB962C8B-B14F-4D97-AF65-F5344CB8AC3E}">
        <p14:creationId xmlns:p14="http://schemas.microsoft.com/office/powerpoint/2010/main" val="217689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1"/>
          <p:cNvSpPr txBox="1">
            <a:spLocks/>
          </p:cNvSpPr>
          <p:nvPr/>
        </p:nvSpPr>
        <p:spPr>
          <a:xfrm>
            <a:off x="5979860" y="1668872"/>
            <a:ext cx="2760109" cy="299265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accent2"/>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Tahoma" panose="020B060403050404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Tahoma" panose="020B060403050404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Tahoma" panose="020B060403050404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Tahom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788" dirty="0"/>
          </a:p>
          <a:p>
            <a:pPr marL="0" indent="0">
              <a:buNone/>
            </a:pPr>
            <a:endParaRPr lang="sv-SE" sz="1800" b="1" dirty="0">
              <a:latin typeface="+mj-lt"/>
              <a:ea typeface="+mj-ea"/>
              <a:cs typeface="+mj-cs"/>
            </a:endParaRPr>
          </a:p>
          <a:p>
            <a:endParaRPr lang="sv-SE" sz="788" dirty="0"/>
          </a:p>
          <a:p>
            <a:endParaRPr lang="sv-SE" sz="788" dirty="0"/>
          </a:p>
          <a:p>
            <a:pPr marL="0" indent="0">
              <a:buNone/>
            </a:pPr>
            <a:endParaRPr lang="sv-SE" sz="788" dirty="0"/>
          </a:p>
        </p:txBody>
      </p:sp>
      <p:sp>
        <p:nvSpPr>
          <p:cNvPr id="2" name="textruta 1">
            <a:extLst>
              <a:ext uri="{FF2B5EF4-FFF2-40B4-BE49-F238E27FC236}">
                <a16:creationId xmlns:a16="http://schemas.microsoft.com/office/drawing/2014/main" id="{D9B74A65-C8EF-49F3-AE0F-594586AA93D5}"/>
              </a:ext>
            </a:extLst>
          </p:cNvPr>
          <p:cNvSpPr txBox="1"/>
          <p:nvPr/>
        </p:nvSpPr>
        <p:spPr>
          <a:xfrm>
            <a:off x="212084" y="5875774"/>
            <a:ext cx="11721914" cy="420756"/>
          </a:xfrm>
          <a:prstGeom prst="rect">
            <a:avLst/>
          </a:prstGeom>
          <a:noFill/>
        </p:spPr>
        <p:txBody>
          <a:bodyPr wrap="square" rtlCol="0">
            <a:spAutoFit/>
          </a:bodyPr>
          <a:lstStyle/>
          <a:p>
            <a:pPr>
              <a:buNone/>
            </a:pPr>
            <a:r>
              <a:rPr lang="sv-SE" sz="1067" dirty="0"/>
              <a:t>Källa: https://www.suntarbetsliv.se/forskning/ledarskap-och-organisation/sa-far-ni-en-friskare-arbetsplats-8-sakra-satt/. https://www.av.se/globalassets/filer/publikationer/rapporter/rap-2021-2-friskfaktorer-som-kan-matas-och-foljas-over-tid.pdf</a:t>
            </a:r>
          </a:p>
        </p:txBody>
      </p:sp>
      <p:sp>
        <p:nvSpPr>
          <p:cNvPr id="6" name="Rubrik 1">
            <a:extLst>
              <a:ext uri="{FF2B5EF4-FFF2-40B4-BE49-F238E27FC236}">
                <a16:creationId xmlns:a16="http://schemas.microsoft.com/office/drawing/2014/main" id="{370996C0-450D-0181-B46F-D4B06F269CF9}"/>
              </a:ext>
            </a:extLst>
          </p:cNvPr>
          <p:cNvSpPr txBox="1">
            <a:spLocks/>
          </p:cNvSpPr>
          <p:nvPr/>
        </p:nvSpPr>
        <p:spPr>
          <a:xfrm>
            <a:off x="206429" y="255451"/>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Friskfaktorer</a:t>
            </a:r>
            <a:endParaRPr lang="sv-SE" dirty="0"/>
          </a:p>
        </p:txBody>
      </p:sp>
      <p:sp>
        <p:nvSpPr>
          <p:cNvPr id="10" name="Platshållare för innehåll 2">
            <a:extLst>
              <a:ext uri="{FF2B5EF4-FFF2-40B4-BE49-F238E27FC236}">
                <a16:creationId xmlns:a16="http://schemas.microsoft.com/office/drawing/2014/main" id="{4B344A83-50BF-A1DA-4E78-5E24DEBDDB4E}"/>
              </a:ext>
            </a:extLst>
          </p:cNvPr>
          <p:cNvSpPr txBox="1">
            <a:spLocks/>
          </p:cNvSpPr>
          <p:nvPr/>
        </p:nvSpPr>
        <p:spPr>
          <a:xfrm>
            <a:off x="206429" y="975451"/>
            <a:ext cx="11546862" cy="5321079"/>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sv-SE" sz="2200" dirty="0"/>
              <a:t>Tydligt uppdrag.</a:t>
            </a:r>
          </a:p>
          <a:p>
            <a:pPr>
              <a:spcBef>
                <a:spcPts val="0"/>
              </a:spcBef>
              <a:spcAft>
                <a:spcPts val="600"/>
              </a:spcAft>
            </a:pPr>
            <a:r>
              <a:rPr lang="sv-SE" sz="2200" dirty="0"/>
              <a:t>Rolltydlighet i arbetet och att målen är tydliga och kända.</a:t>
            </a:r>
          </a:p>
          <a:p>
            <a:pPr>
              <a:spcBef>
                <a:spcPts val="0"/>
              </a:spcBef>
              <a:spcAft>
                <a:spcPts val="600"/>
              </a:spcAft>
            </a:pPr>
            <a:r>
              <a:rPr lang="sv-SE" sz="2200" dirty="0"/>
              <a:t>Gott samarbete och teamarbete.</a:t>
            </a:r>
          </a:p>
          <a:p>
            <a:pPr>
              <a:spcBef>
                <a:spcPts val="0"/>
              </a:spcBef>
              <a:spcAft>
                <a:spcPts val="600"/>
              </a:spcAft>
            </a:pPr>
            <a:r>
              <a:rPr lang="sv-SE" sz="2200" dirty="0"/>
              <a:t>En välutvecklad kommunikation och feedback.</a:t>
            </a:r>
          </a:p>
          <a:p>
            <a:pPr>
              <a:spcBef>
                <a:spcPts val="0"/>
              </a:spcBef>
              <a:spcAft>
                <a:spcPts val="600"/>
              </a:spcAft>
            </a:pPr>
            <a:r>
              <a:rPr lang="sv-SE" sz="2200" dirty="0"/>
              <a:t>Delaktighet och möjlighet att påverka beslut.</a:t>
            </a:r>
          </a:p>
          <a:p>
            <a:pPr>
              <a:spcBef>
                <a:spcPts val="0"/>
              </a:spcBef>
              <a:spcAft>
                <a:spcPts val="600"/>
              </a:spcAft>
            </a:pPr>
            <a:r>
              <a:rPr lang="sv-SE" sz="2200" dirty="0"/>
              <a:t>En rättvis och transparent organisation.</a:t>
            </a:r>
          </a:p>
          <a:p>
            <a:pPr>
              <a:spcBef>
                <a:spcPts val="0"/>
              </a:spcBef>
              <a:spcAft>
                <a:spcPts val="600"/>
              </a:spcAft>
            </a:pPr>
            <a:r>
              <a:rPr lang="sv-SE" sz="2200" dirty="0"/>
              <a:t>Prioritering av arbetsuppgifter vid hög arbetsbelastning.</a:t>
            </a:r>
          </a:p>
          <a:p>
            <a:pPr>
              <a:spcBef>
                <a:spcPts val="0"/>
              </a:spcBef>
              <a:spcAft>
                <a:spcPts val="600"/>
              </a:spcAft>
            </a:pPr>
            <a:r>
              <a:rPr lang="sv-SE" sz="2200" dirty="0"/>
              <a:t>Kompetensutveckling under hela karriären och möjlighet till anpassning och byte av arbetsuppgifter.</a:t>
            </a:r>
          </a:p>
          <a:p>
            <a:pPr>
              <a:spcBef>
                <a:spcPts val="0"/>
              </a:spcBef>
              <a:spcAft>
                <a:spcPts val="600"/>
              </a:spcAft>
            </a:pPr>
            <a:r>
              <a:rPr lang="sv-SE" sz="2200" dirty="0"/>
              <a:t>Ett närvarande, tillitsfullt och engagerat ledarskap.</a:t>
            </a:r>
          </a:p>
          <a:p>
            <a:pPr>
              <a:spcBef>
                <a:spcPts val="0"/>
              </a:spcBef>
              <a:spcAft>
                <a:spcPts val="600"/>
              </a:spcAft>
            </a:pPr>
            <a:r>
              <a:rPr lang="sv-SE" sz="2200" dirty="0"/>
              <a:t>Ett välfungerande systematiskt arbetsmiljöarbete (SAM) i vardagen.</a:t>
            </a:r>
          </a:p>
          <a:p>
            <a:pPr>
              <a:spcBef>
                <a:spcPts val="0"/>
              </a:spcBef>
              <a:spcAft>
                <a:spcPts val="600"/>
              </a:spcAft>
            </a:pPr>
            <a:r>
              <a:rPr lang="sv-SE" sz="2200" dirty="0"/>
              <a:t>Ett väl fungerande rehabiliteringsarbete för kort- och långtidsjukfrånvaro.</a:t>
            </a:r>
          </a:p>
          <a:p>
            <a:pPr>
              <a:spcBef>
                <a:spcPts val="0"/>
              </a:spcBef>
              <a:spcAft>
                <a:spcPts val="600"/>
              </a:spcAft>
            </a:pPr>
            <a:endParaRPr lang="sv-SE" dirty="0"/>
          </a:p>
        </p:txBody>
      </p:sp>
    </p:spTree>
    <p:extLst>
      <p:ext uri="{BB962C8B-B14F-4D97-AF65-F5344CB8AC3E}">
        <p14:creationId xmlns:p14="http://schemas.microsoft.com/office/powerpoint/2010/main" val="3134749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3597</Words>
  <Application>Microsoft Office PowerPoint</Application>
  <PresentationFormat>Bredbild</PresentationFormat>
  <Paragraphs>294</Paragraphs>
  <Slides>25</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Corbel</vt:lpstr>
      <vt:lpstr>Garamond</vt:lpstr>
      <vt:lpstr>Times</vt:lpstr>
      <vt:lpstr>Wingdings</vt:lpstr>
      <vt:lpstr>Haninge kommun</vt:lpstr>
      <vt:lpstr>Arbeta med APU-resultaten</vt:lpstr>
      <vt:lpstr>PowerPoint-presentation</vt:lpstr>
      <vt:lpstr>PowerPoint-presentation</vt:lpstr>
      <vt:lpstr>Chefens förberedelser </vt:lpstr>
      <vt:lpstr>Riskbedömning</vt:lpstr>
      <vt:lpstr>Förslag körschema APT</vt:lpstr>
      <vt:lpstr>PowerPoint-presentation</vt:lpstr>
      <vt:lpstr>PowerPoint-presentation</vt:lpstr>
      <vt:lpstr>PowerPoint-presentation</vt:lpstr>
      <vt:lpstr>Resultat APU 2023</vt:lpstr>
      <vt:lpstr>Resultat APU 2023  – fem frågor med högst medelvärde</vt:lpstr>
      <vt:lpstr>Resultat APU 2023  – fem frågor med lägst medelvärde </vt:lpstr>
      <vt:lpstr>Sammanställning nuläge </vt:lpstr>
      <vt:lpstr>PowerPoint-presentation</vt:lpstr>
      <vt:lpstr>Arbeta med resultatet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Kommunens mall  ”Handlingsplan, Risk- och konsekvensbedömning”</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Marie Lilja Lindgren</cp:lastModifiedBy>
  <cp:revision>306</cp:revision>
  <dcterms:created xsi:type="dcterms:W3CDTF">2020-01-15T11:02:53Z</dcterms:created>
  <dcterms:modified xsi:type="dcterms:W3CDTF">2023-10-24T13:47:01Z</dcterms:modified>
</cp:coreProperties>
</file>