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5208" r:id="rId2"/>
    <p:sldId id="5203" r:id="rId3"/>
    <p:sldId id="5204" r:id="rId4"/>
    <p:sldId id="1341" r:id="rId5"/>
    <p:sldId id="1319" r:id="rId6"/>
    <p:sldId id="5194" r:id="rId7"/>
    <p:sldId id="496" r:id="rId8"/>
    <p:sldId id="5196" r:id="rId9"/>
    <p:sldId id="5197" r:id="rId10"/>
    <p:sldId id="5200" r:id="rId11"/>
    <p:sldId id="541" r:id="rId12"/>
    <p:sldId id="5205" r:id="rId13"/>
    <p:sldId id="5206" r:id="rId14"/>
    <p:sldId id="5207" r:id="rId15"/>
    <p:sldId id="310" r:id="rId16"/>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EE9"/>
    <a:srgbClr val="006666"/>
    <a:srgbClr val="BABAB3"/>
    <a:srgbClr val="BD3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5226" autoAdjust="0"/>
  </p:normalViewPr>
  <p:slideViewPr>
    <p:cSldViewPr snapToGrid="0" showGuides="1">
      <p:cViewPr varScale="1">
        <p:scale>
          <a:sx n="86" d="100"/>
          <a:sy n="86" d="100"/>
        </p:scale>
        <p:origin x="571" y="53"/>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7" d="100"/>
          <a:sy n="137" d="100"/>
        </p:scale>
        <p:origin x="46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81A3C-026F-41E5-850D-FEC535BC226B}"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sv-SE"/>
        </a:p>
      </dgm:t>
    </dgm:pt>
    <dgm:pt modelId="{6A857072-EE69-4E02-923A-15730601F9D8}">
      <dgm:prSet phldrT="[Text]" custT="1"/>
      <dgm:spPr>
        <a:solidFill>
          <a:srgbClr val="ED7D31">
            <a:alpha val="5000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0" tIns="0" rIns="0" bIns="0" numCol="1" spcCol="1270" anchor="ctr" anchorCtr="0"/>
        <a:lstStyle/>
        <a:p>
          <a:pPr marL="0" lvl="0" indent="0" algn="ctr" defTabSz="577850">
            <a:lnSpc>
              <a:spcPct val="90000"/>
            </a:lnSpc>
            <a:spcBef>
              <a:spcPct val="0"/>
            </a:spcBef>
            <a:spcAft>
              <a:spcPct val="35000"/>
            </a:spcAft>
            <a:buNone/>
          </a:pPr>
          <a:r>
            <a:rPr lang="sv-SE" sz="1300" kern="1200" dirty="0">
              <a:solidFill>
                <a:prstClr val="black">
                  <a:hueOff val="0"/>
                  <a:satOff val="0"/>
                  <a:lumOff val="0"/>
                  <a:alphaOff val="0"/>
                </a:prstClr>
              </a:solidFill>
              <a:latin typeface="Calibri" panose="020F0502020204030204"/>
              <a:ea typeface="+mn-ea"/>
              <a:cs typeface="+mn-cs"/>
            </a:rPr>
            <a:t>Medarbetarkompassen</a:t>
          </a:r>
        </a:p>
      </dgm:t>
    </dgm:pt>
    <dgm:pt modelId="{1DAA51E9-2A09-4385-A8C3-32D47CD6E10A}" type="parTrans" cxnId="{7590293F-9C9B-40EA-B3D0-0CB9E5B1BBBA}">
      <dgm:prSet/>
      <dgm:spPr/>
      <dgm:t>
        <a:bodyPr/>
        <a:lstStyle/>
        <a:p>
          <a:endParaRPr lang="sv-SE"/>
        </a:p>
      </dgm:t>
    </dgm:pt>
    <dgm:pt modelId="{3CDC484D-CA09-4450-99D3-53271C947A67}" type="sibTrans" cxnId="{7590293F-9C9B-40EA-B3D0-0CB9E5B1BBBA}">
      <dgm:prSet/>
      <dgm:spPr/>
      <dgm:t>
        <a:bodyPr/>
        <a:lstStyle/>
        <a:p>
          <a:endParaRPr lang="sv-SE"/>
        </a:p>
      </dgm:t>
    </dgm:pt>
    <dgm:pt modelId="{262084D0-B2CE-427C-A2BA-6AE4EC74B727}">
      <dgm:prSet phldrT="[Text]" custT="1"/>
      <dgm:spPr>
        <a:solidFill>
          <a:srgbClr val="A5A5A5">
            <a:alpha val="5000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0" tIns="0" rIns="0" bIns="0" numCol="1" spcCol="1270" anchor="ctr" anchorCtr="0"/>
        <a:lstStyle/>
        <a:p>
          <a:pPr marL="0" lvl="0" indent="0" algn="ctr" defTabSz="577850">
            <a:lnSpc>
              <a:spcPct val="90000"/>
            </a:lnSpc>
            <a:spcBef>
              <a:spcPct val="0"/>
            </a:spcBef>
            <a:spcAft>
              <a:spcPct val="35000"/>
            </a:spcAft>
            <a:buNone/>
          </a:pPr>
          <a:r>
            <a:rPr lang="sv-SE" sz="1300" kern="1200" dirty="0">
              <a:solidFill>
                <a:prstClr val="black">
                  <a:hueOff val="0"/>
                  <a:satOff val="0"/>
                  <a:lumOff val="0"/>
                  <a:alphaOff val="0"/>
                </a:prstClr>
              </a:solidFill>
              <a:latin typeface="Calibri" panose="020F0502020204030204"/>
              <a:ea typeface="+mn-ea"/>
              <a:cs typeface="+mn-cs"/>
            </a:rPr>
            <a:t>Ledarskapskompassen</a:t>
          </a:r>
        </a:p>
      </dgm:t>
    </dgm:pt>
    <dgm:pt modelId="{DD2C51C2-2511-4E99-B90D-487C0ECBD73D}" type="parTrans" cxnId="{B66AE301-C9C9-437E-8FA2-62E84735F1C4}">
      <dgm:prSet/>
      <dgm:spPr/>
      <dgm:t>
        <a:bodyPr/>
        <a:lstStyle/>
        <a:p>
          <a:endParaRPr lang="sv-SE"/>
        </a:p>
      </dgm:t>
    </dgm:pt>
    <dgm:pt modelId="{EFFB0739-79DF-489E-A62A-20E05513DBA7}" type="sibTrans" cxnId="{B66AE301-C9C9-437E-8FA2-62E84735F1C4}">
      <dgm:prSet/>
      <dgm:spPr/>
      <dgm:t>
        <a:bodyPr/>
        <a:lstStyle/>
        <a:p>
          <a:endParaRPr lang="sv-SE"/>
        </a:p>
      </dgm:t>
    </dgm:pt>
    <dgm:pt modelId="{DF627E79-B7E7-42DB-9D66-DE5A8FA1DF61}">
      <dgm:prSet phldrT="[Text]" custT="1"/>
      <dgm:spPr>
        <a:solidFill>
          <a:srgbClr val="FFC000">
            <a:alpha val="50000"/>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0" tIns="0" rIns="0" bIns="0" numCol="1" spcCol="1270" anchor="ctr" anchorCtr="0"/>
        <a:lstStyle/>
        <a:p>
          <a:pPr marL="0" lvl="0" indent="0" algn="ctr" defTabSz="577850">
            <a:lnSpc>
              <a:spcPct val="90000"/>
            </a:lnSpc>
            <a:spcBef>
              <a:spcPct val="0"/>
            </a:spcBef>
            <a:spcAft>
              <a:spcPct val="35000"/>
            </a:spcAft>
            <a:buNone/>
          </a:pPr>
          <a:r>
            <a:rPr lang="sv-SE" sz="1300" kern="1200" dirty="0">
              <a:solidFill>
                <a:prstClr val="black">
                  <a:hueOff val="0"/>
                  <a:satOff val="0"/>
                  <a:lumOff val="0"/>
                  <a:alphaOff val="0"/>
                </a:prstClr>
              </a:solidFill>
              <a:latin typeface="Calibri" panose="020F0502020204030204"/>
              <a:ea typeface="+mn-ea"/>
              <a:cs typeface="+mn-cs"/>
            </a:rPr>
            <a:t>Hållbara arbetsplatser</a:t>
          </a:r>
        </a:p>
      </dgm:t>
    </dgm:pt>
    <dgm:pt modelId="{C8F50AC7-54FB-41C4-883D-40D46A5E118D}" type="parTrans" cxnId="{F25972B9-669D-4586-A380-815243EA682A}">
      <dgm:prSet/>
      <dgm:spPr/>
      <dgm:t>
        <a:bodyPr/>
        <a:lstStyle/>
        <a:p>
          <a:endParaRPr lang="sv-SE"/>
        </a:p>
      </dgm:t>
    </dgm:pt>
    <dgm:pt modelId="{3FE861EA-E37E-4F58-A46D-B3C3747FC235}" type="sibTrans" cxnId="{F25972B9-669D-4586-A380-815243EA682A}">
      <dgm:prSet/>
      <dgm:spPr/>
      <dgm:t>
        <a:bodyPr/>
        <a:lstStyle/>
        <a:p>
          <a:endParaRPr lang="sv-SE"/>
        </a:p>
      </dgm:t>
    </dgm:pt>
    <dgm:pt modelId="{DFA0B0E1-042E-47ED-9481-499FEAF4D06B}" type="pres">
      <dgm:prSet presAssocID="{83481A3C-026F-41E5-850D-FEC535BC226B}" presName="compositeShape" presStyleCnt="0">
        <dgm:presLayoutVars>
          <dgm:chMax val="7"/>
          <dgm:dir/>
          <dgm:resizeHandles val="exact"/>
        </dgm:presLayoutVars>
      </dgm:prSet>
      <dgm:spPr/>
    </dgm:pt>
    <dgm:pt modelId="{F6BE1F13-3961-4CA6-A940-86CA555B3F3A}" type="pres">
      <dgm:prSet presAssocID="{6A857072-EE69-4E02-923A-15730601F9D8}" presName="circ1" presStyleLbl="vennNode1" presStyleIdx="0" presStyleCnt="3"/>
      <dgm:spPr>
        <a:xfrm>
          <a:off x="3939835" y="54915"/>
          <a:ext cx="2635928" cy="2635928"/>
        </a:xfrm>
        <a:prstGeom prst="ellipse">
          <a:avLst/>
        </a:prstGeom>
      </dgm:spPr>
    </dgm:pt>
    <dgm:pt modelId="{62B51E72-B39D-45FF-945F-790A81C55DBD}" type="pres">
      <dgm:prSet presAssocID="{6A857072-EE69-4E02-923A-15730601F9D8}" presName="circ1Tx" presStyleLbl="revTx" presStyleIdx="0" presStyleCnt="0">
        <dgm:presLayoutVars>
          <dgm:chMax val="0"/>
          <dgm:chPref val="0"/>
          <dgm:bulletEnabled val="1"/>
        </dgm:presLayoutVars>
      </dgm:prSet>
      <dgm:spPr/>
    </dgm:pt>
    <dgm:pt modelId="{74EAE85C-6EFC-48A2-8516-B7C98919C24E}" type="pres">
      <dgm:prSet presAssocID="{262084D0-B2CE-427C-A2BA-6AE4EC74B727}" presName="circ2" presStyleLbl="vennNode1" presStyleIdx="1" presStyleCnt="3"/>
      <dgm:spPr>
        <a:xfrm>
          <a:off x="4890966" y="1702370"/>
          <a:ext cx="2635928" cy="2635928"/>
        </a:xfrm>
        <a:prstGeom prst="ellipse">
          <a:avLst/>
        </a:prstGeom>
      </dgm:spPr>
    </dgm:pt>
    <dgm:pt modelId="{9693E32E-2048-4341-9B10-BB06575973C9}" type="pres">
      <dgm:prSet presAssocID="{262084D0-B2CE-427C-A2BA-6AE4EC74B727}" presName="circ2Tx" presStyleLbl="revTx" presStyleIdx="0" presStyleCnt="0">
        <dgm:presLayoutVars>
          <dgm:chMax val="0"/>
          <dgm:chPref val="0"/>
          <dgm:bulletEnabled val="1"/>
        </dgm:presLayoutVars>
      </dgm:prSet>
      <dgm:spPr/>
    </dgm:pt>
    <dgm:pt modelId="{1370E2F4-6D50-4982-ADD3-F61F7888C498}" type="pres">
      <dgm:prSet presAssocID="{DF627E79-B7E7-42DB-9D66-DE5A8FA1DF61}" presName="circ3" presStyleLbl="vennNode1" presStyleIdx="2" presStyleCnt="3"/>
      <dgm:spPr>
        <a:xfrm>
          <a:off x="2988704" y="1702370"/>
          <a:ext cx="2635928" cy="2635928"/>
        </a:xfrm>
        <a:prstGeom prst="ellipse">
          <a:avLst/>
        </a:prstGeom>
      </dgm:spPr>
    </dgm:pt>
    <dgm:pt modelId="{7A8EFAF7-5924-4AD3-A890-4C80B0970966}" type="pres">
      <dgm:prSet presAssocID="{DF627E79-B7E7-42DB-9D66-DE5A8FA1DF61}" presName="circ3Tx" presStyleLbl="revTx" presStyleIdx="0" presStyleCnt="0">
        <dgm:presLayoutVars>
          <dgm:chMax val="0"/>
          <dgm:chPref val="0"/>
          <dgm:bulletEnabled val="1"/>
        </dgm:presLayoutVars>
      </dgm:prSet>
      <dgm:spPr/>
    </dgm:pt>
  </dgm:ptLst>
  <dgm:cxnLst>
    <dgm:cxn modelId="{B66AE301-C9C9-437E-8FA2-62E84735F1C4}" srcId="{83481A3C-026F-41E5-850D-FEC535BC226B}" destId="{262084D0-B2CE-427C-A2BA-6AE4EC74B727}" srcOrd="1" destOrd="0" parTransId="{DD2C51C2-2511-4E99-B90D-487C0ECBD73D}" sibTransId="{EFFB0739-79DF-489E-A62A-20E05513DBA7}"/>
    <dgm:cxn modelId="{7590293F-9C9B-40EA-B3D0-0CB9E5B1BBBA}" srcId="{83481A3C-026F-41E5-850D-FEC535BC226B}" destId="{6A857072-EE69-4E02-923A-15730601F9D8}" srcOrd="0" destOrd="0" parTransId="{1DAA51E9-2A09-4385-A8C3-32D47CD6E10A}" sibTransId="{3CDC484D-CA09-4450-99D3-53271C947A67}"/>
    <dgm:cxn modelId="{1AB01C66-9562-4631-8A01-9DB1B93448FA}" type="presOf" srcId="{262084D0-B2CE-427C-A2BA-6AE4EC74B727}" destId="{9693E32E-2048-4341-9B10-BB06575973C9}" srcOrd="1" destOrd="0" presId="urn:microsoft.com/office/officeart/2005/8/layout/venn1"/>
    <dgm:cxn modelId="{D0B72893-5958-49D3-A28A-456974FB72D5}" type="presOf" srcId="{DF627E79-B7E7-42DB-9D66-DE5A8FA1DF61}" destId="{1370E2F4-6D50-4982-ADD3-F61F7888C498}" srcOrd="0" destOrd="0" presId="urn:microsoft.com/office/officeart/2005/8/layout/venn1"/>
    <dgm:cxn modelId="{540A7DA2-11BD-4C4F-833B-C6BCE122C659}" type="presOf" srcId="{6A857072-EE69-4E02-923A-15730601F9D8}" destId="{62B51E72-B39D-45FF-945F-790A81C55DBD}" srcOrd="1" destOrd="0" presId="urn:microsoft.com/office/officeart/2005/8/layout/venn1"/>
    <dgm:cxn modelId="{1BD5F8B8-8328-4683-9076-D9516E04B5C2}" type="presOf" srcId="{262084D0-B2CE-427C-A2BA-6AE4EC74B727}" destId="{74EAE85C-6EFC-48A2-8516-B7C98919C24E}" srcOrd="0" destOrd="0" presId="urn:microsoft.com/office/officeart/2005/8/layout/venn1"/>
    <dgm:cxn modelId="{F25972B9-669D-4586-A380-815243EA682A}" srcId="{83481A3C-026F-41E5-850D-FEC535BC226B}" destId="{DF627E79-B7E7-42DB-9D66-DE5A8FA1DF61}" srcOrd="2" destOrd="0" parTransId="{C8F50AC7-54FB-41C4-883D-40D46A5E118D}" sibTransId="{3FE861EA-E37E-4F58-A46D-B3C3747FC235}"/>
    <dgm:cxn modelId="{C98796C2-96CD-4C1F-8B1A-393D6060C4D5}" type="presOf" srcId="{6A857072-EE69-4E02-923A-15730601F9D8}" destId="{F6BE1F13-3961-4CA6-A940-86CA555B3F3A}" srcOrd="0" destOrd="0" presId="urn:microsoft.com/office/officeart/2005/8/layout/venn1"/>
    <dgm:cxn modelId="{5C7F6CD6-69E0-4EC4-9D8A-F5AE6CA83EF7}" type="presOf" srcId="{83481A3C-026F-41E5-850D-FEC535BC226B}" destId="{DFA0B0E1-042E-47ED-9481-499FEAF4D06B}" srcOrd="0" destOrd="0" presId="urn:microsoft.com/office/officeart/2005/8/layout/venn1"/>
    <dgm:cxn modelId="{486741F9-4033-44B3-9281-004503D3BE42}" type="presOf" srcId="{DF627E79-B7E7-42DB-9D66-DE5A8FA1DF61}" destId="{7A8EFAF7-5924-4AD3-A890-4C80B0970966}" srcOrd="1" destOrd="0" presId="urn:microsoft.com/office/officeart/2005/8/layout/venn1"/>
    <dgm:cxn modelId="{1502075A-2D4C-4DEA-841E-223B84BAD430}" type="presParOf" srcId="{DFA0B0E1-042E-47ED-9481-499FEAF4D06B}" destId="{F6BE1F13-3961-4CA6-A940-86CA555B3F3A}" srcOrd="0" destOrd="0" presId="urn:microsoft.com/office/officeart/2005/8/layout/venn1"/>
    <dgm:cxn modelId="{EDE6CEC8-0160-4790-B38F-BDE65A753C2A}" type="presParOf" srcId="{DFA0B0E1-042E-47ED-9481-499FEAF4D06B}" destId="{62B51E72-B39D-45FF-945F-790A81C55DBD}" srcOrd="1" destOrd="0" presId="urn:microsoft.com/office/officeart/2005/8/layout/venn1"/>
    <dgm:cxn modelId="{A2826E29-1B81-4527-8E1D-DE638945D750}" type="presParOf" srcId="{DFA0B0E1-042E-47ED-9481-499FEAF4D06B}" destId="{74EAE85C-6EFC-48A2-8516-B7C98919C24E}" srcOrd="2" destOrd="0" presId="urn:microsoft.com/office/officeart/2005/8/layout/venn1"/>
    <dgm:cxn modelId="{E9FC0585-C050-4FC5-A12C-96FB025FF54E}" type="presParOf" srcId="{DFA0B0E1-042E-47ED-9481-499FEAF4D06B}" destId="{9693E32E-2048-4341-9B10-BB06575973C9}" srcOrd="3" destOrd="0" presId="urn:microsoft.com/office/officeart/2005/8/layout/venn1"/>
    <dgm:cxn modelId="{66E3FC64-45E1-4CD3-BB14-B88467FF0062}" type="presParOf" srcId="{DFA0B0E1-042E-47ED-9481-499FEAF4D06B}" destId="{1370E2F4-6D50-4982-ADD3-F61F7888C498}" srcOrd="4" destOrd="0" presId="urn:microsoft.com/office/officeart/2005/8/layout/venn1"/>
    <dgm:cxn modelId="{F90354DD-E43D-4319-B711-DE7A37F1145F}" type="presParOf" srcId="{DFA0B0E1-042E-47ED-9481-499FEAF4D06B}" destId="{7A8EFAF7-5924-4AD3-A890-4C80B097096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E1F13-3961-4CA6-A940-86CA555B3F3A}">
      <dsp:nvSpPr>
        <dsp:cNvPr id="0" name=""/>
        <dsp:cNvSpPr/>
      </dsp:nvSpPr>
      <dsp:spPr>
        <a:xfrm>
          <a:off x="3939835" y="54915"/>
          <a:ext cx="2635928" cy="2635928"/>
        </a:xfrm>
        <a:prstGeom prst="ellipse">
          <a:avLst/>
        </a:prstGeom>
        <a:solidFill>
          <a:srgbClr val="ED7D31">
            <a:alpha val="5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sv-SE" sz="1300" kern="1200" dirty="0">
              <a:solidFill>
                <a:prstClr val="black">
                  <a:hueOff val="0"/>
                  <a:satOff val="0"/>
                  <a:lumOff val="0"/>
                  <a:alphaOff val="0"/>
                </a:prstClr>
              </a:solidFill>
              <a:latin typeface="Calibri" panose="020F0502020204030204"/>
              <a:ea typeface="+mn-ea"/>
              <a:cs typeface="+mn-cs"/>
            </a:rPr>
            <a:t>Medarbetarkompassen</a:t>
          </a:r>
        </a:p>
      </dsp:txBody>
      <dsp:txXfrm>
        <a:off x="4291292" y="516202"/>
        <a:ext cx="1933014" cy="1186167"/>
      </dsp:txXfrm>
    </dsp:sp>
    <dsp:sp modelId="{74EAE85C-6EFC-48A2-8516-B7C98919C24E}">
      <dsp:nvSpPr>
        <dsp:cNvPr id="0" name=""/>
        <dsp:cNvSpPr/>
      </dsp:nvSpPr>
      <dsp:spPr>
        <a:xfrm>
          <a:off x="4890966" y="1702370"/>
          <a:ext cx="2635928" cy="2635928"/>
        </a:xfrm>
        <a:prstGeom prst="ellipse">
          <a:avLst/>
        </a:prstGeom>
        <a:solidFill>
          <a:srgbClr val="A5A5A5">
            <a:alpha val="5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sv-SE" sz="1300" kern="1200" dirty="0">
              <a:solidFill>
                <a:prstClr val="black">
                  <a:hueOff val="0"/>
                  <a:satOff val="0"/>
                  <a:lumOff val="0"/>
                  <a:alphaOff val="0"/>
                </a:prstClr>
              </a:solidFill>
              <a:latin typeface="Calibri" panose="020F0502020204030204"/>
              <a:ea typeface="+mn-ea"/>
              <a:cs typeface="+mn-cs"/>
            </a:rPr>
            <a:t>Ledarskapskompassen</a:t>
          </a:r>
        </a:p>
      </dsp:txBody>
      <dsp:txXfrm>
        <a:off x="5697121" y="2383318"/>
        <a:ext cx="1581557" cy="1449760"/>
      </dsp:txXfrm>
    </dsp:sp>
    <dsp:sp modelId="{1370E2F4-6D50-4982-ADD3-F61F7888C498}">
      <dsp:nvSpPr>
        <dsp:cNvPr id="0" name=""/>
        <dsp:cNvSpPr/>
      </dsp:nvSpPr>
      <dsp:spPr>
        <a:xfrm>
          <a:off x="2988704" y="1702370"/>
          <a:ext cx="2635928" cy="2635928"/>
        </a:xfrm>
        <a:prstGeom prst="ellipse">
          <a:avLst/>
        </a:prstGeom>
        <a:solidFill>
          <a:srgbClr val="FFC000">
            <a:alpha val="50000"/>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sv-SE" sz="1300" kern="1200" dirty="0">
              <a:solidFill>
                <a:prstClr val="black">
                  <a:hueOff val="0"/>
                  <a:satOff val="0"/>
                  <a:lumOff val="0"/>
                  <a:alphaOff val="0"/>
                </a:prstClr>
              </a:solidFill>
              <a:latin typeface="Calibri" panose="020F0502020204030204"/>
              <a:ea typeface="+mn-ea"/>
              <a:cs typeface="+mn-cs"/>
            </a:rPr>
            <a:t>Hållbara arbetsplatser</a:t>
          </a:r>
        </a:p>
      </dsp:txBody>
      <dsp:txXfrm>
        <a:off x="3236921" y="2383318"/>
        <a:ext cx="1581557" cy="14497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47D0E73-A6F7-451D-AA07-777EAC533229}"/>
              </a:ext>
            </a:extLst>
          </p:cNvPr>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3CAE9B4-E6AD-41B1-82E2-A6B1BDB6EF9D}"/>
              </a:ext>
            </a:extLst>
          </p:cNvPr>
          <p:cNvSpPr>
            <a:spLocks noGrp="1"/>
          </p:cNvSpPr>
          <p:nvPr>
            <p:ph type="dt" sz="quarter" idx="1"/>
          </p:nvPr>
        </p:nvSpPr>
        <p:spPr>
          <a:xfrm>
            <a:off x="3850443" y="0"/>
            <a:ext cx="2945659" cy="498056"/>
          </a:xfrm>
          <a:prstGeom prst="rect">
            <a:avLst/>
          </a:prstGeom>
        </p:spPr>
        <p:txBody>
          <a:bodyPr vert="horz" lIns="95558" tIns="47779" rIns="95558" bIns="47779" rtlCol="0"/>
          <a:lstStyle>
            <a:lvl1pPr algn="r">
              <a:defRPr sz="1200"/>
            </a:lvl1pPr>
          </a:lstStyle>
          <a:p>
            <a:fld id="{F39007CB-1173-4821-A8C9-A2B4DCBBDDD2}" type="datetimeFigureOut">
              <a:rPr lang="sv-SE" smtClean="0"/>
              <a:t>2023-06-07</a:t>
            </a:fld>
            <a:endParaRPr lang="sv-SE"/>
          </a:p>
        </p:txBody>
      </p:sp>
      <p:sp>
        <p:nvSpPr>
          <p:cNvPr id="4" name="Platshållare för sidfot 3">
            <a:extLst>
              <a:ext uri="{FF2B5EF4-FFF2-40B4-BE49-F238E27FC236}">
                <a16:creationId xmlns:a16="http://schemas.microsoft.com/office/drawing/2014/main" id="{42582098-6DBF-465E-A0AA-FB253F15CD97}"/>
              </a:ext>
            </a:extLst>
          </p:cNvPr>
          <p:cNvSpPr>
            <a:spLocks noGrp="1"/>
          </p:cNvSpPr>
          <p:nvPr>
            <p:ph type="ftr" sz="quarter" idx="2"/>
          </p:nvPr>
        </p:nvSpPr>
        <p:spPr>
          <a:xfrm>
            <a:off x="0" y="9428584"/>
            <a:ext cx="2945659" cy="498055"/>
          </a:xfrm>
          <a:prstGeom prst="rect">
            <a:avLst/>
          </a:prstGeom>
        </p:spPr>
        <p:txBody>
          <a:bodyPr vert="horz" lIns="95558" tIns="47779" rIns="95558" bIns="47779"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8094430-50CD-4534-9CB1-CD0CD5A334DB}"/>
              </a:ext>
            </a:extLst>
          </p:cNvPr>
          <p:cNvSpPr>
            <a:spLocks noGrp="1"/>
          </p:cNvSpPr>
          <p:nvPr>
            <p:ph type="sldNum" sz="quarter" idx="3"/>
          </p:nvPr>
        </p:nvSpPr>
        <p:spPr>
          <a:xfrm>
            <a:off x="3850443" y="9428584"/>
            <a:ext cx="2945659" cy="498055"/>
          </a:xfrm>
          <a:prstGeom prst="rect">
            <a:avLst/>
          </a:prstGeom>
        </p:spPr>
        <p:txBody>
          <a:bodyPr vert="horz" lIns="95558" tIns="47779" rIns="95558" bIns="47779" rtlCol="0" anchor="b"/>
          <a:lstStyle>
            <a:lvl1pPr algn="r">
              <a:defRPr sz="1200"/>
            </a:lvl1pPr>
          </a:lstStyle>
          <a:p>
            <a:fld id="{238FAE46-06EB-4F0D-999E-4FD1E74065F1}" type="slidenum">
              <a:rPr lang="sv-SE" smtClean="0"/>
              <a:t>‹#›</a:t>
            </a:fld>
            <a:endParaRPr lang="sv-SE"/>
          </a:p>
        </p:txBody>
      </p:sp>
    </p:spTree>
    <p:extLst>
      <p:ext uri="{BB962C8B-B14F-4D97-AF65-F5344CB8AC3E}">
        <p14:creationId xmlns:p14="http://schemas.microsoft.com/office/powerpoint/2010/main" val="3534531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200"/>
            </a:lvl1pPr>
          </a:lstStyle>
          <a:p>
            <a:fld id="{AC5815E2-C6C9-401D-9E09-216972CD6236}" type="datetimeFigureOut">
              <a:rPr lang="sv-SE" smtClean="0"/>
              <a:t>2023-06-07</a:t>
            </a:fld>
            <a:endParaRPr lang="sv-SE"/>
          </a:p>
        </p:txBody>
      </p:sp>
      <p:sp>
        <p:nvSpPr>
          <p:cNvPr id="4" name="Platshållare för bildobjekt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5558" tIns="47779" rIns="95558" bIns="47779" rtlCol="0" anchor="ctr"/>
          <a:lstStyle/>
          <a:p>
            <a:endParaRPr lang="sv-SE"/>
          </a:p>
        </p:txBody>
      </p:sp>
      <p:sp>
        <p:nvSpPr>
          <p:cNvPr id="5" name="Platshållare för anteckningar 4"/>
          <p:cNvSpPr>
            <a:spLocks noGrp="1"/>
          </p:cNvSpPr>
          <p:nvPr>
            <p:ph type="body" sz="quarter" idx="3"/>
          </p:nvPr>
        </p:nvSpPr>
        <p:spPr>
          <a:xfrm>
            <a:off x="679768" y="4777195"/>
            <a:ext cx="5438140" cy="3908614"/>
          </a:xfrm>
          <a:prstGeom prst="rect">
            <a:avLst/>
          </a:prstGeom>
        </p:spPr>
        <p:txBody>
          <a:bodyPr vert="horz" lIns="95558" tIns="47779" rIns="95558" bIns="47779"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5558" tIns="47779" rIns="95558" bIns="47779"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5558" tIns="47779" rIns="95558" bIns="47779" rtlCol="0" anchor="b"/>
          <a:lstStyle>
            <a:lvl1pPr algn="r">
              <a:defRPr sz="1200"/>
            </a:lvl1pPr>
          </a:lstStyle>
          <a:p>
            <a:fld id="{1B97AB13-884B-48E2-B22F-BA5895D40DE0}" type="slidenum">
              <a:rPr lang="sv-SE" smtClean="0"/>
              <a:t>‹#›</a:t>
            </a:fld>
            <a:endParaRPr lang="sv-SE"/>
          </a:p>
        </p:txBody>
      </p:sp>
    </p:spTree>
    <p:extLst>
      <p:ext uri="{BB962C8B-B14F-4D97-AF65-F5344CB8AC3E}">
        <p14:creationId xmlns:p14="http://schemas.microsoft.com/office/powerpoint/2010/main" val="173607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a:t>
            </a:fld>
            <a:endParaRPr lang="sv-SE" altLang="sv-SE"/>
          </a:p>
        </p:txBody>
      </p:sp>
    </p:spTree>
    <p:extLst>
      <p:ext uri="{BB962C8B-B14F-4D97-AF65-F5344CB8AC3E}">
        <p14:creationId xmlns:p14="http://schemas.microsoft.com/office/powerpoint/2010/main" val="131800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b="1" dirty="0"/>
              <a:t>Bakgrund: </a:t>
            </a:r>
            <a:r>
              <a:rPr lang="sv-SE" dirty="0"/>
              <a:t>Genom att arbeta med verktyget integreras OSA/friskfaktorer i praktiken. Detta leder till hållbara arbetsgrupper.</a:t>
            </a:r>
          </a:p>
          <a:p>
            <a:pPr marL="0" indent="0">
              <a:buNone/>
            </a:pPr>
            <a:r>
              <a:rPr lang="sv-SE" b="1" dirty="0"/>
              <a:t>Syfte: </a:t>
            </a:r>
            <a:r>
              <a:rPr lang="sv-SE" dirty="0"/>
              <a:t>Skapa gemensam samsyn och tydlighet kring uppdrag. </a:t>
            </a:r>
          </a:p>
          <a:p>
            <a:pPr marL="0" indent="0">
              <a:buNone/>
            </a:pPr>
            <a:r>
              <a:rPr lang="sv-SE" b="1" dirty="0"/>
              <a:t>Mål: </a:t>
            </a:r>
            <a:r>
              <a:rPr lang="sv-SE" dirty="0"/>
              <a:t>Ett tydligt formulerat uppdrag för att kunna prata om förutsättningarna för uppdraget.</a:t>
            </a:r>
          </a:p>
          <a:p>
            <a:endParaRPr lang="sv-SE" sz="120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Fördjupningskunskaper</a:t>
            </a:r>
            <a:br>
              <a:rPr lang="sv-SE" sz="1200" b="1" kern="1200" dirty="0">
                <a:solidFill>
                  <a:schemeClr val="tx1"/>
                </a:solidFill>
                <a:effectLst/>
                <a:latin typeface="Times" pitchFamily="-16" charset="0"/>
                <a:ea typeface="+mn-ea"/>
                <a:cs typeface="+mn-cs"/>
              </a:rPr>
            </a:br>
            <a:r>
              <a:rPr lang="sv-SE" sz="1200" b="0" kern="1200" dirty="0">
                <a:solidFill>
                  <a:schemeClr val="tx1"/>
                </a:solidFill>
                <a:effectLst/>
                <a:latin typeface="Times" pitchFamily="-16" charset="0"/>
                <a:ea typeface="+mn-ea"/>
                <a:cs typeface="+mn-cs"/>
              </a:rPr>
              <a:t>Uppdragska</a:t>
            </a:r>
            <a:r>
              <a:rPr lang="sv-SE" sz="1200" kern="1200" dirty="0">
                <a:solidFill>
                  <a:schemeClr val="tx1"/>
                </a:solidFill>
                <a:effectLst/>
                <a:latin typeface="Times" pitchFamily="-16" charset="0"/>
                <a:ea typeface="+mn-ea"/>
                <a:cs typeface="+mn-cs"/>
              </a:rPr>
              <a:t>rtan blir ett underlag för skapa tydlighet och samsyn i ledningsgruppen om uppdraget. Uppdragskartan kan också vara en hjälp när nya medarbetare i ledningsgruppen introduceras eller om organisationen förändras.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Uppdragskartan ska vara ett levande dokument som kontinuerligt följs upp och blir då ett sätt att arbeta med </a:t>
            </a:r>
            <a:r>
              <a:rPr lang="sv-SE" sz="1200" i="0" kern="1200" dirty="0">
                <a:solidFill>
                  <a:schemeClr val="tx1"/>
                </a:solidFill>
                <a:effectLst/>
                <a:latin typeface="Times" pitchFamily="-16" charset="0"/>
                <a:ea typeface="+mn-ea"/>
                <a:cs typeface="+mn-cs"/>
              </a:rPr>
              <a:t>den organisatoriska och sociala arbetsmiljön enligt föreskrift </a:t>
            </a:r>
            <a:r>
              <a:rPr lang="sv-SE" sz="1200" kern="1200" dirty="0">
                <a:solidFill>
                  <a:schemeClr val="tx1"/>
                </a:solidFill>
                <a:effectLst/>
                <a:latin typeface="Times" pitchFamily="-16" charset="0"/>
                <a:ea typeface="+mn-ea"/>
                <a:cs typeface="+mn-cs"/>
              </a:rPr>
              <a:t>AFS 2015:4 i praktiken.</a:t>
            </a:r>
          </a:p>
          <a:p>
            <a:endParaRPr lang="sv-SE" sz="120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Uppdrag</a:t>
            </a:r>
          </a:p>
          <a:p>
            <a:r>
              <a:rPr lang="sv-SE" sz="1200" kern="1200" dirty="0">
                <a:solidFill>
                  <a:schemeClr val="tx1"/>
                </a:solidFill>
                <a:effectLst/>
                <a:latin typeface="Times" pitchFamily="-16" charset="0"/>
                <a:ea typeface="+mn-ea"/>
                <a:cs typeface="+mn-cs"/>
              </a:rPr>
              <a:t>Ett tydligt uppdrag för både enskilda medarbetare och gruppen hjälper till i styrningen för arbetsgivaren. </a:t>
            </a:r>
          </a:p>
          <a:p>
            <a:r>
              <a:rPr lang="sv-SE" sz="1200" kern="1200" dirty="0">
                <a:solidFill>
                  <a:schemeClr val="tx1"/>
                </a:solidFill>
                <a:effectLst/>
                <a:latin typeface="Times" pitchFamily="-16" charset="0"/>
                <a:ea typeface="+mn-ea"/>
                <a:cs typeface="+mn-cs"/>
              </a:rPr>
              <a:t>Tydliga uppdrag kan leda till minskad stress. Det är också lättare att föra en dialog kring uppdraget om det är tydligt. Det kan även bli tydligare vilka förväntningar medarbetare kan ha på varandra och på chefen om uppdraget är tydligt. Ett tydligt uppdrag blir också en styrning för gruppen och tydliggör fokus och prioriteringar. </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Hur uppstår ett uppdrag? Ett uppdrag kan många gånger ”falla ner” utan närmare dialog med och hänsyn till dem som ska utföra arbetet. Uppdrag kan också komma från närstående</a:t>
            </a:r>
            <a:r>
              <a:rPr lang="sv-SE" sz="1200" kern="1200" baseline="0" dirty="0">
                <a:solidFill>
                  <a:schemeClr val="tx1"/>
                </a:solidFill>
                <a:effectLst/>
                <a:latin typeface="Times" pitchFamily="-16" charset="0"/>
                <a:ea typeface="+mn-ea"/>
                <a:cs typeface="+mn-cs"/>
              </a:rPr>
              <a:t> eller </a:t>
            </a:r>
            <a:r>
              <a:rPr lang="sv-SE" sz="1200" kern="1200" dirty="0">
                <a:solidFill>
                  <a:schemeClr val="tx1"/>
                </a:solidFill>
                <a:effectLst/>
                <a:latin typeface="Times" pitchFamily="-16" charset="0"/>
                <a:ea typeface="+mn-ea"/>
                <a:cs typeface="+mn-cs"/>
              </a:rPr>
              <a:t>brukare/elever/klienter, där krav på att göra sådant som egentligen ligger utanför uppdraget kan komma. Om det inte finns någon sammantagen bild av alla uppdrag som hamnar på individ och grupp kan det till slut innebära att uppdraget ”svämmar” över vilket kan påverka grunduppdraget.</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Det finns också en viktig koppling till arbetsmiljön. Hur uppdraget tolkas och förstås av individer och grupp och de förutsättningar som finns för att utföra uppdraget är det som avgör vilken arbetsmiljö och möjlighet till lärande som finns i verksamheten. Uppdraget, hur det tolkas och de förutsättningar som ges i uppdraget, är alltså direkt kopplat till balanser och obalanser i arbetsmiljön, vilket i sin tur har betydelse för individens hälsa och utvecklingsmöjligheter. Vi behöver alltså också kontinuerligt ha en dialog om hur vi tolkar uppdraget i ledningsgruppen.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sz="1200" b="1" kern="1200" dirty="0">
                <a:solidFill>
                  <a:schemeClr val="tx1"/>
                </a:solidFill>
                <a:effectLst/>
                <a:latin typeface="Times" pitchFamily="-16" charset="0"/>
                <a:ea typeface="+mn-ea"/>
                <a:cs typeface="+mn-cs"/>
              </a:rPr>
              <a:t>Mål</a:t>
            </a:r>
          </a:p>
          <a:p>
            <a:r>
              <a:rPr lang="sv-SE" sz="1200" kern="1200" dirty="0">
                <a:solidFill>
                  <a:schemeClr val="tx1"/>
                </a:solidFill>
                <a:effectLst/>
                <a:latin typeface="Times" pitchFamily="-16" charset="0"/>
                <a:ea typeface="+mn-ea"/>
                <a:cs typeface="+mn-cs"/>
              </a:rPr>
              <a:t>Mål är till för att klargöra vad som ska uppnås eller utföras eller i vilken riktning man ska arbeta.</a:t>
            </a:r>
          </a:p>
          <a:p>
            <a:r>
              <a:rPr lang="sv-SE" sz="1200" kern="1200" dirty="0">
                <a:solidFill>
                  <a:schemeClr val="tx1"/>
                </a:solidFill>
                <a:effectLst/>
                <a:latin typeface="Times" pitchFamily="-16" charset="0"/>
                <a:ea typeface="+mn-ea"/>
                <a:cs typeface="+mn-cs"/>
              </a:rPr>
              <a:t>Om målen är mätbara är de enklare att följa upp. Målen ska vara tydligt kopplade till uppdraget och även vara </a:t>
            </a:r>
            <a:r>
              <a:rPr lang="sv-SE" sz="1200" kern="1200" dirty="0" err="1">
                <a:solidFill>
                  <a:schemeClr val="tx1"/>
                </a:solidFill>
                <a:effectLst/>
                <a:latin typeface="Times" pitchFamily="-16" charset="0"/>
                <a:ea typeface="+mn-ea"/>
                <a:cs typeface="+mn-cs"/>
              </a:rPr>
              <a:t>SMARTa</a:t>
            </a:r>
            <a:r>
              <a:rPr lang="sv-SE" sz="1200" kern="1200" dirty="0">
                <a:solidFill>
                  <a:schemeClr val="tx1"/>
                </a:solidFill>
                <a:effectLst/>
                <a:latin typeface="Times" pitchFamily="-16" charset="0"/>
                <a:ea typeface="+mn-ea"/>
                <a:cs typeface="+mn-cs"/>
              </a:rPr>
              <a:t>: </a:t>
            </a:r>
          </a:p>
          <a:p>
            <a:endParaRPr lang="sv-SE" sz="1200" kern="1200" dirty="0">
              <a:solidFill>
                <a:schemeClr val="tx1"/>
              </a:solidFill>
              <a:effectLst/>
              <a:latin typeface="Times" pitchFamily="-16" charset="0"/>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Specifika: Målet ska vara tydligt och specifikt. </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Mätbara: Det ska gå att mäta målet.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Accepterade: Målet ska vara accepterat och förankrat. </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Realistiska: Är målet rimligt och realistiskt?</a:t>
            </a:r>
          </a:p>
          <a:p>
            <a:pPr marL="171450" lvl="0" indent="-171450">
              <a:buFont typeface="Arial" panose="020B0604020202020204" pitchFamily="34" charset="0"/>
              <a:buChar char="•"/>
            </a:pPr>
            <a:r>
              <a:rPr lang="sv-SE" sz="1200" kern="1200" dirty="0">
                <a:solidFill>
                  <a:schemeClr val="tx1"/>
                </a:solidFill>
                <a:effectLst/>
                <a:latin typeface="Times" pitchFamily="-16" charset="0"/>
                <a:ea typeface="+mn-ea"/>
                <a:cs typeface="+mn-cs"/>
              </a:rPr>
              <a:t>Tidsatta: Det ska vara tydligt när målet ska vara uppfyllt.</a:t>
            </a:r>
          </a:p>
          <a:p>
            <a:pPr lvl="0"/>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Om möjligt bör målen vara formulerade på kort och lång sikt. De långsiktiga målen möjliggöra ett långsiktigt strategiskt fokus. Målen behöver också vara väl kommunicerade, så alla i gruppen på ett tydligt sätt kan redogöra för målen. </a:t>
            </a:r>
            <a:br>
              <a:rPr lang="sv-SE" sz="1200" b="1" kern="1200" dirty="0">
                <a:solidFill>
                  <a:schemeClr val="tx1"/>
                </a:solidFill>
                <a:effectLst/>
                <a:latin typeface="Times" pitchFamily="-16" charset="0"/>
                <a:ea typeface="+mn-ea"/>
                <a:cs typeface="+mn-cs"/>
              </a:rPr>
            </a:br>
            <a:endParaRPr lang="sv-SE" sz="1200" kern="1200" dirty="0">
              <a:solidFill>
                <a:schemeClr val="tx1"/>
              </a:solidFill>
              <a:effectLst/>
              <a:latin typeface="Times" pitchFamily="-16" charset="0"/>
              <a:ea typeface="+mn-ea"/>
              <a:cs typeface="+mn-cs"/>
            </a:endParaRPr>
          </a:p>
          <a:p>
            <a:r>
              <a:rPr lang="sv-SE" dirty="0"/>
              <a:t>Enligt OSA-föreskriften ska det finnas mål för den organisatoriska och sociala arbetsmiljön. Målen syftar till att främja hälsa, öka organisationens förmåga att motverka ohälsa och bidra till en känsla av meningsfullhet. I Haninge kommun sätts OSA-målen i samband med arbetet med APU-resultaten och ingår naturligt i SAM-processen och i arbetet med Uppdragskartan. </a:t>
            </a:r>
          </a:p>
          <a:p>
            <a:endParaRPr lang="sv-SE" baseline="0" dirty="0"/>
          </a:p>
          <a:p>
            <a:r>
              <a:rPr lang="sv-SE" sz="1200" b="1" kern="1200" dirty="0">
                <a:solidFill>
                  <a:schemeClr val="tx1"/>
                </a:solidFill>
                <a:effectLst/>
                <a:latin typeface="Times" pitchFamily="-16" charset="0"/>
                <a:ea typeface="+mn-ea"/>
                <a:cs typeface="+mn-cs"/>
              </a:rPr>
              <a:t>Roller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Times" pitchFamily="-16" charset="0"/>
                <a:ea typeface="+mn-ea"/>
                <a:cs typeface="+mn-cs"/>
              </a:rPr>
              <a:t>Medarbetaren i en ledningsgrupp påverkas av uppgifter, ansvar, mandat, men också av övriga medarbetares personlighet och personliga resurser och begränsningar. Enligt forskning är det viktigaste inte personligheterna i en grupp utan att medarbetarna har samsyn kring mål och roller. I Uppdragskartan arbetar medarbetarna med att tydliggöra och skapa samsyn om gruppens roller.</a:t>
            </a:r>
            <a:endParaRPr lang="sv-SE" baseline="0" dirty="0"/>
          </a:p>
          <a:p>
            <a:endParaRPr lang="sv-SE" sz="1200" b="1"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Samarbete</a:t>
            </a:r>
          </a:p>
          <a:p>
            <a:r>
              <a:rPr lang="sv-SE" sz="1200" b="0" kern="1200" dirty="0">
                <a:solidFill>
                  <a:schemeClr val="tx1"/>
                </a:solidFill>
                <a:effectLst/>
                <a:latin typeface="Times" pitchFamily="-16" charset="0"/>
                <a:ea typeface="+mn-ea"/>
                <a:cs typeface="+mn-cs"/>
              </a:rPr>
              <a:t>E</a:t>
            </a:r>
            <a:r>
              <a:rPr lang="sv-SE" sz="1200" kern="1200" dirty="0">
                <a:solidFill>
                  <a:schemeClr val="tx1"/>
                </a:solidFill>
                <a:effectLst/>
                <a:latin typeface="Times" pitchFamily="-16" charset="0"/>
                <a:ea typeface="+mn-ea"/>
                <a:cs typeface="+mn-cs"/>
              </a:rPr>
              <a:t>n verksamhet klarar sig sällan helt på egen hand utan är beroende av olika samarbeten. För att skapa effektiva team behöver gruppen sätta mål för samarbetet. ”Teamsamarbetsmålen” visar vad gruppen behöver göra för att få till ett gott samarbete. Gruppen behöver kontinuerligt utvärdera hur de har samarbetat den senaste tiden och hur de kan samarbete ännu bättre. </a:t>
            </a:r>
          </a:p>
          <a:p>
            <a:endParaRPr lang="sv-SE" sz="120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Lästips</a:t>
            </a:r>
            <a:br>
              <a:rPr lang="sv-SE" sz="1200" b="1" kern="1200" dirty="0">
                <a:solidFill>
                  <a:schemeClr val="tx1"/>
                </a:solidFill>
                <a:effectLst/>
                <a:latin typeface="Times" pitchFamily="-16" charset="0"/>
                <a:ea typeface="+mn-ea"/>
                <a:cs typeface="+mn-cs"/>
              </a:rPr>
            </a:br>
            <a:r>
              <a:rPr lang="sv-SE" sz="1200" kern="1200" dirty="0">
                <a:solidFill>
                  <a:schemeClr val="tx1"/>
                </a:solidFill>
                <a:effectLst/>
                <a:latin typeface="Times" pitchFamily="-16" charset="0"/>
                <a:ea typeface="+mn-ea"/>
                <a:cs typeface="+mn-cs"/>
              </a:rPr>
              <a:t>Susan </a:t>
            </a:r>
            <a:r>
              <a:rPr lang="sv-SE" sz="1200" kern="1200" dirty="0" err="1">
                <a:solidFill>
                  <a:schemeClr val="tx1"/>
                </a:solidFill>
                <a:effectLst/>
                <a:latin typeface="Times" pitchFamily="-16" charset="0"/>
                <a:ea typeface="+mn-ea"/>
                <a:cs typeface="+mn-cs"/>
              </a:rPr>
              <a:t>Wheelan</a:t>
            </a:r>
            <a:r>
              <a:rPr lang="sv-SE" sz="1200" kern="1200" dirty="0">
                <a:solidFill>
                  <a:schemeClr val="tx1"/>
                </a:solidFill>
                <a:effectLst/>
                <a:latin typeface="Times" pitchFamily="-16" charset="0"/>
                <a:ea typeface="+mn-ea"/>
                <a:cs typeface="+mn-cs"/>
              </a:rPr>
              <a:t> var tidigare lärare, forskare och professor i psykologi vid Temple University i Pennsylvania och har forskat främst om grupper, organisationsutveckling och ledarskap. </a:t>
            </a:r>
            <a:r>
              <a:rPr lang="sv-SE" sz="1200" kern="1200" dirty="0" err="1">
                <a:solidFill>
                  <a:schemeClr val="tx1"/>
                </a:solidFill>
                <a:effectLst/>
                <a:latin typeface="Times" pitchFamily="-16" charset="0"/>
                <a:ea typeface="+mn-ea"/>
                <a:cs typeface="+mn-cs"/>
              </a:rPr>
              <a:t>Wheelan</a:t>
            </a:r>
            <a:r>
              <a:rPr lang="sv-SE" sz="1200" kern="1200" dirty="0">
                <a:solidFill>
                  <a:schemeClr val="tx1"/>
                </a:solidFill>
                <a:effectLst/>
                <a:latin typeface="Times" pitchFamily="-16" charset="0"/>
                <a:ea typeface="+mn-ea"/>
                <a:cs typeface="+mn-cs"/>
              </a:rPr>
              <a:t> har med hjälp av omfattande forskning skapat modellen IMGD (</a:t>
            </a:r>
            <a:r>
              <a:rPr lang="sv-SE" sz="1200" kern="1200" dirty="0" err="1">
                <a:solidFill>
                  <a:schemeClr val="tx1"/>
                </a:solidFill>
                <a:effectLst/>
                <a:latin typeface="Times" pitchFamily="-16" charset="0"/>
                <a:ea typeface="+mn-ea"/>
                <a:cs typeface="+mn-cs"/>
              </a:rPr>
              <a:t>Integrated</a:t>
            </a:r>
            <a:r>
              <a:rPr lang="sv-SE" sz="1200" kern="1200" dirty="0">
                <a:solidFill>
                  <a:schemeClr val="tx1"/>
                </a:solidFill>
                <a:effectLst/>
                <a:latin typeface="Times" pitchFamily="-16" charset="0"/>
                <a:ea typeface="+mn-ea"/>
                <a:cs typeface="+mn-cs"/>
              </a:rPr>
              <a:t> </a:t>
            </a:r>
            <a:r>
              <a:rPr lang="sv-SE" sz="1200" kern="1200" dirty="0" err="1">
                <a:solidFill>
                  <a:schemeClr val="tx1"/>
                </a:solidFill>
                <a:effectLst/>
                <a:latin typeface="Times" pitchFamily="-16" charset="0"/>
                <a:ea typeface="+mn-ea"/>
                <a:cs typeface="+mn-cs"/>
              </a:rPr>
              <a:t>Model</a:t>
            </a:r>
            <a:r>
              <a:rPr lang="sv-SE" sz="1200" kern="1200" dirty="0">
                <a:solidFill>
                  <a:schemeClr val="tx1"/>
                </a:solidFill>
                <a:effectLst/>
                <a:latin typeface="Times" pitchFamily="-16" charset="0"/>
                <a:ea typeface="+mn-ea"/>
                <a:cs typeface="+mn-cs"/>
              </a:rPr>
              <a:t> </a:t>
            </a:r>
            <a:r>
              <a:rPr lang="sv-SE" sz="1200" kern="1200" dirty="0" err="1">
                <a:solidFill>
                  <a:schemeClr val="tx1"/>
                </a:solidFill>
                <a:effectLst/>
                <a:latin typeface="Times" pitchFamily="-16" charset="0"/>
                <a:ea typeface="+mn-ea"/>
                <a:cs typeface="+mn-cs"/>
              </a:rPr>
              <a:t>of</a:t>
            </a:r>
            <a:r>
              <a:rPr lang="sv-SE" sz="1200" kern="1200" dirty="0">
                <a:solidFill>
                  <a:schemeClr val="tx1"/>
                </a:solidFill>
                <a:effectLst/>
                <a:latin typeface="Times" pitchFamily="-16" charset="0"/>
                <a:ea typeface="+mn-ea"/>
                <a:cs typeface="+mn-cs"/>
              </a:rPr>
              <a:t> Group </a:t>
            </a:r>
            <a:r>
              <a:rPr lang="sv-SE" sz="1200" kern="1200" dirty="0" err="1">
                <a:solidFill>
                  <a:schemeClr val="tx1"/>
                </a:solidFill>
                <a:effectLst/>
                <a:latin typeface="Times" pitchFamily="-16" charset="0"/>
                <a:ea typeface="+mn-ea"/>
                <a:cs typeface="+mn-cs"/>
              </a:rPr>
              <a:t>Development</a:t>
            </a:r>
            <a:r>
              <a:rPr lang="sv-SE" sz="1200" kern="1200" dirty="0">
                <a:solidFill>
                  <a:schemeClr val="tx1"/>
                </a:solidFill>
                <a:effectLst/>
                <a:latin typeface="Times" pitchFamily="-16" charset="0"/>
                <a:ea typeface="+mn-ea"/>
                <a:cs typeface="+mn-cs"/>
              </a:rPr>
              <a:t>, eller på svenska Integrerad modell för grupputveckling). Modellen visar olika stadier gruppen går igenom innan den blir högfungerande och en trivsam </a:t>
            </a:r>
            <a:r>
              <a:rPr lang="sv-SE" sz="1200" i="0" kern="1200" dirty="0">
                <a:solidFill>
                  <a:schemeClr val="tx1"/>
                </a:solidFill>
                <a:effectLst/>
                <a:latin typeface="Times" pitchFamily="-16" charset="0"/>
                <a:ea typeface="+mn-ea"/>
                <a:cs typeface="+mn-cs"/>
              </a:rPr>
              <a:t>och effektiv grupp </a:t>
            </a:r>
            <a:r>
              <a:rPr lang="sv-SE" sz="1200" kern="1200" dirty="0">
                <a:solidFill>
                  <a:schemeClr val="tx1"/>
                </a:solidFill>
                <a:effectLst/>
                <a:latin typeface="Times" pitchFamily="-16" charset="0"/>
                <a:ea typeface="+mn-ea"/>
                <a:cs typeface="+mn-cs"/>
              </a:rPr>
              <a:t>att befinna sig i. Läs mer i Susan </a:t>
            </a:r>
            <a:r>
              <a:rPr lang="sv-SE" sz="1200" kern="1200" dirty="0" err="1">
                <a:solidFill>
                  <a:schemeClr val="tx1"/>
                </a:solidFill>
                <a:effectLst/>
                <a:latin typeface="Times" pitchFamily="-16" charset="0"/>
                <a:ea typeface="+mn-ea"/>
                <a:cs typeface="+mn-cs"/>
              </a:rPr>
              <a:t>Wheelans</a:t>
            </a:r>
            <a:r>
              <a:rPr lang="sv-SE" sz="1200" kern="1200" dirty="0">
                <a:solidFill>
                  <a:schemeClr val="tx1"/>
                </a:solidFill>
                <a:effectLst/>
                <a:latin typeface="Times" pitchFamily="-16" charset="0"/>
                <a:ea typeface="+mn-ea"/>
                <a:cs typeface="+mn-cs"/>
              </a:rPr>
              <a:t> bok ”Att skapa effektiva team: en handledning för ledare och medlemmar”, 2010.</a:t>
            </a:r>
          </a:p>
          <a:p>
            <a:endParaRPr lang="sv-SE" sz="1200" kern="1200" dirty="0">
              <a:solidFill>
                <a:schemeClr val="tx1"/>
              </a:solidFill>
              <a:effectLst/>
              <a:latin typeface="Times" pitchFamily="-16" charset="0"/>
              <a:ea typeface="+mn-ea"/>
              <a:cs typeface="+mn-cs"/>
            </a:endParaRPr>
          </a:p>
          <a:p>
            <a:r>
              <a:rPr lang="sv-SE" sz="1200" kern="1200" dirty="0">
                <a:solidFill>
                  <a:schemeClr val="tx1"/>
                </a:solidFill>
                <a:effectLst/>
                <a:latin typeface="Times" pitchFamily="-16" charset="0"/>
                <a:ea typeface="+mn-ea"/>
                <a:cs typeface="+mn-cs"/>
              </a:rPr>
              <a:t>Forskning om kollektiv intelligens kompletterar </a:t>
            </a:r>
            <a:r>
              <a:rPr lang="sv-SE" sz="1200" kern="1200" dirty="0" err="1">
                <a:solidFill>
                  <a:schemeClr val="tx1"/>
                </a:solidFill>
                <a:effectLst/>
                <a:latin typeface="Times" pitchFamily="-16" charset="0"/>
                <a:ea typeface="+mn-ea"/>
                <a:cs typeface="+mn-cs"/>
              </a:rPr>
              <a:t>Wheelans</a:t>
            </a:r>
            <a:r>
              <a:rPr lang="sv-SE" sz="1200" kern="1200" dirty="0">
                <a:solidFill>
                  <a:schemeClr val="tx1"/>
                </a:solidFill>
                <a:effectLst/>
                <a:latin typeface="Times" pitchFamily="-16" charset="0"/>
                <a:ea typeface="+mn-ea"/>
                <a:cs typeface="+mn-cs"/>
              </a:rPr>
              <a:t> forskning. </a:t>
            </a:r>
            <a:r>
              <a:rPr lang="sv-SE" sz="1200" i="0" kern="1200" dirty="0">
                <a:solidFill>
                  <a:schemeClr val="tx1"/>
                </a:solidFill>
                <a:effectLst/>
                <a:latin typeface="Times" pitchFamily="-16" charset="0"/>
                <a:ea typeface="+mn-ea"/>
                <a:cs typeface="+mn-cs"/>
              </a:rPr>
              <a:t>Enligt forskningen om kollektiv intelligens befinner vi oss hela tiden i olika små mikrosystem. </a:t>
            </a:r>
            <a:r>
              <a:rPr lang="sv-SE" sz="1200" kern="1200" dirty="0">
                <a:solidFill>
                  <a:schemeClr val="tx1"/>
                </a:solidFill>
                <a:effectLst/>
                <a:latin typeface="Times" pitchFamily="-16" charset="0"/>
                <a:ea typeface="+mn-ea"/>
                <a:cs typeface="+mn-cs"/>
              </a:rPr>
              <a:t>I dessa system behöver vi kunna samarbeta och dela kompetens. Läs mer i ”Kunskapsintegration – om kollektiv intelligens i organisationer”, Runsten &amp; </a:t>
            </a:r>
            <a:r>
              <a:rPr lang="sv-SE" sz="1200" kern="1200" dirty="0" err="1">
                <a:solidFill>
                  <a:schemeClr val="tx1"/>
                </a:solidFill>
                <a:effectLst/>
                <a:latin typeface="Times" pitchFamily="-16" charset="0"/>
                <a:ea typeface="+mn-ea"/>
                <a:cs typeface="+mn-cs"/>
              </a:rPr>
              <a:t>Werr</a:t>
            </a:r>
            <a:r>
              <a:rPr lang="sv-SE" sz="1200" kern="1200" dirty="0">
                <a:solidFill>
                  <a:schemeClr val="tx1"/>
                </a:solidFill>
                <a:effectLst/>
                <a:latin typeface="Times" pitchFamily="-16" charset="0"/>
                <a:ea typeface="+mn-ea"/>
                <a:cs typeface="+mn-cs"/>
              </a:rPr>
              <a:t>, 2018. </a:t>
            </a:r>
            <a:endParaRPr lang="sv-SE" baseline="0" dirty="0"/>
          </a:p>
          <a:p>
            <a:endParaRPr lang="sv-SE" sz="1200" b="0" kern="1200" dirty="0">
              <a:solidFill>
                <a:schemeClr val="tx1"/>
              </a:solidFill>
              <a:effectLst/>
              <a:latin typeface="Times" pitchFamily="-16" charset="0"/>
              <a:ea typeface="+mn-ea"/>
              <a:cs typeface="+mn-cs"/>
            </a:endParaRPr>
          </a:p>
          <a:p>
            <a:r>
              <a:rPr lang="sv-SE" sz="1200" b="1" kern="1200" dirty="0">
                <a:solidFill>
                  <a:schemeClr val="tx1"/>
                </a:solidFill>
                <a:effectLst/>
                <a:latin typeface="Times" pitchFamily="-16" charset="0"/>
                <a:ea typeface="+mn-ea"/>
                <a:cs typeface="+mn-cs"/>
              </a:rPr>
              <a:t>Spelregler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solidFill>
                  <a:schemeClr val="tx1"/>
                </a:solidFill>
              </a:rPr>
              <a:t>Vilka spelregler behöver vi ha för att vi ska kunna samarbeta?</a:t>
            </a:r>
          </a:p>
          <a:p>
            <a:endParaRPr lang="sv-SE" sz="1200" kern="1200" dirty="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fld id="{419A737A-799E-46C1-A01C-95007746F301}" type="slidenum">
              <a:rPr lang="sv-SE" smtClean="0"/>
              <a:t>11</a:t>
            </a:fld>
            <a:endParaRPr lang="sv-SE"/>
          </a:p>
        </p:txBody>
      </p:sp>
    </p:spTree>
    <p:extLst>
      <p:ext uri="{BB962C8B-B14F-4D97-AF65-F5344CB8AC3E}">
        <p14:creationId xmlns:p14="http://schemas.microsoft.com/office/powerpoint/2010/main" val="1673992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Övningen syftar till att skapa tydlighet och samsyn om uppdraget genom dialog.</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Fördjupningskunskaper</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Ett tydligt uppdrag för både enskilda medarbetare och gruppen hjälper till i styrningen för arbetsgivaren. Arbetsgivaren betalar för att få en specifik arbetsuppgift utförd och ju tydligare uppdraget är desto bättre är det.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Tydliga uppdrag kan leda till minskad stress. Det är också lättare att föra en dialog kring uppdraget om det är tydligt. Det kan även bli tydligare vilka förväntningar medarbetare kan ha på varandra och på chefen om uppdraget är tydligt. Ett tydligt uppdrag blir också en styrning för gruppen och tydliggör fokus och prioriteringar. Ett tydligt uppdrag ger även en ökad tydlighet för kommuninvånarna genom att de ”vet vad de får”.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Hur uppstår ett uppdrag? Ett uppdrag kan många gånger ”falla ner” utan närmare dialog med och hänsyn till dem som ska utföra arbetet. Uppdrag kan också komma från närstående</a:t>
            </a:r>
            <a:r>
              <a:rPr lang="sv-SE" sz="1200" kern="1200" baseline="0" dirty="0">
                <a:solidFill>
                  <a:schemeClr val="tx1"/>
                </a:solidFill>
                <a:effectLst/>
                <a:latin typeface="+mn-lt"/>
                <a:ea typeface="+mn-ea"/>
                <a:cs typeface="+mn-cs"/>
              </a:rPr>
              <a:t> eller </a:t>
            </a:r>
            <a:r>
              <a:rPr lang="sv-SE" sz="1200" kern="1200" dirty="0">
                <a:solidFill>
                  <a:schemeClr val="tx1"/>
                </a:solidFill>
                <a:effectLst/>
                <a:latin typeface="+mn-lt"/>
                <a:ea typeface="+mn-ea"/>
                <a:cs typeface="+mn-cs"/>
              </a:rPr>
              <a:t>brukare/elever/klienter, där krav på att göra sådant som egentligen ligger utanför uppdraget kan komma. Om det inte finns någon sammantagen bild av alla uppdrag som hamnar på individ och grupp kan det till slut innebära att uppdraget ”svämmar” över vilket kan påverka grunduppdraget.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finns också en viktig koppling till arbetsmiljön. Hur uppdraget tolkas och förstås av individer och grupp och de förutsättningar som finns för att utföra uppdraget är det som avgör vilken arbetsmiljö och möjlighet till lärande som finns i verksamheten. Uppdraget, hur det tolkas och de förutsättningar som ges i uppdraget, är alltså direkt kopplat till balanser och obalanser i arbetsmiljön, vilket i sin tur har betydelse för individens hälsa och utvecklingsmöjligheter. Vi behöver alltså också kontinuerligt ha en dialog om hur vi tolkar uppdraget i arbetsgruppen. </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12</a:t>
            </a:fld>
            <a:endParaRPr lang="sv-SE"/>
          </a:p>
        </p:txBody>
      </p:sp>
    </p:spTree>
    <p:extLst>
      <p:ext uri="{BB962C8B-B14F-4D97-AF65-F5344CB8AC3E}">
        <p14:creationId xmlns:p14="http://schemas.microsoft.com/office/powerpoint/2010/main" val="412413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13</a:t>
            </a:fld>
            <a:endParaRPr lang="sv-SE" altLang="sv-SE"/>
          </a:p>
        </p:txBody>
      </p:sp>
    </p:spTree>
    <p:extLst>
      <p:ext uri="{BB962C8B-B14F-4D97-AF65-F5344CB8AC3E}">
        <p14:creationId xmlns:p14="http://schemas.microsoft.com/office/powerpoint/2010/main" val="341425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dirty="0">
                <a:effectLst/>
                <a:latin typeface="Calibri" panose="020F0502020204030204" pitchFamily="34" charset="0"/>
              </a:rPr>
              <a:t>Hållbara arbetsplatser är en arbetsprocess för att skapa struktur och systematik inom det främjande arbetsmiljöarbetet. Processen stärker även det förebyggande och efterhjälpande arbetsmiljöarbetet och bidrar till att utveckla våra verksamheter. Arbetet med Hållbara arbetsplatser hänger ihop med ledarskap och medarbetarskap.</a:t>
            </a:r>
          </a:p>
          <a:p>
            <a:endParaRPr lang="sv-SE" sz="1800" b="0" i="0" dirty="0">
              <a:effectLst/>
              <a:latin typeface="Calibri" panose="020F0502020204030204" pitchFamily="34" charset="0"/>
            </a:endParaRPr>
          </a:p>
          <a:p>
            <a:r>
              <a:rPr lang="sv-SE" sz="1800" b="0" i="0" dirty="0">
                <a:effectLst/>
                <a:latin typeface="Calibri" panose="020F0502020204030204" pitchFamily="34" charset="0"/>
              </a:rPr>
              <a:t>Haninge kommuns Ledarskapskompass är en nyckel till ett starkt systematiskt arbetsmiljöarbete (SAM). Ledarskapskompassen är Haninge kommuns väg till att nå tillitsbaserad styrning och stödjer ett främjande arbetssätt. Medarbetarkompassen ger en tydlig riktning om vad medarbetarskapet i Haninge kommun innebär och tydliggör förväntningar som ställs på oss som medarbetare.</a:t>
            </a:r>
            <a:endParaRPr lang="sv-SE" dirty="0"/>
          </a:p>
        </p:txBody>
      </p:sp>
      <p:sp>
        <p:nvSpPr>
          <p:cNvPr id="4" name="Platshållare för bildnummer 3"/>
          <p:cNvSpPr>
            <a:spLocks noGrp="1"/>
          </p:cNvSpPr>
          <p:nvPr>
            <p:ph type="sldNum" sz="quarter" idx="5"/>
          </p:nvPr>
        </p:nvSpPr>
        <p:spPr/>
        <p:txBody>
          <a:bodyPr/>
          <a:lstStyle/>
          <a:p>
            <a:fld id="{9D0A7914-3361-4069-BED3-82A2FCA049F0}" type="slidenum">
              <a:rPr lang="sv-SE" smtClean="0"/>
              <a:t>14</a:t>
            </a:fld>
            <a:endParaRPr lang="sv-SE"/>
          </a:p>
        </p:txBody>
      </p:sp>
    </p:spTree>
    <p:extLst>
      <p:ext uri="{BB962C8B-B14F-4D97-AF65-F5344CB8AC3E}">
        <p14:creationId xmlns:p14="http://schemas.microsoft.com/office/powerpoint/2010/main" val="177144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2</a:t>
            </a:fld>
            <a:endParaRPr lang="sv-SE" dirty="0"/>
          </a:p>
        </p:txBody>
      </p:sp>
    </p:spTree>
    <p:extLst>
      <p:ext uri="{BB962C8B-B14F-4D97-AF65-F5344CB8AC3E}">
        <p14:creationId xmlns:p14="http://schemas.microsoft.com/office/powerpoint/2010/main" val="392088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Presentera syfte och mål arbetet med Ledningsgruppens karta. </a:t>
            </a: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3</a:t>
            </a:fld>
            <a:endParaRPr lang="sv-SE"/>
          </a:p>
        </p:txBody>
      </p:sp>
    </p:spTree>
    <p:extLst>
      <p:ext uri="{BB962C8B-B14F-4D97-AF65-F5344CB8AC3E}">
        <p14:creationId xmlns:p14="http://schemas.microsoft.com/office/powerpoint/2010/main" val="3088797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800" dirty="0">
                <a:latin typeface="Times" pitchFamily="-16" charset="0"/>
              </a:rPr>
              <a:t>Forskare har ringat in vilka faktorer som bidrar till att medarbetare mår bra och att sjukfrånvaron hålls nere på en arbetsplats se punkter i  bild. Friskfaktorerna återspeglas i  arbetsmiljöverkets föreskrifter OSA (AFS 2015:4) som handlar om villkor och förutsättningar för:</a:t>
            </a:r>
            <a:br>
              <a:rPr lang="sv-SE" sz="800" dirty="0">
                <a:latin typeface="Times" pitchFamily="-16" charset="0"/>
              </a:rPr>
            </a:br>
            <a:endParaRPr lang="sv-SE" sz="800" dirty="0">
              <a:latin typeface="Times" pitchFamily="-16" charset="0"/>
            </a:endParaRPr>
          </a:p>
          <a:p>
            <a:r>
              <a:rPr lang="sv-SE" sz="800" b="1" dirty="0">
                <a:latin typeface="Times" pitchFamily="-16" charset="0"/>
              </a:rPr>
              <a:t>Organisatorisk arbetsmiljö</a:t>
            </a:r>
          </a:p>
          <a:p>
            <a:pPr marL="118078" indent="-118078">
              <a:buFont typeface="Arial" panose="020B0604020202020204" pitchFamily="34" charset="0"/>
              <a:buChar char="•"/>
            </a:pPr>
            <a:r>
              <a:rPr lang="sv-SE" sz="800" dirty="0">
                <a:latin typeface="Times" pitchFamily="-16" charset="0"/>
              </a:rPr>
              <a:t>Ledning och styrning</a:t>
            </a:r>
          </a:p>
          <a:p>
            <a:pPr marL="118078" indent="-118078">
              <a:buFont typeface="Arial" panose="020B0604020202020204" pitchFamily="34" charset="0"/>
              <a:buChar char="•"/>
            </a:pPr>
            <a:r>
              <a:rPr lang="sv-SE" sz="800" dirty="0">
                <a:latin typeface="Times" pitchFamily="-16" charset="0"/>
              </a:rPr>
              <a:t>Kommunikation</a:t>
            </a:r>
          </a:p>
          <a:p>
            <a:pPr marL="118078" indent="-118078">
              <a:buFont typeface="Arial" panose="020B0604020202020204" pitchFamily="34" charset="0"/>
              <a:buChar char="•"/>
            </a:pPr>
            <a:r>
              <a:rPr lang="sv-SE" sz="800" dirty="0">
                <a:latin typeface="Times" pitchFamily="-16" charset="0"/>
              </a:rPr>
              <a:t>Delaktighet</a:t>
            </a:r>
          </a:p>
          <a:p>
            <a:pPr marL="118078" indent="-118078">
              <a:buFont typeface="Arial" panose="020B0604020202020204" pitchFamily="34" charset="0"/>
              <a:buChar char="•"/>
            </a:pPr>
            <a:r>
              <a:rPr lang="sv-SE" sz="800" dirty="0">
                <a:latin typeface="Times" pitchFamily="-16" charset="0"/>
              </a:rPr>
              <a:t>Handlingsutrymme</a:t>
            </a:r>
          </a:p>
          <a:p>
            <a:pPr marL="118078" indent="-118078">
              <a:buFont typeface="Arial" panose="020B0604020202020204" pitchFamily="34" charset="0"/>
              <a:buChar char="•"/>
            </a:pPr>
            <a:r>
              <a:rPr lang="sv-SE" sz="800" dirty="0">
                <a:latin typeface="Times" pitchFamily="-16" charset="0"/>
              </a:rPr>
              <a:t>Krav</a:t>
            </a:r>
          </a:p>
          <a:p>
            <a:pPr marL="118078" indent="-118078">
              <a:buFont typeface="Arial" panose="020B0604020202020204" pitchFamily="34" charset="0"/>
              <a:buChar char="•"/>
            </a:pPr>
            <a:r>
              <a:rPr lang="sv-SE" sz="800" dirty="0">
                <a:latin typeface="Times" pitchFamily="-16" charset="0"/>
              </a:rPr>
              <a:t>Resurser</a:t>
            </a:r>
          </a:p>
          <a:p>
            <a:pPr marL="118078" indent="-118078">
              <a:buFont typeface="Arial" panose="020B0604020202020204" pitchFamily="34" charset="0"/>
              <a:buChar char="•"/>
            </a:pPr>
            <a:r>
              <a:rPr lang="sv-SE" sz="800" dirty="0">
                <a:latin typeface="Times" pitchFamily="-16" charset="0"/>
              </a:rPr>
              <a:t>Ansvar</a:t>
            </a:r>
          </a:p>
          <a:p>
            <a:endParaRPr lang="sv-SE" sz="800" dirty="0">
              <a:latin typeface="Times" pitchFamily="-16" charset="0"/>
            </a:endParaRPr>
          </a:p>
          <a:p>
            <a:r>
              <a:rPr lang="sv-SE" sz="800" b="1" dirty="0">
                <a:latin typeface="Times" pitchFamily="-16" charset="0"/>
              </a:rPr>
              <a:t>Social arbetsmiljö</a:t>
            </a:r>
          </a:p>
          <a:p>
            <a:pPr marL="118078" indent="-118078">
              <a:buFont typeface="Arial" panose="020B0604020202020204" pitchFamily="34" charset="0"/>
              <a:buChar char="•"/>
            </a:pPr>
            <a:r>
              <a:rPr lang="sv-SE" sz="800" dirty="0">
                <a:latin typeface="Times" pitchFamily="-16" charset="0"/>
              </a:rPr>
              <a:t>Samarbete</a:t>
            </a:r>
          </a:p>
          <a:p>
            <a:pPr marL="118078" indent="-118078">
              <a:buFont typeface="Arial" panose="020B0604020202020204" pitchFamily="34" charset="0"/>
              <a:buChar char="•"/>
            </a:pPr>
            <a:r>
              <a:rPr lang="sv-SE" sz="800" dirty="0">
                <a:latin typeface="Times" pitchFamily="-16" charset="0"/>
              </a:rPr>
              <a:t>Socialt samspel</a:t>
            </a:r>
          </a:p>
          <a:p>
            <a:pPr marL="118078" indent="-118078">
              <a:buFont typeface="Arial" panose="020B0604020202020204" pitchFamily="34" charset="0"/>
              <a:buChar char="•"/>
            </a:pPr>
            <a:r>
              <a:rPr lang="sv-SE" sz="800" dirty="0">
                <a:latin typeface="Times" pitchFamily="-16" charset="0"/>
              </a:rPr>
              <a:t>Socialt stöd från chefer och kollegor</a:t>
            </a:r>
          </a:p>
          <a:p>
            <a:pPr marL="118078" indent="-118078">
              <a:buFont typeface="Arial" panose="020B0604020202020204" pitchFamily="34" charset="0"/>
              <a:buChar char="•"/>
            </a:pPr>
            <a:r>
              <a:rPr lang="sv-SE" sz="800" dirty="0">
                <a:latin typeface="Times" pitchFamily="-16" charset="0"/>
              </a:rPr>
              <a:t>Hur vi påverkas av de personer som finns runtomkring oss</a:t>
            </a:r>
          </a:p>
          <a:p>
            <a:endParaRPr lang="sv-SE" sz="800" dirty="0">
              <a:latin typeface="Times" pitchFamily="-16" charset="0"/>
            </a:endParaRPr>
          </a:p>
          <a:p>
            <a:r>
              <a:rPr lang="sv-SE" sz="800" dirty="0">
                <a:latin typeface="Times" pitchFamily="-16" charset="0"/>
              </a:rPr>
              <a:t>Friskfaktorerna är också nära kopplade till det transformativa ledarskapet som Haninge kommuns Ledarkompassen bygger på.</a:t>
            </a:r>
          </a:p>
          <a:p>
            <a:endParaRPr lang="sv-SE" dirty="0"/>
          </a:p>
        </p:txBody>
      </p:sp>
      <p:sp>
        <p:nvSpPr>
          <p:cNvPr id="4" name="Platshållare för bildnummer 3"/>
          <p:cNvSpPr>
            <a:spLocks noGrp="1"/>
          </p:cNvSpPr>
          <p:nvPr>
            <p:ph type="sldNum" sz="quarter" idx="10"/>
          </p:nvPr>
        </p:nvSpPr>
        <p:spPr/>
        <p:txBody>
          <a:bodyPr/>
          <a:lstStyle/>
          <a:p>
            <a:pPr defTabSz="629747" eaLnBrk="0" fontAlgn="base" hangingPunct="0">
              <a:spcBef>
                <a:spcPct val="0"/>
              </a:spcBef>
              <a:spcAft>
                <a:spcPct val="0"/>
              </a:spcAft>
              <a:defRPr/>
            </a:pPr>
            <a:fld id="{F48996F9-5F9A-440E-BE14-62843247AFEF}" type="slidenum">
              <a:rPr lang="sv-SE" altLang="sv-SE" sz="800">
                <a:solidFill>
                  <a:srgbClr val="000000"/>
                </a:solidFill>
                <a:latin typeface="Garamond" pitchFamily="18" charset="0"/>
              </a:rPr>
              <a:pPr defTabSz="629747" eaLnBrk="0" fontAlgn="base" hangingPunct="0">
                <a:spcBef>
                  <a:spcPct val="0"/>
                </a:spcBef>
                <a:spcAft>
                  <a:spcPct val="0"/>
                </a:spcAft>
                <a:defRPr/>
              </a:pPr>
              <a:t>5</a:t>
            </a:fld>
            <a:endParaRPr lang="sv-SE" altLang="sv-SE" sz="800">
              <a:solidFill>
                <a:srgbClr val="000000"/>
              </a:solidFill>
              <a:latin typeface="Garamond" pitchFamily="18" charset="0"/>
            </a:endParaRPr>
          </a:p>
        </p:txBody>
      </p:sp>
    </p:spTree>
    <p:extLst>
      <p:ext uri="{BB962C8B-B14F-4D97-AF65-F5344CB8AC3E}">
        <p14:creationId xmlns:p14="http://schemas.microsoft.com/office/powerpoint/2010/main" val="79655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Titta gärna på de första 3 minuterna av filmen för att få ökad förståelse om arbetet kring tydliga uppdrag. </a:t>
            </a:r>
          </a:p>
        </p:txBody>
      </p:sp>
      <p:sp>
        <p:nvSpPr>
          <p:cNvPr id="4" name="Platshållare för bildnummer 3"/>
          <p:cNvSpPr>
            <a:spLocks noGrp="1"/>
          </p:cNvSpPr>
          <p:nvPr>
            <p:ph type="sldNum" sz="quarter" idx="5"/>
          </p:nvPr>
        </p:nvSpPr>
        <p:spPr/>
        <p:txBody>
          <a:bodyPr/>
          <a:lstStyle/>
          <a:p>
            <a:fld id="{1B97AB13-884B-48E2-B22F-BA5895D40DE0}" type="slidenum">
              <a:rPr lang="sv-SE" smtClean="0"/>
              <a:t>6</a:t>
            </a:fld>
            <a:endParaRPr lang="sv-SE"/>
          </a:p>
        </p:txBody>
      </p:sp>
    </p:spTree>
    <p:extLst>
      <p:ext uri="{BB962C8B-B14F-4D97-AF65-F5344CB8AC3E}">
        <p14:creationId xmlns:p14="http://schemas.microsoft.com/office/powerpoint/2010/main" val="340463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800" dirty="0"/>
              <a:t>Att reflektera över uppdraget kontinuerligt och tydliggöra det på olika sätt både på individ- och gruppnivå är viktigt. Forskning visar att samsyn kring uppdrag, roller och förväntningar minskar stress och bidrar till ökad känsla av kontroll. Forskning visar även att det viktigaste inte personligheterna i arbetsgruppen utan att medarbetarna har samma syn på uppdrag mål och roller. </a:t>
            </a:r>
          </a:p>
          <a:p>
            <a:endParaRPr lang="sv-SE" sz="800" dirty="0"/>
          </a:p>
          <a:p>
            <a:r>
              <a:rPr lang="sv-SE" sz="800" dirty="0">
                <a:latin typeface="Times" pitchFamily="-16" charset="0"/>
              </a:rPr>
              <a:t>Arbetsmiljöverket har i föreskrifterna om organisatorisk och social arbetsmiljö (se AFS 2015:4) tagit fasta på de holländska forskarna </a:t>
            </a:r>
            <a:r>
              <a:rPr lang="sv-SE" sz="800" dirty="0" err="1">
                <a:latin typeface="Times" pitchFamily="-16" charset="0"/>
              </a:rPr>
              <a:t>Bakker</a:t>
            </a:r>
            <a:r>
              <a:rPr lang="sv-SE" sz="800" dirty="0">
                <a:latin typeface="Times" pitchFamily="-16" charset="0"/>
              </a:rPr>
              <a:t>, </a:t>
            </a:r>
            <a:r>
              <a:rPr lang="sv-SE" sz="800" dirty="0" err="1">
                <a:latin typeface="Times" pitchFamily="-16" charset="0"/>
              </a:rPr>
              <a:t>Demerouti</a:t>
            </a:r>
            <a:r>
              <a:rPr lang="sv-SE" sz="800" dirty="0">
                <a:latin typeface="Times" pitchFamily="-16" charset="0"/>
              </a:rPr>
              <a:t> teori om Krav och resurser. Teorin handlar förenklat om att individens inre och yttre krav behöver vara i balans med inre och yttre resurser för att värna hälsa och inte utveckla ohälsa. Man brukar som sagt skilja mellan inre och yttre krav och resurser: exempel på </a:t>
            </a:r>
            <a:r>
              <a:rPr lang="sv-SE" sz="800" i="1" dirty="0">
                <a:latin typeface="Times" pitchFamily="-16" charset="0"/>
              </a:rPr>
              <a:t>inre krav</a:t>
            </a:r>
            <a:r>
              <a:rPr lang="sv-SE" sz="800" dirty="0">
                <a:latin typeface="Times" pitchFamily="-16" charset="0"/>
              </a:rPr>
              <a:t> kan vara när individen pressar sig själv för att känna sig duktig, för att hen har en tävlingsinstinkt som driver, eller värderingar som gör att individen tycker att det är viktigt att göra gott för andra mm. </a:t>
            </a:r>
            <a:r>
              <a:rPr lang="sv-SE" sz="800" i="1" dirty="0">
                <a:latin typeface="Times" pitchFamily="-16" charset="0"/>
              </a:rPr>
              <a:t>Yttre krav</a:t>
            </a:r>
            <a:r>
              <a:rPr lang="sv-SE" sz="800" dirty="0">
                <a:latin typeface="Times" pitchFamily="-16" charset="0"/>
              </a:rPr>
              <a:t> kan handla om det väldigt konkreta som du är anställd för att göra, det som ingår i ditt uppdrag, men det kan också handla om krav som kommer från organisationen och arbetsgruppen, som ”följer med” den anställning du har (otydlighet i uppdraget, bristande kommunikation, otydliga roller, motstridiga krav mm). Krav kan också vara olika utifrån att de kan upplevas utmanande och bidra till utveckling eller hindrande och mest leda till frustration och ohälsa. Teorin skiljer på dessa olika typer av krav eftersom de i det ena fallet just leder till hälsa och utveckling och i det andra fallet leder till frustration och ohälsa. </a:t>
            </a:r>
          </a:p>
          <a:p>
            <a:endParaRPr lang="sv-SE" sz="800" dirty="0">
              <a:latin typeface="Times" pitchFamily="-16" charset="0"/>
            </a:endParaRPr>
          </a:p>
          <a:p>
            <a:r>
              <a:rPr lang="sv-SE" sz="800" dirty="0">
                <a:latin typeface="Times" pitchFamily="-16" charset="0"/>
              </a:rPr>
              <a:t>Exempel på </a:t>
            </a:r>
            <a:r>
              <a:rPr lang="sv-SE" sz="800" i="1" dirty="0">
                <a:latin typeface="Times" pitchFamily="-16" charset="0"/>
              </a:rPr>
              <a:t>inre resurser</a:t>
            </a:r>
            <a:r>
              <a:rPr lang="sv-SE" sz="800" dirty="0">
                <a:latin typeface="Times" pitchFamily="-16" charset="0"/>
              </a:rPr>
              <a:t> kan vara kompetens av olika slag (ämneskunskap, samarbetsförmåga, flexibilitet mm) eller en personlig läggning som kan vara en resurs i arbetet (tålmodig, noggrann mm). Det vi vanligen tänker på som exempel på yttre resurser kanske är bemanning och pengar, men det är också tydliga uppdrag, stödet i arbetsgruppen, lokalerna (om de är väl anpassade), olika hjälpmedel i arbetet, ändamålsenliga metoder mm. </a:t>
            </a:r>
          </a:p>
          <a:p>
            <a:r>
              <a:rPr lang="sv-SE" sz="800" dirty="0">
                <a:latin typeface="Times" pitchFamily="-16" charset="0"/>
              </a:rPr>
              <a:t>Kraven belastar människan på olika sätt; en del krav belastar oss </a:t>
            </a:r>
            <a:r>
              <a:rPr lang="sv-SE" sz="800" i="1" dirty="0">
                <a:latin typeface="Times" pitchFamily="-16" charset="0"/>
              </a:rPr>
              <a:t>fysiskt</a:t>
            </a:r>
            <a:r>
              <a:rPr lang="sv-SE" sz="800" dirty="0">
                <a:latin typeface="Times" pitchFamily="-16" charset="0"/>
              </a:rPr>
              <a:t> (tunga lyft, mycket sittande eller mycket stående mm), </a:t>
            </a:r>
            <a:r>
              <a:rPr lang="sv-SE" sz="800" i="1" dirty="0">
                <a:latin typeface="Times" pitchFamily="-16" charset="0"/>
              </a:rPr>
              <a:t>emotionellt</a:t>
            </a:r>
            <a:r>
              <a:rPr lang="sv-SE" sz="800" dirty="0">
                <a:latin typeface="Times" pitchFamily="-16" charset="0"/>
              </a:rPr>
              <a:t> (svåra möten, hot och våld, konflikter mm) och </a:t>
            </a:r>
            <a:r>
              <a:rPr lang="sv-SE" sz="800" i="1" dirty="0">
                <a:latin typeface="Times" pitchFamily="-16" charset="0"/>
              </a:rPr>
              <a:t>kognitivt</a:t>
            </a:r>
            <a:r>
              <a:rPr lang="sv-SE" sz="800" dirty="0">
                <a:latin typeface="Times" pitchFamily="-16" charset="0"/>
              </a:rPr>
              <a:t> (svår planering, många bollar i luften, svåra och komplexa beslut). </a:t>
            </a:r>
          </a:p>
          <a:p>
            <a:endParaRPr lang="sv-SE" sz="800" dirty="0"/>
          </a:p>
        </p:txBody>
      </p:sp>
      <p:sp>
        <p:nvSpPr>
          <p:cNvPr id="4" name="Platshållare för bildnummer 3"/>
          <p:cNvSpPr>
            <a:spLocks noGrp="1"/>
          </p:cNvSpPr>
          <p:nvPr>
            <p:ph type="sldNum" sz="quarter" idx="10"/>
          </p:nvPr>
        </p:nvSpPr>
        <p:spPr/>
        <p:txBody>
          <a:bodyPr/>
          <a:lstStyle/>
          <a:p>
            <a:fld id="{419A737A-799E-46C1-A01C-95007746F301}" type="slidenum">
              <a:rPr lang="sv-SE" smtClean="0"/>
              <a:t>7</a:t>
            </a:fld>
            <a:endParaRPr lang="sv-SE"/>
          </a:p>
        </p:txBody>
      </p:sp>
    </p:spTree>
    <p:extLst>
      <p:ext uri="{BB962C8B-B14F-4D97-AF65-F5344CB8AC3E}">
        <p14:creationId xmlns:p14="http://schemas.microsoft.com/office/powerpoint/2010/main" val="199462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Mål är till för att klargöra vad som ska uppnås eller utföras eller i vilken riktning man ska arbeta. Om målen är mätbara är de enklare att följa upp. Målen ska vara tydligt kopplade till uppdraget och även</a:t>
            </a:r>
            <a:r>
              <a:rPr lang="sv-SE" sz="1200" kern="1200" baseline="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vara </a:t>
            </a:r>
            <a:r>
              <a:rPr lang="sv-SE" sz="1200" kern="1200" dirty="0" err="1">
                <a:solidFill>
                  <a:schemeClr val="tx1"/>
                </a:solidFill>
                <a:effectLst/>
                <a:latin typeface="+mn-lt"/>
                <a:ea typeface="+mn-ea"/>
                <a:cs typeface="+mn-cs"/>
              </a:rPr>
              <a:t>SMARTa</a:t>
            </a:r>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Specifika: Målet ska vara tydligt och specifikt.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Mätbara: Det ska gå att mäta målet.</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Accepterade: Målet ska vara accepterat och förankrat.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Realistiska: Är målet rimligt och realistiskt?</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Tidsatta: Det ska vara tydligt när målet ska vara uppfyllt.</a:t>
            </a:r>
          </a:p>
          <a:p>
            <a:pPr marL="0" lvl="0" indent="0">
              <a:buFont typeface="Arial" panose="020B0604020202020204" pitchFamily="34" charset="0"/>
              <a:buNone/>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Om möjligt bör målen vara formulerade både på kort och lång sikt. De långsiktiga målen ska möjliggöra ett långsiktigt strategiskt fokus. Målen behöver också vara väl kommunicerade, så alla i gruppen på ett tydligt sätt kan redogöra för målen. </a:t>
            </a:r>
            <a:br>
              <a:rPr lang="sv-SE" sz="1200" b="1" kern="1200" dirty="0">
                <a:solidFill>
                  <a:schemeClr val="tx1"/>
                </a:solidFill>
                <a:effectLst/>
                <a:latin typeface="+mn-lt"/>
                <a:ea typeface="+mn-ea"/>
                <a:cs typeface="+mn-cs"/>
              </a:rPr>
            </a:b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Enligt föreskriften Organisatorisk och social arbetsmiljö (AFS 2015:4) paragraf sju ska det också finnas mål för den organisatoriska och sociala arbetsmiljön. Verksamheten ska med andra ord ha både ”vanliga” mål för verksamheten och OSA-mål. OSA-målen </a:t>
            </a:r>
            <a:r>
              <a:rPr lang="sv-SE" dirty="0"/>
              <a:t>syftar till att främja hälsa, öka organisationens förmåga att motverka ohälsa och bidra till en känsla av meningsfullhet. I Haninge kommun sätts OSA-målen i samband med arbetet med APU-resultaten och ingår naturligt i SAM-processen och i arbetet med Uppdragskartan. </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8</a:t>
            </a:fld>
            <a:endParaRPr lang="sv-SE"/>
          </a:p>
        </p:txBody>
      </p:sp>
    </p:spTree>
    <p:extLst>
      <p:ext uri="{BB962C8B-B14F-4D97-AF65-F5344CB8AC3E}">
        <p14:creationId xmlns:p14="http://schemas.microsoft.com/office/powerpoint/2010/main" val="225633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Som chef behöver du vara medveten om att när du deltar i ledningsgruppen representerar du din verksamhet och när du är i verksamheten representerar du din ledningsgrupp.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Enligt forskning är inte personligheterna det viktigaste i gruppen utan att medarbetarna har samma syn på uppdrag mål och roller. I denna övning tydliggörs och skapas samsyn om ledningsgruppens roll. Hur ser förväntningarna ut på ledningsgruppen?</a:t>
            </a:r>
          </a:p>
          <a:p>
            <a:endParaRPr lang="sv-S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Uppifrån - ledningen</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Från sidan – stödfunktioner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Underifrån – medarbetare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Vilken roll har ni som ledningsgrupp och vilken roll vill ni ha? </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Vilket mandat har ni som ledningsgrupp? Är det tillräckligt i relation till det ansvar som ligger i er roll? </a:t>
            </a:r>
            <a:endParaRPr lang="sv-SE" dirty="0"/>
          </a:p>
        </p:txBody>
      </p:sp>
      <p:sp>
        <p:nvSpPr>
          <p:cNvPr id="4" name="Platshållare för bildnummer 3"/>
          <p:cNvSpPr>
            <a:spLocks noGrp="1"/>
          </p:cNvSpPr>
          <p:nvPr>
            <p:ph type="sldNum" sz="quarter" idx="5"/>
          </p:nvPr>
        </p:nvSpPr>
        <p:spPr/>
        <p:txBody>
          <a:bodyPr/>
          <a:lstStyle/>
          <a:p>
            <a:fld id="{1B97AB13-884B-48E2-B22F-BA5895D40DE0}" type="slidenum">
              <a:rPr lang="sv-SE" smtClean="0"/>
              <a:t>9</a:t>
            </a:fld>
            <a:endParaRPr lang="sv-SE"/>
          </a:p>
        </p:txBody>
      </p:sp>
    </p:spTree>
    <p:extLst>
      <p:ext uri="{BB962C8B-B14F-4D97-AF65-F5344CB8AC3E}">
        <p14:creationId xmlns:p14="http://schemas.microsoft.com/office/powerpoint/2010/main" val="269956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du arbetar med Uppdragskartan och mål för samarbetet och spelregler är det bra att känna till de olika faserna i grupputveckling. Forskaren Susan</a:t>
            </a:r>
            <a:r>
              <a:rPr lang="sv-SE" baseline="0" dirty="0"/>
              <a:t> Wheelan menar att en grupp går igenom fyra stadier av utveckling och det är generellt för alla grupper. Faserna gör det lättare att fastställa vart en grupp befinner sig i grupprocessen. </a:t>
            </a:r>
          </a:p>
          <a:p>
            <a:endParaRPr lang="sv-SE" baseline="0" dirty="0"/>
          </a:p>
          <a:p>
            <a:r>
              <a:rPr lang="sv-SE" baseline="0" dirty="0"/>
              <a:t>Definition på en arbetsgrupp: Består av medlemmar som strävar efter att skapa gemensamma mål och utveckla en effektiv och välfungerande struktur för att nå dessa mål.</a:t>
            </a:r>
          </a:p>
          <a:p>
            <a:r>
              <a:rPr lang="sv-SE" baseline="0" dirty="0"/>
              <a:t>Definition på ett team: Ett team uppstår när arbetsgruppen har etablerat de gemensamma målen och kommit fram till effektiva metoder för att förverkliga målen. </a:t>
            </a:r>
          </a:p>
          <a:p>
            <a:endParaRPr lang="sv-SE" baseline="0" dirty="0"/>
          </a:p>
          <a:p>
            <a:r>
              <a:rPr lang="sv-SE" baseline="0" dirty="0"/>
              <a:t>Det är den gröna ringen som är målet och här är teamet högpresterande. </a:t>
            </a:r>
          </a:p>
          <a:p>
            <a:endParaRPr lang="sv-SE" baseline="0" dirty="0"/>
          </a:p>
          <a:p>
            <a:r>
              <a:rPr lang="sv-SE" baseline="0" dirty="0"/>
              <a:t>Nedan beskrivs kortfattat de olika faserna:</a:t>
            </a:r>
          </a:p>
          <a:p>
            <a:endParaRPr lang="sv-SE" baseline="0" dirty="0"/>
          </a:p>
          <a:p>
            <a:r>
              <a:rPr lang="sv-SE" baseline="0" dirty="0"/>
              <a:t>Fas 1 - Tillhörighet och trygghet</a:t>
            </a:r>
          </a:p>
          <a:p>
            <a:r>
              <a:rPr lang="sv-SE" baseline="0" dirty="0"/>
              <a:t>”Du vet att du ingår i en stadium 1 grupp när ledaren ställer en fråga och ingen svarar.”</a:t>
            </a:r>
          </a:p>
          <a:p>
            <a:endParaRPr lang="sv-SE" baseline="0" dirty="0"/>
          </a:p>
          <a:p>
            <a:r>
              <a:rPr lang="sv-SE" baseline="0" dirty="0"/>
              <a:t>Fas 2 - Opposition och konflikt</a:t>
            </a:r>
          </a:p>
          <a:p>
            <a:r>
              <a:rPr lang="sv-SE" baseline="0" dirty="0"/>
              <a:t>”Du vet att du ingår i en stadium 2 grupp när tanken på att gå till ett </a:t>
            </a:r>
            <a:r>
              <a:rPr lang="sv-SE" baseline="0" dirty="0" err="1"/>
              <a:t>teammöte</a:t>
            </a:r>
            <a:r>
              <a:rPr lang="sv-SE" baseline="0" dirty="0"/>
              <a:t> får dig att må illa, känns inte alls motiverande.”</a:t>
            </a:r>
          </a:p>
          <a:p>
            <a:endParaRPr lang="sv-SE" baseline="0" dirty="0"/>
          </a:p>
          <a:p>
            <a:r>
              <a:rPr lang="sv-SE" sz="1800" b="0" i="0" u="none" strike="noStrike" baseline="0" dirty="0">
                <a:solidFill>
                  <a:srgbClr val="000000"/>
                </a:solidFill>
                <a:latin typeface="Arial" panose="020B0604020202020204" pitchFamily="34" charset="0"/>
              </a:rPr>
              <a:t>Fas 3 - Tillit och struktur</a:t>
            </a:r>
          </a:p>
          <a:p>
            <a:r>
              <a:rPr lang="sv-SE" sz="1800" b="0" i="0" u="none" strike="noStrike" baseline="0" dirty="0">
                <a:solidFill>
                  <a:srgbClr val="000000"/>
                </a:solidFill>
                <a:latin typeface="Arial" panose="020B0604020202020204" pitchFamily="34" charset="0"/>
              </a:rPr>
              <a:t>”Du vet att du ingår i en stadium 3-grupp när gruppmedlemmar som tidigare gjorde dig vansinnig börjar få dig att le.”</a:t>
            </a:r>
          </a:p>
          <a:p>
            <a:endParaRPr lang="sv-SE" sz="1800" b="0" i="0" u="none" strike="noStrike" baseline="0" dirty="0">
              <a:solidFill>
                <a:srgbClr val="000000"/>
              </a:solidFill>
              <a:latin typeface="Arial" panose="020B0604020202020204" pitchFamily="34" charset="0"/>
            </a:endParaRPr>
          </a:p>
          <a:p>
            <a:r>
              <a:rPr lang="sv-SE" sz="1800" b="0" i="0" u="none" strike="noStrike" baseline="0" dirty="0">
                <a:solidFill>
                  <a:srgbClr val="000000"/>
                </a:solidFill>
                <a:latin typeface="Arial" panose="020B0604020202020204" pitchFamily="34" charset="0"/>
              </a:rPr>
              <a:t>Fas 4 - Arbete och produktivitet</a:t>
            </a:r>
          </a:p>
          <a:p>
            <a:r>
              <a:rPr lang="sv-SE" sz="1800" b="0" i="0" u="none" strike="noStrike" baseline="0" dirty="0">
                <a:solidFill>
                  <a:srgbClr val="000000"/>
                </a:solidFill>
                <a:latin typeface="Arial" panose="020B0604020202020204" pitchFamily="34" charset="0"/>
              </a:rPr>
              <a:t>”Du vet att du ingår i en stadium 4 grupp när du längtar till </a:t>
            </a:r>
            <a:r>
              <a:rPr lang="sv-SE" sz="1800" b="0" i="0" u="none" strike="noStrike" baseline="0" dirty="0" err="1">
                <a:solidFill>
                  <a:srgbClr val="000000"/>
                </a:solidFill>
                <a:latin typeface="Arial" panose="020B0604020202020204" pitchFamily="34" charset="0"/>
              </a:rPr>
              <a:t>teammötet</a:t>
            </a:r>
            <a:r>
              <a:rPr lang="sv-SE" sz="1800" b="0" i="0" u="none" strike="noStrike" baseline="0" dirty="0">
                <a:solidFill>
                  <a:srgbClr val="000000"/>
                </a:solidFill>
                <a:latin typeface="Arial" panose="020B0604020202020204" pitchFamily="34" charset="0"/>
              </a:rPr>
              <a:t> därför att det är uppmuntrande, roligt, viktigt och får dig att känna att du växer i din roll och du bidrar till kvalitet i arbetet.”</a:t>
            </a:r>
          </a:p>
          <a:p>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10</a:t>
            </a:fld>
            <a:endParaRPr lang="sv-SE" altLang="sv-SE"/>
          </a:p>
        </p:txBody>
      </p:sp>
    </p:spTree>
    <p:extLst>
      <p:ext uri="{BB962C8B-B14F-4D97-AF65-F5344CB8AC3E}">
        <p14:creationId xmlns:p14="http://schemas.microsoft.com/office/powerpoint/2010/main" val="378889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dirty="0"/>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dirty="0"/>
              <a:t>Klicka och ange månad och år</a:t>
            </a:r>
          </a:p>
        </p:txBody>
      </p:sp>
    </p:spTree>
    <p:extLst>
      <p:ext uri="{BB962C8B-B14F-4D97-AF65-F5344CB8AC3E}">
        <p14:creationId xmlns:p14="http://schemas.microsoft.com/office/powerpoint/2010/main" val="399228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2 färgrutor)">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231C83-E522-46E7-A3DE-DCD624CCF0DB}"/>
              </a:ext>
              <a:ext uri="{C183D7F6-B498-43B3-948B-1728B52AA6E4}">
                <adec:decorative xmlns:adec="http://schemas.microsoft.com/office/drawing/2017/decorative" val="1"/>
              </a:ext>
            </a:extLst>
          </p:cNvPr>
          <p:cNvSpPr/>
          <p:nvPr userDrawn="1"/>
        </p:nvSpPr>
        <p:spPr>
          <a:xfrm>
            <a:off x="271099"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C183D7F6-B498-43B3-948B-1728B52AA6E4}">
                <adec:decorative xmlns:adec="http://schemas.microsoft.com/office/drawing/2017/decorative" val="1"/>
              </a:ext>
            </a:extLst>
          </p:cNvPr>
          <p:cNvSpPr/>
          <p:nvPr userDrawn="1"/>
        </p:nvSpPr>
        <p:spPr>
          <a:xfrm>
            <a:off x="6238800" y="1213200"/>
            <a:ext cx="56952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1099"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10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238874" y="1569034"/>
            <a:ext cx="5695200" cy="627489"/>
          </a:xfrm>
        </p:spPr>
        <p:txBody>
          <a:bodyPr lIns="360000" rIns="360000">
            <a:noAutofit/>
          </a:bodyPr>
          <a:lstStyle>
            <a:lvl1pPr marL="0" indent="0">
              <a:spcBef>
                <a:spcPts val="0"/>
              </a:spcBef>
              <a:buNone/>
              <a:defRPr sz="3200" b="1">
                <a:solidFill>
                  <a:schemeClr val="bg2"/>
                </a:solidFill>
              </a:defRPr>
            </a:lvl1pPr>
          </a:lstStyle>
          <a:p>
            <a:pPr lvl="0"/>
            <a:r>
              <a:rPr lang="sv-SE" dirty="0"/>
              <a:t>Underrubrik</a:t>
            </a:r>
          </a:p>
        </p:txBody>
      </p:sp>
      <p:sp>
        <p:nvSpPr>
          <p:cNvPr id="12" name="Platshållare för innehåll 6"/>
          <p:cNvSpPr>
            <a:spLocks noGrp="1"/>
          </p:cNvSpPr>
          <p:nvPr>
            <p:ph sz="quarter" idx="14" hasCustomPrompt="1"/>
          </p:nvPr>
        </p:nvSpPr>
        <p:spPr>
          <a:xfrm>
            <a:off x="6238198" y="2322000"/>
            <a:ext cx="5695200" cy="3758400"/>
          </a:xfrm>
        </p:spPr>
        <p:txBody>
          <a:bodyPr lIns="360000" tIns="0" rIns="36000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6798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594400" cy="720000"/>
          </a:xfrm>
        </p:spPr>
        <p:txBody>
          <a:bodyPr rIns="0"/>
          <a:lstStyle>
            <a:lvl1pPr>
              <a:defRPr/>
            </a:lvl1pPr>
          </a:lstStyle>
          <a:p>
            <a:r>
              <a:rPr lang="sv-SE" dirty="0"/>
              <a:t>Rubrik</a:t>
            </a:r>
          </a:p>
        </p:txBody>
      </p:sp>
      <p:sp>
        <p:nvSpPr>
          <p:cNvPr id="7" name="Platshållare för innehåll 6"/>
          <p:cNvSpPr>
            <a:spLocks noGrp="1"/>
          </p:cNvSpPr>
          <p:nvPr>
            <p:ph sz="quarter" idx="13" hasCustomPrompt="1"/>
          </p:nvPr>
        </p:nvSpPr>
        <p:spPr>
          <a:xfrm>
            <a:off x="270000" y="1220400"/>
            <a:ext cx="5593801" cy="4863600"/>
          </a:xfrm>
        </p:spPr>
        <p:txBody>
          <a:bodyPr r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8875" y="360363"/>
            <a:ext cx="5683125"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718745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69999" y="360363"/>
            <a:ext cx="5684400" cy="5723637"/>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6237236" y="360001"/>
            <a:ext cx="56952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6237834" y="1220400"/>
            <a:ext cx="5695200" cy="4863600"/>
          </a:xfrm>
        </p:spPr>
        <p:txBody>
          <a:bodyPr l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2035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d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8298000" y="360001"/>
            <a:ext cx="3636000" cy="720000"/>
          </a:xfrm>
        </p:spPr>
        <p:txBody>
          <a:bodyPr lIns="0"/>
          <a:lstStyle>
            <a:lvl1pPr>
              <a:defRPr/>
            </a:lvl1pPr>
          </a:lstStyle>
          <a:p>
            <a:r>
              <a:rPr lang="sv-SE" dirty="0"/>
              <a:t>Rubrik</a:t>
            </a:r>
          </a:p>
        </p:txBody>
      </p:sp>
      <p:sp>
        <p:nvSpPr>
          <p:cNvPr id="7" name="Platshållare för innehåll 6"/>
          <p:cNvSpPr>
            <a:spLocks noGrp="1"/>
          </p:cNvSpPr>
          <p:nvPr>
            <p:ph sz="quarter" idx="13" hasCustomPrompt="1"/>
          </p:nvPr>
        </p:nvSpPr>
        <p:spPr>
          <a:xfrm>
            <a:off x="8298000" y="1214438"/>
            <a:ext cx="3636000" cy="4864100"/>
          </a:xfrm>
        </p:spPr>
        <p:txBody>
          <a:bodyPr lIns="0">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001"/>
            <a:ext cx="7556400" cy="5724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4253051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116640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3205086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270000" y="360363"/>
            <a:ext cx="5594400" cy="5718175"/>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7" name="Platshållare för bild 7">
            <a:extLst>
              <a:ext uri="{FF2B5EF4-FFF2-40B4-BE49-F238E27FC236}">
                <a16:creationId xmlns:a16="http://schemas.microsoft.com/office/drawing/2014/main" id="{7497BEA8-51D2-43C1-95AE-EC9BF8F58C74}"/>
              </a:ext>
            </a:extLst>
          </p:cNvPr>
          <p:cNvSpPr>
            <a:spLocks noGrp="1"/>
          </p:cNvSpPr>
          <p:nvPr>
            <p:ph type="pic" sz="quarter" idx="16" hasCustomPrompt="1"/>
          </p:nvPr>
        </p:nvSpPr>
        <p:spPr>
          <a:xfrm>
            <a:off x="6238800" y="360363"/>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
        <p:nvSpPr>
          <p:cNvPr id="9" name="Platshållare för bild 7">
            <a:extLst>
              <a:ext uri="{FF2B5EF4-FFF2-40B4-BE49-F238E27FC236}">
                <a16:creationId xmlns:a16="http://schemas.microsoft.com/office/drawing/2014/main" id="{70409657-2091-44D2-818E-E58800D8F0EA}"/>
              </a:ext>
            </a:extLst>
          </p:cNvPr>
          <p:cNvSpPr>
            <a:spLocks noGrp="1"/>
          </p:cNvSpPr>
          <p:nvPr>
            <p:ph type="pic" sz="quarter" idx="17" hasCustomPrompt="1"/>
          </p:nvPr>
        </p:nvSpPr>
        <p:spPr>
          <a:xfrm>
            <a:off x="6238800" y="3396538"/>
            <a:ext cx="5689675" cy="2682000"/>
          </a:xfrm>
          <a:solidFill>
            <a:schemeClr val="bg1">
              <a:lumMod val="95000"/>
            </a:schemeClr>
          </a:solidFill>
        </p:spPr>
        <p:txBody>
          <a:bodyPr anchor="ctr" anchorCtr="0"/>
          <a:lstStyle>
            <a:lvl1pPr marL="0" indent="0" algn="ctr">
              <a:buNone/>
              <a:defRPr/>
            </a:lvl1pPr>
          </a:lstStyle>
          <a:p>
            <a:r>
              <a:rPr lang="sv-SE" dirty="0"/>
              <a:t>Klicka på ikonen för att infoga bild</a:t>
            </a:r>
          </a:p>
        </p:txBody>
      </p:sp>
    </p:spTree>
    <p:extLst>
      <p:ext uri="{BB962C8B-B14F-4D97-AF65-F5344CB8AC3E}">
        <p14:creationId xmlns:p14="http://schemas.microsoft.com/office/powerpoint/2010/main" val="258688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BCB19C2-8694-44AB-8546-DF9F0D8CB511}"/>
              </a:ext>
            </a:extLst>
          </p:cNvPr>
          <p:cNvSpPr>
            <a:spLocks noGrp="1"/>
          </p:cNvSpPr>
          <p:nvPr>
            <p:ph type="title" hasCustomPrompt="1"/>
          </p:nvPr>
        </p:nvSpPr>
        <p:spPr/>
        <p:txBody>
          <a:bodyPr/>
          <a:lstStyle>
            <a:lvl1pPr>
              <a:defRPr/>
            </a:lvl1pPr>
          </a:lstStyle>
          <a:p>
            <a:r>
              <a:rPr lang="sv-SE" dirty="0"/>
              <a:t>Klicka och skriv rubrik</a:t>
            </a:r>
          </a:p>
        </p:txBody>
      </p:sp>
    </p:spTree>
    <p:extLst>
      <p:ext uri="{BB962C8B-B14F-4D97-AF65-F5344CB8AC3E}">
        <p14:creationId xmlns:p14="http://schemas.microsoft.com/office/powerpoint/2010/main" val="1862346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2074769"/>
            <a:ext cx="9799200" cy="2708462"/>
          </a:xfrm>
        </p:spPr>
        <p:txBody>
          <a:bodyPr anchor="ctr" anchorCtr="0">
            <a:normAutofit/>
          </a:bodyPr>
          <a:lstStyle>
            <a:lvl1pPr algn="l">
              <a:lnSpc>
                <a:spcPct val="100000"/>
              </a:lnSpc>
              <a:defRPr sz="7200" b="1" cap="none" baseline="0">
                <a:solidFill>
                  <a:schemeClr val="tx1"/>
                </a:solidFill>
              </a:defRPr>
            </a:lvl1pPr>
          </a:lstStyle>
          <a:p>
            <a:r>
              <a:rPr lang="sv-SE" dirty="0"/>
              <a:t>Kapitelrubrik</a:t>
            </a:r>
          </a:p>
        </p:txBody>
      </p:sp>
    </p:spTree>
    <p:extLst>
      <p:ext uri="{BB962C8B-B14F-4D97-AF65-F5344CB8AC3E}">
        <p14:creationId xmlns:p14="http://schemas.microsoft.com/office/powerpoint/2010/main" val="1025302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72988"/>
            <a:ext cx="9799200" cy="1640185"/>
          </a:xfrm>
        </p:spPr>
        <p:txBody>
          <a:bodyPr anchor="b" anchorCtr="0">
            <a:normAutofit/>
          </a:bodyPr>
          <a:lstStyle>
            <a:lvl1pPr algn="l">
              <a:lnSpc>
                <a:spcPct val="100000"/>
              </a:lnSpc>
              <a:defRPr sz="4800" b="1" cap="none" baseline="0">
                <a:solidFill>
                  <a:schemeClr val="tx1"/>
                </a:solidFill>
              </a:defRPr>
            </a:lvl1pPr>
          </a:lstStyle>
          <a:p>
            <a:r>
              <a:rPr lang="sv-SE" dirty="0"/>
              <a:t>Tackfras/avslutningsfras</a:t>
            </a:r>
          </a:p>
        </p:txBody>
      </p:sp>
      <p:sp>
        <p:nvSpPr>
          <p:cNvPr id="6" name="Underrubrik 2"/>
          <p:cNvSpPr>
            <a:spLocks noGrp="1"/>
          </p:cNvSpPr>
          <p:nvPr>
            <p:ph type="subTitle" idx="1" hasCustomPrompt="1"/>
          </p:nvPr>
        </p:nvSpPr>
        <p:spPr>
          <a:xfrm>
            <a:off x="684000" y="3375213"/>
            <a:ext cx="9799200" cy="457435"/>
          </a:xfrm>
        </p:spPr>
        <p:txBody>
          <a:bodyPr anchor="t" anchorCtr="0">
            <a:normAutofit/>
          </a:bodyPr>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ditt namn</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4000" y="3832648"/>
            <a:ext cx="9799200" cy="459378"/>
          </a:xfrm>
        </p:spPr>
        <p:txBody>
          <a:bodyPr>
            <a:normAutofit/>
          </a:bodyPr>
          <a:lstStyle>
            <a:lvl1pPr marL="0" indent="0">
              <a:spcBef>
                <a:spcPts val="0"/>
              </a:spcBef>
              <a:buNone/>
              <a:defRPr sz="2400" b="0"/>
            </a:lvl1pPr>
          </a:lstStyle>
          <a:p>
            <a:pPr lvl="0"/>
            <a:r>
              <a:rPr lang="sv-SE" dirty="0"/>
              <a:t>Klicka och skriv enhet/nämnd/förvaltning/avdelning</a:t>
            </a:r>
          </a:p>
        </p:txBody>
      </p:sp>
    </p:spTree>
    <p:extLst>
      <p:ext uri="{BB962C8B-B14F-4D97-AF65-F5344CB8AC3E}">
        <p14:creationId xmlns:p14="http://schemas.microsoft.com/office/powerpoint/2010/main" val="3841155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233161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7652875"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8668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4754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3544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4" hasCustomPrompt="1"/>
          </p:nvPr>
        </p:nvSpPr>
        <p:spPr>
          <a:xfrm>
            <a:off x="6338369" y="1220400"/>
            <a:ext cx="5593801" cy="4863600"/>
          </a:xfrm>
        </p:spPr>
        <p:txBody>
          <a:bodyPr>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81649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innehållsdelar (bred vänst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69999" y="1220400"/>
            <a:ext cx="7653600" cy="4863600"/>
          </a:xfrm>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8298000" y="1220400"/>
            <a:ext cx="3636000" cy="4863600"/>
          </a:xfrm>
          <a:noFill/>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4041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bre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80400" y="1220400"/>
            <a:ext cx="7653600" cy="4863600"/>
          </a:xfrm>
          <a:noFill/>
        </p:spPr>
        <p:txBody>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6417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CCB779B-E4BF-4933-A13E-3DEBC473C330}"/>
              </a:ext>
            </a:extLst>
          </p:cNvPr>
          <p:cNvSpPr>
            <a:spLocks noGrp="1"/>
          </p:cNvSpPr>
          <p:nvPr>
            <p:ph type="title" hasCustomPrompt="1"/>
          </p:nvPr>
        </p:nvSpPr>
        <p:spPr>
          <a:xfrm>
            <a:off x="270000" y="360001"/>
            <a:ext cx="11664000" cy="720000"/>
          </a:xfrm>
        </p:spPr>
        <p:txBody>
          <a:bodyPr/>
          <a:lstStyle>
            <a:lvl1pPr>
              <a:defRPr/>
            </a:lvl1pPr>
          </a:lstStyle>
          <a:p>
            <a:r>
              <a:rPr lang="sv-SE" dirty="0"/>
              <a:t>Klicka och skriv rubrik</a:t>
            </a:r>
          </a:p>
        </p:txBody>
      </p:sp>
      <p:sp>
        <p:nvSpPr>
          <p:cNvPr id="7" name="Platshållare för innehåll 6"/>
          <p:cNvSpPr>
            <a:spLocks noGrp="1"/>
          </p:cNvSpPr>
          <p:nvPr>
            <p:ph sz="quarter" idx="13" hasCustomPrompt="1"/>
          </p:nvPr>
        </p:nvSpPr>
        <p:spPr>
          <a:xfrm>
            <a:off x="270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innehåll 6"/>
          <p:cNvSpPr>
            <a:spLocks noGrp="1"/>
          </p:cNvSpPr>
          <p:nvPr>
            <p:ph sz="quarter" idx="14" hasCustomPrompt="1"/>
          </p:nvPr>
        </p:nvSpPr>
        <p:spPr>
          <a:xfrm>
            <a:off x="4278599"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6"/>
          <p:cNvSpPr>
            <a:spLocks noGrp="1"/>
          </p:cNvSpPr>
          <p:nvPr>
            <p:ph sz="quarter" idx="15" hasCustomPrompt="1"/>
          </p:nvPr>
        </p:nvSpPr>
        <p:spPr>
          <a:xfrm>
            <a:off x="8298000" y="1220400"/>
            <a:ext cx="3636000" cy="4863600"/>
          </a:xfrm>
        </p:spPr>
        <p:txBody>
          <a:bodyPr>
            <a:normAutofit/>
          </a:bodyPr>
          <a:lstStyle>
            <a:lvl1pPr>
              <a:defRPr sz="2000"/>
            </a:lvl1pPr>
            <a:lvl2pPr>
              <a:defRPr sz="2000"/>
            </a:lvl2pPr>
            <a:lvl3pPr>
              <a:defRPr sz="1800"/>
            </a:lvl3pPr>
            <a:lvl4pPr>
              <a:defRPr sz="1800"/>
            </a:lvl4pPr>
            <a:lvl5pPr>
              <a:defRPr sz="1800"/>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0837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innehållsdelar (underrubrik)">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62347" cy="720000"/>
          </a:xfrm>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311"/>
            <a:ext cx="5593801" cy="3758444"/>
          </a:xfrm>
        </p:spPr>
        <p:txBody>
          <a:bodyPr tIns="0" bIns="0">
            <a:normAutofit/>
          </a:bodyPr>
          <a:lstStyle>
            <a:lvl1pPr>
              <a:defRPr/>
            </a:lvl1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B9738AF2-350A-407D-96A9-933F4A74A47C}"/>
              </a:ext>
            </a:extLst>
          </p:cNvPr>
          <p:cNvSpPr>
            <a:spLocks noGrp="1"/>
          </p:cNvSpPr>
          <p:nvPr>
            <p:ph type="body" sz="quarter" idx="15" hasCustomPrompt="1"/>
          </p:nvPr>
        </p:nvSpPr>
        <p:spPr>
          <a:xfrm>
            <a:off x="6339407" y="1569034"/>
            <a:ext cx="5592763" cy="627489"/>
          </a:xfrm>
        </p:spPr>
        <p:txBody>
          <a:bodyPr lIns="0" rIns="0">
            <a:noAutofit/>
          </a:bodyPr>
          <a:lstStyle>
            <a:lvl1pPr marL="0" indent="0">
              <a:spcBef>
                <a:spcPts val="0"/>
              </a:spcBef>
              <a:buNone/>
              <a:defRPr sz="3200" b="1">
                <a:solidFill>
                  <a:schemeClr val="tx1"/>
                </a:solidFill>
              </a:defRPr>
            </a:lvl1pPr>
          </a:lstStyle>
          <a:p>
            <a:pPr lvl="0"/>
            <a:r>
              <a:rPr lang="sv-SE" dirty="0"/>
              <a:t>Underrubrik</a:t>
            </a:r>
          </a:p>
        </p:txBody>
      </p:sp>
      <p:sp>
        <p:nvSpPr>
          <p:cNvPr id="12" name="Platshållare för innehåll 6"/>
          <p:cNvSpPr>
            <a:spLocks noGrp="1"/>
          </p:cNvSpPr>
          <p:nvPr>
            <p:ph sz="quarter" idx="14" hasCustomPrompt="1"/>
          </p:nvPr>
        </p:nvSpPr>
        <p:spPr>
          <a:xfrm>
            <a:off x="6338369" y="2322311"/>
            <a:ext cx="5593801" cy="3758443"/>
          </a:xfrm>
        </p:spPr>
        <p:txBody>
          <a:bodyPr lIns="0" tIns="0" rIns="0" bIns="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9797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 innehållsdel (färg)">
    <p:spTree>
      <p:nvGrpSpPr>
        <p:cNvPr id="1" name=""/>
        <p:cNvGrpSpPr/>
        <p:nvPr/>
      </p:nvGrpSpPr>
      <p:grpSpPr>
        <a:xfrm>
          <a:off x="0" y="0"/>
          <a:ext cx="0" cy="0"/>
          <a:chOff x="0" y="0"/>
          <a:chExt cx="0" cy="0"/>
        </a:xfrm>
      </p:grpSpPr>
      <p:sp>
        <p:nvSpPr>
          <p:cNvPr id="10" name="Rektangel 9">
            <a:extLst>
              <a:ext uri="{C183D7F6-B498-43B3-948B-1728B52AA6E4}">
                <adec:decorative xmlns:adec="http://schemas.microsoft.com/office/drawing/2017/decorative" val="1"/>
              </a:ext>
            </a:extLst>
          </p:cNvPr>
          <p:cNvSpPr/>
          <p:nvPr userDrawn="1"/>
        </p:nvSpPr>
        <p:spPr>
          <a:xfrm>
            <a:off x="270000" y="1213200"/>
            <a:ext cx="11664000" cy="48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p:txBody>
          <a:bodyPr/>
          <a:lstStyle>
            <a:lvl1pPr>
              <a:defRPr/>
            </a:lvl1pPr>
          </a:lstStyle>
          <a:p>
            <a:r>
              <a:rPr lang="sv-SE" dirty="0"/>
              <a:t>Klicka och skriv rubrik</a:t>
            </a:r>
          </a:p>
        </p:txBody>
      </p:sp>
      <p:sp>
        <p:nvSpPr>
          <p:cNvPr id="15" name="Platshållare för text 7">
            <a:extLst>
              <a:ext uri="{FF2B5EF4-FFF2-40B4-BE49-F238E27FC236}">
                <a16:creationId xmlns:a16="http://schemas.microsoft.com/office/drawing/2014/main" id="{045292D7-A75C-4328-ADAB-6A5B9476AAD3}"/>
              </a:ext>
            </a:extLst>
          </p:cNvPr>
          <p:cNvSpPr>
            <a:spLocks noGrp="1"/>
          </p:cNvSpPr>
          <p:nvPr>
            <p:ph type="body" sz="quarter" idx="16" hasCustomPrompt="1"/>
          </p:nvPr>
        </p:nvSpPr>
        <p:spPr>
          <a:xfrm>
            <a:off x="270000" y="1569034"/>
            <a:ext cx="7556400" cy="627489"/>
          </a:xfrm>
        </p:spPr>
        <p:txBody>
          <a:bodyPr lIns="360000" rIns="0">
            <a:noAutofit/>
          </a:bodyPr>
          <a:lstStyle>
            <a:lvl1pPr marL="0" indent="0">
              <a:spcBef>
                <a:spcPts val="0"/>
              </a:spcBef>
              <a:buNone/>
              <a:defRPr sz="3200" b="1">
                <a:solidFill>
                  <a:schemeClr val="bg2"/>
                </a:solidFill>
              </a:defRPr>
            </a:lvl1pPr>
          </a:lstStyle>
          <a:p>
            <a:pPr lvl="0"/>
            <a:r>
              <a:rPr lang="sv-SE" dirty="0"/>
              <a:t>Underrubrik</a:t>
            </a:r>
          </a:p>
        </p:txBody>
      </p:sp>
      <p:sp>
        <p:nvSpPr>
          <p:cNvPr id="7" name="Platshållare för innehåll 6"/>
          <p:cNvSpPr>
            <a:spLocks noGrp="1"/>
          </p:cNvSpPr>
          <p:nvPr>
            <p:ph sz="quarter" idx="13" hasCustomPrompt="1"/>
          </p:nvPr>
        </p:nvSpPr>
        <p:spPr>
          <a:xfrm>
            <a:off x="270000" y="2322000"/>
            <a:ext cx="7556400" cy="3758400"/>
          </a:xfrm>
        </p:spPr>
        <p:txBody>
          <a:bodyPr lIns="360000" tIns="0" bIns="360000">
            <a:norm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a:t>Skriv text här</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917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62347" cy="7200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69823" y="1220400"/>
            <a:ext cx="11662347" cy="48600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23"/>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24"/>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4A1DBCA0-9CCE-BADD-F11C-E74CBE2215D6}"/>
              </a:ext>
            </a:extLst>
          </p:cNvPr>
          <p:cNvSpPr/>
          <p:nvPr userDrawn="1">
            <p:custDataLst>
              <p:tags r:id="rId22"/>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71" r:id="rId2"/>
    <p:sldLayoutId id="2147483684" r:id="rId3"/>
    <p:sldLayoutId id="2147483677" r:id="rId4"/>
    <p:sldLayoutId id="2147483682" r:id="rId5"/>
    <p:sldLayoutId id="2147483683" r:id="rId6"/>
    <p:sldLayoutId id="2147483678" r:id="rId7"/>
    <p:sldLayoutId id="2147483685" r:id="rId8"/>
    <p:sldLayoutId id="2147483689" r:id="rId9"/>
    <p:sldLayoutId id="2147483697" r:id="rId10"/>
    <p:sldLayoutId id="2147483690" r:id="rId11"/>
    <p:sldLayoutId id="2147483691" r:id="rId12"/>
    <p:sldLayoutId id="2147483693" r:id="rId13"/>
    <p:sldLayoutId id="2147483692" r:id="rId14"/>
    <p:sldLayoutId id="2147483694" r:id="rId15"/>
    <p:sldLayoutId id="2147483679" r:id="rId16"/>
    <p:sldLayoutId id="2147483695" r:id="rId17"/>
    <p:sldLayoutId id="2147483696" r:id="rId18"/>
    <p:sldLayoutId id="2147483698" r:id="rId19"/>
    <p:sldLayoutId id="2147483699" r:id="rId20"/>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p15:clr>
            <a:srgbClr val="F26B43"/>
          </p15:clr>
        </p15:guide>
        <p15:guide id="3" pos="7514">
          <p15:clr>
            <a:srgbClr val="F26B43"/>
          </p15:clr>
        </p15:guide>
        <p15:guide id="6" orient="horz" pos="227">
          <p15:clr>
            <a:srgbClr val="F26B43"/>
          </p15:clr>
        </p15:guide>
        <p15:guide id="7" orient="horz" pos="3829">
          <p15:clr>
            <a:srgbClr val="F26B43"/>
          </p15:clr>
        </p15:guide>
        <p15:guide id="8" orient="horz" pos="7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U7qahdnHmo"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143339" y="0"/>
            <a:ext cx="11905322" cy="882352"/>
          </a:xfrm>
        </p:spPr>
        <p:txBody>
          <a:bodyPr>
            <a:normAutofit/>
          </a:bodyPr>
          <a:lstStyle/>
          <a:p>
            <a:pPr algn="l"/>
            <a:r>
              <a:rPr lang="sv-SE" sz="2000" dirty="0"/>
              <a:t>Översikt körschema workshop Tydliga uppdrag – ledningsgruppen och arbetsgruppen</a:t>
            </a:r>
          </a:p>
        </p:txBody>
      </p:sp>
      <p:graphicFrame>
        <p:nvGraphicFramePr>
          <p:cNvPr id="5" name="Tabell 4"/>
          <p:cNvGraphicFramePr>
            <a:graphicFrameLocks noGrp="1"/>
          </p:cNvGraphicFramePr>
          <p:nvPr/>
        </p:nvGraphicFramePr>
        <p:xfrm>
          <a:off x="143338" y="402053"/>
          <a:ext cx="11681717" cy="5622095"/>
        </p:xfrm>
        <a:graphic>
          <a:graphicData uri="http://schemas.openxmlformats.org/drawingml/2006/table">
            <a:tbl>
              <a:tblPr firstRow="1" bandRow="1">
                <a:tableStyleId>{5C22544A-7EE6-4342-B048-85BDC9FD1C3A}</a:tableStyleId>
              </a:tblPr>
              <a:tblGrid>
                <a:gridCol w="2163281">
                  <a:extLst>
                    <a:ext uri="{9D8B030D-6E8A-4147-A177-3AD203B41FA5}">
                      <a16:colId xmlns:a16="http://schemas.microsoft.com/office/drawing/2014/main" val="1385072220"/>
                    </a:ext>
                  </a:extLst>
                </a:gridCol>
                <a:gridCol w="2163281">
                  <a:extLst>
                    <a:ext uri="{9D8B030D-6E8A-4147-A177-3AD203B41FA5}">
                      <a16:colId xmlns:a16="http://schemas.microsoft.com/office/drawing/2014/main" val="3143071058"/>
                    </a:ext>
                  </a:extLst>
                </a:gridCol>
                <a:gridCol w="7355155">
                  <a:extLst>
                    <a:ext uri="{9D8B030D-6E8A-4147-A177-3AD203B41FA5}">
                      <a16:colId xmlns:a16="http://schemas.microsoft.com/office/drawing/2014/main" val="1419162138"/>
                    </a:ext>
                  </a:extLst>
                </a:gridCol>
              </a:tblGrid>
              <a:tr h="294640">
                <a:tc>
                  <a:txBody>
                    <a:bodyPr/>
                    <a:lstStyle/>
                    <a:p>
                      <a:r>
                        <a:rPr lang="sv-SE" sz="1300" dirty="0"/>
                        <a:t>Tid</a:t>
                      </a:r>
                    </a:p>
                  </a:txBody>
                  <a:tcPr>
                    <a:solidFill>
                      <a:srgbClr val="002060"/>
                    </a:solidFill>
                  </a:tcPr>
                </a:tc>
                <a:tc>
                  <a:txBody>
                    <a:bodyPr/>
                    <a:lstStyle/>
                    <a:p>
                      <a:r>
                        <a:rPr lang="sv-SE" sz="1300" dirty="0"/>
                        <a:t>Aktivitet</a:t>
                      </a:r>
                    </a:p>
                  </a:txBody>
                  <a:tcPr>
                    <a:solidFill>
                      <a:srgbClr val="002060"/>
                    </a:solidFill>
                  </a:tcPr>
                </a:tc>
                <a:tc>
                  <a:txBody>
                    <a:bodyPr/>
                    <a:lstStyle/>
                    <a:p>
                      <a:r>
                        <a:rPr lang="sv-SE" sz="1300" dirty="0"/>
                        <a:t>Innehåll</a:t>
                      </a:r>
                    </a:p>
                  </a:txBody>
                  <a:tcPr>
                    <a:solidFill>
                      <a:srgbClr val="002060"/>
                    </a:solidFill>
                  </a:tcPr>
                </a:tc>
                <a:extLst>
                  <a:ext uri="{0D108BD9-81ED-4DB2-BD59-A6C34878D82A}">
                    <a16:rowId xmlns:a16="http://schemas.microsoft.com/office/drawing/2014/main" val="3771285531"/>
                  </a:ext>
                </a:extLst>
              </a:tr>
              <a:tr h="13106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300" kern="1200" dirty="0">
                        <a:solidFill>
                          <a:schemeClr val="dk1"/>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dk1"/>
                          </a:solidFill>
                          <a:latin typeface="Calibri"/>
                          <a:ea typeface="+mn-ea"/>
                          <a:cs typeface="+mn-cs"/>
                        </a:rPr>
                        <a:t>Förberedelser inför workshop</a:t>
                      </a:r>
                    </a:p>
                  </a:txBody>
                  <a:tcPr>
                    <a:solidFill>
                      <a:schemeClr val="bg1">
                        <a:lumMod val="85000"/>
                      </a:schemeClr>
                    </a:solidFill>
                  </a:tcPr>
                </a:tc>
                <a:tc>
                  <a:txBody>
                    <a:bodyPr/>
                    <a:lstStyle/>
                    <a:p>
                      <a:pPr marL="171450" indent="-171450">
                        <a:buFont typeface="Arial" panose="020B0604020202020204" pitchFamily="34" charset="0"/>
                        <a:buChar char="•"/>
                      </a:pPr>
                      <a:r>
                        <a:rPr lang="sv-SE" sz="1300" kern="1200" dirty="0">
                          <a:solidFill>
                            <a:schemeClr val="dk1"/>
                          </a:solidFill>
                          <a:latin typeface="Calibri"/>
                          <a:ea typeface="+mn-ea"/>
                          <a:cs typeface="+mn-cs"/>
                        </a:rPr>
                        <a:t>Läs in dig på powerpointbilderna ”Presentation Tydliga uppdrag för ledningsgruppen” respektive ”Presentation Tydliga uppdrag för arbetsgrupper” samt ”Handbok arbete med Uppdragskartan”.</a:t>
                      </a:r>
                    </a:p>
                    <a:p>
                      <a:pPr marL="171450" indent="-171450">
                        <a:buFont typeface="Arial" panose="020B0604020202020204" pitchFamily="34" charset="0"/>
                        <a:buChar char="•"/>
                      </a:pPr>
                      <a:r>
                        <a:rPr lang="sv-SE" sz="1300" kern="1200" dirty="0">
                          <a:solidFill>
                            <a:schemeClr val="dk1"/>
                          </a:solidFill>
                          <a:latin typeface="Calibri"/>
                          <a:ea typeface="+mn-ea"/>
                          <a:cs typeface="+mn-cs"/>
                        </a:rPr>
                        <a:t>Skriv ut utkast Uppdragskartan – gärna en till varje medarbetare alternativt att du kan ha Uppdragskartan i presentationsläge under övningen.</a:t>
                      </a:r>
                    </a:p>
                    <a:p>
                      <a:pPr marL="171450" indent="-171450">
                        <a:buFont typeface="Arial" panose="020B0604020202020204" pitchFamily="34" charset="0"/>
                        <a:buChar char="•"/>
                      </a:pPr>
                      <a:r>
                        <a:rPr lang="sv-SE" sz="1300" kern="1200" dirty="0">
                          <a:solidFill>
                            <a:schemeClr val="dk1"/>
                          </a:solidFill>
                          <a:latin typeface="Calibri"/>
                          <a:ea typeface="+mn-ea"/>
                          <a:cs typeface="+mn-cs"/>
                        </a:rPr>
                        <a:t>Vid behov skriv ut själva övningsuppgiften.</a:t>
                      </a:r>
                    </a:p>
                    <a:p>
                      <a:pPr marL="171450" indent="-171450">
                        <a:buFont typeface="Arial" panose="020B0604020202020204" pitchFamily="34" charset="0"/>
                        <a:buChar char="•"/>
                      </a:pPr>
                      <a:r>
                        <a:rPr lang="sv-SE" sz="1300" kern="1200" dirty="0">
                          <a:solidFill>
                            <a:schemeClr val="dk1"/>
                          </a:solidFill>
                          <a:latin typeface="Calibri"/>
                          <a:ea typeface="+mn-ea"/>
                          <a:cs typeface="+mn-cs"/>
                        </a:rPr>
                        <a:t>Skapa en gruppindelning.</a:t>
                      </a:r>
                    </a:p>
                  </a:txBody>
                  <a:tcPr>
                    <a:solidFill>
                      <a:schemeClr val="bg1">
                        <a:lumMod val="85000"/>
                      </a:schemeClr>
                    </a:solidFill>
                  </a:tcPr>
                </a:tc>
                <a:extLst>
                  <a:ext uri="{0D108BD9-81ED-4DB2-BD59-A6C34878D82A}">
                    <a16:rowId xmlns:a16="http://schemas.microsoft.com/office/drawing/2014/main" val="2216553600"/>
                  </a:ext>
                </a:extLst>
              </a:tr>
              <a:tr h="2946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Cirka 3 min</a:t>
                      </a:r>
                      <a:endParaRPr lang="sv-SE" sz="1300" kern="1200" dirty="0">
                        <a:solidFill>
                          <a:srgbClr val="FF0000"/>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Inledning workshop</a:t>
                      </a:r>
                      <a:endParaRPr lang="sv-SE" sz="1300" kern="1200" dirty="0">
                        <a:solidFill>
                          <a:srgbClr val="FF0000"/>
                        </a:solidFill>
                        <a:latin typeface="Calibri"/>
                        <a:ea typeface="+mn-ea"/>
                        <a:cs typeface="+mn-cs"/>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dk1"/>
                          </a:solidFill>
                          <a:latin typeface="Calibri"/>
                          <a:ea typeface="+mn-ea"/>
                          <a:cs typeface="+mn-cs"/>
                        </a:rPr>
                        <a:t>Presentera syfte, mål och agenda.</a:t>
                      </a:r>
                      <a:endParaRPr lang="sv-SE" sz="1300" i="1" kern="1200" dirty="0">
                        <a:solidFill>
                          <a:schemeClr val="dk1"/>
                        </a:solidFill>
                        <a:latin typeface="Calibri"/>
                        <a:ea typeface="+mn-ea"/>
                        <a:cs typeface="+mn-cs"/>
                      </a:endParaRPr>
                    </a:p>
                  </a:txBody>
                  <a:tcPr>
                    <a:solidFill>
                      <a:schemeClr val="bg1">
                        <a:lumMod val="85000"/>
                      </a:schemeClr>
                    </a:solidFill>
                  </a:tcPr>
                </a:tc>
                <a:extLst>
                  <a:ext uri="{0D108BD9-81ED-4DB2-BD59-A6C34878D82A}">
                    <a16:rowId xmlns:a16="http://schemas.microsoft.com/office/drawing/2014/main" val="502519542"/>
                  </a:ext>
                </a:extLst>
              </a:tr>
              <a:tr h="2946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Cirka 10 min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Teori Uppdragskartan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dk1"/>
                          </a:solidFill>
                          <a:latin typeface="Calibri"/>
                          <a:ea typeface="+mn-ea"/>
                          <a:cs typeface="+mn-cs"/>
                        </a:rPr>
                        <a:t>Beskriv teorin bakom Uppdragskartan.</a:t>
                      </a:r>
                      <a:endParaRPr lang="sv-SE" sz="1300" i="1" kern="1200" dirty="0">
                        <a:solidFill>
                          <a:schemeClr val="dk1"/>
                        </a:solidFill>
                        <a:latin typeface="Calibri"/>
                        <a:ea typeface="+mn-ea"/>
                        <a:cs typeface="+mn-cs"/>
                      </a:endParaRPr>
                    </a:p>
                  </a:txBody>
                  <a:tcPr>
                    <a:solidFill>
                      <a:schemeClr val="bg1">
                        <a:lumMod val="85000"/>
                      </a:schemeClr>
                    </a:solidFill>
                  </a:tcPr>
                </a:tc>
                <a:extLst>
                  <a:ext uri="{0D108BD9-81ED-4DB2-BD59-A6C34878D82A}">
                    <a16:rowId xmlns:a16="http://schemas.microsoft.com/office/drawing/2014/main" val="2674566610"/>
                  </a:ext>
                </a:extLst>
              </a:tr>
              <a:tr h="497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Cirka 5 min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Presentation utkast Uppdragskartan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dk1"/>
                          </a:solidFill>
                          <a:latin typeface="Calibri"/>
                          <a:ea typeface="+mn-ea"/>
                          <a:cs typeface="+mn-cs"/>
                        </a:rPr>
                        <a:t>Här går du som chef kort igenom utkastet av Uppdragskartan.</a:t>
                      </a:r>
                    </a:p>
                  </a:txBody>
                  <a:tcPr>
                    <a:solidFill>
                      <a:schemeClr val="bg1">
                        <a:lumMod val="85000"/>
                      </a:schemeClr>
                    </a:solidFill>
                  </a:tcPr>
                </a:tc>
                <a:extLst>
                  <a:ext uri="{0D108BD9-81ED-4DB2-BD59-A6C34878D82A}">
                    <a16:rowId xmlns:a16="http://schemas.microsoft.com/office/drawing/2014/main" val="1404979064"/>
                  </a:ext>
                </a:extLst>
              </a:tr>
              <a:tr h="13106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Cirka 1 timme inklusive 15 min paus</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Genomför gruppövning </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dk1"/>
                          </a:solidFill>
                          <a:latin typeface="Calibri"/>
                          <a:ea typeface="+mn-ea"/>
                          <a:cs typeface="+mn-cs"/>
                        </a:rPr>
                        <a:t>Syfte är att skapa samsyn och tydlighet kring ledningsgruppens respektive arbetsgruppens uppdrag.</a:t>
                      </a:r>
                    </a:p>
                    <a:p>
                      <a:pPr marL="0" lvl="0" indent="0">
                        <a:buFont typeface="+mj-lt"/>
                        <a:buNone/>
                      </a:pPr>
                      <a:r>
                        <a:rPr lang="sv-SE" sz="1300" kern="1200" dirty="0">
                          <a:solidFill>
                            <a:schemeClr val="dk1"/>
                          </a:solidFill>
                          <a:latin typeface="Calibri"/>
                          <a:ea typeface="+mn-ea"/>
                          <a:cs typeface="+mn-cs"/>
                        </a:rPr>
                        <a:t>Vad innebär uppdrag, mål, roller, samarbete och spelregler? Är det något som behöver förtydligas, läggas till eller tas bort? </a:t>
                      </a:r>
                    </a:p>
                    <a:p>
                      <a:pPr marL="171450" lvl="0" indent="-171450" algn="l" rtl="0" eaLnBrk="1" latinLnBrk="0" hangingPunct="1">
                        <a:buFont typeface="Arial" panose="020B0604020202020204" pitchFamily="34" charset="0"/>
                        <a:buChar char="•"/>
                      </a:pPr>
                      <a:r>
                        <a:rPr lang="sv-SE" sz="1300" kern="1200" dirty="0">
                          <a:solidFill>
                            <a:schemeClr val="dk1"/>
                          </a:solidFill>
                          <a:latin typeface="Calibri"/>
                          <a:ea typeface="+mn-ea"/>
                          <a:cs typeface="+mn-cs"/>
                        </a:rPr>
                        <a:t>Reflektera enskilt: Vad innebär uppdraget för dig? Är det något som behöver förtydligas, läggas till eller tas bort i utkastet? (5 min).</a:t>
                      </a:r>
                    </a:p>
                    <a:p>
                      <a:pPr marL="171450" lvl="0" indent="-171450" algn="l" rtl="0" eaLnBrk="1" latinLnBrk="0" hangingPunct="1">
                        <a:buFont typeface="Arial" panose="020B0604020202020204" pitchFamily="34" charset="0"/>
                        <a:buChar char="•"/>
                      </a:pPr>
                      <a:r>
                        <a:rPr lang="sv-SE" sz="1300" kern="1200" dirty="0">
                          <a:solidFill>
                            <a:schemeClr val="dk1"/>
                          </a:solidFill>
                          <a:latin typeface="Calibri"/>
                          <a:ea typeface="+mn-ea"/>
                          <a:cs typeface="+mn-cs"/>
                        </a:rPr>
                        <a:t>Reflektera i mindre grupper (3 - 5 kollegor) och anteckna det gruppen kommer fram till (55 min).</a:t>
                      </a:r>
                    </a:p>
                  </a:txBody>
                  <a:tcPr>
                    <a:solidFill>
                      <a:schemeClr val="bg1">
                        <a:lumMod val="85000"/>
                      </a:schemeClr>
                    </a:solidFill>
                  </a:tcPr>
                </a:tc>
                <a:extLst>
                  <a:ext uri="{0D108BD9-81ED-4DB2-BD59-A6C34878D82A}">
                    <a16:rowId xmlns:a16="http://schemas.microsoft.com/office/drawing/2014/main" val="3282724051"/>
                  </a:ext>
                </a:extLst>
              </a:tr>
              <a:tr h="11074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Cirka 15 min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Sammanfattning i stora gruppen</a:t>
                      </a:r>
                    </a:p>
                  </a:txBody>
                  <a:tcPr>
                    <a:solidFill>
                      <a:schemeClr val="bg1">
                        <a:lumMod val="85000"/>
                      </a:schemeClr>
                    </a:solidFill>
                  </a:tcPr>
                </a:tc>
                <a:tc>
                  <a:txBody>
                    <a:bodyPr/>
                    <a:lstStyle/>
                    <a:p>
                      <a:pPr marL="0" lvl="0" indent="-85720">
                        <a:buFont typeface="Arial" panose="020B0604020202020204" pitchFamily="34" charset="0"/>
                        <a:buNone/>
                      </a:pPr>
                      <a:r>
                        <a:rPr lang="sv-SE" sz="1300" kern="1200" dirty="0">
                          <a:solidFill>
                            <a:schemeClr val="dk1"/>
                          </a:solidFill>
                          <a:latin typeface="Calibri"/>
                          <a:ea typeface="+mn-ea"/>
                          <a:cs typeface="+mn-cs"/>
                        </a:rPr>
                        <a:t>Varje mindre grupp redovisar/sammanfattar sina reflektioner för den storgrupp. I en liten ledningsgrupp kan det vara så att man för dialog tillsammans hela tiden och då bara börjar med att reflektera själv först vid varje ruta. </a:t>
                      </a:r>
                    </a:p>
                    <a:p>
                      <a:pPr marL="0" lvl="0" indent="-85720">
                        <a:buFont typeface="Arial" panose="020B0604020202020204" pitchFamily="34" charset="0"/>
                        <a:buNone/>
                      </a:pPr>
                      <a:r>
                        <a:rPr lang="sv-SE" sz="1300" kern="1200" dirty="0">
                          <a:solidFill>
                            <a:schemeClr val="dk1"/>
                          </a:solidFill>
                          <a:latin typeface="Calibri"/>
                          <a:ea typeface="+mn-ea"/>
                          <a:cs typeface="+mn-cs"/>
                        </a:rPr>
                        <a:t>Samla in varje grupps anteckningar. Du som chef ansvarar för att göra klart Uppdragskartan efter workshopen utifrån synpunkter som framkommit under övningen. </a:t>
                      </a:r>
                    </a:p>
                  </a:txBody>
                  <a:tcPr>
                    <a:solidFill>
                      <a:schemeClr val="bg1">
                        <a:lumMod val="85000"/>
                      </a:schemeClr>
                    </a:solidFill>
                  </a:tcPr>
                </a:tc>
                <a:extLst>
                  <a:ext uri="{0D108BD9-81ED-4DB2-BD59-A6C34878D82A}">
                    <a16:rowId xmlns:a16="http://schemas.microsoft.com/office/drawing/2014/main" val="288302030"/>
                  </a:ext>
                </a:extLst>
              </a:tr>
              <a:tr h="51161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Cirka 10 min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300" kern="1200" dirty="0">
                          <a:solidFill>
                            <a:schemeClr val="tx1"/>
                          </a:solidFill>
                          <a:latin typeface="Calibri"/>
                          <a:ea typeface="+mn-ea"/>
                          <a:cs typeface="+mn-cs"/>
                        </a:rPr>
                        <a:t>Avslutning och tack för idag</a:t>
                      </a:r>
                    </a:p>
                  </a:txBody>
                  <a:tcPr>
                    <a:solidFill>
                      <a:schemeClr val="bg1">
                        <a:lumMod val="85000"/>
                      </a:schemeClr>
                    </a:solidFill>
                  </a:tcPr>
                </a:tc>
                <a:tc>
                  <a:txBody>
                    <a:bodyPr/>
                    <a:lstStyle/>
                    <a:p>
                      <a:pPr marL="0" lvl="0" indent="-85720" algn="l" defTabSz="685766" rtl="0" eaLnBrk="1" latinLnBrk="0" hangingPunct="1">
                        <a:buFont typeface="Arial" panose="020B0604020202020204" pitchFamily="34" charset="0"/>
                        <a:buNone/>
                      </a:pPr>
                      <a:r>
                        <a:rPr lang="sv-SE" sz="1300" kern="1200" dirty="0">
                          <a:solidFill>
                            <a:schemeClr val="dk1"/>
                          </a:solidFill>
                          <a:latin typeface="Calibri"/>
                          <a:ea typeface="+mn-ea"/>
                          <a:cs typeface="+mn-cs"/>
                        </a:rPr>
                        <a:t>Avsluta workshopen, utvärdera och beskriv nästa steg. </a:t>
                      </a:r>
                    </a:p>
                  </a:txBody>
                  <a:tcPr>
                    <a:solidFill>
                      <a:schemeClr val="bg1">
                        <a:lumMod val="85000"/>
                      </a:schemeClr>
                    </a:solidFill>
                  </a:tcPr>
                </a:tc>
                <a:extLst>
                  <a:ext uri="{0D108BD9-81ED-4DB2-BD59-A6C34878D82A}">
                    <a16:rowId xmlns:a16="http://schemas.microsoft.com/office/drawing/2014/main" val="7517803"/>
                  </a:ext>
                </a:extLst>
              </a:tr>
            </a:tbl>
          </a:graphicData>
        </a:graphic>
      </p:graphicFrame>
    </p:spTree>
    <p:extLst>
      <p:ext uri="{BB962C8B-B14F-4D97-AF65-F5344CB8AC3E}">
        <p14:creationId xmlns:p14="http://schemas.microsoft.com/office/powerpoint/2010/main" val="111325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solidFill>
                  <a:schemeClr val="tx1"/>
                </a:solidFill>
              </a:rPr>
              <a:t>Faser i grupputveckling – samarbete/spelregler</a:t>
            </a:r>
          </a:p>
        </p:txBody>
      </p:sp>
      <p:grpSp>
        <p:nvGrpSpPr>
          <p:cNvPr id="24" name="Grupp 23"/>
          <p:cNvGrpSpPr/>
          <p:nvPr/>
        </p:nvGrpSpPr>
        <p:grpSpPr>
          <a:xfrm>
            <a:off x="1794888" y="1844826"/>
            <a:ext cx="8621592" cy="3916487"/>
            <a:chOff x="366960" y="1988840"/>
            <a:chExt cx="8621592" cy="3916488"/>
          </a:xfrm>
        </p:grpSpPr>
        <p:sp>
          <p:nvSpPr>
            <p:cNvPr id="4" name="Ellips 3"/>
            <p:cNvSpPr/>
            <p:nvPr/>
          </p:nvSpPr>
          <p:spPr bwMode="auto">
            <a:xfrm>
              <a:off x="366960" y="2348880"/>
              <a:ext cx="1944216" cy="1944216"/>
            </a:xfrm>
            <a:prstGeom prst="ellipse">
              <a:avLst/>
            </a:prstGeom>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algn="ctr" defTabSz="914377"/>
              <a:r>
                <a:rPr lang="sv-SE" sz="2000" b="1" dirty="0">
                  <a:solidFill>
                    <a:schemeClr val="tx1"/>
                  </a:solidFill>
                  <a:latin typeface="Arial" charset="0"/>
                </a:rPr>
                <a:t>Tillhörighet</a:t>
              </a:r>
              <a:br>
                <a:rPr lang="sv-SE" sz="2000" b="1" dirty="0">
                  <a:solidFill>
                    <a:schemeClr val="tx1"/>
                  </a:solidFill>
                  <a:latin typeface="Arial" charset="0"/>
                </a:rPr>
              </a:br>
              <a:r>
                <a:rPr lang="sv-SE" sz="2000" b="1" dirty="0">
                  <a:solidFill>
                    <a:schemeClr val="tx1"/>
                  </a:solidFill>
                  <a:latin typeface="Arial" charset="0"/>
                </a:rPr>
                <a:t>och</a:t>
              </a:r>
              <a:br>
                <a:rPr lang="sv-SE" sz="2000" b="1" dirty="0">
                  <a:solidFill>
                    <a:schemeClr val="tx1"/>
                  </a:solidFill>
                  <a:latin typeface="Arial" charset="0"/>
                </a:rPr>
              </a:br>
              <a:r>
                <a:rPr lang="sv-SE" sz="2000" b="1" dirty="0">
                  <a:solidFill>
                    <a:schemeClr val="tx1"/>
                  </a:solidFill>
                  <a:latin typeface="Arial" charset="0"/>
                </a:rPr>
                <a:t>trygghet</a:t>
              </a:r>
            </a:p>
          </p:txBody>
        </p:sp>
        <p:sp>
          <p:nvSpPr>
            <p:cNvPr id="5" name="Ellips 4"/>
            <p:cNvSpPr/>
            <p:nvPr/>
          </p:nvSpPr>
          <p:spPr bwMode="auto">
            <a:xfrm>
              <a:off x="2047208" y="2348880"/>
              <a:ext cx="1944216" cy="1944216"/>
            </a:xfrm>
            <a:prstGeom prst="ellipse">
              <a:avLst/>
            </a:prstGeom>
            <a:solidFill>
              <a:srgbClr val="FF5050"/>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914377"/>
              <a:r>
                <a:rPr lang="sv-SE" sz="2000" b="1" dirty="0">
                  <a:solidFill>
                    <a:schemeClr val="tx1"/>
                  </a:solidFill>
                  <a:latin typeface="Arial" charset="0"/>
                </a:rPr>
                <a:t>Opposition och</a:t>
              </a:r>
              <a:br>
                <a:rPr lang="sv-SE" sz="2000" b="1" dirty="0">
                  <a:solidFill>
                    <a:schemeClr val="tx1"/>
                  </a:solidFill>
                  <a:latin typeface="Arial" charset="0"/>
                </a:rPr>
              </a:br>
              <a:r>
                <a:rPr lang="sv-SE" sz="2000" b="1" dirty="0">
                  <a:solidFill>
                    <a:schemeClr val="tx1"/>
                  </a:solidFill>
                  <a:latin typeface="Arial" charset="0"/>
                </a:rPr>
                <a:t>konflikt</a:t>
              </a:r>
            </a:p>
          </p:txBody>
        </p:sp>
        <p:sp>
          <p:nvSpPr>
            <p:cNvPr id="6" name="Ellips 5"/>
            <p:cNvSpPr/>
            <p:nvPr/>
          </p:nvSpPr>
          <p:spPr bwMode="auto">
            <a:xfrm>
              <a:off x="3693616" y="2348880"/>
              <a:ext cx="1944216" cy="1944216"/>
            </a:xfrm>
            <a:prstGeom prst="ellipse">
              <a:avLst/>
            </a:prstGeom>
            <a:solidFill>
              <a:srgbClr val="33CCCC"/>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914377"/>
              <a:r>
                <a:rPr lang="sv-SE" sz="2000" b="1" dirty="0">
                  <a:solidFill>
                    <a:schemeClr val="tx1"/>
                  </a:solidFill>
                  <a:latin typeface="Arial" charset="0"/>
                </a:rPr>
                <a:t>Tillit</a:t>
              </a:r>
              <a:br>
                <a:rPr lang="sv-SE" sz="2000" b="1" dirty="0">
                  <a:solidFill>
                    <a:schemeClr val="tx1"/>
                  </a:solidFill>
                  <a:latin typeface="Arial" charset="0"/>
                </a:rPr>
              </a:br>
              <a:r>
                <a:rPr lang="sv-SE" sz="2000" b="1" dirty="0">
                  <a:solidFill>
                    <a:schemeClr val="tx1"/>
                  </a:solidFill>
                  <a:latin typeface="Arial" charset="0"/>
                </a:rPr>
                <a:t>och</a:t>
              </a:r>
              <a:br>
                <a:rPr lang="sv-SE" sz="2000" b="1" dirty="0">
                  <a:solidFill>
                    <a:schemeClr val="tx1"/>
                  </a:solidFill>
                  <a:latin typeface="Arial" charset="0"/>
                </a:rPr>
              </a:br>
              <a:r>
                <a:rPr lang="sv-SE" sz="2000" b="1" dirty="0">
                  <a:solidFill>
                    <a:schemeClr val="tx1"/>
                  </a:solidFill>
                  <a:latin typeface="Arial" charset="0"/>
                </a:rPr>
                <a:t>struktur</a:t>
              </a:r>
            </a:p>
          </p:txBody>
        </p:sp>
        <p:sp>
          <p:nvSpPr>
            <p:cNvPr id="7" name="Ellips 6"/>
            <p:cNvSpPr/>
            <p:nvPr/>
          </p:nvSpPr>
          <p:spPr bwMode="auto">
            <a:xfrm>
              <a:off x="5280048" y="2348880"/>
              <a:ext cx="1944216" cy="1944216"/>
            </a:xfrm>
            <a:prstGeom prst="ellipse">
              <a:avLst/>
            </a:prstGeom>
            <a:solidFill>
              <a:srgbClr val="99CC00"/>
            </a:solidFill>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normAutofit/>
            </a:bodyPr>
            <a:lstStyle/>
            <a:p>
              <a:pPr algn="ctr" defTabSz="914377"/>
              <a:r>
                <a:rPr lang="sv-SE" sz="2000" b="1" dirty="0">
                  <a:solidFill>
                    <a:schemeClr val="tx1"/>
                  </a:solidFill>
                  <a:latin typeface="Arial" charset="0"/>
                </a:rPr>
                <a:t>Arbete</a:t>
              </a:r>
              <a:br>
                <a:rPr lang="sv-SE" sz="2000" b="1" dirty="0">
                  <a:solidFill>
                    <a:schemeClr val="tx1"/>
                  </a:solidFill>
                  <a:latin typeface="Arial" charset="0"/>
                </a:rPr>
              </a:br>
              <a:r>
                <a:rPr lang="sv-SE" sz="2000" b="1" dirty="0">
                  <a:solidFill>
                    <a:schemeClr val="tx1"/>
                  </a:solidFill>
                  <a:latin typeface="Arial" charset="0"/>
                </a:rPr>
                <a:t>och</a:t>
              </a:r>
              <a:br>
                <a:rPr lang="sv-SE" sz="2000" b="1" dirty="0">
                  <a:solidFill>
                    <a:schemeClr val="tx1"/>
                  </a:solidFill>
                  <a:latin typeface="Arial" charset="0"/>
                </a:rPr>
              </a:br>
              <a:r>
                <a:rPr lang="sv-SE" sz="2000" b="1" dirty="0">
                  <a:solidFill>
                    <a:schemeClr val="tx1"/>
                  </a:solidFill>
                  <a:latin typeface="Arial" charset="0"/>
                </a:rPr>
                <a:t>produktivitet</a:t>
              </a:r>
            </a:p>
          </p:txBody>
        </p:sp>
        <p:sp>
          <p:nvSpPr>
            <p:cNvPr id="8" name="Ellips 7"/>
            <p:cNvSpPr/>
            <p:nvPr/>
          </p:nvSpPr>
          <p:spPr bwMode="auto">
            <a:xfrm>
              <a:off x="7044336" y="2348880"/>
              <a:ext cx="1944216" cy="1944216"/>
            </a:xfrm>
            <a:prstGeom prst="ellipse">
              <a:avLst/>
            </a:prstGeom>
            <a:solidFill>
              <a:schemeClr val="bg1">
                <a:lumMod val="75000"/>
              </a:schemeClr>
            </a:solidFill>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914377"/>
              <a:r>
                <a:rPr lang="sv-SE" sz="2000" b="1" dirty="0">
                  <a:solidFill>
                    <a:schemeClr val="tx1"/>
                  </a:solidFill>
                  <a:latin typeface="Arial" charset="0"/>
                </a:rPr>
                <a:t>Avslut</a:t>
              </a:r>
            </a:p>
          </p:txBody>
        </p:sp>
        <p:sp>
          <p:nvSpPr>
            <p:cNvPr id="9" name="Nedåtböjd pil 8"/>
            <p:cNvSpPr/>
            <p:nvPr/>
          </p:nvSpPr>
          <p:spPr bwMode="auto">
            <a:xfrm>
              <a:off x="1691680" y="1988840"/>
              <a:ext cx="864096" cy="324000"/>
            </a:xfrm>
            <a:prstGeom prst="curvedDownArrow">
              <a:avLst>
                <a:gd name="adj1" fmla="val 25000"/>
                <a:gd name="adj2" fmla="val 50000"/>
                <a:gd name="adj3" fmla="val 58421"/>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342891" indent="-342891" defTabSz="914377"/>
              <a:endParaRPr lang="sv-SE" sz="3400">
                <a:solidFill>
                  <a:schemeClr val="tx2"/>
                </a:solidFill>
                <a:latin typeface="Arial" charset="0"/>
              </a:endParaRPr>
            </a:p>
          </p:txBody>
        </p:sp>
        <p:sp>
          <p:nvSpPr>
            <p:cNvPr id="11" name="Nedåtböjd pil 10"/>
            <p:cNvSpPr/>
            <p:nvPr/>
          </p:nvSpPr>
          <p:spPr bwMode="auto">
            <a:xfrm>
              <a:off x="3419872" y="1988840"/>
              <a:ext cx="864096" cy="324000"/>
            </a:xfrm>
            <a:prstGeom prst="curvedDownArrow">
              <a:avLst>
                <a:gd name="adj1" fmla="val 25000"/>
                <a:gd name="adj2" fmla="val 50000"/>
                <a:gd name="adj3" fmla="val 58421"/>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342891" indent="-342891" defTabSz="914377"/>
              <a:endParaRPr lang="sv-SE" sz="3400">
                <a:solidFill>
                  <a:schemeClr val="tx2"/>
                </a:solidFill>
                <a:latin typeface="Arial" charset="0"/>
              </a:endParaRPr>
            </a:p>
          </p:txBody>
        </p:sp>
        <p:sp>
          <p:nvSpPr>
            <p:cNvPr id="12" name="Nedåtböjd pil 11"/>
            <p:cNvSpPr/>
            <p:nvPr/>
          </p:nvSpPr>
          <p:spPr bwMode="auto">
            <a:xfrm>
              <a:off x="5004048" y="1988840"/>
              <a:ext cx="864096" cy="324000"/>
            </a:xfrm>
            <a:prstGeom prst="curvedDownArrow">
              <a:avLst>
                <a:gd name="adj1" fmla="val 25000"/>
                <a:gd name="adj2" fmla="val 50000"/>
                <a:gd name="adj3" fmla="val 58421"/>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342891" indent="-342891" defTabSz="914377"/>
              <a:endParaRPr lang="sv-SE" sz="3400">
                <a:solidFill>
                  <a:schemeClr val="tx2"/>
                </a:solidFill>
                <a:latin typeface="Arial" charset="0"/>
              </a:endParaRPr>
            </a:p>
          </p:txBody>
        </p:sp>
        <p:sp>
          <p:nvSpPr>
            <p:cNvPr id="13" name="Nedåtböjd pil 12"/>
            <p:cNvSpPr/>
            <p:nvPr/>
          </p:nvSpPr>
          <p:spPr bwMode="auto">
            <a:xfrm>
              <a:off x="6660232" y="1988840"/>
              <a:ext cx="864096" cy="324000"/>
            </a:xfrm>
            <a:prstGeom prst="curvedDownArrow">
              <a:avLst>
                <a:gd name="adj1" fmla="val 25000"/>
                <a:gd name="adj2" fmla="val 50000"/>
                <a:gd name="adj3" fmla="val 58421"/>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342891" indent="-342891" defTabSz="914377"/>
              <a:endParaRPr lang="sv-SE" sz="3400">
                <a:solidFill>
                  <a:schemeClr val="tx2"/>
                </a:solidFill>
                <a:latin typeface="Arial" charset="0"/>
              </a:endParaRPr>
            </a:p>
          </p:txBody>
        </p:sp>
        <p:sp>
          <p:nvSpPr>
            <p:cNvPr id="14" name="Höger klammerparentes 13"/>
            <p:cNvSpPr/>
            <p:nvPr/>
          </p:nvSpPr>
          <p:spPr bwMode="auto">
            <a:xfrm rot="5400000">
              <a:off x="1911134" y="3403854"/>
              <a:ext cx="525772" cy="3268936"/>
            </a:xfrm>
            <a:prstGeom prst="rightBrace">
              <a:avLst>
                <a:gd name="adj1" fmla="val 58677"/>
                <a:gd name="adj2" fmla="val 50000"/>
              </a:avLst>
            </a:prstGeom>
            <a:ln w="38100"/>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342891" indent="-342891" defTabSz="914377"/>
              <a:endParaRPr lang="sv-SE" sz="3400" dirty="0">
                <a:solidFill>
                  <a:schemeClr val="tx2"/>
                </a:solidFill>
                <a:latin typeface="Arial" charset="0"/>
              </a:endParaRPr>
            </a:p>
          </p:txBody>
        </p:sp>
        <p:sp>
          <p:nvSpPr>
            <p:cNvPr id="16" name="textruta 15"/>
            <p:cNvSpPr txBox="1"/>
            <p:nvPr/>
          </p:nvSpPr>
          <p:spPr>
            <a:xfrm>
              <a:off x="1084823" y="5301208"/>
              <a:ext cx="2077813" cy="584775"/>
            </a:xfrm>
            <a:prstGeom prst="rect">
              <a:avLst/>
            </a:prstGeom>
            <a:noFill/>
          </p:spPr>
          <p:txBody>
            <a:bodyPr wrap="none" rtlCol="0">
              <a:spAutoFit/>
            </a:bodyPr>
            <a:lstStyle/>
            <a:p>
              <a:pPr algn="ctr">
                <a:buNone/>
              </a:pPr>
              <a:r>
                <a:rPr lang="sv-SE" sz="1600" b="1" dirty="0"/>
                <a:t>Fokus på relationer</a:t>
              </a:r>
            </a:p>
            <a:p>
              <a:pPr algn="ctr">
                <a:buNone/>
              </a:pPr>
              <a:r>
                <a:rPr lang="sv-SE" sz="1600" b="1" dirty="0"/>
                <a:t>AFFEKTER</a:t>
              </a:r>
            </a:p>
          </p:txBody>
        </p:sp>
        <p:sp>
          <p:nvSpPr>
            <p:cNvPr id="17" name="textruta 16"/>
            <p:cNvSpPr txBox="1"/>
            <p:nvPr/>
          </p:nvSpPr>
          <p:spPr>
            <a:xfrm>
              <a:off x="4528632" y="5320553"/>
              <a:ext cx="1757211" cy="584775"/>
            </a:xfrm>
            <a:prstGeom prst="rect">
              <a:avLst/>
            </a:prstGeom>
            <a:noFill/>
          </p:spPr>
          <p:txBody>
            <a:bodyPr wrap="none" rtlCol="0">
              <a:spAutoFit/>
            </a:bodyPr>
            <a:lstStyle/>
            <a:p>
              <a:pPr algn="ctr">
                <a:buNone/>
              </a:pPr>
              <a:r>
                <a:rPr lang="sv-SE" sz="1600" b="1" dirty="0"/>
                <a:t>Fokus på arbete</a:t>
              </a:r>
            </a:p>
            <a:p>
              <a:pPr algn="ctr">
                <a:buNone/>
              </a:pPr>
              <a:r>
                <a:rPr lang="sv-SE" sz="1600" b="1" dirty="0"/>
                <a:t>UPPGIFTER</a:t>
              </a:r>
            </a:p>
          </p:txBody>
        </p:sp>
        <p:sp>
          <p:nvSpPr>
            <p:cNvPr id="18" name="textruta 17"/>
            <p:cNvSpPr txBox="1"/>
            <p:nvPr/>
          </p:nvSpPr>
          <p:spPr>
            <a:xfrm>
              <a:off x="774650" y="4429134"/>
              <a:ext cx="1128834" cy="338554"/>
            </a:xfrm>
            <a:prstGeom prst="rect">
              <a:avLst/>
            </a:prstGeom>
            <a:noFill/>
          </p:spPr>
          <p:txBody>
            <a:bodyPr wrap="none" rtlCol="0">
              <a:spAutoFit/>
            </a:bodyPr>
            <a:lstStyle/>
            <a:p>
              <a:pPr algn="ctr">
                <a:buNone/>
              </a:pPr>
              <a:r>
                <a:rPr lang="sv-SE" sz="1600" b="1" dirty="0"/>
                <a:t>Beroende</a:t>
              </a:r>
            </a:p>
          </p:txBody>
        </p:sp>
        <p:sp>
          <p:nvSpPr>
            <p:cNvPr id="19" name="textruta 18"/>
            <p:cNvSpPr txBox="1"/>
            <p:nvPr/>
          </p:nvSpPr>
          <p:spPr>
            <a:xfrm>
              <a:off x="2236873" y="4429134"/>
              <a:ext cx="1516761" cy="338554"/>
            </a:xfrm>
            <a:prstGeom prst="rect">
              <a:avLst/>
            </a:prstGeom>
            <a:noFill/>
          </p:spPr>
          <p:txBody>
            <a:bodyPr wrap="none" rtlCol="0">
              <a:spAutoFit/>
            </a:bodyPr>
            <a:lstStyle/>
            <a:p>
              <a:pPr algn="ctr">
                <a:buNone/>
              </a:pPr>
              <a:r>
                <a:rPr lang="sv-SE" sz="1600" b="1" dirty="0"/>
                <a:t>Medberoende</a:t>
              </a:r>
              <a:endParaRPr lang="sv-SE" sz="1400" b="1" dirty="0"/>
            </a:p>
          </p:txBody>
        </p:sp>
        <p:sp>
          <p:nvSpPr>
            <p:cNvPr id="20" name="textruta 19"/>
            <p:cNvSpPr txBox="1"/>
            <p:nvPr/>
          </p:nvSpPr>
          <p:spPr>
            <a:xfrm>
              <a:off x="4265740" y="4429134"/>
              <a:ext cx="2282997" cy="338554"/>
            </a:xfrm>
            <a:prstGeom prst="rect">
              <a:avLst/>
            </a:prstGeom>
            <a:noFill/>
          </p:spPr>
          <p:txBody>
            <a:bodyPr wrap="none" rtlCol="0">
              <a:spAutoFit/>
            </a:bodyPr>
            <a:lstStyle/>
            <a:p>
              <a:pPr algn="ctr">
                <a:buNone/>
              </a:pPr>
              <a:r>
                <a:rPr lang="sv-SE" sz="1600" b="1" dirty="0"/>
                <a:t>Ömsesidigt beroende</a:t>
              </a:r>
            </a:p>
          </p:txBody>
        </p:sp>
        <p:sp>
          <p:nvSpPr>
            <p:cNvPr id="23" name="Höger klammerparentes 22"/>
            <p:cNvSpPr/>
            <p:nvPr/>
          </p:nvSpPr>
          <p:spPr bwMode="auto">
            <a:xfrm rot="5400000">
              <a:off x="5194926" y="3403854"/>
              <a:ext cx="525772" cy="3268936"/>
            </a:xfrm>
            <a:prstGeom prst="rightBrace">
              <a:avLst>
                <a:gd name="adj1" fmla="val 58677"/>
                <a:gd name="adj2" fmla="val 50000"/>
              </a:avLst>
            </a:prstGeom>
            <a:ln w="38100"/>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342891" indent="-342891" defTabSz="914377"/>
              <a:endParaRPr lang="sv-SE" sz="3400" dirty="0">
                <a:solidFill>
                  <a:schemeClr val="tx2"/>
                </a:solidFill>
                <a:latin typeface="Arial" charset="0"/>
              </a:endParaRPr>
            </a:p>
          </p:txBody>
        </p:sp>
      </p:grpSp>
    </p:spTree>
    <p:extLst>
      <p:ext uri="{BB962C8B-B14F-4D97-AF65-F5344CB8AC3E}">
        <p14:creationId xmlns:p14="http://schemas.microsoft.com/office/powerpoint/2010/main" val="264024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med rundade hörn 3"/>
          <p:cNvSpPr/>
          <p:nvPr/>
        </p:nvSpPr>
        <p:spPr>
          <a:xfrm>
            <a:off x="3695733" y="664140"/>
            <a:ext cx="4416492" cy="391879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None/>
            </a:pPr>
            <a:r>
              <a:rPr lang="sv-SE" sz="900" b="1" dirty="0">
                <a:solidFill>
                  <a:schemeClr val="tx1"/>
                </a:solidFill>
              </a:rPr>
              <a:t>Mål</a:t>
            </a:r>
          </a:p>
          <a:p>
            <a:pPr>
              <a:buNone/>
            </a:pPr>
            <a:r>
              <a:rPr lang="sv-SE" sz="900" b="1" dirty="0">
                <a:solidFill>
                  <a:schemeClr val="tx1"/>
                </a:solidFill>
              </a:rPr>
              <a:t>Ledningsgruppens SMART-mål på kort sikt </a:t>
            </a:r>
            <a:r>
              <a:rPr lang="sv-SE" sz="900" dirty="0">
                <a:solidFill>
                  <a:schemeClr val="tx1"/>
                </a:solidFill>
              </a:rPr>
              <a:t>(inkludera även OSA-mål*)</a:t>
            </a:r>
            <a:endParaRPr lang="sv-SE" sz="900" b="1"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buNone/>
            </a:pPr>
            <a:r>
              <a:rPr lang="sv-SE" sz="900" b="1" dirty="0">
                <a:solidFill>
                  <a:schemeClr val="tx1"/>
                </a:solidFill>
              </a:rPr>
              <a:t>Ledningsgruppens SMART-mål på lång sikt </a:t>
            </a:r>
            <a:r>
              <a:rPr lang="sv-SE" sz="900" dirty="0">
                <a:solidFill>
                  <a:schemeClr val="tx1"/>
                </a:solidFill>
              </a:rPr>
              <a:t>(inkludera även OSA-mål*)</a:t>
            </a:r>
            <a:endParaRPr lang="sv-SE" sz="900" b="1" dirty="0">
              <a:solidFill>
                <a:schemeClr val="tx1"/>
              </a:solidFill>
            </a:endParaRPr>
          </a:p>
          <a:p>
            <a:pPr>
              <a:buNone/>
            </a:pP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endParaRPr lang="sv-SE" sz="900" dirty="0">
              <a:solidFill>
                <a:schemeClr val="tx1"/>
              </a:solidFill>
            </a:endParaRPr>
          </a:p>
          <a:p>
            <a:pPr algn="ctr">
              <a:buNone/>
            </a:pPr>
            <a:endParaRPr lang="sv-SE" sz="900" dirty="0">
              <a:solidFill>
                <a:schemeClr val="tx1"/>
              </a:solidFill>
            </a:endParaRPr>
          </a:p>
        </p:txBody>
      </p:sp>
      <p:sp>
        <p:nvSpPr>
          <p:cNvPr id="8" name="Rektangel med rundade hörn 7"/>
          <p:cNvSpPr/>
          <p:nvPr/>
        </p:nvSpPr>
        <p:spPr>
          <a:xfrm>
            <a:off x="47328" y="698920"/>
            <a:ext cx="3552395" cy="4006585"/>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900" b="1" dirty="0">
                <a:solidFill>
                  <a:schemeClr val="tx1"/>
                </a:solidFill>
              </a:rPr>
              <a:t>Ledningsgruppens uppdrag</a:t>
            </a:r>
          </a:p>
          <a:p>
            <a:pPr>
              <a:buNone/>
            </a:pPr>
            <a:r>
              <a:rPr lang="sv-SE" sz="900" dirty="0">
                <a:solidFill>
                  <a:schemeClr val="tx1"/>
                </a:solidFill>
              </a:rPr>
              <a:t>Vad är ledningsgruppens uppdrag? Vilka är vi till för?</a:t>
            </a:r>
          </a:p>
          <a:p>
            <a:pPr>
              <a:buNone/>
            </a:pPr>
            <a:endParaRPr lang="sv-SE" sz="1067" dirty="0">
              <a:solidFill>
                <a:schemeClr val="tx1"/>
              </a:solidFill>
            </a:endParaRPr>
          </a:p>
        </p:txBody>
      </p:sp>
      <p:sp>
        <p:nvSpPr>
          <p:cNvPr id="9" name="Rektangel med rundade hörn 8"/>
          <p:cNvSpPr/>
          <p:nvPr/>
        </p:nvSpPr>
        <p:spPr>
          <a:xfrm>
            <a:off x="8208235" y="698920"/>
            <a:ext cx="3840429" cy="3882209"/>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None/>
            </a:pPr>
            <a:r>
              <a:rPr lang="sv-SE" sz="900" b="1" dirty="0">
                <a:solidFill>
                  <a:schemeClr val="tx1"/>
                </a:solidFill>
              </a:rPr>
              <a:t>Ledningsgruppens roller - </a:t>
            </a:r>
            <a:r>
              <a:rPr lang="sv-SE" sz="900" dirty="0">
                <a:solidFill>
                  <a:schemeClr val="tx1"/>
                </a:solidFill>
              </a:rPr>
              <a:t>Vilken roll/funktion har vi som ledningsgrupp? Vilka roller har vi som medlemmar i ledningsgruppen? Medlem i ledningsgrupp - vad innebär det?</a:t>
            </a:r>
          </a:p>
          <a:p>
            <a:pPr hangingPunct="0">
              <a:buNone/>
            </a:pPr>
            <a:r>
              <a:rPr lang="sv-SE" sz="933" dirty="0">
                <a:solidFill>
                  <a:schemeClr val="tx1"/>
                </a:solidFill>
              </a:rPr>
              <a:t> </a:t>
            </a:r>
          </a:p>
        </p:txBody>
      </p:sp>
      <p:sp>
        <p:nvSpPr>
          <p:cNvPr id="10" name="Rektangel med rundade hörn 9"/>
          <p:cNvSpPr/>
          <p:nvPr/>
        </p:nvSpPr>
        <p:spPr>
          <a:xfrm>
            <a:off x="47329" y="4754053"/>
            <a:ext cx="7358183" cy="188792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900" b="1" dirty="0">
                <a:solidFill>
                  <a:schemeClr val="tx1"/>
                </a:solidFill>
              </a:rPr>
              <a:t>Mål samarbete - </a:t>
            </a:r>
            <a:r>
              <a:rPr lang="sv-SE" sz="900" dirty="0">
                <a:solidFill>
                  <a:schemeClr val="tx1"/>
                </a:solidFill>
              </a:rPr>
              <a:t>Hur samarbetar vi? Hur kan vi samarbeta bättre</a:t>
            </a:r>
          </a:p>
          <a:p>
            <a:pPr>
              <a:buNone/>
            </a:pPr>
            <a:endParaRPr lang="sv-SE" sz="1067" dirty="0">
              <a:solidFill>
                <a:schemeClr val="tx1"/>
              </a:solidFill>
            </a:endParaRPr>
          </a:p>
          <a:p>
            <a:pPr>
              <a:buNone/>
            </a:pPr>
            <a:endParaRPr lang="sv-SE" sz="933" b="1" dirty="0">
              <a:solidFill>
                <a:schemeClr val="tx1"/>
              </a:solidFill>
            </a:endParaRPr>
          </a:p>
          <a:p>
            <a:pPr>
              <a:buNone/>
            </a:pPr>
            <a:endParaRPr lang="sv-SE" sz="900" b="1" dirty="0">
              <a:solidFill>
                <a:schemeClr val="tx1"/>
              </a:solidFill>
            </a:endParaRPr>
          </a:p>
        </p:txBody>
      </p:sp>
      <p:sp>
        <p:nvSpPr>
          <p:cNvPr id="2" name="Rektangel med rundade hörn 1"/>
          <p:cNvSpPr/>
          <p:nvPr/>
        </p:nvSpPr>
        <p:spPr>
          <a:xfrm>
            <a:off x="149088" y="68629"/>
            <a:ext cx="3930689" cy="47900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sv-SE" sz="1867" dirty="0"/>
              <a:t>Uppdragskartan - ledningsgruppen</a:t>
            </a:r>
          </a:p>
        </p:txBody>
      </p:sp>
      <p:sp>
        <p:nvSpPr>
          <p:cNvPr id="14" name="Textruta 2"/>
          <p:cNvSpPr txBox="1">
            <a:spLocks noChangeArrowheads="1"/>
          </p:cNvSpPr>
          <p:nvPr/>
        </p:nvSpPr>
        <p:spPr bwMode="auto">
          <a:xfrm>
            <a:off x="10074452" y="160896"/>
            <a:ext cx="2014145" cy="3603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sv-SE" sz="700" dirty="0">
                <a:latin typeface="Calibri" panose="020F0502020204030204" pitchFamily="34" charset="0"/>
                <a:ea typeface="MS Mincho"/>
                <a:cs typeface="Arial" panose="020B0604020202020204" pitchFamily="34" charset="0"/>
              </a:rPr>
              <a:t>Ansvarig: Personalavdelningen, HR-enheten. </a:t>
            </a:r>
          </a:p>
          <a:p>
            <a:r>
              <a:rPr lang="sv-SE" sz="700" dirty="0">
                <a:latin typeface="Calibri" panose="020F0502020204030204" pitchFamily="34" charset="0"/>
                <a:ea typeface="MS Mincho"/>
                <a:cs typeface="Arial" panose="020B0604020202020204" pitchFamily="34" charset="0"/>
              </a:rPr>
              <a:t>Senast redigerad</a:t>
            </a:r>
            <a:r>
              <a:rPr lang="sv-SE" sz="700">
                <a:latin typeface="Calibri" panose="020F0502020204030204" pitchFamily="34" charset="0"/>
                <a:ea typeface="MS Mincho"/>
                <a:cs typeface="Arial" panose="020B0604020202020204" pitchFamily="34" charset="0"/>
              </a:rPr>
              <a:t>: 2023-06-07</a:t>
            </a:r>
            <a:endParaRPr lang="sv-SE" sz="1100" dirty="0">
              <a:latin typeface="Calibri" panose="020F0502020204030204" pitchFamily="34" charset="0"/>
              <a:ea typeface="MS Mincho"/>
              <a:cs typeface="Arial" panose="020B0604020202020204" pitchFamily="34" charset="0"/>
            </a:endParaRPr>
          </a:p>
        </p:txBody>
      </p:sp>
      <p:pic>
        <p:nvPicPr>
          <p:cNvPr id="15" name="Bildobjekt 14" descr="untitl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2329" y="44624"/>
            <a:ext cx="1582105" cy="476627"/>
          </a:xfrm>
          <a:prstGeom prst="rect">
            <a:avLst/>
          </a:prstGeom>
          <a:noFill/>
        </p:spPr>
      </p:pic>
      <p:sp>
        <p:nvSpPr>
          <p:cNvPr id="16" name="textruta 15"/>
          <p:cNvSpPr txBox="1"/>
          <p:nvPr/>
        </p:nvSpPr>
        <p:spPr>
          <a:xfrm>
            <a:off x="4162247" y="216027"/>
            <a:ext cx="4150063" cy="246221"/>
          </a:xfrm>
          <a:prstGeom prst="rect">
            <a:avLst/>
          </a:prstGeom>
          <a:noFill/>
        </p:spPr>
        <p:txBody>
          <a:bodyPr wrap="square" rtlCol="0">
            <a:spAutoFit/>
          </a:bodyPr>
          <a:lstStyle/>
          <a:p>
            <a:pPr>
              <a:buNone/>
            </a:pPr>
            <a:r>
              <a:rPr lang="sv-SE" sz="1000" dirty="0"/>
              <a:t>NAMN:  	                                       DATUM:</a:t>
            </a:r>
          </a:p>
        </p:txBody>
      </p:sp>
      <p:sp>
        <p:nvSpPr>
          <p:cNvPr id="17" name="Rektangel med rundade hörn 16"/>
          <p:cNvSpPr/>
          <p:nvPr/>
        </p:nvSpPr>
        <p:spPr>
          <a:xfrm>
            <a:off x="7536159" y="4711533"/>
            <a:ext cx="4512503" cy="1927361"/>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0">
              <a:buNone/>
            </a:pPr>
            <a:r>
              <a:rPr lang="sv-SE" sz="900" b="1" dirty="0">
                <a:solidFill>
                  <a:schemeClr val="tx1"/>
                </a:solidFill>
              </a:rPr>
              <a:t>Spelregler - </a:t>
            </a:r>
            <a:r>
              <a:rPr lang="sv-SE" sz="900" dirty="0">
                <a:solidFill>
                  <a:schemeClr val="tx1"/>
                </a:solidFill>
              </a:rPr>
              <a:t>Vilka spelregler behöver vi ha för att vi ska kunna samarbeta?</a:t>
            </a:r>
          </a:p>
          <a:p>
            <a:pPr hangingPunct="0">
              <a:buNone/>
            </a:pPr>
            <a:endParaRPr lang="sv-SE" sz="900" b="1" dirty="0">
              <a:solidFill>
                <a:schemeClr val="tx1"/>
              </a:solidFill>
            </a:endParaRPr>
          </a:p>
        </p:txBody>
      </p:sp>
      <p:sp>
        <p:nvSpPr>
          <p:cNvPr id="3" name="textruta 2">
            <a:extLst>
              <a:ext uri="{FF2B5EF4-FFF2-40B4-BE49-F238E27FC236}">
                <a16:creationId xmlns:a16="http://schemas.microsoft.com/office/drawing/2014/main" id="{7BF0C064-CBE9-88CA-ED64-D619DE8C9068}"/>
              </a:ext>
            </a:extLst>
          </p:cNvPr>
          <p:cNvSpPr txBox="1"/>
          <p:nvPr/>
        </p:nvSpPr>
        <p:spPr>
          <a:xfrm>
            <a:off x="9422909" y="6612617"/>
            <a:ext cx="2618024" cy="235898"/>
          </a:xfrm>
          <a:prstGeom prst="rect">
            <a:avLst/>
          </a:prstGeom>
          <a:noFill/>
        </p:spPr>
        <p:txBody>
          <a:bodyPr wrap="none" rtlCol="0">
            <a:spAutoFit/>
          </a:bodyPr>
          <a:lstStyle/>
          <a:p>
            <a:pPr>
              <a:buNone/>
            </a:pPr>
            <a:r>
              <a:rPr lang="sv-SE" sz="933" i="1" dirty="0"/>
              <a:t>* OSA = Organisatorisk och social arbetsmiljö</a:t>
            </a:r>
            <a:endParaRPr lang="sv-SE" sz="1067" i="1" dirty="0"/>
          </a:p>
        </p:txBody>
      </p:sp>
    </p:spTree>
    <p:extLst>
      <p:ext uri="{BB962C8B-B14F-4D97-AF65-F5344CB8AC3E}">
        <p14:creationId xmlns:p14="http://schemas.microsoft.com/office/powerpoint/2010/main" val="428654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BF7DE2-AE6B-58DD-9422-87118C7FFA33}"/>
              </a:ext>
            </a:extLst>
          </p:cNvPr>
          <p:cNvSpPr>
            <a:spLocks noGrp="1"/>
          </p:cNvSpPr>
          <p:nvPr>
            <p:ph type="title"/>
          </p:nvPr>
        </p:nvSpPr>
        <p:spPr/>
        <p:txBody>
          <a:bodyPr/>
          <a:lstStyle/>
          <a:p>
            <a:r>
              <a:rPr lang="sv-SE" dirty="0">
                <a:solidFill>
                  <a:schemeClr val="tx1"/>
                </a:solidFill>
              </a:rPr>
              <a:t>Övning - Ledningsgruppens uppdrag</a:t>
            </a:r>
            <a:endParaRPr lang="sv-SE" dirty="0"/>
          </a:p>
        </p:txBody>
      </p:sp>
      <p:sp>
        <p:nvSpPr>
          <p:cNvPr id="3" name="Platshållare för innehåll 2">
            <a:extLst>
              <a:ext uri="{FF2B5EF4-FFF2-40B4-BE49-F238E27FC236}">
                <a16:creationId xmlns:a16="http://schemas.microsoft.com/office/drawing/2014/main" id="{738EB622-EC4C-6EEB-A4F7-57742A0F51D7}"/>
              </a:ext>
            </a:extLst>
          </p:cNvPr>
          <p:cNvSpPr>
            <a:spLocks noGrp="1"/>
          </p:cNvSpPr>
          <p:nvPr>
            <p:ph sz="quarter" idx="13"/>
          </p:nvPr>
        </p:nvSpPr>
        <p:spPr/>
        <p:txBody>
          <a:bodyPr/>
          <a:lstStyle/>
          <a:p>
            <a:pPr marL="0" indent="0">
              <a:buNone/>
            </a:pPr>
            <a:r>
              <a:rPr lang="sv-SE" dirty="0"/>
              <a:t>Skapa tydlighet och samsyn om ledningsgruppens uppdrag, mål, roller, samarbete och spelregler genom dialog. </a:t>
            </a:r>
          </a:p>
          <a:p>
            <a:pPr marL="0" indent="0">
              <a:buNone/>
            </a:pPr>
            <a:endParaRPr lang="sv-SE" i="1" dirty="0"/>
          </a:p>
          <a:p>
            <a:pPr marL="642923" lvl="1" indent="-342900">
              <a:buFont typeface="Arial" panose="020B0604020202020204" pitchFamily="34" charset="0"/>
              <a:buChar char="•"/>
            </a:pPr>
            <a:r>
              <a:rPr lang="sv-SE" dirty="0"/>
              <a:t>Vad innebär ledningsgruppens uppdrag, mål, roller, samarbete och spelregler för gruppen? Är det något som behöver förtydligas, läggas till eller tas bort? </a:t>
            </a:r>
          </a:p>
          <a:p>
            <a:pPr marL="300023" lvl="1" indent="0">
              <a:buNone/>
            </a:pPr>
            <a:endParaRPr lang="sv-SE" dirty="0"/>
          </a:p>
          <a:p>
            <a:pPr marL="1285812" lvl="4" indent="0">
              <a:buNone/>
            </a:pPr>
            <a:r>
              <a:rPr lang="sv-SE" sz="2400" dirty="0"/>
              <a:t>- Reflektera enskilt.</a:t>
            </a:r>
          </a:p>
          <a:p>
            <a:pPr marL="1285812" lvl="4" indent="0">
              <a:buNone/>
            </a:pPr>
            <a:r>
              <a:rPr lang="sv-SE" sz="2400" dirty="0"/>
              <a:t>- Reflektera tillsammans i gruppen. </a:t>
            </a:r>
          </a:p>
          <a:p>
            <a:endParaRPr lang="sv-SE" dirty="0"/>
          </a:p>
        </p:txBody>
      </p:sp>
    </p:spTree>
    <p:extLst>
      <p:ext uri="{BB962C8B-B14F-4D97-AF65-F5344CB8AC3E}">
        <p14:creationId xmlns:p14="http://schemas.microsoft.com/office/powerpoint/2010/main" val="82494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ubrik 1"/>
          <p:cNvSpPr txBox="1">
            <a:spLocks/>
          </p:cNvSpPr>
          <p:nvPr/>
        </p:nvSpPr>
        <p:spPr>
          <a:xfrm>
            <a:off x="241491" y="243880"/>
            <a:ext cx="9636109" cy="157173"/>
          </a:xfrm>
          <a:prstGeom prst="rect">
            <a:avLst/>
          </a:prstGeom>
        </p:spPr>
        <p:txBody>
          <a:bodyPr/>
          <a:lstStyle>
            <a:lvl1pPr algn="ctr" rtl="0" eaLnBrk="1" fontAlgn="base" hangingPunct="1">
              <a:spcBef>
                <a:spcPct val="0"/>
              </a:spcBef>
              <a:spcAft>
                <a:spcPct val="0"/>
              </a:spcAft>
              <a:defRPr sz="2550">
                <a:solidFill>
                  <a:schemeClr val="tx2"/>
                </a:solidFill>
                <a:latin typeface="+mj-lt"/>
                <a:ea typeface="+mj-ea"/>
                <a:cs typeface="+mj-cs"/>
              </a:defRPr>
            </a:lvl1pPr>
            <a:lvl2pPr algn="ctr" rtl="0" eaLnBrk="1" fontAlgn="base" hangingPunct="1">
              <a:spcBef>
                <a:spcPct val="0"/>
              </a:spcBef>
              <a:spcAft>
                <a:spcPct val="0"/>
              </a:spcAft>
              <a:defRPr sz="2550">
                <a:solidFill>
                  <a:schemeClr val="tx2"/>
                </a:solidFill>
                <a:latin typeface="Arial" charset="0"/>
              </a:defRPr>
            </a:lvl2pPr>
            <a:lvl3pPr algn="ctr" rtl="0" eaLnBrk="1" fontAlgn="base" hangingPunct="1">
              <a:spcBef>
                <a:spcPct val="0"/>
              </a:spcBef>
              <a:spcAft>
                <a:spcPct val="0"/>
              </a:spcAft>
              <a:defRPr sz="2550">
                <a:solidFill>
                  <a:schemeClr val="tx2"/>
                </a:solidFill>
                <a:latin typeface="Arial" charset="0"/>
              </a:defRPr>
            </a:lvl3pPr>
            <a:lvl4pPr algn="ctr" rtl="0" eaLnBrk="1" fontAlgn="base" hangingPunct="1">
              <a:spcBef>
                <a:spcPct val="0"/>
              </a:spcBef>
              <a:spcAft>
                <a:spcPct val="0"/>
              </a:spcAft>
              <a:defRPr sz="2550">
                <a:solidFill>
                  <a:schemeClr val="tx2"/>
                </a:solidFill>
                <a:latin typeface="Arial" charset="0"/>
              </a:defRPr>
            </a:lvl4pPr>
            <a:lvl5pPr algn="ctr" rtl="0" eaLnBrk="1" fontAlgn="base" hangingPunct="1">
              <a:spcBef>
                <a:spcPct val="0"/>
              </a:spcBef>
              <a:spcAft>
                <a:spcPct val="0"/>
              </a:spcAft>
              <a:defRPr sz="2550">
                <a:solidFill>
                  <a:schemeClr val="tx2"/>
                </a:solidFill>
                <a:latin typeface="Arial" charset="0"/>
              </a:defRPr>
            </a:lvl5pPr>
            <a:lvl6pPr marL="342884" algn="ctr" rtl="0" eaLnBrk="1" fontAlgn="base" hangingPunct="1">
              <a:spcBef>
                <a:spcPct val="0"/>
              </a:spcBef>
              <a:spcAft>
                <a:spcPct val="0"/>
              </a:spcAft>
              <a:defRPr sz="2550">
                <a:solidFill>
                  <a:schemeClr val="tx2"/>
                </a:solidFill>
                <a:latin typeface="Arial" charset="0"/>
              </a:defRPr>
            </a:lvl6pPr>
            <a:lvl7pPr marL="685766" algn="ctr" rtl="0" eaLnBrk="1" fontAlgn="base" hangingPunct="1">
              <a:spcBef>
                <a:spcPct val="0"/>
              </a:spcBef>
              <a:spcAft>
                <a:spcPct val="0"/>
              </a:spcAft>
              <a:defRPr sz="2550">
                <a:solidFill>
                  <a:schemeClr val="tx2"/>
                </a:solidFill>
                <a:latin typeface="Arial" charset="0"/>
              </a:defRPr>
            </a:lvl7pPr>
            <a:lvl8pPr marL="1028649" algn="ctr" rtl="0" eaLnBrk="1" fontAlgn="base" hangingPunct="1">
              <a:spcBef>
                <a:spcPct val="0"/>
              </a:spcBef>
              <a:spcAft>
                <a:spcPct val="0"/>
              </a:spcAft>
              <a:defRPr sz="2550">
                <a:solidFill>
                  <a:schemeClr val="tx2"/>
                </a:solidFill>
                <a:latin typeface="Arial" charset="0"/>
              </a:defRPr>
            </a:lvl8pPr>
            <a:lvl9pPr marL="1371532" algn="ctr" rtl="0" eaLnBrk="1" fontAlgn="base" hangingPunct="1">
              <a:spcBef>
                <a:spcPct val="0"/>
              </a:spcBef>
              <a:spcAft>
                <a:spcPct val="0"/>
              </a:spcAft>
              <a:defRPr sz="2550">
                <a:solidFill>
                  <a:schemeClr val="tx2"/>
                </a:solidFill>
                <a:latin typeface="Arial" charset="0"/>
              </a:defRPr>
            </a:lvl9pPr>
          </a:lstStyle>
          <a:p>
            <a:pPr algn="l">
              <a:buNone/>
            </a:pPr>
            <a:r>
              <a:rPr lang="sv-SE" sz="4400" b="1" dirty="0">
                <a:solidFill>
                  <a:schemeClr val="tx1"/>
                </a:solidFill>
              </a:rPr>
              <a:t>Process Hållbara ledningsgrupper</a:t>
            </a:r>
          </a:p>
        </p:txBody>
      </p:sp>
      <p:sp>
        <p:nvSpPr>
          <p:cNvPr id="39" name="V-form 38"/>
          <p:cNvSpPr/>
          <p:nvPr/>
        </p:nvSpPr>
        <p:spPr>
          <a:xfrm>
            <a:off x="2447595" y="2867086"/>
            <a:ext cx="2315133" cy="1200407"/>
          </a:xfrm>
          <a:prstGeom prst="chevron">
            <a:avLst/>
          </a:prstGeom>
          <a:solidFill>
            <a:schemeClr val="accent1"/>
          </a:solidFill>
          <a:ln w="254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lnSpc>
                <a:spcPct val="115000"/>
              </a:lnSpc>
              <a:spcAft>
                <a:spcPts val="1000"/>
              </a:spcAft>
            </a:pPr>
            <a:r>
              <a:rPr lang="sv-SE" sz="1467" b="1" kern="0" dirty="0">
                <a:solidFill>
                  <a:schemeClr val="bg1"/>
                </a:solidFill>
                <a:effectLst>
                  <a:outerShdw blurRad="38100" dist="19050" dir="2700000" algn="tl">
                    <a:sysClr val="windowText" lastClr="000000">
                      <a:alpha val="40000"/>
                    </a:sysClr>
                  </a:outerShdw>
                </a:effectLst>
                <a:cs typeface="Times New Roman" panose="02020603050405020304" pitchFamily="18" charset="0"/>
              </a:rPr>
              <a:t>Lednings-gruppens uppdrag </a:t>
            </a:r>
          </a:p>
        </p:txBody>
      </p:sp>
      <p:sp>
        <p:nvSpPr>
          <p:cNvPr id="45" name="V-form 44"/>
          <p:cNvSpPr/>
          <p:nvPr/>
        </p:nvSpPr>
        <p:spPr>
          <a:xfrm>
            <a:off x="4271797" y="2853859"/>
            <a:ext cx="2880320" cy="1200405"/>
          </a:xfrm>
          <a:prstGeom prst="chevron">
            <a:avLst/>
          </a:prstGeom>
          <a:solidFill>
            <a:schemeClr val="accent1"/>
          </a:solidFill>
          <a:ln w="254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lnSpc>
                <a:spcPct val="115000"/>
              </a:lnSpc>
              <a:spcAft>
                <a:spcPts val="1000"/>
              </a:spcAft>
            </a:pPr>
            <a:r>
              <a:rPr lang="sv-SE" sz="1467" b="1" kern="0" dirty="0">
                <a:solidFill>
                  <a:schemeClr val="bg1"/>
                </a:solidFill>
                <a:effectLst>
                  <a:outerShdw blurRad="38100" dist="19050" dir="2700000" algn="tl">
                    <a:sysClr val="windowText" lastClr="000000">
                      <a:alpha val="40000"/>
                    </a:sysClr>
                  </a:outerShdw>
                </a:effectLst>
                <a:cs typeface="Times New Roman" panose="02020603050405020304" pitchFamily="18" charset="0"/>
              </a:rPr>
              <a:t>Undersöka förutsättningar för lednings-gruppens uppdrag</a:t>
            </a:r>
          </a:p>
        </p:txBody>
      </p:sp>
      <p:sp>
        <p:nvSpPr>
          <p:cNvPr id="51" name="V-form 50"/>
          <p:cNvSpPr/>
          <p:nvPr/>
        </p:nvSpPr>
        <p:spPr>
          <a:xfrm>
            <a:off x="6672064" y="2867086"/>
            <a:ext cx="2917504" cy="1192143"/>
          </a:xfrm>
          <a:prstGeom prst="chevron">
            <a:avLst/>
          </a:prstGeom>
          <a:solidFill>
            <a:schemeClr val="accent1"/>
          </a:solidFill>
          <a:ln w="254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lnSpc>
                <a:spcPct val="115000"/>
              </a:lnSpc>
              <a:spcAft>
                <a:spcPts val="1000"/>
              </a:spcAft>
            </a:pPr>
            <a:r>
              <a:rPr lang="sv-SE" sz="1467" b="1" kern="0" dirty="0">
                <a:solidFill>
                  <a:schemeClr val="bg1"/>
                </a:solidFill>
                <a:effectLst>
                  <a:outerShdw blurRad="38100" dist="19050" dir="2700000" algn="tl">
                    <a:sysClr val="windowText" lastClr="000000">
                      <a:alpha val="40000"/>
                    </a:sysClr>
                  </a:outerShdw>
                </a:effectLst>
                <a:cs typeface="Times New Roman" panose="02020603050405020304" pitchFamily="18" charset="0"/>
              </a:rPr>
              <a:t>Handlingsplan för att utveckla hållbara ledningsgrupper</a:t>
            </a:r>
          </a:p>
        </p:txBody>
      </p:sp>
      <p:sp>
        <p:nvSpPr>
          <p:cNvPr id="38" name="V-form 37"/>
          <p:cNvSpPr/>
          <p:nvPr/>
        </p:nvSpPr>
        <p:spPr>
          <a:xfrm>
            <a:off x="9095568" y="2879510"/>
            <a:ext cx="2880320" cy="1186479"/>
          </a:xfrm>
          <a:prstGeom prst="chevron">
            <a:avLst/>
          </a:prstGeom>
          <a:solidFill>
            <a:schemeClr val="accent1"/>
          </a:solidFill>
          <a:ln w="25400" cap="flat" cmpd="sng" algn="ctr">
            <a:solidFill>
              <a:schemeClr val="accent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914354">
              <a:lnSpc>
                <a:spcPct val="115000"/>
              </a:lnSpc>
              <a:spcAft>
                <a:spcPts val="1000"/>
              </a:spcAft>
            </a:pPr>
            <a:r>
              <a:rPr lang="sv-SE" sz="1467" b="1" kern="0" dirty="0">
                <a:solidFill>
                  <a:schemeClr val="bg1"/>
                </a:solidFill>
                <a:effectLst>
                  <a:outerShdw blurRad="38100" dist="19050" dir="2700000" algn="tl">
                    <a:sysClr val="windowText" lastClr="000000">
                      <a:alpha val="40000"/>
                    </a:sysClr>
                  </a:outerShdw>
                </a:effectLst>
                <a:cs typeface="Times New Roman" panose="02020603050405020304" pitchFamily="18" charset="0"/>
              </a:rPr>
              <a:t>Utveckla och följa upp för hållbara lednings-grupper</a:t>
            </a:r>
          </a:p>
        </p:txBody>
      </p:sp>
      <p:sp>
        <p:nvSpPr>
          <p:cNvPr id="2" name="textruta 1">
            <a:extLst>
              <a:ext uri="{FF2B5EF4-FFF2-40B4-BE49-F238E27FC236}">
                <a16:creationId xmlns:a16="http://schemas.microsoft.com/office/drawing/2014/main" id="{1A7C408D-FE4C-B96B-A6DF-AD3FE5A7AEDF}"/>
              </a:ext>
            </a:extLst>
          </p:cNvPr>
          <p:cNvSpPr txBox="1"/>
          <p:nvPr/>
        </p:nvSpPr>
        <p:spPr>
          <a:xfrm>
            <a:off x="3054536" y="4928088"/>
            <a:ext cx="5278581"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sv-SE" dirty="0"/>
              <a:t>Nästa steg är att undersöka förutsättningarna för ledningsgruppens uppdrag och synliggöra chefers organisatoriska förutsättningar. </a:t>
            </a:r>
          </a:p>
        </p:txBody>
      </p:sp>
      <p:sp>
        <p:nvSpPr>
          <p:cNvPr id="3" name="Pil: uppåt 2">
            <a:extLst>
              <a:ext uri="{FF2B5EF4-FFF2-40B4-BE49-F238E27FC236}">
                <a16:creationId xmlns:a16="http://schemas.microsoft.com/office/drawing/2014/main" id="{A3B7E122-A964-57F9-E755-7583F8618047}"/>
              </a:ext>
            </a:extLst>
          </p:cNvPr>
          <p:cNvSpPr/>
          <p:nvPr/>
        </p:nvSpPr>
        <p:spPr>
          <a:xfrm>
            <a:off x="4924899" y="4156063"/>
            <a:ext cx="623455" cy="772025"/>
          </a:xfrm>
          <a:prstGeom prst="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descr="En bild som visar pil&#10;&#10;Automatiskt genererad beskrivning">
            <a:extLst>
              <a:ext uri="{FF2B5EF4-FFF2-40B4-BE49-F238E27FC236}">
                <a16:creationId xmlns:a16="http://schemas.microsoft.com/office/drawing/2014/main" id="{0BC0000E-F451-E8D1-44A6-761FFB9E3B72}"/>
              </a:ext>
            </a:extLst>
          </p:cNvPr>
          <p:cNvPicPr>
            <a:picLocks noChangeAspect="1"/>
          </p:cNvPicPr>
          <p:nvPr/>
        </p:nvPicPr>
        <p:blipFill>
          <a:blip r:embed="rId3"/>
          <a:stretch>
            <a:fillRect/>
          </a:stretch>
        </p:blipFill>
        <p:spPr>
          <a:xfrm>
            <a:off x="340142" y="2400334"/>
            <a:ext cx="2107453" cy="2107453"/>
          </a:xfrm>
          <a:prstGeom prst="rect">
            <a:avLst/>
          </a:prstGeom>
        </p:spPr>
      </p:pic>
    </p:spTree>
    <p:extLst>
      <p:ext uri="{BB962C8B-B14F-4D97-AF65-F5344CB8AC3E}">
        <p14:creationId xmlns:p14="http://schemas.microsoft.com/office/powerpoint/2010/main" val="167151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10C278-FE24-65F0-086A-A947F2E789C1}"/>
              </a:ext>
            </a:extLst>
          </p:cNvPr>
          <p:cNvSpPr>
            <a:spLocks noGrp="1"/>
          </p:cNvSpPr>
          <p:nvPr>
            <p:ph type="title"/>
          </p:nvPr>
        </p:nvSpPr>
        <p:spPr/>
        <p:txBody>
          <a:bodyPr>
            <a:normAutofit fontScale="90000"/>
          </a:bodyPr>
          <a:lstStyle/>
          <a:p>
            <a:r>
              <a:rPr lang="sv-SE" dirty="0"/>
              <a:t>Arbetsmiljö, ledarskap och medarbetarskap hänger ihop!</a:t>
            </a:r>
          </a:p>
        </p:txBody>
      </p:sp>
      <p:graphicFrame>
        <p:nvGraphicFramePr>
          <p:cNvPr id="4" name="Platshållare för innehåll 3">
            <a:extLst>
              <a:ext uri="{FF2B5EF4-FFF2-40B4-BE49-F238E27FC236}">
                <a16:creationId xmlns:a16="http://schemas.microsoft.com/office/drawing/2014/main" id="{FCA47706-98E6-D16E-898F-44AE4674FF04}"/>
              </a:ext>
            </a:extLst>
          </p:cNvPr>
          <p:cNvGraphicFramePr>
            <a:graphicFrameLocks noGrp="1"/>
          </p:cNvGraphicFramePr>
          <p:nvPr>
            <p:ph idx="1"/>
          </p:nvPr>
        </p:nvGraphicFramePr>
        <p:xfrm>
          <a:off x="376561" y="1343926"/>
          <a:ext cx="10515600" cy="4393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atshållare för innehåll 2">
            <a:extLst>
              <a:ext uri="{FF2B5EF4-FFF2-40B4-BE49-F238E27FC236}">
                <a16:creationId xmlns:a16="http://schemas.microsoft.com/office/drawing/2014/main" id="{A309DBAA-A5BD-E956-7BC1-0AEFFE4254AF}"/>
              </a:ext>
            </a:extLst>
          </p:cNvPr>
          <p:cNvSpPr txBox="1">
            <a:spLocks/>
          </p:cNvSpPr>
          <p:nvPr/>
        </p:nvSpPr>
        <p:spPr>
          <a:xfrm>
            <a:off x="120580" y="3540533"/>
            <a:ext cx="3908809" cy="18956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400" b="1" dirty="0"/>
              <a:t>Hållbara arbetsplatser</a:t>
            </a:r>
          </a:p>
          <a:p>
            <a:r>
              <a:rPr lang="sv-SE" sz="1400" dirty="0"/>
              <a:t>Tydligt uppdrag</a:t>
            </a:r>
          </a:p>
          <a:p>
            <a:r>
              <a:rPr lang="sv-SE" sz="1400" dirty="0"/>
              <a:t>Delaktighet och dialog</a:t>
            </a:r>
          </a:p>
          <a:p>
            <a:r>
              <a:rPr lang="sv-SE" sz="1400" dirty="0"/>
              <a:t>Samarbete och teamarbete</a:t>
            </a:r>
          </a:p>
          <a:p>
            <a:r>
              <a:rPr lang="sv-SE" sz="1400" dirty="0"/>
              <a:t>Ett systematiskt arbetsmiljöarbete</a:t>
            </a:r>
          </a:p>
          <a:p>
            <a:pPr marL="0" indent="0">
              <a:buFont typeface="Arial" panose="020B0604020202020204" pitchFamily="34" charset="0"/>
              <a:buNone/>
            </a:pPr>
            <a:endParaRPr lang="sv-SE" sz="1400" dirty="0"/>
          </a:p>
          <a:p>
            <a:endParaRPr lang="sv-SE" sz="1400" dirty="0"/>
          </a:p>
        </p:txBody>
      </p:sp>
      <p:sp>
        <p:nvSpPr>
          <p:cNvPr id="7" name="Platshållare för innehåll 2">
            <a:extLst>
              <a:ext uri="{FF2B5EF4-FFF2-40B4-BE49-F238E27FC236}">
                <a16:creationId xmlns:a16="http://schemas.microsoft.com/office/drawing/2014/main" id="{20743629-A445-D4DF-D2B6-351F66971921}"/>
              </a:ext>
            </a:extLst>
          </p:cNvPr>
          <p:cNvSpPr txBox="1">
            <a:spLocks/>
          </p:cNvSpPr>
          <p:nvPr/>
        </p:nvSpPr>
        <p:spPr>
          <a:xfrm>
            <a:off x="7633690" y="1140656"/>
            <a:ext cx="3129797" cy="1522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400" b="1" dirty="0"/>
              <a:t>Medarbetarkompassen</a:t>
            </a:r>
          </a:p>
          <a:p>
            <a:r>
              <a:rPr lang="sv-SE" sz="1400" dirty="0"/>
              <a:t>Jag arbetar för Haninge kommun</a:t>
            </a:r>
          </a:p>
          <a:p>
            <a:r>
              <a:rPr lang="sv-SE" sz="1400" dirty="0"/>
              <a:t>Jag samarbetar och litar på mina kollegor</a:t>
            </a:r>
          </a:p>
          <a:p>
            <a:r>
              <a:rPr lang="sv-SE" sz="1400" dirty="0"/>
              <a:t>Jag är öppen för utveckling</a:t>
            </a:r>
          </a:p>
          <a:p>
            <a:r>
              <a:rPr lang="sv-SE" sz="1400" dirty="0"/>
              <a:t>Jag tar initiativ och känner ansvar</a:t>
            </a:r>
          </a:p>
          <a:p>
            <a:endParaRPr lang="sv-SE" sz="1400" dirty="0"/>
          </a:p>
          <a:p>
            <a:pPr marL="0" indent="0">
              <a:buNone/>
            </a:pPr>
            <a:endParaRPr lang="sv-SE" sz="1400" dirty="0"/>
          </a:p>
          <a:p>
            <a:pPr marL="0" indent="0">
              <a:buFont typeface="Arial" panose="020B0604020202020204" pitchFamily="34" charset="0"/>
              <a:buNone/>
            </a:pPr>
            <a:endParaRPr lang="sv-SE" sz="1400" dirty="0"/>
          </a:p>
          <a:p>
            <a:endParaRPr lang="sv-SE" sz="1400" dirty="0"/>
          </a:p>
        </p:txBody>
      </p:sp>
      <p:sp>
        <p:nvSpPr>
          <p:cNvPr id="8" name="textruta 7">
            <a:extLst>
              <a:ext uri="{FF2B5EF4-FFF2-40B4-BE49-F238E27FC236}">
                <a16:creationId xmlns:a16="http://schemas.microsoft.com/office/drawing/2014/main" id="{13F38AEB-A4CE-5E66-1782-0766219B0C8D}"/>
              </a:ext>
            </a:extLst>
          </p:cNvPr>
          <p:cNvSpPr txBox="1"/>
          <p:nvPr/>
        </p:nvSpPr>
        <p:spPr>
          <a:xfrm>
            <a:off x="8390371" y="4220313"/>
            <a:ext cx="2592475" cy="1997919"/>
          </a:xfrm>
          <a:prstGeom prst="rect">
            <a:avLst/>
          </a:prstGeom>
          <a:noFill/>
        </p:spPr>
        <p:txBody>
          <a:bodyPr wrap="square" rtlCol="0">
            <a:spAutoFit/>
          </a:bodyPr>
          <a:lstStyle/>
          <a:p>
            <a:pPr>
              <a:lnSpc>
                <a:spcPct val="150000"/>
              </a:lnSpc>
            </a:pPr>
            <a:r>
              <a:rPr lang="sv-SE" sz="1400" b="1" dirty="0">
                <a:latin typeface="Arial" panose="020B0604020202020204" pitchFamily="34" charset="0"/>
                <a:cs typeface="Arial" panose="020B0604020202020204" pitchFamily="34" charset="0"/>
              </a:rPr>
              <a:t>Ledarskapskompassen</a:t>
            </a:r>
          </a:p>
          <a:p>
            <a:pPr marL="285750" indent="-285750">
              <a:lnSpc>
                <a:spcPct val="150000"/>
              </a:lnSpc>
              <a:buFont typeface="Arial" panose="020B0604020202020204" pitchFamily="34" charset="0"/>
              <a:buChar char="•"/>
            </a:pPr>
            <a:r>
              <a:rPr lang="sv-SE" sz="1400" dirty="0">
                <a:latin typeface="Arial" panose="020B0604020202020204" pitchFamily="34" charset="0"/>
                <a:cs typeface="Arial" panose="020B0604020202020204" pitchFamily="34" charset="0"/>
              </a:rPr>
              <a:t>Utmana till förändring</a:t>
            </a:r>
          </a:p>
          <a:p>
            <a:pPr marL="285750" indent="-285750">
              <a:lnSpc>
                <a:spcPct val="150000"/>
              </a:lnSpc>
              <a:buFont typeface="Arial" panose="020B0604020202020204" pitchFamily="34" charset="0"/>
              <a:buChar char="•"/>
            </a:pPr>
            <a:r>
              <a:rPr lang="sv-SE" sz="1400" dirty="0">
                <a:latin typeface="Arial" panose="020B0604020202020204" pitchFamily="34" charset="0"/>
                <a:cs typeface="Arial" panose="020B0604020202020204" pitchFamily="34" charset="0"/>
              </a:rPr>
              <a:t>Vara en förebild</a:t>
            </a:r>
          </a:p>
          <a:p>
            <a:pPr marL="285750" indent="-285750">
              <a:lnSpc>
                <a:spcPct val="150000"/>
              </a:lnSpc>
              <a:buFont typeface="Arial" panose="020B0604020202020204" pitchFamily="34" charset="0"/>
              <a:buChar char="•"/>
            </a:pPr>
            <a:r>
              <a:rPr lang="sv-SE" sz="1400" dirty="0">
                <a:latin typeface="Arial" panose="020B0604020202020204" pitchFamily="34" charset="0"/>
                <a:cs typeface="Arial" panose="020B0604020202020204" pitchFamily="34" charset="0"/>
              </a:rPr>
              <a:t>Situationsanpassa</a:t>
            </a:r>
          </a:p>
          <a:p>
            <a:pPr marL="285750" indent="-285750">
              <a:lnSpc>
                <a:spcPct val="150000"/>
              </a:lnSpc>
              <a:buFont typeface="Arial" panose="020B0604020202020204" pitchFamily="34" charset="0"/>
              <a:buChar char="•"/>
            </a:pPr>
            <a:r>
              <a:rPr lang="sv-SE" sz="1400" dirty="0">
                <a:latin typeface="Arial" panose="020B0604020202020204" pitchFamily="34" charset="0"/>
                <a:cs typeface="Arial" panose="020B0604020202020204" pitchFamily="34" charset="0"/>
              </a:rPr>
              <a:t>Uppmuntra och inspirera</a:t>
            </a:r>
          </a:p>
          <a:p>
            <a:pPr>
              <a:lnSpc>
                <a:spcPct val="150000"/>
              </a:lnSpc>
            </a:pPr>
            <a:endParaRPr lang="sv-SE" sz="1400" dirty="0"/>
          </a:p>
        </p:txBody>
      </p:sp>
    </p:spTree>
    <p:extLst>
      <p:ext uri="{BB962C8B-B14F-4D97-AF65-F5344CB8AC3E}">
        <p14:creationId xmlns:p14="http://schemas.microsoft.com/office/powerpoint/2010/main" val="250838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Tack för idag</a:t>
            </a:r>
          </a:p>
        </p:txBody>
      </p:sp>
    </p:spTree>
    <p:extLst>
      <p:ext uri="{BB962C8B-B14F-4D97-AF65-F5344CB8AC3E}">
        <p14:creationId xmlns:p14="http://schemas.microsoft.com/office/powerpoint/2010/main" val="266679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24128" y="2787371"/>
            <a:ext cx="3912218" cy="720000"/>
          </a:xfrm>
        </p:spPr>
        <p:txBody>
          <a:bodyPr anchor="t">
            <a:normAutofit fontScale="90000"/>
          </a:bodyPr>
          <a:lstStyle/>
          <a:p>
            <a:pPr>
              <a:lnSpc>
                <a:spcPct val="90000"/>
              </a:lnSpc>
              <a:buNone/>
            </a:pPr>
            <a:r>
              <a:rPr lang="sv-SE" sz="3600" kern="0" dirty="0"/>
              <a:t>Workshop</a:t>
            </a:r>
            <a:br>
              <a:rPr lang="sv-SE" sz="3600" kern="0" dirty="0"/>
            </a:br>
            <a:r>
              <a:rPr lang="sv-SE" sz="3600" kern="0" dirty="0"/>
              <a:t>Skapa samsyn och tydlighet om ledningsgruppens uppdrag</a:t>
            </a:r>
            <a:br>
              <a:rPr lang="sv-SE" sz="1100" kern="0" dirty="0"/>
            </a:br>
            <a:br>
              <a:rPr lang="sv-SE" sz="1100" kern="0" dirty="0"/>
            </a:br>
            <a:br>
              <a:rPr lang="sv-SE" sz="1100" kern="0" dirty="0"/>
            </a:br>
            <a:endParaRPr lang="sv-SE" sz="1100" kern="0" dirty="0"/>
          </a:p>
        </p:txBody>
      </p:sp>
      <p:sp>
        <p:nvSpPr>
          <p:cNvPr id="4" name="Platshållare för text 3"/>
          <p:cNvSpPr>
            <a:spLocks noGrp="1"/>
          </p:cNvSpPr>
          <p:nvPr>
            <p:ph sz="quarter" idx="13"/>
          </p:nvPr>
        </p:nvSpPr>
        <p:spPr>
          <a:xfrm>
            <a:off x="8021782" y="5680364"/>
            <a:ext cx="3912218" cy="398174"/>
          </a:xfrm>
        </p:spPr>
        <p:txBody>
          <a:bodyPr>
            <a:normAutofit/>
          </a:bodyPr>
          <a:lstStyle/>
          <a:p>
            <a:pPr marL="0" indent="0">
              <a:buNone/>
            </a:pPr>
            <a:r>
              <a:rPr lang="sv-SE" dirty="0"/>
              <a:t>Datum</a:t>
            </a:r>
          </a:p>
        </p:txBody>
      </p:sp>
      <p:pic>
        <p:nvPicPr>
          <p:cNvPr id="5" name="Bildobjekt 4" descr="En bild som visar person, person, glasögon, stående&#10;&#10;Automatiskt genererad beskrivning">
            <a:extLst>
              <a:ext uri="{FF2B5EF4-FFF2-40B4-BE49-F238E27FC236}">
                <a16:creationId xmlns:a16="http://schemas.microsoft.com/office/drawing/2014/main" id="{BFDC28EE-895C-7FB8-23C1-D3960C3A9884}"/>
              </a:ext>
            </a:extLst>
          </p:cNvPr>
          <p:cNvPicPr>
            <a:picLocks noChangeAspect="1"/>
          </p:cNvPicPr>
          <p:nvPr/>
        </p:nvPicPr>
        <p:blipFill rotWithShape="1">
          <a:blip r:embed="rId3"/>
          <a:srcRect l="21445" r="25089" b="-1"/>
          <a:stretch/>
        </p:blipFill>
        <p:spPr>
          <a:xfrm>
            <a:off x="270000" y="360001"/>
            <a:ext cx="7556400" cy="5724000"/>
          </a:xfrm>
          <a:prstGeom prst="rect">
            <a:avLst/>
          </a:prstGeom>
          <a:noFill/>
        </p:spPr>
      </p:pic>
      <p:sp>
        <p:nvSpPr>
          <p:cNvPr id="3" name="Platshållare för text 3">
            <a:extLst>
              <a:ext uri="{FF2B5EF4-FFF2-40B4-BE49-F238E27FC236}">
                <a16:creationId xmlns:a16="http://schemas.microsoft.com/office/drawing/2014/main" id="{829A99C0-2DB9-64E6-B8A3-77EC107E5542}"/>
              </a:ext>
            </a:extLst>
          </p:cNvPr>
          <p:cNvSpPr txBox="1">
            <a:spLocks/>
          </p:cNvSpPr>
          <p:nvPr/>
        </p:nvSpPr>
        <p:spPr>
          <a:xfrm>
            <a:off x="8009782" y="5282190"/>
            <a:ext cx="3912218" cy="398174"/>
          </a:xfrm>
          <a:prstGeom prst="rect">
            <a:avLst/>
          </a:prstGeom>
        </p:spPr>
        <p:txBody>
          <a:bodyPr vert="horz" lIns="0" tIns="0" rIns="0" bIns="0" rtlCol="0">
            <a:normAutofit/>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0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dirty="0"/>
              <a:t>Ledningsgrupp</a:t>
            </a:r>
          </a:p>
        </p:txBody>
      </p:sp>
    </p:spTree>
    <p:extLst>
      <p:ext uri="{BB962C8B-B14F-4D97-AF65-F5344CB8AC3E}">
        <p14:creationId xmlns:p14="http://schemas.microsoft.com/office/powerpoint/2010/main" val="356110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64DF5C0-FCB7-F42B-3F52-64B1C8E7E399}"/>
              </a:ext>
            </a:extLst>
          </p:cNvPr>
          <p:cNvSpPr>
            <a:spLocks noGrp="1"/>
          </p:cNvSpPr>
          <p:nvPr>
            <p:ph sz="quarter" idx="13"/>
          </p:nvPr>
        </p:nvSpPr>
        <p:spPr/>
        <p:txBody>
          <a:bodyPr/>
          <a:lstStyle/>
          <a:p>
            <a:pPr marL="0" indent="0">
              <a:lnSpc>
                <a:spcPct val="90000"/>
              </a:lnSpc>
              <a:buNone/>
            </a:pPr>
            <a:r>
              <a:rPr lang="sv-SE" sz="3600" b="1" dirty="0">
                <a:latin typeface="+mj-lt"/>
              </a:rPr>
              <a:t>Syfte</a:t>
            </a:r>
            <a:r>
              <a:rPr lang="sv-SE" sz="3600" dirty="0">
                <a:latin typeface="+mj-lt"/>
              </a:rPr>
              <a:t> </a:t>
            </a:r>
          </a:p>
          <a:p>
            <a:pPr marL="0" indent="0">
              <a:buNone/>
            </a:pPr>
            <a:r>
              <a:rPr lang="sv-SE" dirty="0"/>
              <a:t>Att skapa gemensam samsyn och tydlighet kring ledningsgruppens uppdrag.</a:t>
            </a:r>
          </a:p>
          <a:p>
            <a:pPr marL="0" indent="0">
              <a:buNone/>
            </a:pPr>
            <a:endParaRPr lang="sv-SE" dirty="0"/>
          </a:p>
          <a:p>
            <a:pPr marL="0" indent="0">
              <a:buNone/>
            </a:pPr>
            <a:r>
              <a:rPr lang="sv-SE" sz="3600" b="1" dirty="0">
                <a:latin typeface="+mj-lt"/>
              </a:rPr>
              <a:t>Mål</a:t>
            </a:r>
          </a:p>
          <a:p>
            <a:pPr marL="0" indent="0">
              <a:buNone/>
            </a:pPr>
            <a:r>
              <a:rPr lang="sv-SE" dirty="0"/>
              <a:t>Ett tydligt formulerat uppdrag för att kunna prata om förutsättningarna för uppdraget.</a:t>
            </a:r>
          </a:p>
          <a:p>
            <a:pPr marL="0" indent="0">
              <a:buNone/>
            </a:pPr>
            <a:endParaRPr lang="sv-SE" dirty="0"/>
          </a:p>
        </p:txBody>
      </p:sp>
    </p:spTree>
    <p:extLst>
      <p:ext uri="{BB962C8B-B14F-4D97-AF65-F5344CB8AC3E}">
        <p14:creationId xmlns:p14="http://schemas.microsoft.com/office/powerpoint/2010/main" val="128261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76754C-AABE-0125-E5B8-EFBE5CAE1F67}"/>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F8F8D6CB-4FFF-5F28-48D0-180B14D3D042}"/>
              </a:ext>
            </a:extLst>
          </p:cNvPr>
          <p:cNvSpPr>
            <a:spLocks noGrp="1"/>
          </p:cNvSpPr>
          <p:nvPr>
            <p:ph sz="quarter" idx="13"/>
          </p:nvPr>
        </p:nvSpPr>
        <p:spPr/>
        <p:txBody>
          <a:bodyPr>
            <a:normAutofit/>
          </a:bodyPr>
          <a:lstStyle/>
          <a:p>
            <a:pPr>
              <a:lnSpc>
                <a:spcPct val="150000"/>
              </a:lnSpc>
            </a:pPr>
            <a:r>
              <a:rPr lang="sv-SE" dirty="0"/>
              <a:t>Introduktion Ledningsgruppens karta.</a:t>
            </a:r>
          </a:p>
          <a:p>
            <a:pPr>
              <a:lnSpc>
                <a:spcPct val="150000"/>
              </a:lnSpc>
            </a:pPr>
            <a:r>
              <a:rPr lang="sv-SE" dirty="0"/>
              <a:t>Arbete med Ledningsgruppens karta inklusive paus.</a:t>
            </a:r>
          </a:p>
          <a:p>
            <a:pPr>
              <a:lnSpc>
                <a:spcPct val="150000"/>
              </a:lnSpc>
            </a:pPr>
            <a:r>
              <a:rPr lang="sv-SE" dirty="0"/>
              <a:t>Gemensam reflektion.</a:t>
            </a:r>
          </a:p>
          <a:p>
            <a:pPr>
              <a:lnSpc>
                <a:spcPct val="150000"/>
              </a:lnSpc>
            </a:pPr>
            <a:r>
              <a:rPr lang="sv-SE" dirty="0"/>
              <a:t>Utvärdering.</a:t>
            </a:r>
          </a:p>
        </p:txBody>
      </p:sp>
    </p:spTree>
    <p:extLst>
      <p:ext uri="{BB962C8B-B14F-4D97-AF65-F5344CB8AC3E}">
        <p14:creationId xmlns:p14="http://schemas.microsoft.com/office/powerpoint/2010/main" val="324558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024" y="175692"/>
            <a:ext cx="10363200" cy="899187"/>
          </a:xfrm>
        </p:spPr>
        <p:txBody>
          <a:bodyPr/>
          <a:lstStyle/>
          <a:p>
            <a:r>
              <a:rPr lang="sv-SE" dirty="0">
                <a:solidFill>
                  <a:schemeClr val="tx1"/>
                </a:solidFill>
              </a:rPr>
              <a:t>Friskfaktorer</a:t>
            </a:r>
          </a:p>
        </p:txBody>
      </p:sp>
      <p:sp>
        <p:nvSpPr>
          <p:cNvPr id="3" name="Platshållare för innehåll 2"/>
          <p:cNvSpPr>
            <a:spLocks noGrp="1"/>
          </p:cNvSpPr>
          <p:nvPr>
            <p:ph idx="1"/>
          </p:nvPr>
        </p:nvSpPr>
        <p:spPr>
          <a:xfrm>
            <a:off x="251024" y="915072"/>
            <a:ext cx="10924976" cy="4929814"/>
          </a:xfrm>
        </p:spPr>
        <p:txBody>
          <a:bodyPr>
            <a:normAutofit fontScale="47500" lnSpcReduction="20000"/>
          </a:bodyPr>
          <a:lstStyle/>
          <a:p>
            <a:pPr lvl="0"/>
            <a:r>
              <a:rPr lang="sv-SE" sz="3800" dirty="0"/>
              <a:t>Tydligt uppdrag.</a:t>
            </a:r>
          </a:p>
          <a:p>
            <a:pPr lvl="0"/>
            <a:r>
              <a:rPr lang="sv-SE" sz="3800" dirty="0"/>
              <a:t>Rolltydlighet i arbetet och att målen är tydliga och kända.</a:t>
            </a:r>
          </a:p>
          <a:p>
            <a:pPr lvl="0"/>
            <a:r>
              <a:rPr lang="sv-SE" sz="3800" dirty="0"/>
              <a:t>Gott samarbete och teamarbete.</a:t>
            </a:r>
          </a:p>
          <a:p>
            <a:pPr lvl="0"/>
            <a:r>
              <a:rPr lang="sv-SE" sz="3800" dirty="0"/>
              <a:t>En välutvecklad kommunikation och feedback.</a:t>
            </a:r>
          </a:p>
          <a:p>
            <a:pPr lvl="0"/>
            <a:r>
              <a:rPr lang="sv-SE" sz="3800" dirty="0"/>
              <a:t>Delaktighet och möjlighet att påverka beslut.</a:t>
            </a:r>
          </a:p>
          <a:p>
            <a:pPr lvl="0"/>
            <a:r>
              <a:rPr lang="sv-SE" sz="3800" dirty="0"/>
              <a:t>En rättvis och transparent organisation.</a:t>
            </a:r>
          </a:p>
          <a:p>
            <a:pPr lvl="0"/>
            <a:r>
              <a:rPr lang="sv-SE" sz="3800" dirty="0"/>
              <a:t>Prioritering av arbetsuppgifter vid hög arbetsbelastning.</a:t>
            </a:r>
          </a:p>
          <a:p>
            <a:pPr lvl="0"/>
            <a:r>
              <a:rPr lang="sv-SE" sz="3800" dirty="0"/>
              <a:t>Kompetensutveckling under hela karriären och möjlighet till anpassning och byte av arbetsuppgifter.</a:t>
            </a:r>
          </a:p>
          <a:p>
            <a:r>
              <a:rPr lang="sv-SE" sz="3800" dirty="0"/>
              <a:t>Ett närvarande, tillitsfullt och engagerat ledarskap.</a:t>
            </a:r>
          </a:p>
          <a:p>
            <a:pPr lvl="0"/>
            <a:r>
              <a:rPr lang="sv-SE" sz="3800" dirty="0"/>
              <a:t>Ett välfungerande systematiskt arbetsmiljöarbete (SAM) i vardagen.</a:t>
            </a:r>
          </a:p>
          <a:p>
            <a:r>
              <a:rPr lang="sv-SE" sz="3800" dirty="0"/>
              <a:t>Ett väl fungerande rehabiliteringsarbete för kort- och långtidsjukfrånvaro</a:t>
            </a:r>
          </a:p>
          <a:p>
            <a:endParaRPr lang="sv-SE" dirty="0"/>
          </a:p>
        </p:txBody>
      </p:sp>
      <p:sp>
        <p:nvSpPr>
          <p:cNvPr id="4" name="textruta 3">
            <a:extLst>
              <a:ext uri="{FF2B5EF4-FFF2-40B4-BE49-F238E27FC236}">
                <a16:creationId xmlns:a16="http://schemas.microsoft.com/office/drawing/2014/main" id="{23FB841E-4DE7-6DD2-1F9F-AAF28A23AB08}"/>
              </a:ext>
            </a:extLst>
          </p:cNvPr>
          <p:cNvSpPr txBox="1"/>
          <p:nvPr/>
        </p:nvSpPr>
        <p:spPr>
          <a:xfrm>
            <a:off x="167845" y="5681318"/>
            <a:ext cx="11091333" cy="523220"/>
          </a:xfrm>
          <a:prstGeom prst="rect">
            <a:avLst/>
          </a:prstGeom>
          <a:noFill/>
        </p:spPr>
        <p:txBody>
          <a:bodyPr wrap="square" rtlCol="0">
            <a:spAutoFit/>
          </a:bodyPr>
          <a:lstStyle/>
          <a:p>
            <a:pPr marL="0" indent="0">
              <a:buNone/>
            </a:pPr>
            <a:r>
              <a:rPr lang="sv-SE" sz="1400" dirty="0"/>
              <a:t>Källa: https://www.suntarbetsliv.se/forskning/ledarskap-och-organisation/sa-far-ni-en-friskare-arbetsplats-8-sakra-satt/. https://www.av.se/globalassets/filer/publikationer/rapporter/rap-2021-2-friskfaktorer-som-kan-matas-och-foljas-over-tid.pdf</a:t>
            </a:r>
          </a:p>
        </p:txBody>
      </p:sp>
    </p:spTree>
    <p:extLst>
      <p:ext uri="{BB962C8B-B14F-4D97-AF65-F5344CB8AC3E}">
        <p14:creationId xmlns:p14="http://schemas.microsoft.com/office/powerpoint/2010/main" val="55693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A10EA5-C263-0A5D-44F0-BB2A5D054A45}"/>
              </a:ext>
            </a:extLst>
          </p:cNvPr>
          <p:cNvSpPr>
            <a:spLocks noGrp="1"/>
          </p:cNvSpPr>
          <p:nvPr>
            <p:ph type="title"/>
          </p:nvPr>
        </p:nvSpPr>
        <p:spPr/>
        <p:txBody>
          <a:bodyPr>
            <a:normAutofit fontScale="90000"/>
          </a:bodyPr>
          <a:lstStyle/>
          <a:p>
            <a:r>
              <a:rPr lang="sv-SE" dirty="0">
                <a:solidFill>
                  <a:schemeClr val="tx1"/>
                </a:solidFill>
              </a:rPr>
              <a:t>Ledarskap och grupputveckling baserad på forskning</a:t>
            </a:r>
            <a:br>
              <a:rPr lang="sv-SE" dirty="0">
                <a:solidFill>
                  <a:schemeClr val="tx1"/>
                </a:solidFill>
              </a:rPr>
            </a:br>
            <a:endParaRPr lang="sv-SE" dirty="0"/>
          </a:p>
        </p:txBody>
      </p:sp>
      <p:sp>
        <p:nvSpPr>
          <p:cNvPr id="3" name="Platshållare för innehåll 2">
            <a:extLst>
              <a:ext uri="{FF2B5EF4-FFF2-40B4-BE49-F238E27FC236}">
                <a16:creationId xmlns:a16="http://schemas.microsoft.com/office/drawing/2014/main" id="{AAE2F8F8-657E-9C4D-473A-7F2EB6CE2115}"/>
              </a:ext>
            </a:extLst>
          </p:cNvPr>
          <p:cNvSpPr>
            <a:spLocks noGrp="1"/>
          </p:cNvSpPr>
          <p:nvPr>
            <p:ph sz="quarter" idx="13"/>
          </p:nvPr>
        </p:nvSpPr>
        <p:spPr>
          <a:xfrm>
            <a:off x="270000" y="1765738"/>
            <a:ext cx="11664000" cy="4318262"/>
          </a:xfrm>
        </p:spPr>
        <p:txBody>
          <a:bodyPr/>
          <a:lstStyle/>
          <a:p>
            <a:pPr marL="0" indent="0">
              <a:buNone/>
            </a:pPr>
            <a:r>
              <a:rPr lang="sv-SE" dirty="0">
                <a:hlinkClick r:id="rId3"/>
              </a:rPr>
              <a:t>https://www.youtube.com/watch?v=jU7qahdnHmo</a:t>
            </a:r>
            <a:endParaRPr lang="sv-SE" dirty="0"/>
          </a:p>
          <a:p>
            <a:pPr marL="0" indent="0">
              <a:buNone/>
            </a:pPr>
            <a:endParaRPr lang="sv-SE" dirty="0"/>
          </a:p>
        </p:txBody>
      </p:sp>
    </p:spTree>
    <p:extLst>
      <p:ext uri="{BB962C8B-B14F-4D97-AF65-F5344CB8AC3E}">
        <p14:creationId xmlns:p14="http://schemas.microsoft.com/office/powerpoint/2010/main" val="223322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47033F-3E55-493C-BE65-4873557A1A4A}"/>
              </a:ext>
            </a:extLst>
          </p:cNvPr>
          <p:cNvSpPr>
            <a:spLocks noGrp="1"/>
          </p:cNvSpPr>
          <p:nvPr>
            <p:ph type="title"/>
          </p:nvPr>
        </p:nvSpPr>
        <p:spPr>
          <a:xfrm>
            <a:off x="227739" y="242016"/>
            <a:ext cx="11364222" cy="973139"/>
          </a:xfrm>
        </p:spPr>
        <p:txBody>
          <a:bodyPr>
            <a:normAutofit fontScale="90000"/>
          </a:bodyPr>
          <a:lstStyle/>
          <a:p>
            <a:r>
              <a:rPr lang="sv-SE" dirty="0">
                <a:solidFill>
                  <a:schemeClr val="tx1"/>
                </a:solidFill>
              </a:rPr>
              <a:t>Därför är det viktigt att ha ett tydligt uppdrag</a:t>
            </a:r>
            <a:br>
              <a:rPr lang="sv-SE" dirty="0">
                <a:solidFill>
                  <a:schemeClr val="tx1"/>
                </a:solidFill>
              </a:rPr>
            </a:br>
            <a:endParaRPr lang="sv-SE" dirty="0">
              <a:solidFill>
                <a:schemeClr val="tx1"/>
              </a:solidFill>
            </a:endParaRPr>
          </a:p>
        </p:txBody>
      </p:sp>
      <p:sp>
        <p:nvSpPr>
          <p:cNvPr id="6" name="textruta 5">
            <a:extLst>
              <a:ext uri="{FF2B5EF4-FFF2-40B4-BE49-F238E27FC236}">
                <a16:creationId xmlns:a16="http://schemas.microsoft.com/office/drawing/2014/main" id="{F164211F-67C9-451B-8DD0-D0532FFBB069}"/>
              </a:ext>
            </a:extLst>
          </p:cNvPr>
          <p:cNvSpPr txBox="1"/>
          <p:nvPr/>
        </p:nvSpPr>
        <p:spPr>
          <a:xfrm>
            <a:off x="326640" y="995093"/>
            <a:ext cx="7745624" cy="3508653"/>
          </a:xfrm>
          <a:prstGeom prst="rect">
            <a:avLst/>
          </a:prstGeom>
          <a:noFill/>
        </p:spPr>
        <p:txBody>
          <a:bodyPr wrap="square" rtlCol="0">
            <a:spAutoFit/>
          </a:bodyPr>
          <a:lstStyle/>
          <a:p>
            <a:endParaRPr lang="sv-SE" sz="3400" dirty="0"/>
          </a:p>
          <a:p>
            <a:endParaRPr lang="sv-SE" sz="2000" dirty="0"/>
          </a:p>
          <a:p>
            <a:pPr marL="342891" indent="-342891">
              <a:buClr>
                <a:schemeClr val="accent2"/>
              </a:buClr>
              <a:buFont typeface="Arial" panose="020B0604020202020204" pitchFamily="34" charset="0"/>
              <a:buChar char="•"/>
            </a:pPr>
            <a:r>
              <a:rPr lang="sv-SE" sz="2400" dirty="0"/>
              <a:t>Minskar stress.</a:t>
            </a:r>
          </a:p>
          <a:p>
            <a:pPr marL="342891" indent="-342891">
              <a:buClr>
                <a:schemeClr val="accent2"/>
              </a:buClr>
              <a:buFont typeface="Arial" panose="020B0604020202020204" pitchFamily="34" charset="0"/>
              <a:buChar char="•"/>
            </a:pPr>
            <a:r>
              <a:rPr lang="sv-SE" sz="2400" dirty="0"/>
              <a:t>Ökad känsla av kontroll.</a:t>
            </a:r>
          </a:p>
          <a:p>
            <a:pPr marL="342891" indent="-342891">
              <a:buClr>
                <a:schemeClr val="accent2"/>
              </a:buClr>
              <a:buFont typeface="Arial" panose="020B0604020202020204" pitchFamily="34" charset="0"/>
              <a:buChar char="•"/>
            </a:pPr>
            <a:r>
              <a:rPr lang="sv-SE" sz="2400" dirty="0"/>
              <a:t>Lättare att prioritera.</a:t>
            </a:r>
          </a:p>
          <a:p>
            <a:pPr marL="342891" indent="-342891">
              <a:buClr>
                <a:schemeClr val="accent2"/>
              </a:buClr>
              <a:buFont typeface="Arial" panose="020B0604020202020204" pitchFamily="34" charset="0"/>
              <a:buChar char="•"/>
            </a:pPr>
            <a:r>
              <a:rPr lang="sv-SE" sz="2400" dirty="0"/>
              <a:t>Bättre samarbetsklimat.</a:t>
            </a:r>
          </a:p>
          <a:p>
            <a:pPr marL="342891" indent="-342891">
              <a:buClr>
                <a:schemeClr val="accent2"/>
              </a:buClr>
              <a:buFont typeface="Arial" panose="020B0604020202020204" pitchFamily="34" charset="0"/>
              <a:buChar char="•"/>
            </a:pPr>
            <a:r>
              <a:rPr lang="sv-SE" sz="2400" dirty="0"/>
              <a:t>Bättre kvalitet i verksamheten.</a:t>
            </a:r>
          </a:p>
          <a:p>
            <a:pPr marL="342891" indent="-342891">
              <a:buClr>
                <a:schemeClr val="accent2"/>
              </a:buClr>
              <a:buFont typeface="Arial" panose="020B0604020202020204" pitchFamily="34" charset="0"/>
              <a:buChar char="•"/>
            </a:pPr>
            <a:r>
              <a:rPr lang="sv-SE" sz="2400" dirty="0"/>
              <a:t>Ökad kundnöjdhet.</a:t>
            </a:r>
          </a:p>
          <a:p>
            <a:endParaRPr lang="sv-SE" sz="1200" dirty="0"/>
          </a:p>
          <a:p>
            <a:endParaRPr lang="sv-SE" sz="1200" dirty="0"/>
          </a:p>
        </p:txBody>
      </p:sp>
      <p:sp>
        <p:nvSpPr>
          <p:cNvPr id="7" name="Tankebubbla: moln 9"/>
          <p:cNvSpPr/>
          <p:nvPr/>
        </p:nvSpPr>
        <p:spPr>
          <a:xfrm>
            <a:off x="7451248" y="1052975"/>
            <a:ext cx="1503784" cy="968205"/>
          </a:xfrm>
          <a:prstGeom prst="cloudCallout">
            <a:avLst>
              <a:gd name="adj1" fmla="val 40482"/>
              <a:gd name="adj2" fmla="val 30195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sv-SE" sz="1400" dirty="0">
                <a:solidFill>
                  <a:schemeClr val="tx1"/>
                </a:solidFill>
              </a:rPr>
              <a:t>Varför ses vi? </a:t>
            </a:r>
          </a:p>
        </p:txBody>
      </p:sp>
      <p:sp>
        <p:nvSpPr>
          <p:cNvPr id="8" name="Tankebubbla: moln 12"/>
          <p:cNvSpPr/>
          <p:nvPr/>
        </p:nvSpPr>
        <p:spPr>
          <a:xfrm>
            <a:off x="9633600" y="2474087"/>
            <a:ext cx="2448272" cy="1063427"/>
          </a:xfrm>
          <a:prstGeom prst="cloudCallout">
            <a:avLst>
              <a:gd name="adj1" fmla="val -120983"/>
              <a:gd name="adj2" fmla="val 1890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sv-SE" sz="1400" dirty="0">
                <a:solidFill>
                  <a:schemeClr val="tx1"/>
                </a:solidFill>
              </a:rPr>
              <a:t>Vad förväntas vi åstadkomma som grupp?</a:t>
            </a:r>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411957" y="4914970"/>
            <a:ext cx="585764" cy="1389839"/>
          </a:xfrm>
          <a:prstGeom prst="rect">
            <a:avLst/>
          </a:prstGeom>
          <a:noFill/>
          <a:ln>
            <a:noFill/>
          </a:ln>
          <a:effectLst/>
          <a:scene3d>
            <a:camera prst="orthographicFront">
              <a:rot lat="0" lon="0" rev="0"/>
            </a:camera>
            <a:lightRig rig="threePt" dir="t"/>
          </a:scene3d>
        </p:spPr>
      </p:pic>
      <p:sp>
        <p:nvSpPr>
          <p:cNvPr id="10" name="Tankebubbla: moln 16"/>
          <p:cNvSpPr/>
          <p:nvPr/>
        </p:nvSpPr>
        <p:spPr>
          <a:xfrm>
            <a:off x="8960452" y="1272377"/>
            <a:ext cx="2631509" cy="1065819"/>
          </a:xfrm>
          <a:prstGeom prst="cloudCallout">
            <a:avLst>
              <a:gd name="adj1" fmla="val -31828"/>
              <a:gd name="adj2" fmla="val 1000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sv-SE" sz="1400" dirty="0">
                <a:solidFill>
                  <a:schemeClr val="tx1"/>
                </a:solidFill>
              </a:rPr>
              <a:t>Vad är det vi ska göra tillsammans? </a:t>
            </a:r>
          </a:p>
        </p:txBody>
      </p:sp>
      <p:sp>
        <p:nvSpPr>
          <p:cNvPr id="11" name="Tankebubbla: moln 18">
            <a:extLst>
              <a:ext uri="{FF2B5EF4-FFF2-40B4-BE49-F238E27FC236}">
                <a16:creationId xmlns:a16="http://schemas.microsoft.com/office/drawing/2014/main" id="{054EE75E-F80A-46AE-B3A2-7EA6C226B843}"/>
              </a:ext>
            </a:extLst>
          </p:cNvPr>
          <p:cNvSpPr/>
          <p:nvPr/>
        </p:nvSpPr>
        <p:spPr>
          <a:xfrm>
            <a:off x="9193863" y="3651958"/>
            <a:ext cx="1503784" cy="968205"/>
          </a:xfrm>
          <a:prstGeom prst="cloudCallout">
            <a:avLst>
              <a:gd name="adj1" fmla="val -125865"/>
              <a:gd name="adj2" fmla="val 9912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sv-SE" sz="1400" dirty="0">
                <a:solidFill>
                  <a:schemeClr val="tx1"/>
                </a:solidFill>
              </a:rPr>
              <a:t>Varför finns vi? </a:t>
            </a:r>
          </a:p>
        </p:txBody>
      </p:sp>
      <p:sp>
        <p:nvSpPr>
          <p:cNvPr id="12" name="Tankebubbla: moln 10"/>
          <p:cNvSpPr/>
          <p:nvPr/>
        </p:nvSpPr>
        <p:spPr>
          <a:xfrm>
            <a:off x="6745591" y="2749420"/>
            <a:ext cx="2448272" cy="1063427"/>
          </a:xfrm>
          <a:prstGeom prst="cloudCallout">
            <a:avLst>
              <a:gd name="adj1" fmla="val -3267"/>
              <a:gd name="adj2" fmla="val 1691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sv-SE" sz="1400" dirty="0">
                <a:solidFill>
                  <a:schemeClr val="tx1"/>
                </a:solidFill>
              </a:rPr>
              <a:t>Vad är det vi ska göra? </a:t>
            </a:r>
          </a:p>
        </p:txBody>
      </p:sp>
      <p:sp>
        <p:nvSpPr>
          <p:cNvPr id="13" name="textruta 12">
            <a:extLst>
              <a:ext uri="{FF2B5EF4-FFF2-40B4-BE49-F238E27FC236}">
                <a16:creationId xmlns:a16="http://schemas.microsoft.com/office/drawing/2014/main" id="{E9F6500E-0EA2-4312-9D7F-153956144044}"/>
              </a:ext>
            </a:extLst>
          </p:cNvPr>
          <p:cNvSpPr txBox="1"/>
          <p:nvPr/>
        </p:nvSpPr>
        <p:spPr>
          <a:xfrm>
            <a:off x="227739" y="5058556"/>
            <a:ext cx="6541841" cy="523220"/>
          </a:xfrm>
          <a:prstGeom prst="rect">
            <a:avLst/>
          </a:prstGeom>
          <a:noFill/>
        </p:spPr>
        <p:txBody>
          <a:bodyPr wrap="square" rtlCol="0">
            <a:spAutoFit/>
          </a:bodyPr>
          <a:lstStyle/>
          <a:p>
            <a:pPr>
              <a:buNone/>
            </a:pPr>
            <a:r>
              <a:rPr lang="en-US" sz="1400" dirty="0" err="1"/>
              <a:t>Källa</a:t>
            </a:r>
            <a:r>
              <a:rPr lang="en-US" sz="1400" dirty="0"/>
              <a:t>: Goal setting theory Edwin Locke </a:t>
            </a:r>
            <a:r>
              <a:rPr lang="en-US" sz="1400" dirty="0" err="1"/>
              <a:t>och</a:t>
            </a:r>
            <a:r>
              <a:rPr lang="en-US" sz="1400" dirty="0"/>
              <a:t> Gary Latham, </a:t>
            </a:r>
            <a:r>
              <a:rPr lang="de-DE" sz="1400" dirty="0" err="1"/>
              <a:t>Alignment</a:t>
            </a:r>
            <a:r>
              <a:rPr lang="de-DE" sz="1400" dirty="0"/>
              <a:t> stress Ulrika von Thiele Schwarz, </a:t>
            </a:r>
            <a:r>
              <a:rPr lang="sv-SE" sz="1400" dirty="0"/>
              <a:t>teori om Krav och resurser </a:t>
            </a:r>
            <a:r>
              <a:rPr lang="sv-SE" sz="1400" dirty="0" err="1"/>
              <a:t>Bakker</a:t>
            </a:r>
            <a:r>
              <a:rPr lang="sv-SE" sz="1400" dirty="0"/>
              <a:t> och </a:t>
            </a:r>
            <a:r>
              <a:rPr lang="sv-SE" sz="1400" dirty="0" err="1"/>
              <a:t>Demerouti</a:t>
            </a:r>
            <a:r>
              <a:rPr lang="sv-SE" sz="1400" dirty="0"/>
              <a:t>.</a:t>
            </a:r>
          </a:p>
        </p:txBody>
      </p:sp>
    </p:spTree>
    <p:extLst>
      <p:ext uri="{BB962C8B-B14F-4D97-AF65-F5344CB8AC3E}">
        <p14:creationId xmlns:p14="http://schemas.microsoft.com/office/powerpoint/2010/main" val="406955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589973-243E-F540-07C3-7BC9AF412B0E}"/>
              </a:ext>
            </a:extLst>
          </p:cNvPr>
          <p:cNvSpPr>
            <a:spLocks noGrp="1"/>
          </p:cNvSpPr>
          <p:nvPr>
            <p:ph type="title"/>
          </p:nvPr>
        </p:nvSpPr>
        <p:spPr/>
        <p:txBody>
          <a:bodyPr/>
          <a:lstStyle/>
          <a:p>
            <a:r>
              <a:rPr lang="sv-SE" dirty="0" err="1">
                <a:solidFill>
                  <a:schemeClr val="tx1"/>
                </a:solidFill>
              </a:rPr>
              <a:t>SMARTa</a:t>
            </a:r>
            <a:r>
              <a:rPr lang="sv-SE" dirty="0">
                <a:solidFill>
                  <a:schemeClr val="tx1"/>
                </a:solidFill>
              </a:rPr>
              <a:t> mål </a:t>
            </a:r>
            <a:endParaRPr lang="sv-SE" dirty="0"/>
          </a:p>
        </p:txBody>
      </p:sp>
      <p:sp>
        <p:nvSpPr>
          <p:cNvPr id="3" name="Platshållare för innehåll 2">
            <a:extLst>
              <a:ext uri="{FF2B5EF4-FFF2-40B4-BE49-F238E27FC236}">
                <a16:creationId xmlns:a16="http://schemas.microsoft.com/office/drawing/2014/main" id="{902A5673-66E4-5E5C-E41B-2E9FD91ADAAE}"/>
              </a:ext>
            </a:extLst>
          </p:cNvPr>
          <p:cNvSpPr>
            <a:spLocks noGrp="1"/>
          </p:cNvSpPr>
          <p:nvPr>
            <p:ph sz="quarter" idx="13"/>
          </p:nvPr>
        </p:nvSpPr>
        <p:spPr/>
        <p:txBody>
          <a:bodyPr/>
          <a:lstStyle/>
          <a:p>
            <a:r>
              <a:rPr lang="sv-SE" sz="2400" dirty="0"/>
              <a:t>Specifika: Vad skall uppnås! </a:t>
            </a:r>
          </a:p>
          <a:p>
            <a:r>
              <a:rPr lang="sv-SE" sz="2400" dirty="0"/>
              <a:t>Mätbara: Hur vet du att du lyckats, att du är på rätt väg?</a:t>
            </a:r>
          </a:p>
          <a:p>
            <a:r>
              <a:rPr lang="sv-SE" sz="2400" dirty="0"/>
              <a:t>Attraktiva/Accepterade: Är du med på tåget?</a:t>
            </a:r>
          </a:p>
          <a:p>
            <a:r>
              <a:rPr lang="sv-SE" sz="2400" dirty="0"/>
              <a:t>Realistiska: Rimligt att nå? Hinder?</a:t>
            </a:r>
          </a:p>
          <a:p>
            <a:r>
              <a:rPr lang="sv-SE" sz="2400" dirty="0"/>
              <a:t>Tidsatta: När ska det vara klart?</a:t>
            </a:r>
          </a:p>
          <a:p>
            <a:endParaRPr lang="sv-SE" dirty="0"/>
          </a:p>
        </p:txBody>
      </p:sp>
    </p:spTree>
    <p:extLst>
      <p:ext uri="{BB962C8B-B14F-4D97-AF65-F5344CB8AC3E}">
        <p14:creationId xmlns:p14="http://schemas.microsoft.com/office/powerpoint/2010/main" val="109464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74AB9D-C128-ABA9-8274-020020CB1B6D}"/>
              </a:ext>
            </a:extLst>
          </p:cNvPr>
          <p:cNvSpPr>
            <a:spLocks noGrp="1"/>
          </p:cNvSpPr>
          <p:nvPr>
            <p:ph type="title"/>
          </p:nvPr>
        </p:nvSpPr>
        <p:spPr/>
        <p:txBody>
          <a:bodyPr/>
          <a:lstStyle/>
          <a:p>
            <a:r>
              <a:rPr lang="sv-SE" dirty="0">
                <a:solidFill>
                  <a:schemeClr val="tx1"/>
                </a:solidFill>
              </a:rPr>
              <a:t>Ledningsgruppens roll och mandat</a:t>
            </a:r>
            <a:endParaRPr lang="sv-SE" dirty="0"/>
          </a:p>
        </p:txBody>
      </p:sp>
      <p:sp>
        <p:nvSpPr>
          <p:cNvPr id="3" name="Platshållare för innehåll 2">
            <a:extLst>
              <a:ext uri="{FF2B5EF4-FFF2-40B4-BE49-F238E27FC236}">
                <a16:creationId xmlns:a16="http://schemas.microsoft.com/office/drawing/2014/main" id="{C0E34B7A-58A6-7D68-9E8D-C47FACD77967}"/>
              </a:ext>
            </a:extLst>
          </p:cNvPr>
          <p:cNvSpPr>
            <a:spLocks noGrp="1"/>
          </p:cNvSpPr>
          <p:nvPr>
            <p:ph sz="quarter" idx="13"/>
          </p:nvPr>
        </p:nvSpPr>
        <p:spPr/>
        <p:txBody>
          <a:bodyPr/>
          <a:lstStyle/>
          <a:p>
            <a:pPr marL="0" indent="0">
              <a:buNone/>
            </a:pPr>
            <a:r>
              <a:rPr lang="sv-SE" b="1" dirty="0"/>
              <a:t>Förväntningar på rollen </a:t>
            </a:r>
          </a:p>
          <a:p>
            <a:pPr lvl="1"/>
            <a:r>
              <a:rPr lang="sv-SE" dirty="0"/>
              <a:t>Uppifrån - ledningen</a:t>
            </a:r>
          </a:p>
          <a:p>
            <a:pPr lvl="1"/>
            <a:r>
              <a:rPr lang="sv-SE" dirty="0"/>
              <a:t>Från sidan – stödfunktioner</a:t>
            </a:r>
          </a:p>
          <a:p>
            <a:pPr lvl="1"/>
            <a:r>
              <a:rPr lang="sv-SE" dirty="0"/>
              <a:t>Underifrån – medarbetare </a:t>
            </a:r>
          </a:p>
          <a:p>
            <a:pPr lvl="1"/>
            <a:endParaRPr lang="sv-SE" dirty="0"/>
          </a:p>
          <a:p>
            <a:pPr marL="0" indent="0">
              <a:buNone/>
            </a:pPr>
            <a:r>
              <a:rPr lang="sv-SE" b="1" dirty="0"/>
              <a:t>Mandat</a:t>
            </a:r>
            <a:r>
              <a:rPr lang="sv-SE" dirty="0"/>
              <a:t> = i vilken utsträckning du i din roll har möjlighet att representera kommunens högsta ledning i de frågor och situationer du hamnar i att hantera, prioriteringar du behöver göra och beslut du måste fatta.</a:t>
            </a:r>
          </a:p>
          <a:p>
            <a:endParaRPr lang="sv-SE" dirty="0"/>
          </a:p>
        </p:txBody>
      </p:sp>
    </p:spTree>
    <p:extLst>
      <p:ext uri="{BB962C8B-B14F-4D97-AF65-F5344CB8AC3E}">
        <p14:creationId xmlns:p14="http://schemas.microsoft.com/office/powerpoint/2010/main" val="3665785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2">
      <a:dk1>
        <a:sysClr val="windowText" lastClr="000000"/>
      </a:dk1>
      <a:lt1>
        <a:sysClr val="window" lastClr="FFFFFF"/>
      </a:lt1>
      <a:dk2>
        <a:srgbClr val="0000FF"/>
      </a:dk2>
      <a:lt2>
        <a:srgbClr val="000000"/>
      </a:lt2>
      <a:accent1>
        <a:srgbClr val="8FB63F"/>
      </a:accent1>
      <a:accent2>
        <a:srgbClr val="E28F27"/>
      </a:accent2>
      <a:accent3>
        <a:srgbClr val="DC4228"/>
      </a:accent3>
      <a:accent4>
        <a:srgbClr val="0081C5"/>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Haninge kommun</Template>
  <TotalTime>0</TotalTime>
  <Words>3403</Words>
  <Application>Microsoft Office PowerPoint</Application>
  <PresentationFormat>Bredbild</PresentationFormat>
  <Paragraphs>293</Paragraphs>
  <Slides>15</Slides>
  <Notes>13</Notes>
  <HiddenSlides>1</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Calibri</vt:lpstr>
      <vt:lpstr>Corbel</vt:lpstr>
      <vt:lpstr>Garamond</vt:lpstr>
      <vt:lpstr>Times</vt:lpstr>
      <vt:lpstr>Haninge kommun</vt:lpstr>
      <vt:lpstr>Översikt körschema workshop Tydliga uppdrag – ledningsgruppen och arbetsgruppen</vt:lpstr>
      <vt:lpstr>Workshop Skapa samsyn och tydlighet om ledningsgruppens uppdrag   </vt:lpstr>
      <vt:lpstr>PowerPoint-presentation</vt:lpstr>
      <vt:lpstr>Agenda</vt:lpstr>
      <vt:lpstr>Friskfaktorer</vt:lpstr>
      <vt:lpstr>Ledarskap och grupputveckling baserad på forskning </vt:lpstr>
      <vt:lpstr>Därför är det viktigt att ha ett tydligt uppdrag </vt:lpstr>
      <vt:lpstr>SMARTa mål </vt:lpstr>
      <vt:lpstr>Ledningsgruppens roll och mandat</vt:lpstr>
      <vt:lpstr>Faser i grupputveckling – samarbete/spelregler</vt:lpstr>
      <vt:lpstr>PowerPoint-presentation</vt:lpstr>
      <vt:lpstr>Övning - Ledningsgruppens uppdrag</vt:lpstr>
      <vt:lpstr>PowerPoint-presentation</vt:lpstr>
      <vt:lpstr>Arbetsmiljö, ledarskap och medarbetarskap hänger ihop!</vt:lpstr>
      <vt:lpstr>Tack för idag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Linda Öhman</cp:lastModifiedBy>
  <cp:revision>419</cp:revision>
  <cp:lastPrinted>2022-11-25T07:31:06Z</cp:lastPrinted>
  <dcterms:created xsi:type="dcterms:W3CDTF">2020-01-15T11:02:53Z</dcterms:created>
  <dcterms:modified xsi:type="dcterms:W3CDTF">2023-06-07T12:53:34Z</dcterms:modified>
</cp:coreProperties>
</file>