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575" r:id="rId2"/>
    <p:sldId id="545" r:id="rId3"/>
    <p:sldId id="538" r:id="rId4"/>
    <p:sldId id="543" r:id="rId5"/>
    <p:sldId id="544" r:id="rId6"/>
    <p:sldId id="537" r:id="rId7"/>
    <p:sldId id="576"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24" autoAdjust="0"/>
  </p:normalViewPr>
  <p:slideViewPr>
    <p:cSldViewPr snapToGrid="0" showGuides="1">
      <p:cViewPr varScale="1">
        <p:scale>
          <a:sx n="48" d="100"/>
          <a:sy n="48" d="100"/>
        </p:scale>
        <p:origin x="909"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9007CB-1173-4821-A8C9-A2B4DCBBDDD2}" type="datetimeFigureOut">
              <a:rPr lang="sv-SE" smtClean="0"/>
              <a:t>2023-07-03</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15E2-C6C9-401D-9E09-216972CD6236}" type="datetimeFigureOut">
              <a:rPr lang="sv-SE" smtClean="0"/>
              <a:t>2023-07-03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här materialet fungerar som stöd till dig som chef när du </a:t>
            </a:r>
            <a:r>
              <a:rPr lang="sv-SE" b="1" u="sng" baseline="0" dirty="0"/>
              <a:t>inför</a:t>
            </a:r>
            <a:r>
              <a:rPr lang="sv-SE" baseline="0" dirty="0"/>
              <a:t> kommande APU informerar dina medarbetare om:</a:t>
            </a:r>
          </a:p>
          <a:p>
            <a:endParaRPr lang="sv-SE" baseline="0" dirty="0"/>
          </a:p>
          <a:p>
            <a:pPr marL="171450" indent="-171450">
              <a:buFontTx/>
              <a:buChar char="-"/>
            </a:pPr>
            <a:r>
              <a:rPr lang="sv-SE" baseline="0" dirty="0"/>
              <a:t>Varför vi gör arbetsplatsundersökning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v-SE" sz="1200" kern="1200" baseline="0" dirty="0">
                <a:solidFill>
                  <a:schemeClr val="tx1"/>
                </a:solidFill>
                <a:latin typeface="Times" pitchFamily="-16" charset="0"/>
                <a:ea typeface="+mn-ea"/>
                <a:cs typeface="+mn-cs"/>
              </a:rPr>
              <a:t>Tillbakablick – vår handlingsplan utifrån APU-resultatet år 2022</a:t>
            </a:r>
          </a:p>
          <a:p>
            <a:pPr marL="171450" indent="-171450">
              <a:buFontTx/>
              <a:buChar char="-"/>
            </a:pPr>
            <a:r>
              <a:rPr lang="sv-SE" baseline="0" dirty="0"/>
              <a:t>Sekretess</a:t>
            </a:r>
          </a:p>
          <a:p>
            <a:pPr marL="171450" indent="-171450">
              <a:buFontTx/>
              <a:buChar char="-"/>
            </a:pPr>
            <a:r>
              <a:rPr lang="sv-SE" baseline="0" dirty="0"/>
              <a:t>Tidplan för APU</a:t>
            </a:r>
          </a:p>
          <a:p>
            <a:endParaRPr lang="sv-SE" baseline="0"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a:t>
            </a:fld>
            <a:endParaRPr lang="en-US"/>
          </a:p>
        </p:txBody>
      </p:sp>
    </p:spTree>
    <p:extLst>
      <p:ext uri="{BB962C8B-B14F-4D97-AF65-F5344CB8AC3E}">
        <p14:creationId xmlns:p14="http://schemas.microsoft.com/office/powerpoint/2010/main" val="411831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50825" y="138113"/>
            <a:ext cx="5243513" cy="2951162"/>
          </a:xfrm>
        </p:spPr>
      </p:sp>
      <p:sp>
        <p:nvSpPr>
          <p:cNvPr id="3" name="Platshållare för anteckningar 2"/>
          <p:cNvSpPr>
            <a:spLocks noGrp="1"/>
          </p:cNvSpPr>
          <p:nvPr>
            <p:ph type="body" idx="1"/>
          </p:nvPr>
        </p:nvSpPr>
        <p:spPr>
          <a:xfrm>
            <a:off x="518517" y="3307135"/>
            <a:ext cx="5904656" cy="6264696"/>
          </a:xfrm>
        </p:spPr>
        <p:txBody>
          <a:bodyPr/>
          <a:lstStyle/>
          <a:p>
            <a:r>
              <a:rPr lang="sv-SE" sz="1200" kern="1200" dirty="0">
                <a:solidFill>
                  <a:schemeClr val="tx1"/>
                </a:solidFill>
                <a:effectLst/>
                <a:latin typeface="Times" pitchFamily="-16" charset="0"/>
                <a:ea typeface="+mn-ea"/>
                <a:cs typeface="+mn-cs"/>
              </a:rPr>
              <a:t>Det är viktigt att arbetsmiljöarbetet är en del av arbetsvardagen och integreras med övrig verksamhetsutveckling. Att kontinuerligt ringa in vad vi behöver för att må bra i arbetet och kunna göra ett bra jobb är att arbeta främjande med att utveckla vår arbetsmiljö och verksamhet.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Forskare har ringat in vilka faktorer som bidrar till att medarbetare mår bra och att sjukfrånvaron hålls nere på en arbetsplats. Friskfaktorerna är:</a:t>
            </a:r>
          </a:p>
          <a:p>
            <a:pPr marL="171450" lvl="0" indent="-171450">
              <a:buFont typeface="Arial" panose="020B0604020202020204" pitchFamily="34" charset="0"/>
              <a:buChar char="•"/>
            </a:pPr>
            <a:r>
              <a:rPr lang="sv-SE" dirty="0"/>
              <a:t>Tydligt uppdrag.</a:t>
            </a:r>
          </a:p>
          <a:p>
            <a:pPr marL="171450" lvl="0" indent="-171450">
              <a:buFont typeface="Arial" panose="020B0604020202020204" pitchFamily="34" charset="0"/>
              <a:buChar char="•"/>
            </a:pPr>
            <a:r>
              <a:rPr lang="sv-SE" dirty="0"/>
              <a:t>Rolltydlighet i arbetet och att målen är tydliga och kända.</a:t>
            </a:r>
          </a:p>
          <a:p>
            <a:pPr marL="171450" lvl="0" indent="-171450">
              <a:buFont typeface="Arial" panose="020B0604020202020204" pitchFamily="34" charset="0"/>
              <a:buChar char="•"/>
            </a:pPr>
            <a:r>
              <a:rPr lang="sv-SE" dirty="0"/>
              <a:t>Gott samarbete och teamarbete.</a:t>
            </a:r>
          </a:p>
          <a:p>
            <a:pPr marL="171450" lvl="0" indent="-171450">
              <a:buFont typeface="Arial" panose="020B0604020202020204" pitchFamily="34" charset="0"/>
              <a:buChar char="•"/>
            </a:pPr>
            <a:r>
              <a:rPr lang="sv-SE" dirty="0"/>
              <a:t>En välutvecklad kommunikation och feedback.</a:t>
            </a:r>
          </a:p>
          <a:p>
            <a:pPr marL="171450" lvl="0" indent="-171450">
              <a:buFont typeface="Arial" panose="020B0604020202020204" pitchFamily="34" charset="0"/>
              <a:buChar char="•"/>
            </a:pPr>
            <a:r>
              <a:rPr lang="sv-SE" dirty="0"/>
              <a:t>Delaktighet och möjlighet att påverka beslut.</a:t>
            </a:r>
          </a:p>
          <a:p>
            <a:pPr marL="171450" lvl="0" indent="-171450">
              <a:buFont typeface="Arial" panose="020B0604020202020204" pitchFamily="34" charset="0"/>
              <a:buChar char="•"/>
            </a:pPr>
            <a:r>
              <a:rPr lang="sv-SE" dirty="0"/>
              <a:t>En rättvis och transparent organisation.</a:t>
            </a:r>
          </a:p>
          <a:p>
            <a:pPr marL="171450" lvl="0" indent="-171450">
              <a:buFont typeface="Arial" panose="020B0604020202020204" pitchFamily="34" charset="0"/>
              <a:buChar char="•"/>
            </a:pPr>
            <a:r>
              <a:rPr lang="sv-SE" dirty="0"/>
              <a:t>Prioritering av arbetsuppgifter vid hög arbetsbelastning.</a:t>
            </a:r>
          </a:p>
          <a:p>
            <a:pPr marL="171450" lvl="0" indent="-171450">
              <a:buFont typeface="Arial" panose="020B0604020202020204" pitchFamily="34" charset="0"/>
              <a:buChar char="•"/>
            </a:pPr>
            <a:r>
              <a:rPr lang="sv-SE" dirty="0"/>
              <a:t>Kompetensutveckling under hela karriären och möjlighet till anpassning och byte av arbetsuppgifter.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dirty="0"/>
              <a:t>Ett närvarande, tillitsfullt och engagerat ledarskap.</a:t>
            </a:r>
          </a:p>
          <a:p>
            <a:pPr marL="171450" lvl="0" indent="-171450">
              <a:buFont typeface="Arial" panose="020B0604020202020204" pitchFamily="34" charset="0"/>
              <a:buChar char="•"/>
            </a:pPr>
            <a:r>
              <a:rPr lang="sv-SE" dirty="0"/>
              <a:t>Ett välfungerande systematiskt arbetsmiljöarbete (SAM) i vardagen.</a:t>
            </a:r>
          </a:p>
          <a:p>
            <a:pPr marL="171450" indent="-171450">
              <a:buFont typeface="Arial" panose="020B0604020202020204" pitchFamily="34" charset="0"/>
              <a:buChar char="•"/>
            </a:pPr>
            <a:r>
              <a:rPr lang="sv-SE" dirty="0"/>
              <a:t>Ett väl fungerande rehabiliteringsarbete för kort- och långtidsjukfrånvaro</a:t>
            </a:r>
          </a:p>
          <a:p>
            <a:endParaRPr lang="sv-SE" sz="1200" b="0" kern="1200" dirty="0">
              <a:solidFill>
                <a:schemeClr val="tx1"/>
              </a:solidFill>
              <a:effectLst/>
              <a:latin typeface="Times" pitchFamily="-16"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t>Källa: https://www.suntarbetsliv.se/forskning/ledarskap-och-organisation/sa-far-ni-en-friskare-arbetsplats-8-sakra-satt/. https://www.av.se/globalassets/filer/publikationer/rapporter/rap-2021-2-friskfaktorer-som-kan-matas-och-foljas-over-tid.pdf</a:t>
            </a:r>
            <a:endParaRPr lang="sv-SE" sz="1200" dirty="0"/>
          </a:p>
          <a:p>
            <a:endParaRPr lang="sv-SE" sz="1200" b="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3759761-9EC3-BC46-AA52-FD0C8C7C84B7}" type="slidenum">
              <a:rPr kumimoji="0" lang="en-US"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274732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2550" y="138113"/>
            <a:ext cx="3455988" cy="1944687"/>
          </a:xfrm>
        </p:spPr>
      </p:sp>
      <p:sp>
        <p:nvSpPr>
          <p:cNvPr id="3" name="Platshållare för anteckningar 2"/>
          <p:cNvSpPr>
            <a:spLocks noGrp="1"/>
          </p:cNvSpPr>
          <p:nvPr>
            <p:ph type="body" idx="1"/>
          </p:nvPr>
        </p:nvSpPr>
        <p:spPr>
          <a:xfrm>
            <a:off x="374501" y="2227015"/>
            <a:ext cx="6120680" cy="7272808"/>
          </a:xfrm>
        </p:spPr>
        <p:txBody>
          <a:bodyPr/>
          <a:lstStyle/>
          <a:p>
            <a:r>
              <a:rPr lang="sv-SE" baseline="0" dirty="0"/>
              <a:t>Det är många lagar och föreskrifter som styr vårt arbetsmiljöarbete, men det viktigaste är den gemensamma dialogen. Det är den som är en nyckel till framgång för att framtidssäkra vår organisation.</a:t>
            </a: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154933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2950"/>
            <a:ext cx="6616700" cy="3722688"/>
          </a:xfrm>
        </p:spPr>
      </p:sp>
      <p:sp>
        <p:nvSpPr>
          <p:cNvPr id="3" name="Platshållare för anteckningar 2"/>
          <p:cNvSpPr>
            <a:spLocks noGrp="1"/>
          </p:cNvSpPr>
          <p:nvPr>
            <p:ph type="body" idx="1"/>
          </p:nvPr>
        </p:nvSpPr>
        <p:spPr/>
        <p:txBody>
          <a:bodyPr/>
          <a:lstStyle/>
          <a:p>
            <a:r>
              <a:rPr lang="sv-SE" b="0" baseline="0" dirty="0"/>
              <a:t>Här skriver du in de utvecklingsområden/åtgärder som fanns med i handlingsplanen från förra årets APU för att synliggöra var ni är i ert utvecklingsarbete. Genom k</a:t>
            </a:r>
            <a:r>
              <a:rPr lang="sv-SE" sz="1200" b="0" dirty="0">
                <a:solidFill>
                  <a:schemeClr val="tx1"/>
                </a:solidFill>
              </a:rPr>
              <a:t>ontinuerlig uppföljning synliggör ni om </a:t>
            </a:r>
            <a:r>
              <a:rPr lang="sv-SE" sz="1200" dirty="0">
                <a:solidFill>
                  <a:schemeClr val="tx1"/>
                </a:solidFill>
              </a:rPr>
              <a:t>utvecklingsarbetet får de effekter som är nödvändiga för att utveckla arbetsmiljön och verksamheten.</a:t>
            </a:r>
          </a:p>
          <a:p>
            <a:endParaRPr lang="sv-SE" b="0" baseline="0"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8996F9-5F9A-440E-BE14-62843247AFEF}" type="slidenum">
              <a:rPr kumimoji="0" lang="sv-SE" altLang="sv-SE" sz="1200" b="0" i="0" u="none" strike="noStrike" kern="1200" cap="none" spc="0" normalizeH="0" baseline="0" noProof="0" smtClean="0">
                <a:ln>
                  <a:noFill/>
                </a:ln>
                <a:solidFill>
                  <a:srgbClr val="1F497D"/>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sv-SE" altLang="sv-SE" sz="1200" b="0" i="0" u="none" strike="noStrike" kern="1200" cap="none" spc="0" normalizeH="0" baseline="0" noProof="0">
              <a:ln>
                <a:noFill/>
              </a:ln>
              <a:solidFill>
                <a:srgbClr val="1F497D"/>
              </a:solidFill>
              <a:effectLst/>
              <a:uLnTx/>
              <a:uFillTx/>
              <a:latin typeface="Garamond" pitchFamily="18" charset="0"/>
              <a:ea typeface="+mn-ea"/>
              <a:cs typeface="+mn-cs"/>
            </a:endParaRPr>
          </a:p>
        </p:txBody>
      </p:sp>
    </p:spTree>
    <p:extLst>
      <p:ext uri="{BB962C8B-B14F-4D97-AF65-F5344CB8AC3E}">
        <p14:creationId xmlns:p14="http://schemas.microsoft.com/office/powerpoint/2010/main" val="375367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31788" y="744538"/>
            <a:ext cx="4683125" cy="2635250"/>
          </a:xfrm>
        </p:spPr>
      </p:sp>
      <p:sp>
        <p:nvSpPr>
          <p:cNvPr id="3" name="Platshållare för anteckningar 2"/>
          <p:cNvSpPr>
            <a:spLocks noGrp="1"/>
          </p:cNvSpPr>
          <p:nvPr>
            <p:ph type="body" idx="1"/>
          </p:nvPr>
        </p:nvSpPr>
        <p:spPr>
          <a:xfrm>
            <a:off x="806549" y="3595167"/>
            <a:ext cx="4984962" cy="5544616"/>
          </a:xfrm>
        </p:spPr>
        <p:txBody>
          <a:bodyPr/>
          <a:lstStyle/>
          <a:p>
            <a:r>
              <a:rPr lang="sv-SE" sz="1200" kern="1200" dirty="0">
                <a:solidFill>
                  <a:schemeClr val="tx1"/>
                </a:solidFill>
                <a:effectLst/>
                <a:latin typeface="Times" pitchFamily="-16" charset="0"/>
                <a:ea typeface="+mn-ea"/>
                <a:cs typeface="+mn-cs"/>
              </a:rPr>
              <a:t>Enkätsvaren hanteras med full sekretess. Enkäten hanteras av en extern leverantör och tillåter inte identifiering av enskilda medarbetare. Alla chefer får samma standardrapport. Rapporter tas fram om minst 5 personer eller minst 50 % (summan av 50 % får inte vara färre än 5 personer) av gruppen har svarat. Bakgrundsvariablerna används endast i kommun­övergripande analys. </a:t>
            </a:r>
          </a:p>
          <a:p>
            <a:r>
              <a:rPr lang="sv-SE" sz="1200" kern="1200" dirty="0">
                <a:solidFill>
                  <a:schemeClr val="tx1"/>
                </a:solidFill>
                <a:effectLst/>
                <a:latin typeface="Times" pitchFamily="-16" charset="0"/>
                <a:ea typeface="+mn-ea"/>
                <a:cs typeface="+mn-cs"/>
              </a:rPr>
              <a:t>Kränkande</a:t>
            </a:r>
            <a:r>
              <a:rPr lang="sv-SE" sz="1200" kern="1200" baseline="0" dirty="0">
                <a:solidFill>
                  <a:schemeClr val="tx1"/>
                </a:solidFill>
                <a:effectLst/>
                <a:latin typeface="Times" pitchFamily="-16" charset="0"/>
                <a:ea typeface="+mn-ea"/>
                <a:cs typeface="+mn-cs"/>
              </a:rPr>
              <a:t> särbehandling:</a:t>
            </a:r>
          </a:p>
          <a:p>
            <a:pPr marL="171450"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Redovisas på tre nivåer, givet att det finns minst tio svarande på respektive nivå</a:t>
            </a:r>
          </a:p>
          <a:p>
            <a:pPr marL="628650" lvl="1"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Kommunen totalt</a:t>
            </a:r>
          </a:p>
          <a:p>
            <a:pPr marL="628650" lvl="1"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Per förvaltning</a:t>
            </a:r>
          </a:p>
          <a:p>
            <a:pPr marL="628650" lvl="1" indent="-171450">
              <a:buFont typeface="Arial" panose="020B0604020202020204" pitchFamily="34" charset="0"/>
              <a:buChar char="•"/>
            </a:pPr>
            <a:r>
              <a:rPr lang="sv-SE" sz="1200" kern="1200" baseline="0" dirty="0">
                <a:solidFill>
                  <a:schemeClr val="tx1"/>
                </a:solidFill>
                <a:effectLst/>
                <a:latin typeface="Times" pitchFamily="-16" charset="0"/>
                <a:ea typeface="+mn-ea"/>
                <a:cs typeface="+mn-cs"/>
              </a:rPr>
              <a:t>Per avdelning</a:t>
            </a:r>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5</a:t>
            </a:fld>
            <a:endParaRPr lang="sv-SE" altLang="sv-SE"/>
          </a:p>
        </p:txBody>
      </p:sp>
    </p:spTree>
    <p:extLst>
      <p:ext uri="{BB962C8B-B14F-4D97-AF65-F5344CB8AC3E}">
        <p14:creationId xmlns:p14="http://schemas.microsoft.com/office/powerpoint/2010/main" val="220180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31788" y="744538"/>
            <a:ext cx="4683125" cy="2635250"/>
          </a:xfrm>
        </p:spPr>
      </p:sp>
      <p:sp>
        <p:nvSpPr>
          <p:cNvPr id="3" name="Platshållare för anteckningar 2"/>
          <p:cNvSpPr>
            <a:spLocks noGrp="1"/>
          </p:cNvSpPr>
          <p:nvPr>
            <p:ph type="body" idx="1"/>
          </p:nvPr>
        </p:nvSpPr>
        <p:spPr>
          <a:xfrm>
            <a:off x="806549" y="3595167"/>
            <a:ext cx="4984962" cy="554461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1" i="0" u="none" strike="noStrike" kern="0" cap="none" spc="0" normalizeH="0" baseline="0" noProof="0" dirty="0">
                <a:ln>
                  <a:noFill/>
                </a:ln>
                <a:solidFill>
                  <a:prstClr val="black"/>
                </a:solidFill>
                <a:effectLst/>
                <a:uLnTx/>
                <a:uFillTx/>
              </a:rPr>
              <a:t>Berätta det du anser är relevant rörande tidplanen: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0" i="0" u="none" strike="noStrike" kern="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200" b="0" i="0" u="none" strike="noStrike" kern="0" cap="none" spc="0" normalizeH="0" baseline="0" noProof="0" dirty="0">
                <a:ln>
                  <a:noFill/>
                </a:ln>
                <a:solidFill>
                  <a:prstClr val="black"/>
                </a:solidFill>
                <a:effectLst/>
                <a:uLnTx/>
                <a:uFillTx/>
              </a:rPr>
              <a:t>Augusti-September. </a:t>
            </a:r>
            <a:r>
              <a:rPr lang="sv-SE" sz="1200" kern="0" dirty="0">
                <a:solidFill>
                  <a:prstClr val="black"/>
                </a:solidFill>
              </a:rPr>
              <a:t>Information på APT att APU genomförs, att det är en möjlighet att påverka arbetsmiljön samt reflektioner kring föregående års undersökning.</a:t>
            </a:r>
            <a:endParaRPr kumimoji="0" lang="sv-SE" sz="1200" b="0" i="0" u="none" strike="noStrike" kern="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14/9 Cheferna går in och kollar att personalgrupperna är korrekt inmatade i undersökningsverktyget (APU-portalen) samt genererar </a:t>
            </a:r>
            <a:r>
              <a:rPr lang="sv-SE" sz="1200" kern="0" dirty="0" err="1">
                <a:solidFill>
                  <a:prstClr val="black"/>
                </a:solidFill>
              </a:rPr>
              <a:t>inlogg</a:t>
            </a:r>
            <a:r>
              <a:rPr lang="sv-SE" sz="1200" kern="0" dirty="0">
                <a:solidFill>
                  <a:prstClr val="black"/>
                </a:solidFill>
              </a:rPr>
              <a:t> till sina medarbetare.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20/9 – 4/10 APU öppen.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Senast i början av november är rapporterna tillgängliga i APU-portalen.</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November - december. Tillsammans med din arbetsgrupp använder du APU-resultatet</a:t>
            </a:r>
            <a:r>
              <a:rPr lang="sv-SE" sz="1200" kern="0" baseline="0" dirty="0">
                <a:solidFill>
                  <a:prstClr val="black"/>
                </a:solidFill>
              </a:rPr>
              <a:t> </a:t>
            </a:r>
            <a:r>
              <a:rPr lang="sv-SE" sz="1200" kern="0" dirty="0">
                <a:solidFill>
                  <a:prstClr val="black"/>
                </a:solidFill>
              </a:rPr>
              <a:t>som ett diskussionsunderlag och en utgångspunkt för att jobba vidare med förbättringar framåt.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sv-SE" sz="1200" kern="0" dirty="0">
              <a:solidFill>
                <a:prstClr val="black"/>
              </a:solidFill>
            </a:endParaRPr>
          </a:p>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lang="sv-SE" sz="1200" b="1" kern="0" dirty="0">
                <a:solidFill>
                  <a:prstClr val="black"/>
                </a:solidFill>
              </a:rPr>
              <a:t>Informera</a:t>
            </a:r>
            <a:r>
              <a:rPr lang="sv-SE" sz="1200" b="1" kern="0" baseline="0" dirty="0">
                <a:solidFill>
                  <a:prstClr val="black"/>
                </a:solidFill>
              </a:rPr>
              <a:t> om hur det går till:</a:t>
            </a:r>
          </a:p>
          <a:p>
            <a:pPr marL="171450" marR="0" lvl="0" indent="-17145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Det är obligatoriskt att svara på undersökningen. När alla svarar blir resultatet relevant och trovärdigt jämfört med om få svarar.</a:t>
            </a:r>
          </a:p>
          <a:p>
            <a:pPr marL="171450" marR="0" lvl="0" indent="-17145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Du svarar på arbetstid.</a:t>
            </a:r>
          </a:p>
          <a:p>
            <a:pPr marL="171450" marR="0" lvl="0" indent="-17145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200" kern="0" dirty="0">
                <a:solidFill>
                  <a:prstClr val="black"/>
                </a:solidFill>
              </a:rPr>
              <a:t>Du kommer att få ett lösenord av mig. Därefter går du in på den länk du får i ett mejl eller söker upp länken på HINT.</a:t>
            </a: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228559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9"/>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167" indent="0" algn="ctr">
              <a:buNone/>
              <a:defRPr/>
            </a:lvl2pPr>
            <a:lvl3pPr marL="914332" indent="0" algn="ctr">
              <a:buNone/>
              <a:defRPr/>
            </a:lvl3pPr>
            <a:lvl4pPr marL="1371498" indent="0" algn="ctr">
              <a:buNone/>
              <a:defRPr/>
            </a:lvl4pPr>
            <a:lvl5pPr marL="1828664" indent="0" algn="ctr">
              <a:buNone/>
              <a:defRPr/>
            </a:lvl5pPr>
            <a:lvl6pPr marL="2285830" indent="0" algn="ctr">
              <a:buNone/>
              <a:defRPr/>
            </a:lvl6pPr>
            <a:lvl7pPr marL="2742994" indent="0" algn="ctr">
              <a:buNone/>
              <a:defRPr/>
            </a:lvl7pPr>
            <a:lvl8pPr marL="3200160" indent="0" algn="ctr">
              <a:buNone/>
              <a:defRPr/>
            </a:lvl8pPr>
            <a:lvl9pPr marL="3657327" indent="0" algn="ctr">
              <a:buNone/>
              <a:defRPr/>
            </a:lvl9pPr>
          </a:lstStyle>
          <a:p>
            <a:r>
              <a:rPr lang="sv-SE"/>
              <a:t>Klicka här för att ändra format på underrubrik i bakgrunden</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60992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06601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3"/>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4"/>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620BCBB7-E401-814D-6A64-BA8E2AE54455}"/>
              </a:ext>
            </a:extLst>
          </p:cNvPr>
          <p:cNvSpPr/>
          <p:nvPr userDrawn="1">
            <p:custDataLst>
              <p:tags r:id="rId22"/>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 id="2147483698" r:id="rId19"/>
    <p:sldLayoutId id="2147483699" r:id="rId20"/>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4" userDrawn="1">
          <p15:clr>
            <a:srgbClr val="F26B43"/>
          </p15:clr>
        </p15:guide>
        <p15:guide id="6" orient="horz" pos="227" userDrawn="1">
          <p15:clr>
            <a:srgbClr val="F26B43"/>
          </p15:clr>
        </p15:guide>
        <p15:guide id="7" orient="horz" pos="3829" userDrawn="1">
          <p15:clr>
            <a:srgbClr val="F26B43"/>
          </p15:clr>
        </p15:guide>
        <p15:guide id="8" orient="horz" pos="7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intranet.haninge.se/min-anstallning/arbetsmiljo/arbeta-systematiskt-med-arbetsmiljon-sam/undersokning/arbetsplatsundersokning-apu/"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9264352" y="6378193"/>
            <a:ext cx="1368152" cy="338554"/>
          </a:xfrm>
          <a:prstGeom prst="rect">
            <a:avLst/>
          </a:prstGeom>
          <a:noFill/>
        </p:spPr>
        <p:txBody>
          <a:bodyPr wrap="square" rtlCol="0">
            <a:spAutoFit/>
          </a:bodyPr>
          <a:lstStyle/>
          <a:p>
            <a:pPr>
              <a:buNone/>
            </a:pPr>
            <a:r>
              <a:rPr lang="sv-SE" sz="800" dirty="0"/>
              <a:t>Dokumentägare: HR</a:t>
            </a:r>
          </a:p>
          <a:p>
            <a:pPr>
              <a:buNone/>
            </a:pPr>
            <a:r>
              <a:rPr lang="sv-SE" sz="800" dirty="0"/>
              <a:t>Senast reviderad 2020-08</a:t>
            </a:r>
          </a:p>
        </p:txBody>
      </p:sp>
      <p:pic>
        <p:nvPicPr>
          <p:cNvPr id="5" name="Bildobjekt 4"/>
          <p:cNvPicPr>
            <a:picLocks noChangeAspect="1"/>
          </p:cNvPicPr>
          <p:nvPr/>
        </p:nvPicPr>
        <p:blipFill>
          <a:blip r:embed="rId3"/>
          <a:stretch>
            <a:fillRect/>
          </a:stretch>
        </p:blipFill>
        <p:spPr>
          <a:xfrm>
            <a:off x="0" y="-123395"/>
            <a:ext cx="12191999" cy="6323473"/>
          </a:xfrm>
          <a:prstGeom prst="rect">
            <a:avLst/>
          </a:prstGeom>
        </p:spPr>
      </p:pic>
      <p:sp>
        <p:nvSpPr>
          <p:cNvPr id="6" name="Rektangel 5"/>
          <p:cNvSpPr/>
          <p:nvPr/>
        </p:nvSpPr>
        <p:spPr>
          <a:xfrm>
            <a:off x="2364828" y="3410852"/>
            <a:ext cx="7473057" cy="1224136"/>
          </a:xfrm>
          <a:prstGeom prst="rect">
            <a:avLst/>
          </a:prstGeom>
          <a:solidFill>
            <a:srgbClr val="FFFFFF">
              <a:alpha val="85098"/>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a:spcAft>
                <a:spcPts val="1000"/>
              </a:spcAft>
              <a:buFont typeface="Wingdings" panose="05000000000000000000" pitchFamily="2" charset="2"/>
              <a:buChar char="Ø"/>
              <a:defRPr/>
            </a:pPr>
            <a:endParaRPr lang="sv-SE" sz="1801" dirty="0">
              <a:solidFill>
                <a:schemeClr val="tx1"/>
              </a:solidFill>
              <a:latin typeface="Calibri"/>
            </a:endParaRPr>
          </a:p>
        </p:txBody>
      </p:sp>
      <p:sp>
        <p:nvSpPr>
          <p:cNvPr id="2" name="Rubrik 1"/>
          <p:cNvSpPr>
            <a:spLocks noGrp="1"/>
          </p:cNvSpPr>
          <p:nvPr>
            <p:ph type="ctrTitle"/>
          </p:nvPr>
        </p:nvSpPr>
        <p:spPr>
          <a:xfrm>
            <a:off x="2575031" y="3711251"/>
            <a:ext cx="7473058" cy="826274"/>
          </a:xfrm>
        </p:spPr>
        <p:txBody>
          <a:bodyPr>
            <a:normAutofit/>
          </a:bodyPr>
          <a:lstStyle/>
          <a:p>
            <a:pPr algn="l"/>
            <a:r>
              <a:rPr lang="sv-SE" sz="3600" dirty="0"/>
              <a:t>Arbetsplatsundersökning (APU)</a:t>
            </a:r>
            <a:r>
              <a:rPr lang="sv-SE" sz="3600" dirty="0">
                <a:solidFill>
                  <a:schemeClr val="bg1"/>
                </a:solidFill>
              </a:rPr>
              <a:t> </a:t>
            </a:r>
            <a:endParaRPr lang="sv-SE" sz="1800" dirty="0">
              <a:solidFill>
                <a:schemeClr val="bg1"/>
              </a:solidFill>
            </a:endParaRPr>
          </a:p>
        </p:txBody>
      </p:sp>
    </p:spTree>
    <p:extLst>
      <p:ext uri="{BB962C8B-B14F-4D97-AF65-F5344CB8AC3E}">
        <p14:creationId xmlns:p14="http://schemas.microsoft.com/office/powerpoint/2010/main" val="394147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49258" y="299387"/>
            <a:ext cx="10076921" cy="860339"/>
          </a:xfrm>
        </p:spPr>
        <p:txBody>
          <a:bodyPr>
            <a:normAutofit/>
          </a:bodyPr>
          <a:lstStyle/>
          <a:p>
            <a:r>
              <a:rPr lang="sv-SE" dirty="0"/>
              <a:t>Varför arbetsplatsundersökning?</a:t>
            </a:r>
          </a:p>
        </p:txBody>
      </p:sp>
      <p:sp>
        <p:nvSpPr>
          <p:cNvPr id="5" name="Rektangel 4"/>
          <p:cNvSpPr/>
          <p:nvPr/>
        </p:nvSpPr>
        <p:spPr>
          <a:xfrm>
            <a:off x="149048" y="1159726"/>
            <a:ext cx="11793694" cy="4170372"/>
          </a:xfrm>
          <a:prstGeom prst="rect">
            <a:avLst/>
          </a:prstGeom>
        </p:spPr>
        <p:txBody>
          <a:bodyPr wrap="square">
            <a:spAutoFit/>
          </a:bodyPr>
          <a:lstStyle/>
          <a:p>
            <a:pPr marL="342891" indent="-342891">
              <a:spcAft>
                <a:spcPts val="1000"/>
              </a:spcAft>
              <a:buFont typeface="Arial" panose="020B0604020202020204" pitchFamily="34" charset="0"/>
              <a:buChar char="•"/>
            </a:pPr>
            <a:r>
              <a:rPr lang="sv-SE" sz="2400" dirty="0">
                <a:latin typeface="+mj-lt"/>
              </a:rPr>
              <a:t>Ett viktigt verktyg för att utveckla och förbättra våra arbetsplatser och vår verksamhet.</a:t>
            </a:r>
          </a:p>
          <a:p>
            <a:pPr marL="342891" indent="-342891">
              <a:spcAft>
                <a:spcPts val="1000"/>
              </a:spcAft>
              <a:buFont typeface="Arial" panose="020B0604020202020204" pitchFamily="34" charset="0"/>
              <a:buChar char="•"/>
            </a:pPr>
            <a:r>
              <a:rPr lang="sv-SE" sz="2400" dirty="0">
                <a:latin typeface="+mj-lt"/>
              </a:rPr>
              <a:t>Syftar till att fånga upp vad som fungerar bra på arbetsplatsen och vad som behöver utvecklas. </a:t>
            </a:r>
          </a:p>
          <a:p>
            <a:pPr marL="342891" indent="-342891">
              <a:spcAft>
                <a:spcPts val="1000"/>
              </a:spcAft>
              <a:buFont typeface="Arial" panose="020B0604020202020204" pitchFamily="34" charset="0"/>
              <a:buChar char="•"/>
            </a:pPr>
            <a:r>
              <a:rPr lang="sv-SE" sz="2400" dirty="0">
                <a:latin typeface="+mj-lt"/>
              </a:rPr>
              <a:t>Genom att vi tillsammans undersöker och pratar om hur vi har det på våra arbetsplatser kan vi skapa en bättre arbetsmiljö och ett ökat engagemang, saker som i sin tur påverkar arbetsgruppens möjligheter att nå målen och ge en hög service till kommunmedborgarna.</a:t>
            </a:r>
          </a:p>
          <a:p>
            <a:pPr marL="342891" indent="-342891">
              <a:spcAft>
                <a:spcPts val="1000"/>
              </a:spcAft>
              <a:buFont typeface="Arial" panose="020B0604020202020204" pitchFamily="34" charset="0"/>
              <a:buChar char="•"/>
            </a:pPr>
            <a:r>
              <a:rPr lang="sv-SE" sz="2400" dirty="0">
                <a:latin typeface="+mj-lt"/>
              </a:rPr>
              <a:t>Ingår i det systematiska arbetsmiljöarbetet. Forskning visar att ett välfungerande systematiskt arbetsmiljöarbete i arbetsvardagen är en friskfaktor.</a:t>
            </a:r>
          </a:p>
        </p:txBody>
      </p:sp>
    </p:spTree>
    <p:extLst>
      <p:ext uri="{BB962C8B-B14F-4D97-AF65-F5344CB8AC3E}">
        <p14:creationId xmlns:p14="http://schemas.microsoft.com/office/powerpoint/2010/main" val="144877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8BF0DA3-312E-43FE-B851-5816B2CE720A}"/>
              </a:ext>
            </a:extLst>
          </p:cNvPr>
          <p:cNvPicPr>
            <a:picLocks noChangeAspect="1"/>
          </p:cNvPicPr>
          <p:nvPr/>
        </p:nvPicPr>
        <p:blipFill>
          <a:blip r:embed="rId3"/>
          <a:stretch>
            <a:fillRect/>
          </a:stretch>
        </p:blipFill>
        <p:spPr>
          <a:xfrm>
            <a:off x="0" y="-530742"/>
            <a:ext cx="12191999" cy="6717680"/>
          </a:xfrm>
          <a:prstGeom prst="rect">
            <a:avLst/>
          </a:prstGeom>
        </p:spPr>
      </p:pic>
      <p:sp>
        <p:nvSpPr>
          <p:cNvPr id="6" name="Rektangel 5"/>
          <p:cNvSpPr/>
          <p:nvPr/>
        </p:nvSpPr>
        <p:spPr>
          <a:xfrm>
            <a:off x="2121230" y="2348063"/>
            <a:ext cx="8199239" cy="3384376"/>
          </a:xfrm>
          <a:prstGeom prst="rect">
            <a:avLst/>
          </a:prstGeom>
          <a:solidFill>
            <a:srgbClr val="FFFFFF">
              <a:alpha val="85098"/>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eaLnBrk="0" hangingPunct="0">
              <a:spcBef>
                <a:spcPct val="30000"/>
              </a:spcBef>
              <a:buFont typeface="Wingdings" panose="05000000000000000000" pitchFamily="2" charset="2"/>
              <a:buChar char="Ø"/>
              <a:defRPr/>
            </a:pPr>
            <a:endParaRPr lang="sv-SE" i="1" dirty="0">
              <a:solidFill>
                <a:prstClr val="black"/>
              </a:solidFill>
              <a:latin typeface="+mj-lt"/>
            </a:endParaRPr>
          </a:p>
          <a:p>
            <a:pPr marL="342891" indent="-342891" eaLnBrk="0" hangingPunct="0">
              <a:spcBef>
                <a:spcPct val="30000"/>
              </a:spcBef>
              <a:buFont typeface="Arial" panose="020B0604020202020204" pitchFamily="34" charset="0"/>
              <a:buChar char="•"/>
              <a:defRPr/>
            </a:pPr>
            <a:endParaRPr lang="sv-SE" dirty="0">
              <a:solidFill>
                <a:prstClr val="black"/>
              </a:solidFill>
              <a:latin typeface="+mj-lt"/>
            </a:endParaRPr>
          </a:p>
          <a:p>
            <a:pPr marL="342891" indent="-342891" eaLnBrk="0" hangingPunct="0">
              <a:spcAft>
                <a:spcPts val="600"/>
              </a:spcAft>
              <a:buSzPct val="110000"/>
              <a:buFont typeface="Arial" panose="020B0604020202020204" pitchFamily="34" charset="0"/>
              <a:buChar char="•"/>
              <a:defRPr/>
            </a:pPr>
            <a:r>
              <a:rPr lang="sv-SE" sz="2000" dirty="0">
                <a:solidFill>
                  <a:prstClr val="black"/>
                </a:solidFill>
                <a:latin typeface="+mj-lt"/>
              </a:rPr>
              <a:t>Arbetsmiljön påverkar både hur vi mår och presterar på arbetsplatsen.</a:t>
            </a:r>
          </a:p>
          <a:p>
            <a:pPr marL="342891" indent="-342891" eaLnBrk="0" hangingPunct="0">
              <a:spcAft>
                <a:spcPts val="600"/>
              </a:spcAft>
              <a:buSzPct val="110000"/>
              <a:buFont typeface="Arial" panose="020B0604020202020204" pitchFamily="34" charset="0"/>
              <a:buChar char="•"/>
              <a:defRPr/>
            </a:pPr>
            <a:r>
              <a:rPr lang="sv-SE" sz="2000" dirty="0">
                <a:solidFill>
                  <a:prstClr val="black"/>
                </a:solidFill>
                <a:latin typeface="+mj-lt"/>
              </a:rPr>
              <a:t>Chefer och medarbetare har ett gemensamt ansvar för </a:t>
            </a:r>
            <a:r>
              <a:rPr lang="sv-SE" sz="2000" dirty="0">
                <a:solidFill>
                  <a:schemeClr val="tx1"/>
                </a:solidFill>
                <a:latin typeface="+mj-lt"/>
              </a:rPr>
              <a:t>att skapa en god arbetsmiljö, främja hälsa och förebygga skador och ohälsa.</a:t>
            </a:r>
          </a:p>
          <a:p>
            <a:pPr marL="342891" indent="-342891" eaLnBrk="0" hangingPunct="0">
              <a:spcAft>
                <a:spcPts val="600"/>
              </a:spcAft>
              <a:buSzPct val="110000"/>
              <a:buFont typeface="Arial" panose="020B0604020202020204" pitchFamily="34" charset="0"/>
              <a:buChar char="•"/>
              <a:defRPr/>
            </a:pPr>
            <a:r>
              <a:rPr lang="sv-SE" sz="2000" dirty="0">
                <a:solidFill>
                  <a:schemeClr val="tx1"/>
                </a:solidFill>
                <a:latin typeface="+mj-lt"/>
              </a:rPr>
              <a:t>Arbetsmiljön har en tydlig koppling till resultatet och kvaliteten i våra verksamheter.</a:t>
            </a:r>
          </a:p>
          <a:p>
            <a:pPr marL="342891" indent="-342891" eaLnBrk="0" hangingPunct="0">
              <a:spcAft>
                <a:spcPts val="600"/>
              </a:spcAft>
              <a:buSzPct val="110000"/>
              <a:buFont typeface="Arial" panose="020B0604020202020204" pitchFamily="34" charset="0"/>
              <a:buChar char="•"/>
              <a:defRPr/>
            </a:pPr>
            <a:r>
              <a:rPr lang="sv-SE" sz="2000" dirty="0">
                <a:solidFill>
                  <a:schemeClr val="tx1"/>
                </a:solidFill>
                <a:latin typeface="+mj-lt"/>
              </a:rPr>
              <a:t>Vi är varandras arbetsmiljö!</a:t>
            </a:r>
            <a:endParaRPr lang="sv-SE" sz="2000" dirty="0">
              <a:solidFill>
                <a:prstClr val="black"/>
              </a:solidFill>
              <a:latin typeface="+mj-lt"/>
            </a:endParaRPr>
          </a:p>
        </p:txBody>
      </p:sp>
      <p:sp>
        <p:nvSpPr>
          <p:cNvPr id="2" name="Rubrik 1"/>
          <p:cNvSpPr>
            <a:spLocks noGrp="1"/>
          </p:cNvSpPr>
          <p:nvPr>
            <p:ph type="ctrTitle"/>
          </p:nvPr>
        </p:nvSpPr>
        <p:spPr>
          <a:xfrm>
            <a:off x="3128023" y="2482094"/>
            <a:ext cx="6185651" cy="742879"/>
          </a:xfrm>
        </p:spPr>
        <p:txBody>
          <a:bodyPr/>
          <a:lstStyle/>
          <a:p>
            <a:pPr algn="l"/>
            <a:r>
              <a:rPr lang="sv-SE" sz="3200" dirty="0"/>
              <a:t>Varför är arbetsmiljö viktigt? </a:t>
            </a:r>
          </a:p>
        </p:txBody>
      </p:sp>
    </p:spTree>
    <p:extLst>
      <p:ext uri="{BB962C8B-B14F-4D97-AF65-F5344CB8AC3E}">
        <p14:creationId xmlns:p14="http://schemas.microsoft.com/office/powerpoint/2010/main" val="210859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p:cNvSpPr/>
          <p:nvPr/>
        </p:nvSpPr>
        <p:spPr>
          <a:xfrm>
            <a:off x="3100085" y="2216642"/>
            <a:ext cx="6704531" cy="3192127"/>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91" indent="-342891" eaLnBrk="0" hangingPunct="0">
              <a:spcBef>
                <a:spcPct val="30000"/>
              </a:spcBef>
              <a:buFont typeface="Wingdings" panose="05000000000000000000" pitchFamily="2" charset="2"/>
              <a:buChar char="Ø"/>
              <a:defRPr/>
            </a:pPr>
            <a:endParaRPr lang="sv-SE" i="1" dirty="0">
              <a:solidFill>
                <a:prstClr val="black"/>
              </a:solidFill>
              <a:latin typeface="+mj-lt"/>
            </a:endParaRPr>
          </a:p>
          <a:p>
            <a:pPr marL="342891" indent="-342891" eaLnBrk="0" hangingPunct="0">
              <a:spcBef>
                <a:spcPct val="30000"/>
              </a:spcBef>
              <a:buFont typeface="Wingdings" panose="05000000000000000000" pitchFamily="2" charset="2"/>
              <a:buChar char="Ø"/>
              <a:defRPr/>
            </a:pPr>
            <a:endParaRPr lang="sv-SE" i="1" dirty="0">
              <a:solidFill>
                <a:prstClr val="black"/>
              </a:solidFill>
              <a:latin typeface="+mj-lt"/>
            </a:endParaRPr>
          </a:p>
        </p:txBody>
      </p:sp>
      <p:pic>
        <p:nvPicPr>
          <p:cNvPr id="3" name="Bildobjekt 2">
            <a:extLst>
              <a:ext uri="{FF2B5EF4-FFF2-40B4-BE49-F238E27FC236}">
                <a16:creationId xmlns:a16="http://schemas.microsoft.com/office/drawing/2014/main" id="{798C8B95-BE5A-49B0-9309-3282346387F4}"/>
              </a:ext>
            </a:extLst>
          </p:cNvPr>
          <p:cNvPicPr>
            <a:picLocks noChangeAspect="1"/>
          </p:cNvPicPr>
          <p:nvPr/>
        </p:nvPicPr>
        <p:blipFill>
          <a:blip r:embed="rId3"/>
          <a:stretch>
            <a:fillRect/>
          </a:stretch>
        </p:blipFill>
        <p:spPr>
          <a:xfrm>
            <a:off x="0" y="10418"/>
            <a:ext cx="12191999" cy="6176479"/>
          </a:xfrm>
          <a:prstGeom prst="rect">
            <a:avLst/>
          </a:prstGeom>
        </p:spPr>
      </p:pic>
      <p:sp>
        <p:nvSpPr>
          <p:cNvPr id="11" name="Rektangel 10">
            <a:extLst>
              <a:ext uri="{FF2B5EF4-FFF2-40B4-BE49-F238E27FC236}">
                <a16:creationId xmlns:a16="http://schemas.microsoft.com/office/drawing/2014/main" id="{981C068E-2D30-454B-99CE-E927FA6EA9AC}"/>
              </a:ext>
            </a:extLst>
          </p:cNvPr>
          <p:cNvSpPr/>
          <p:nvPr/>
        </p:nvSpPr>
        <p:spPr>
          <a:xfrm>
            <a:off x="1007435" y="1988841"/>
            <a:ext cx="10273141" cy="3936436"/>
          </a:xfrm>
          <a:prstGeom prst="rect">
            <a:avLst/>
          </a:prstGeom>
          <a:solidFill>
            <a:srgbClr val="FFFFFF">
              <a:alpha val="84706"/>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hangingPunct="0">
              <a:spcBef>
                <a:spcPct val="30000"/>
              </a:spcBef>
              <a:buNone/>
              <a:defRPr/>
            </a:pPr>
            <a:endParaRPr lang="sv-SE" i="1" dirty="0">
              <a:solidFill>
                <a:prstClr val="black"/>
              </a:solidFill>
              <a:latin typeface="+mj-lt"/>
            </a:endParaRPr>
          </a:p>
          <a:p>
            <a:pPr marL="342891"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Återkoppla vad arbetet med utvecklingsområde/åtgärd 1 har resulterat i för värde/nytta till vår arbetsmiljö och verksamhet  </a:t>
            </a:r>
          </a:p>
          <a:p>
            <a:pPr marL="342891"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Återkoppla vad arbetet med utvecklingsområde/åtgärd 2 har resulterat i för värde/nytta till vår arbetsmiljö och verksamhet  </a:t>
            </a:r>
          </a:p>
          <a:p>
            <a:pPr marL="342891" indent="-342891">
              <a:spcAft>
                <a:spcPts val="1000"/>
              </a:spcAft>
              <a:buSzPct val="105000"/>
              <a:buFont typeface="Arial" panose="020B0604020202020204" pitchFamily="34" charset="0"/>
              <a:buChar char="•"/>
            </a:pPr>
            <a:r>
              <a:rPr lang="sv-SE" sz="2000" dirty="0">
                <a:solidFill>
                  <a:schemeClr val="tx1"/>
                </a:solidFill>
                <a:ea typeface="Garamond" panose="02020404030301010803" pitchFamily="18" charset="0"/>
                <a:cs typeface="Times New Roman" panose="02020603050405020304" pitchFamily="18" charset="0"/>
              </a:rPr>
              <a:t>xxx</a:t>
            </a:r>
          </a:p>
        </p:txBody>
      </p:sp>
      <p:sp>
        <p:nvSpPr>
          <p:cNvPr id="2" name="textruta 1">
            <a:extLst>
              <a:ext uri="{FF2B5EF4-FFF2-40B4-BE49-F238E27FC236}">
                <a16:creationId xmlns:a16="http://schemas.microsoft.com/office/drawing/2014/main" id="{36AAF0ED-D9CF-4AD9-993B-1FE4AFE61733}"/>
              </a:ext>
            </a:extLst>
          </p:cNvPr>
          <p:cNvSpPr txBox="1"/>
          <p:nvPr/>
        </p:nvSpPr>
        <p:spPr>
          <a:xfrm>
            <a:off x="1809680" y="1954811"/>
            <a:ext cx="8572640" cy="2123658"/>
          </a:xfrm>
          <a:prstGeom prst="rect">
            <a:avLst/>
          </a:prstGeom>
          <a:noFill/>
        </p:spPr>
        <p:txBody>
          <a:bodyPr wrap="square" rtlCol="0">
            <a:spAutoFit/>
          </a:bodyPr>
          <a:lstStyle/>
          <a:p>
            <a:pPr algn="ctr">
              <a:buNone/>
            </a:pPr>
            <a:r>
              <a:rPr lang="sv-SE" sz="3200" b="1" dirty="0">
                <a:solidFill>
                  <a:prstClr val="black"/>
                </a:solidFill>
                <a:latin typeface="+mj-lt"/>
              </a:rPr>
              <a:t>Tillbakablick – vår handlingsplan utifrån APU-resultatet år 2022</a:t>
            </a:r>
          </a:p>
          <a:p>
            <a:pPr>
              <a:buNone/>
            </a:pPr>
            <a:br>
              <a:rPr lang="sv-SE" sz="3400" b="1" dirty="0">
                <a:solidFill>
                  <a:prstClr val="black"/>
                </a:solidFill>
                <a:latin typeface="+mj-lt"/>
              </a:rPr>
            </a:br>
            <a:endParaRPr lang="sv-SE" sz="3400" b="1" dirty="0">
              <a:solidFill>
                <a:prstClr val="black"/>
              </a:solidFill>
              <a:latin typeface="+mj-lt"/>
            </a:endParaRPr>
          </a:p>
        </p:txBody>
      </p:sp>
    </p:spTree>
    <p:extLst>
      <p:ext uri="{BB962C8B-B14F-4D97-AF65-F5344CB8AC3E}">
        <p14:creationId xmlns:p14="http://schemas.microsoft.com/office/powerpoint/2010/main" val="57251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07569" y="1592653"/>
            <a:ext cx="7341228" cy="3492531"/>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2" name="Rubrik 1">
            <a:extLst>
              <a:ext uri="{FF2B5EF4-FFF2-40B4-BE49-F238E27FC236}">
                <a16:creationId xmlns:a16="http://schemas.microsoft.com/office/drawing/2014/main" id="{3A061EE8-C333-8F05-A5A8-1C75BDAC1A59}"/>
              </a:ext>
            </a:extLst>
          </p:cNvPr>
          <p:cNvSpPr txBox="1">
            <a:spLocks/>
          </p:cNvSpPr>
          <p:nvPr/>
        </p:nvSpPr>
        <p:spPr>
          <a:xfrm>
            <a:off x="269998" y="360001"/>
            <a:ext cx="11664000" cy="720000"/>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dirty="0"/>
              <a:t>Sekretess</a:t>
            </a:r>
          </a:p>
        </p:txBody>
      </p:sp>
      <p:sp>
        <p:nvSpPr>
          <p:cNvPr id="6" name="Platshållare för innehåll 2">
            <a:extLst>
              <a:ext uri="{FF2B5EF4-FFF2-40B4-BE49-F238E27FC236}">
                <a16:creationId xmlns:a16="http://schemas.microsoft.com/office/drawing/2014/main" id="{11364140-BF17-D2AB-3A86-866E8AC3EC24}"/>
              </a:ext>
            </a:extLst>
          </p:cNvPr>
          <p:cNvSpPr txBox="1">
            <a:spLocks/>
          </p:cNvSpPr>
          <p:nvPr/>
        </p:nvSpPr>
        <p:spPr>
          <a:xfrm>
            <a:off x="270000" y="1226634"/>
            <a:ext cx="11663998" cy="4857365"/>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a:spcAft>
                <a:spcPts val="1000"/>
              </a:spcAft>
            </a:pPr>
            <a:r>
              <a:rPr lang="sv-SE" sz="2400" dirty="0">
                <a:ea typeface="Garamond" panose="02020404030301010803" pitchFamily="18" charset="0"/>
                <a:cs typeface="Times New Roman" panose="02020603050405020304" pitchFamily="18" charset="0"/>
              </a:rPr>
              <a:t>Minst 5 svar/50 % svarande för rapport.</a:t>
            </a:r>
          </a:p>
          <a:p>
            <a:pPr marL="342891" indent="-342891">
              <a:spcAft>
                <a:spcPts val="1000"/>
              </a:spcAft>
            </a:pPr>
            <a:r>
              <a:rPr lang="sv-SE" sz="2400" dirty="0">
                <a:ea typeface="Garamond" panose="02020404030301010803" pitchFamily="18" charset="0"/>
                <a:cs typeface="Times New Roman" panose="02020603050405020304" pitchFamily="18" charset="0"/>
              </a:rPr>
              <a:t>Svaren går till extern leverantör, ingen på kommunen kan se enskilda svar.</a:t>
            </a:r>
          </a:p>
          <a:p>
            <a:pPr marL="342891" indent="-342891">
              <a:spcAft>
                <a:spcPts val="1000"/>
              </a:spcAft>
            </a:pPr>
            <a:r>
              <a:rPr lang="sv-SE" sz="2400" dirty="0">
                <a:ea typeface="Garamond" panose="02020404030301010803" pitchFamily="18" charset="0"/>
                <a:cs typeface="Times New Roman" panose="02020603050405020304" pitchFamily="18" charset="0"/>
              </a:rPr>
              <a:t>Bakgrundsinformationen används endast på kommunövergripande nivå.</a:t>
            </a:r>
          </a:p>
          <a:p>
            <a:pPr marL="342891" indent="-342891">
              <a:spcAft>
                <a:spcPts val="1000"/>
              </a:spcAft>
            </a:pPr>
            <a:r>
              <a:rPr lang="sv-SE" sz="2400" dirty="0">
                <a:ea typeface="Garamond" panose="02020404030301010803" pitchFamily="18" charset="0"/>
                <a:cs typeface="Times New Roman" panose="02020603050405020304" pitchFamily="18" charset="0"/>
              </a:rPr>
              <a:t>Svar rörande kränkande särbehandling redovisas på avdelningsnivå. Måste </a:t>
            </a:r>
            <a:r>
              <a:rPr lang="sv-SE" sz="2400" dirty="0">
                <a:cs typeface="Times New Roman" panose="02020603050405020304" pitchFamily="18" charset="0"/>
              </a:rPr>
              <a:t>vara</a:t>
            </a:r>
            <a:r>
              <a:rPr lang="sv-SE" sz="2400" dirty="0">
                <a:ea typeface="Garamond" panose="02020404030301010803" pitchFamily="18" charset="0"/>
                <a:cs typeface="Times New Roman" panose="02020603050405020304" pitchFamily="18" charset="0"/>
              </a:rPr>
              <a:t> minst 10 svarande på avdelningen för rapport.</a:t>
            </a:r>
          </a:p>
          <a:p>
            <a:r>
              <a:rPr lang="sv-SE" dirty="0"/>
              <a:t>x</a:t>
            </a:r>
          </a:p>
        </p:txBody>
      </p:sp>
    </p:spTree>
    <p:extLst>
      <p:ext uri="{BB962C8B-B14F-4D97-AF65-F5344CB8AC3E}">
        <p14:creationId xmlns:p14="http://schemas.microsoft.com/office/powerpoint/2010/main" val="160681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07569" y="1844824"/>
            <a:ext cx="7070321" cy="3312368"/>
          </a:xfrm>
          <a:prstGeom prst="rect">
            <a:avLst/>
          </a:prstGeom>
          <a:solidFill>
            <a:schemeClr val="bg1">
              <a:alpha val="93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sv-SE" sz="1801">
              <a:solidFill>
                <a:prstClr val="white"/>
              </a:solidFill>
              <a:latin typeface="Calibri"/>
            </a:endParaRPr>
          </a:p>
        </p:txBody>
      </p:sp>
      <p:sp>
        <p:nvSpPr>
          <p:cNvPr id="7" name="Rubrik 1">
            <a:extLst>
              <a:ext uri="{FF2B5EF4-FFF2-40B4-BE49-F238E27FC236}">
                <a16:creationId xmlns:a16="http://schemas.microsoft.com/office/drawing/2014/main" id="{55A4FD0F-27A2-7E2D-413E-BE0B75492C9D}"/>
              </a:ext>
            </a:extLst>
          </p:cNvPr>
          <p:cNvSpPr txBox="1">
            <a:spLocks/>
          </p:cNvSpPr>
          <p:nvPr/>
        </p:nvSpPr>
        <p:spPr>
          <a:xfrm>
            <a:off x="269998" y="360001"/>
            <a:ext cx="11664000" cy="720000"/>
          </a:xfrm>
          <a:prstGeom prst="rect">
            <a:avLst/>
          </a:prstGeom>
        </p:spPr>
        <p:txBody>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dirty="0"/>
              <a:t>Tidplan </a:t>
            </a:r>
            <a:r>
              <a:rPr lang="sv-SE" dirty="0">
                <a:solidFill>
                  <a:srgbClr val="FF0000"/>
                </a:solidFill>
              </a:rPr>
              <a:t>obs se anteckningsfältet</a:t>
            </a:r>
          </a:p>
        </p:txBody>
      </p:sp>
      <p:sp>
        <p:nvSpPr>
          <p:cNvPr id="8" name="Platshållare för innehåll 2">
            <a:extLst>
              <a:ext uri="{FF2B5EF4-FFF2-40B4-BE49-F238E27FC236}">
                <a16:creationId xmlns:a16="http://schemas.microsoft.com/office/drawing/2014/main" id="{85A61887-22EC-C735-EF68-CB962B50CEC1}"/>
              </a:ext>
            </a:extLst>
          </p:cNvPr>
          <p:cNvSpPr txBox="1">
            <a:spLocks/>
          </p:cNvSpPr>
          <p:nvPr/>
        </p:nvSpPr>
        <p:spPr>
          <a:xfrm>
            <a:off x="270000" y="1220400"/>
            <a:ext cx="11663998" cy="4863600"/>
          </a:xfrm>
          <a:prstGeom prst="rect">
            <a:avLst/>
          </a:prstGeom>
        </p:spPr>
        <p:txBody>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a:spcAft>
                <a:spcPts val="1000"/>
              </a:spcAft>
            </a:pPr>
            <a:r>
              <a:rPr lang="sv-SE" sz="2400" dirty="0">
                <a:ea typeface="Garamond" panose="02020404030301010803" pitchFamily="18" charset="0"/>
                <a:cs typeface="Times New Roman" panose="02020603050405020304" pitchFamily="18" charset="0"/>
              </a:rPr>
              <a:t>APU är öppen att svara på under perioden 20 september till 4 oktober. </a:t>
            </a:r>
          </a:p>
          <a:p>
            <a:pPr marL="342891" indent="-342891">
              <a:spcAft>
                <a:spcPts val="1000"/>
              </a:spcAft>
            </a:pPr>
            <a:r>
              <a:rPr lang="sv-SE" sz="2400" dirty="0">
                <a:solidFill>
                  <a:srgbClr val="FF0000"/>
                </a:solidFill>
                <a:ea typeface="Garamond" panose="02020404030301010803" pitchFamily="18" charset="0"/>
                <a:cs typeface="Times New Roman" panose="02020603050405020304" pitchFamily="18" charset="0"/>
              </a:rPr>
              <a:t>Det är obligatoriskt att svara på undersökningen och du gör det på din arbetstid</a:t>
            </a:r>
            <a:r>
              <a:rPr lang="sv-SE" sz="2400" dirty="0">
                <a:ea typeface="Garamond" panose="02020404030301010803" pitchFamily="18" charset="0"/>
                <a:cs typeface="Times New Roman" panose="02020603050405020304" pitchFamily="18" charset="0"/>
              </a:rPr>
              <a:t>. </a:t>
            </a:r>
          </a:p>
          <a:p>
            <a:pPr marL="342891" indent="-342891">
              <a:spcAft>
                <a:spcPts val="1000"/>
              </a:spcAft>
            </a:pPr>
            <a:r>
              <a:rPr lang="sv-SE" sz="2400" dirty="0">
                <a:ea typeface="Garamond" panose="02020404030301010803" pitchFamily="18" charset="0"/>
                <a:cs typeface="Times New Roman" panose="02020603050405020304" pitchFamily="18" charset="0"/>
              </a:rPr>
              <a:t>Länk till APU på HINT: </a:t>
            </a:r>
            <a:r>
              <a:rPr lang="sv-SE" sz="2400" dirty="0">
                <a:ea typeface="Garamond" panose="02020404030301010803" pitchFamily="18" charset="0"/>
                <a:cs typeface="Times New Roman" panose="02020603050405020304" pitchFamily="18" charset="0"/>
                <a:hlinkClick r:id="rId3"/>
              </a:rPr>
              <a:t>https://intranet.haninge.se/min-anstallning/arbetsmiljo/arbeta-systematiskt-med-arbetsmiljon-sam/undersokning/arbetsplatsundersokning-apu/</a:t>
            </a:r>
            <a:endParaRPr lang="sv-SE" sz="2400" dirty="0">
              <a:ea typeface="Garamond" panose="02020404030301010803" pitchFamily="18" charset="0"/>
              <a:cs typeface="Times New Roman" panose="02020603050405020304" pitchFamily="18" charset="0"/>
            </a:endParaRPr>
          </a:p>
          <a:p>
            <a:pPr marL="342891" indent="-342891">
              <a:spcAft>
                <a:spcPts val="1000"/>
              </a:spcAft>
            </a:pPr>
            <a:r>
              <a:rPr lang="sv-SE" sz="2400" dirty="0">
                <a:ea typeface="Garamond" panose="02020404030301010803" pitchFamily="18" charset="0"/>
                <a:cs typeface="Times New Roman" panose="02020603050405020304" pitchFamily="18" charset="0"/>
              </a:rPr>
              <a:t>När resultaten är klara startar vi ett gemensamt arbete med att identifiera, prioritera och analysera utvecklingsområden. Utifrån en handlingsplan utvecklar vi vår arbetsplats för bättre arbetsmiljö och verksamhet.</a:t>
            </a:r>
          </a:p>
          <a:p>
            <a:endParaRPr lang="sv-SE" dirty="0"/>
          </a:p>
        </p:txBody>
      </p:sp>
    </p:spTree>
    <p:extLst>
      <p:ext uri="{BB962C8B-B14F-4D97-AF65-F5344CB8AC3E}">
        <p14:creationId xmlns:p14="http://schemas.microsoft.com/office/powerpoint/2010/main" val="234958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624D9B-C7AB-0F8A-3DF3-6BCEB159425B}"/>
              </a:ext>
            </a:extLst>
          </p:cNvPr>
          <p:cNvSpPr>
            <a:spLocks noGrp="1"/>
          </p:cNvSpPr>
          <p:nvPr>
            <p:ph type="ctrTitle"/>
          </p:nvPr>
        </p:nvSpPr>
        <p:spPr/>
        <p:txBody>
          <a:bodyPr/>
          <a:lstStyle/>
          <a:p>
            <a:r>
              <a:rPr lang="sv-SE" dirty="0"/>
              <a:t>Tack för idag!</a:t>
            </a:r>
          </a:p>
        </p:txBody>
      </p:sp>
      <p:sp>
        <p:nvSpPr>
          <p:cNvPr id="3" name="Underrubrik 2">
            <a:extLst>
              <a:ext uri="{FF2B5EF4-FFF2-40B4-BE49-F238E27FC236}">
                <a16:creationId xmlns:a16="http://schemas.microsoft.com/office/drawing/2014/main" id="{12E70A0E-FF90-221A-5B9B-31D4E6C4A7B6}"/>
              </a:ext>
            </a:extLst>
          </p:cNvPr>
          <p:cNvSpPr>
            <a:spLocks noGrp="1"/>
          </p:cNvSpPr>
          <p:nvPr>
            <p:ph type="subTitle" idx="1"/>
          </p:nvPr>
        </p:nvSpPr>
        <p:spPr/>
        <p:txBody>
          <a:bodyPr/>
          <a:lstStyle/>
          <a:p>
            <a:endParaRPr lang="sv-SE"/>
          </a:p>
        </p:txBody>
      </p:sp>
      <p:sp>
        <p:nvSpPr>
          <p:cNvPr id="4" name="Platshållare för text 3">
            <a:extLst>
              <a:ext uri="{FF2B5EF4-FFF2-40B4-BE49-F238E27FC236}">
                <a16:creationId xmlns:a16="http://schemas.microsoft.com/office/drawing/2014/main" id="{11F3D4B8-47A5-69F7-5C8C-AE198AA1294E}"/>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453371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1993</TotalTime>
  <Words>919</Words>
  <Application>Microsoft Office PowerPoint</Application>
  <PresentationFormat>Bredbild</PresentationFormat>
  <Paragraphs>81</Paragraphs>
  <Slides>7</Slides>
  <Notes>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7</vt:i4>
      </vt:variant>
    </vt:vector>
  </HeadingPairs>
  <TitlesOfParts>
    <vt:vector size="14" baseType="lpstr">
      <vt:lpstr>Arial</vt:lpstr>
      <vt:lpstr>Calibri</vt:lpstr>
      <vt:lpstr>Corbel</vt:lpstr>
      <vt:lpstr>Garamond</vt:lpstr>
      <vt:lpstr>Times</vt:lpstr>
      <vt:lpstr>Wingdings</vt:lpstr>
      <vt:lpstr>Haninge kommun</vt:lpstr>
      <vt:lpstr>Arbetsplatsundersökning (APU) </vt:lpstr>
      <vt:lpstr>Varför arbetsplatsundersökning?</vt:lpstr>
      <vt:lpstr>Varför är arbetsmiljö viktigt? </vt:lpstr>
      <vt:lpstr>PowerPoint-presentation</vt:lpstr>
      <vt:lpstr>PowerPoint-presentation</vt:lpstr>
      <vt:lpstr>PowerPoint-presentation</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Johanna Pettersson</cp:lastModifiedBy>
  <cp:revision>287</cp:revision>
  <dcterms:created xsi:type="dcterms:W3CDTF">2020-01-15T11:02:53Z</dcterms:created>
  <dcterms:modified xsi:type="dcterms:W3CDTF">2023-07-03T15:14:34Z</dcterms:modified>
</cp:coreProperties>
</file>