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handoutMasterIdLst>
    <p:handoutMasterId r:id="rId28"/>
  </p:handoutMasterIdLst>
  <p:sldIdLst>
    <p:sldId id="576" r:id="rId2"/>
    <p:sldId id="347" r:id="rId3"/>
    <p:sldId id="344" r:id="rId4"/>
    <p:sldId id="354" r:id="rId5"/>
    <p:sldId id="417" r:id="rId6"/>
    <p:sldId id="436" r:id="rId7"/>
    <p:sldId id="425" r:id="rId8"/>
    <p:sldId id="374" r:id="rId9"/>
    <p:sldId id="523" r:id="rId10"/>
    <p:sldId id="430" r:id="rId11"/>
    <p:sldId id="431" r:id="rId12"/>
    <p:sldId id="378" r:id="rId13"/>
    <p:sldId id="409" r:id="rId14"/>
    <p:sldId id="426" r:id="rId15"/>
    <p:sldId id="360" r:id="rId16"/>
    <p:sldId id="437" r:id="rId17"/>
    <p:sldId id="573" r:id="rId18"/>
    <p:sldId id="390" r:id="rId19"/>
    <p:sldId id="572" r:id="rId20"/>
    <p:sldId id="574" r:id="rId21"/>
    <p:sldId id="424" r:id="rId22"/>
    <p:sldId id="501" r:id="rId23"/>
    <p:sldId id="413" r:id="rId24"/>
    <p:sldId id="434" r:id="rId25"/>
    <p:sldId id="577" r:id="rId26"/>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5EEE9"/>
    <a:srgbClr val="006666"/>
    <a:srgbClr val="BABAB3"/>
    <a:srgbClr val="BD3C4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4151" autoAdjust="0"/>
  </p:normalViewPr>
  <p:slideViewPr>
    <p:cSldViewPr snapToGrid="0" showGuides="1">
      <p:cViewPr varScale="1">
        <p:scale>
          <a:sx n="39" d="100"/>
          <a:sy n="39" d="100"/>
        </p:scale>
        <p:origin x="1251" y="24"/>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137" d="100"/>
          <a:sy n="137" d="100"/>
        </p:scale>
        <p:origin x="4602"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347D0E73-A6F7-451D-AA07-777EAC53322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a:extLst>
              <a:ext uri="{FF2B5EF4-FFF2-40B4-BE49-F238E27FC236}">
                <a16:creationId xmlns:a16="http://schemas.microsoft.com/office/drawing/2014/main" id="{63CAE9B4-E6AD-41B1-82E2-A6B1BDB6EF9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39007CB-1173-4821-A8C9-A2B4DCBBDDD2}" type="datetimeFigureOut">
              <a:rPr lang="sv-SE" smtClean="0"/>
              <a:t>2023-07-04</a:t>
            </a:fld>
            <a:endParaRPr lang="sv-SE"/>
          </a:p>
        </p:txBody>
      </p:sp>
      <p:sp>
        <p:nvSpPr>
          <p:cNvPr id="4" name="Platshållare för sidfot 3">
            <a:extLst>
              <a:ext uri="{FF2B5EF4-FFF2-40B4-BE49-F238E27FC236}">
                <a16:creationId xmlns:a16="http://schemas.microsoft.com/office/drawing/2014/main" id="{42582098-6DBF-465E-A0AA-FB253F15CD9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id="{98094430-50CD-4534-9CB1-CD0CD5A334D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38FAE46-06EB-4F0D-999E-4FD1E74065F1}" type="slidenum">
              <a:rPr lang="sv-SE" smtClean="0"/>
              <a:t>‹#›</a:t>
            </a:fld>
            <a:endParaRPr lang="sv-SE"/>
          </a:p>
        </p:txBody>
      </p:sp>
    </p:spTree>
    <p:extLst>
      <p:ext uri="{BB962C8B-B14F-4D97-AF65-F5344CB8AC3E}">
        <p14:creationId xmlns:p14="http://schemas.microsoft.com/office/powerpoint/2010/main" val="35345316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5815E2-C6C9-401D-9E09-216972CD6236}" type="datetimeFigureOut">
              <a:rPr lang="sv-SE" smtClean="0"/>
              <a:t>2023-07-04</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97AB13-884B-48E2-B22F-BA5895D40DE0}" type="slidenum">
              <a:rPr lang="sv-SE" smtClean="0"/>
              <a:t>‹#›</a:t>
            </a:fld>
            <a:endParaRPr lang="sv-SE"/>
          </a:p>
        </p:txBody>
      </p:sp>
    </p:spTree>
    <p:extLst>
      <p:ext uri="{BB962C8B-B14F-4D97-AF65-F5344CB8AC3E}">
        <p14:creationId xmlns:p14="http://schemas.microsoft.com/office/powerpoint/2010/main" val="17360729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OBS! Denna bild tar du bort innan presentation på APT.</a:t>
            </a:r>
          </a:p>
          <a:p>
            <a:endParaRPr lang="sv-SE" dirty="0"/>
          </a:p>
        </p:txBody>
      </p:sp>
      <p:sp>
        <p:nvSpPr>
          <p:cNvPr id="4" name="Platshållare för bildnummer 3"/>
          <p:cNvSpPr>
            <a:spLocks noGrp="1"/>
          </p:cNvSpPr>
          <p:nvPr>
            <p:ph type="sldNum" sz="quarter" idx="5"/>
          </p:nvPr>
        </p:nvSpPr>
        <p:spPr/>
        <p:txBody>
          <a:bodyPr/>
          <a:lstStyle/>
          <a:p>
            <a:fld id="{1B97AB13-884B-48E2-B22F-BA5895D40DE0}" type="slidenum">
              <a:rPr lang="sv-SE" smtClean="0"/>
              <a:t>1</a:t>
            </a:fld>
            <a:endParaRPr lang="sv-SE"/>
          </a:p>
        </p:txBody>
      </p:sp>
    </p:spTree>
    <p:extLst>
      <p:ext uri="{BB962C8B-B14F-4D97-AF65-F5344CB8AC3E}">
        <p14:creationId xmlns:p14="http://schemas.microsoft.com/office/powerpoint/2010/main" val="31266763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a:t>Siffrorna tar du från APU-rapporten.</a:t>
            </a:r>
          </a:p>
          <a:p>
            <a:r>
              <a:rPr lang="sv-SE" baseline="0" dirty="0"/>
              <a:t>Kom ihåg att du som chef endast ska redovisa resultatet. Visa ett nyfiket förhållningssätt. All tolkning/reflektion sker tillsammans med medarbetarna. </a:t>
            </a:r>
            <a:endParaRPr lang="sv-SE" dirty="0"/>
          </a:p>
          <a:p>
            <a:endParaRPr lang="sv-SE" dirty="0"/>
          </a:p>
        </p:txBody>
      </p:sp>
      <p:sp>
        <p:nvSpPr>
          <p:cNvPr id="4" name="Platshållare för bildnummer 3"/>
          <p:cNvSpPr>
            <a:spLocks noGrp="1"/>
          </p:cNvSpPr>
          <p:nvPr>
            <p:ph type="sldNum" sz="quarter" idx="10"/>
          </p:nvPr>
        </p:nvSpPr>
        <p:spPr/>
        <p:txBody>
          <a:bodyPr/>
          <a:lstStyle/>
          <a:p>
            <a:pPr>
              <a:defRPr/>
            </a:pPr>
            <a:fld id="{F48996F9-5F9A-440E-BE14-62843247AFEF}" type="slidenum">
              <a:rPr lang="sv-SE" altLang="sv-SE" smtClean="0"/>
              <a:pPr>
                <a:defRPr/>
              </a:pPr>
              <a:t>10</a:t>
            </a:fld>
            <a:endParaRPr lang="sv-SE" altLang="sv-SE"/>
          </a:p>
        </p:txBody>
      </p:sp>
    </p:spTree>
    <p:extLst>
      <p:ext uri="{BB962C8B-B14F-4D97-AF65-F5344CB8AC3E}">
        <p14:creationId xmlns:p14="http://schemas.microsoft.com/office/powerpoint/2010/main" val="31126964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sv-SE" dirty="0"/>
              <a:t>Titta i APU-rapporten och i</a:t>
            </a:r>
            <a:r>
              <a:rPr lang="sv-SE" baseline="0" dirty="0"/>
              <a:t>dentifiera de frågor som har högst medelvärde och skriv in dem.</a:t>
            </a:r>
            <a:endParaRPr lang="sv-SE" dirty="0"/>
          </a:p>
        </p:txBody>
      </p:sp>
      <p:sp>
        <p:nvSpPr>
          <p:cNvPr id="4" name="Platshållare för bildnummer 3"/>
          <p:cNvSpPr>
            <a:spLocks noGrp="1"/>
          </p:cNvSpPr>
          <p:nvPr>
            <p:ph type="sldNum" sz="quarter" idx="10"/>
          </p:nvPr>
        </p:nvSpPr>
        <p:spPr/>
        <p:txBody>
          <a:bodyPr/>
          <a:lstStyle/>
          <a:p>
            <a:pPr>
              <a:defRPr/>
            </a:pPr>
            <a:fld id="{F48996F9-5F9A-440E-BE14-62843247AFEF}" type="slidenum">
              <a:rPr lang="sv-SE" altLang="sv-SE" smtClean="0"/>
              <a:pPr>
                <a:defRPr/>
              </a:pPr>
              <a:t>11</a:t>
            </a:fld>
            <a:endParaRPr lang="sv-SE" altLang="sv-SE"/>
          </a:p>
        </p:txBody>
      </p:sp>
    </p:spTree>
    <p:extLst>
      <p:ext uri="{BB962C8B-B14F-4D97-AF65-F5344CB8AC3E}">
        <p14:creationId xmlns:p14="http://schemas.microsoft.com/office/powerpoint/2010/main" val="16740542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sv-SE" dirty="0"/>
              <a:t>Titta i APU-rapporten och i</a:t>
            </a:r>
            <a:r>
              <a:rPr lang="sv-SE" baseline="0" dirty="0"/>
              <a:t>dentifiera de frågor som har lägst medelvärde och skriv in dem.</a:t>
            </a:r>
            <a:endParaRPr lang="sv-SE" dirty="0"/>
          </a:p>
          <a:p>
            <a:endParaRPr lang="sv-SE" dirty="0"/>
          </a:p>
        </p:txBody>
      </p:sp>
      <p:sp>
        <p:nvSpPr>
          <p:cNvPr id="4" name="Platshållare för bildnummer 3"/>
          <p:cNvSpPr>
            <a:spLocks noGrp="1"/>
          </p:cNvSpPr>
          <p:nvPr>
            <p:ph type="sldNum" sz="quarter" idx="10"/>
          </p:nvPr>
        </p:nvSpPr>
        <p:spPr/>
        <p:txBody>
          <a:bodyPr/>
          <a:lstStyle/>
          <a:p>
            <a:pPr>
              <a:defRPr/>
            </a:pPr>
            <a:fld id="{F48996F9-5F9A-440E-BE14-62843247AFEF}" type="slidenum">
              <a:rPr lang="sv-SE" altLang="sv-SE" smtClean="0"/>
              <a:pPr>
                <a:defRPr/>
              </a:pPr>
              <a:t>12</a:t>
            </a:fld>
            <a:endParaRPr lang="sv-SE" altLang="sv-SE"/>
          </a:p>
        </p:txBody>
      </p:sp>
    </p:spTree>
    <p:extLst>
      <p:ext uri="{BB962C8B-B14F-4D97-AF65-F5344CB8AC3E}">
        <p14:creationId xmlns:p14="http://schemas.microsoft.com/office/powerpoint/2010/main" val="14705037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34938" y="131763"/>
            <a:ext cx="4557713" cy="2563812"/>
          </a:xfrm>
        </p:spPr>
      </p:sp>
      <p:sp>
        <p:nvSpPr>
          <p:cNvPr id="3" name="Platshållare för anteckningar 2"/>
          <p:cNvSpPr>
            <a:spLocks noGrp="1"/>
          </p:cNvSpPr>
          <p:nvPr>
            <p:ph type="body" idx="1"/>
          </p:nvPr>
        </p:nvSpPr>
        <p:spPr>
          <a:xfrm>
            <a:off x="230485" y="2875087"/>
            <a:ext cx="6408712" cy="6696744"/>
          </a:xfrm>
        </p:spPr>
        <p:txBody>
          <a:bodyPr/>
          <a:lstStyle/>
          <a:p>
            <a:pPr>
              <a:spcBef>
                <a:spcPts val="0"/>
              </a:spcBef>
              <a:spcAft>
                <a:spcPts val="600"/>
              </a:spcAft>
            </a:pPr>
            <a:r>
              <a:rPr lang="sv-SE" sz="1200" dirty="0">
                <a:solidFill>
                  <a:schemeClr val="tx1"/>
                </a:solidFill>
              </a:rPr>
              <a:t>Vid behov kompletterar chef och skyddsombud tidigare identifierade utvecklingsområden (arbetsmiljöåtgärder) som inte fångats upp i APU resultatet</a:t>
            </a:r>
            <a:r>
              <a:rPr lang="sv-SE" sz="1200" baseline="0" dirty="0">
                <a:solidFill>
                  <a:schemeClr val="tx1"/>
                </a:solidFill>
              </a:rPr>
              <a:t> och som kan behöva synliggöras. </a:t>
            </a:r>
            <a:endParaRPr lang="sv-SE" sz="1200" b="0" i="0" baseline="0" dirty="0"/>
          </a:p>
        </p:txBody>
      </p:sp>
      <p:sp>
        <p:nvSpPr>
          <p:cNvPr id="4" name="Platshållare för bildnummer 3"/>
          <p:cNvSpPr>
            <a:spLocks noGrp="1"/>
          </p:cNvSpPr>
          <p:nvPr>
            <p:ph type="sldNum" sz="quarter" idx="10"/>
          </p:nvPr>
        </p:nvSpPr>
        <p:spPr/>
        <p:txBody>
          <a:bodyPr/>
          <a:lstStyle/>
          <a:p>
            <a:pPr>
              <a:defRPr/>
            </a:pPr>
            <a:fld id="{F48996F9-5F9A-440E-BE14-62843247AFEF}" type="slidenum">
              <a:rPr lang="sv-SE" altLang="sv-SE" smtClean="0"/>
              <a:pPr>
                <a:defRPr/>
              </a:pPr>
              <a:t>13</a:t>
            </a:fld>
            <a:endParaRPr lang="sv-SE" altLang="sv-SE"/>
          </a:p>
        </p:txBody>
      </p:sp>
    </p:spTree>
    <p:extLst>
      <p:ext uri="{BB962C8B-B14F-4D97-AF65-F5344CB8AC3E}">
        <p14:creationId xmlns:p14="http://schemas.microsoft.com/office/powerpoint/2010/main" val="28103312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sv-SE" sz="1200" kern="1200" dirty="0">
                <a:solidFill>
                  <a:schemeClr val="tx1"/>
                </a:solidFill>
                <a:effectLst/>
                <a:latin typeface="Times" pitchFamily="-16" charset="0"/>
                <a:ea typeface="+mn-ea"/>
                <a:cs typeface="+mn-cs"/>
              </a:rPr>
              <a:t>Kartläggning och</a:t>
            </a:r>
            <a:r>
              <a:rPr lang="sv-SE" sz="1200" kern="1200" baseline="0" dirty="0">
                <a:solidFill>
                  <a:schemeClr val="tx1"/>
                </a:solidFill>
                <a:effectLst/>
                <a:latin typeface="Times" pitchFamily="-16" charset="0"/>
                <a:ea typeface="+mn-ea"/>
                <a:cs typeface="+mn-cs"/>
              </a:rPr>
              <a:t> dialog </a:t>
            </a:r>
            <a:r>
              <a:rPr lang="sv-SE" sz="1200" kern="1200" dirty="0">
                <a:solidFill>
                  <a:schemeClr val="tx1"/>
                </a:solidFill>
                <a:effectLst/>
                <a:latin typeface="Times" pitchFamily="-16" charset="0"/>
                <a:ea typeface="+mn-ea"/>
                <a:cs typeface="+mn-cs"/>
              </a:rPr>
              <a:t>kring</a:t>
            </a:r>
            <a:r>
              <a:rPr lang="sv-SE" sz="1200" kern="1200" baseline="0" dirty="0">
                <a:solidFill>
                  <a:schemeClr val="tx1"/>
                </a:solidFill>
                <a:effectLst/>
                <a:latin typeface="Times" pitchFamily="-16" charset="0"/>
                <a:ea typeface="+mn-ea"/>
                <a:cs typeface="+mn-cs"/>
              </a:rPr>
              <a:t> utvecklingsområden </a:t>
            </a:r>
            <a:r>
              <a:rPr lang="sv-SE" sz="1200" kern="1200" dirty="0">
                <a:solidFill>
                  <a:schemeClr val="tx1"/>
                </a:solidFill>
                <a:effectLst/>
                <a:latin typeface="Times" pitchFamily="-16" charset="0"/>
                <a:ea typeface="+mn-ea"/>
                <a:cs typeface="+mn-cs"/>
              </a:rPr>
              <a:t>börjar. </a:t>
            </a:r>
            <a:br>
              <a:rPr lang="sv-SE" sz="1200" kern="1200" dirty="0">
                <a:solidFill>
                  <a:schemeClr val="tx1"/>
                </a:solidFill>
                <a:effectLst/>
                <a:latin typeface="Times" pitchFamily="-16" charset="0"/>
                <a:ea typeface="+mn-ea"/>
                <a:cs typeface="+mn-cs"/>
              </a:rPr>
            </a:br>
            <a:br>
              <a:rPr lang="sv-SE" sz="1200" kern="1200" dirty="0">
                <a:solidFill>
                  <a:schemeClr val="tx1"/>
                </a:solidFill>
                <a:effectLst/>
                <a:latin typeface="Times" pitchFamily="-16" charset="0"/>
                <a:ea typeface="+mn-ea"/>
                <a:cs typeface="+mn-cs"/>
              </a:rPr>
            </a:br>
            <a:endParaRPr lang="sv-SE" sz="1200" kern="1200" dirty="0">
              <a:solidFill>
                <a:schemeClr val="tx1"/>
              </a:solidFill>
              <a:effectLst/>
              <a:latin typeface="Times" pitchFamily="-16" charset="0"/>
              <a:ea typeface="+mn-ea"/>
              <a:cs typeface="+mn-cs"/>
            </a:endParaRPr>
          </a:p>
          <a:p>
            <a:endParaRPr lang="sv-SE" b="1" baseline="0" dirty="0"/>
          </a:p>
        </p:txBody>
      </p:sp>
      <p:sp>
        <p:nvSpPr>
          <p:cNvPr id="4" name="Platshållare för bildnummer 3"/>
          <p:cNvSpPr>
            <a:spLocks noGrp="1"/>
          </p:cNvSpPr>
          <p:nvPr>
            <p:ph type="sldNum" sz="quarter" idx="10"/>
          </p:nvPr>
        </p:nvSpPr>
        <p:spPr/>
        <p:txBody>
          <a:bodyPr/>
          <a:lstStyle/>
          <a:p>
            <a:pPr>
              <a:defRPr/>
            </a:pPr>
            <a:fld id="{F48996F9-5F9A-440E-BE14-62843247AFEF}" type="slidenum">
              <a:rPr lang="sv-SE" altLang="sv-SE" smtClean="0"/>
              <a:pPr>
                <a:defRPr/>
              </a:pPr>
              <a:t>14</a:t>
            </a:fld>
            <a:endParaRPr lang="sv-SE" altLang="sv-SE"/>
          </a:p>
        </p:txBody>
      </p:sp>
    </p:spTree>
    <p:extLst>
      <p:ext uri="{BB962C8B-B14F-4D97-AF65-F5344CB8AC3E}">
        <p14:creationId xmlns:p14="http://schemas.microsoft.com/office/powerpoint/2010/main" val="14511790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0488" y="742950"/>
            <a:ext cx="6616700" cy="3722688"/>
          </a:xfrm>
        </p:spPr>
      </p:sp>
      <p:sp>
        <p:nvSpPr>
          <p:cNvPr id="3" name="Platshållare för anteckningar 2"/>
          <p:cNvSpPr>
            <a:spLocks noGrp="1"/>
          </p:cNvSpPr>
          <p:nvPr>
            <p:ph type="body" idx="1"/>
          </p:nvPr>
        </p:nvSpPr>
        <p:spPr/>
        <p:txBody>
          <a:bodyPr/>
          <a:lstStyle/>
          <a:p>
            <a:r>
              <a:rPr lang="sv-SE" sz="1200" b="1" kern="1200" dirty="0">
                <a:solidFill>
                  <a:schemeClr val="tx1"/>
                </a:solidFill>
                <a:effectLst/>
                <a:latin typeface="Times" pitchFamily="-16" charset="0"/>
                <a:ea typeface="+mn-ea"/>
                <a:cs typeface="+mn-cs"/>
              </a:rPr>
              <a:t>Instruktion till kartläggning/dialog</a:t>
            </a:r>
            <a:r>
              <a:rPr lang="sv-SE" sz="1200" b="1" kern="1200" baseline="0" dirty="0">
                <a:solidFill>
                  <a:schemeClr val="tx1"/>
                </a:solidFill>
                <a:effectLst/>
                <a:latin typeface="Times" pitchFamily="-16" charset="0"/>
                <a:ea typeface="+mn-ea"/>
                <a:cs typeface="+mn-cs"/>
              </a:rPr>
              <a:t>.</a:t>
            </a:r>
            <a:br>
              <a:rPr lang="sv-SE" sz="1200" b="1" kern="1200" dirty="0">
                <a:solidFill>
                  <a:schemeClr val="tx1"/>
                </a:solidFill>
                <a:effectLst/>
                <a:latin typeface="Times" pitchFamily="-16" charset="0"/>
                <a:ea typeface="+mn-ea"/>
                <a:cs typeface="+mn-cs"/>
              </a:rPr>
            </a:br>
            <a:endParaRPr lang="sv-SE" sz="1200" kern="1200" dirty="0">
              <a:solidFill>
                <a:schemeClr val="tx1"/>
              </a:solidFill>
              <a:effectLst/>
              <a:latin typeface="Times" pitchFamily="-16" charset="0"/>
              <a:ea typeface="+mn-ea"/>
              <a:cs typeface="+mn-cs"/>
            </a:endParaRPr>
          </a:p>
          <a:p>
            <a:pPr marL="171450" lvl="0" indent="-171450">
              <a:buFont typeface="Arial" panose="020B0604020202020204" pitchFamily="34" charset="0"/>
              <a:buChar char="•"/>
            </a:pPr>
            <a:r>
              <a:rPr lang="sv-SE" sz="1200" kern="1200" dirty="0">
                <a:solidFill>
                  <a:schemeClr val="tx1"/>
                </a:solidFill>
                <a:effectLst/>
                <a:latin typeface="Times" pitchFamily="-16" charset="0"/>
                <a:ea typeface="+mn-ea"/>
                <a:cs typeface="+mn-cs"/>
              </a:rPr>
              <a:t>Reflektera enskilt och skriv ner på post-it-lappar.</a:t>
            </a:r>
          </a:p>
          <a:p>
            <a:pPr marL="171450" lvl="0" indent="-171450">
              <a:buFont typeface="Arial" panose="020B0604020202020204" pitchFamily="34" charset="0"/>
              <a:buChar char="•"/>
            </a:pPr>
            <a:r>
              <a:rPr lang="sv-SE" sz="1200" kern="1200" dirty="0">
                <a:solidFill>
                  <a:schemeClr val="tx1"/>
                </a:solidFill>
                <a:effectLst/>
                <a:latin typeface="Times" pitchFamily="-16" charset="0"/>
                <a:ea typeface="+mn-ea"/>
                <a:cs typeface="+mn-cs"/>
              </a:rPr>
              <a:t>Reflektera tillsammans i den mindre gruppen.</a:t>
            </a:r>
          </a:p>
          <a:p>
            <a:pPr marL="171450" lvl="0" indent="-171450">
              <a:buFont typeface="Arial" panose="020B0604020202020204" pitchFamily="34" charset="0"/>
              <a:buChar char="•"/>
            </a:pPr>
            <a:r>
              <a:rPr lang="sv-SE" sz="1200" kern="1200" dirty="0">
                <a:solidFill>
                  <a:schemeClr val="tx1"/>
                </a:solidFill>
                <a:effectLst/>
                <a:latin typeface="Times" pitchFamily="-16" charset="0"/>
                <a:ea typeface="+mn-ea"/>
                <a:cs typeface="+mn-cs"/>
              </a:rPr>
              <a:t>Dela era reflektioner i storgruppen. </a:t>
            </a:r>
          </a:p>
          <a:p>
            <a:pPr lvl="0"/>
            <a:endParaRPr lang="sv-SE" sz="1200" kern="1200" dirty="0">
              <a:solidFill>
                <a:schemeClr val="tx1"/>
              </a:solidFill>
              <a:effectLst/>
              <a:latin typeface="Times" pitchFamily="-16" charset="0"/>
              <a:ea typeface="+mn-ea"/>
              <a:cs typeface="+mn-cs"/>
            </a:endParaRPr>
          </a:p>
          <a:p>
            <a:r>
              <a:rPr lang="sv-SE" sz="1200" kern="1200" dirty="0">
                <a:solidFill>
                  <a:schemeClr val="tx1"/>
                </a:solidFill>
                <a:effectLst/>
                <a:latin typeface="Times" pitchFamily="-16" charset="0"/>
                <a:ea typeface="+mn-ea"/>
                <a:cs typeface="+mn-cs"/>
              </a:rPr>
              <a:t>Du som chef skapar tillsammans med gruppen en mind-mapp/kluster av utvecklingsområden utifrån det som kommer fram i övningen. </a:t>
            </a:r>
          </a:p>
        </p:txBody>
      </p:sp>
      <p:sp>
        <p:nvSpPr>
          <p:cNvPr id="4" name="Platshållare för bildnumm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F48996F9-5F9A-440E-BE14-62843247AFEF}" type="slidenum">
              <a:rPr kumimoji="0" lang="sv-SE" altLang="sv-SE" sz="1200" b="0" i="0" u="none" strike="noStrike" kern="1200" cap="none" spc="0" normalizeH="0" baseline="0" noProof="0" smtClean="0">
                <a:ln>
                  <a:noFill/>
                </a:ln>
                <a:solidFill>
                  <a:srgbClr val="1F497D"/>
                </a:solidFill>
                <a:effectLst/>
                <a:uLnTx/>
                <a:uFillTx/>
                <a:latin typeface="Garamond"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15</a:t>
            </a:fld>
            <a:endParaRPr kumimoji="0" lang="sv-SE" altLang="sv-SE" sz="1200" b="0" i="0" u="none" strike="noStrike" kern="1200" cap="none" spc="0" normalizeH="0" baseline="0" noProof="0">
              <a:ln>
                <a:noFill/>
              </a:ln>
              <a:solidFill>
                <a:srgbClr val="1F497D"/>
              </a:solidFill>
              <a:effectLst/>
              <a:uLnTx/>
              <a:uFillTx/>
              <a:latin typeface="Garamond" pitchFamily="18" charset="0"/>
              <a:ea typeface="+mn-ea"/>
              <a:cs typeface="+mn-cs"/>
            </a:endParaRPr>
          </a:p>
        </p:txBody>
      </p:sp>
    </p:spTree>
    <p:extLst>
      <p:ext uri="{BB962C8B-B14F-4D97-AF65-F5344CB8AC3E}">
        <p14:creationId xmlns:p14="http://schemas.microsoft.com/office/powerpoint/2010/main" val="29213456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Gruppera resultatet som kommit in i kartläggningen. </a:t>
            </a:r>
          </a:p>
        </p:txBody>
      </p:sp>
      <p:sp>
        <p:nvSpPr>
          <p:cNvPr id="4" name="Platshållare för bildnummer 3"/>
          <p:cNvSpPr>
            <a:spLocks noGrp="1"/>
          </p:cNvSpPr>
          <p:nvPr>
            <p:ph type="sldNum" sz="quarter" idx="5"/>
          </p:nvPr>
        </p:nvSpPr>
        <p:spPr/>
        <p:txBody>
          <a:bodyPr/>
          <a:lstStyle/>
          <a:p>
            <a:pPr>
              <a:defRPr/>
            </a:pPr>
            <a:fld id="{F48996F9-5F9A-440E-BE14-62843247AFEF}" type="slidenum">
              <a:rPr lang="sv-SE" altLang="sv-SE" smtClean="0"/>
              <a:pPr>
                <a:defRPr/>
              </a:pPr>
              <a:t>16</a:t>
            </a:fld>
            <a:endParaRPr lang="sv-SE" altLang="sv-SE"/>
          </a:p>
        </p:txBody>
      </p:sp>
    </p:spTree>
    <p:extLst>
      <p:ext uri="{BB962C8B-B14F-4D97-AF65-F5344CB8AC3E}">
        <p14:creationId xmlns:p14="http://schemas.microsoft.com/office/powerpoint/2010/main" val="32764450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Gruppera resultatet som kommit in i kartläggningen. </a:t>
            </a:r>
          </a:p>
        </p:txBody>
      </p:sp>
      <p:sp>
        <p:nvSpPr>
          <p:cNvPr id="4" name="Platshållare för bildnummer 3"/>
          <p:cNvSpPr>
            <a:spLocks noGrp="1"/>
          </p:cNvSpPr>
          <p:nvPr>
            <p:ph type="sldNum" sz="quarter" idx="5"/>
          </p:nvPr>
        </p:nvSpPr>
        <p:spPr/>
        <p:txBody>
          <a:bodyPr/>
          <a:lstStyle/>
          <a:p>
            <a:pPr>
              <a:defRPr/>
            </a:pPr>
            <a:fld id="{F48996F9-5F9A-440E-BE14-62843247AFEF}" type="slidenum">
              <a:rPr lang="sv-SE" altLang="sv-SE" smtClean="0"/>
              <a:pPr>
                <a:defRPr/>
              </a:pPr>
              <a:t>17</a:t>
            </a:fld>
            <a:endParaRPr lang="sv-SE" altLang="sv-SE"/>
          </a:p>
        </p:txBody>
      </p:sp>
    </p:spTree>
    <p:extLst>
      <p:ext uri="{BB962C8B-B14F-4D97-AF65-F5344CB8AC3E}">
        <p14:creationId xmlns:p14="http://schemas.microsoft.com/office/powerpoint/2010/main" val="1293683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sv-SE" sz="1200" kern="1200" dirty="0">
                <a:solidFill>
                  <a:schemeClr val="tx1"/>
                </a:solidFill>
                <a:effectLst/>
                <a:latin typeface="Times" pitchFamily="-16" charset="0"/>
                <a:ea typeface="+mn-ea"/>
                <a:cs typeface="+mn-cs"/>
              </a:rPr>
              <a:t>Titta igenom mind-mappen/klustret med post-it-lappar, det vill säga resultatet av dialogen. Mind-mappen är sammanställningen över områden som behöver utvecklas för god arbetsmiljö</a:t>
            </a:r>
            <a:r>
              <a:rPr lang="sv-SE" sz="1200" kern="1200" baseline="0" dirty="0">
                <a:solidFill>
                  <a:schemeClr val="tx1"/>
                </a:solidFill>
                <a:effectLst/>
                <a:latin typeface="Times" pitchFamily="-16" charset="0"/>
                <a:ea typeface="+mn-ea"/>
                <a:cs typeface="+mn-cs"/>
              </a:rPr>
              <a:t> </a:t>
            </a:r>
            <a:r>
              <a:rPr lang="sv-SE" sz="1200" kern="1200" dirty="0">
                <a:solidFill>
                  <a:schemeClr val="tx1"/>
                </a:solidFill>
                <a:effectLst/>
                <a:latin typeface="Times" pitchFamily="-16" charset="0"/>
                <a:ea typeface="+mn-ea"/>
                <a:cs typeface="+mn-cs"/>
              </a:rPr>
              <a:t>och hög kvalitet i verksamheten. </a:t>
            </a:r>
          </a:p>
          <a:p>
            <a:endParaRPr lang="sv-SE" sz="1200" kern="1200" dirty="0">
              <a:solidFill>
                <a:schemeClr val="tx1"/>
              </a:solidFill>
              <a:effectLst/>
              <a:latin typeface="Times" pitchFamily="-16" charset="0"/>
              <a:ea typeface="+mn-ea"/>
              <a:cs typeface="+mn-cs"/>
            </a:endParaRPr>
          </a:p>
          <a:p>
            <a:r>
              <a:rPr lang="sv-SE" sz="1200" kern="1200" dirty="0">
                <a:solidFill>
                  <a:schemeClr val="tx1"/>
                </a:solidFill>
                <a:effectLst/>
                <a:latin typeface="Times" pitchFamily="-16" charset="0"/>
                <a:ea typeface="+mn-ea"/>
                <a:cs typeface="+mn-cs"/>
              </a:rPr>
              <a:t>Nästa steg är</a:t>
            </a:r>
            <a:r>
              <a:rPr lang="sv-SE" sz="1200" kern="1200" baseline="0" dirty="0">
                <a:solidFill>
                  <a:schemeClr val="tx1"/>
                </a:solidFill>
                <a:effectLst/>
                <a:latin typeface="Times" pitchFamily="-16" charset="0"/>
                <a:ea typeface="+mn-ea"/>
                <a:cs typeface="+mn-cs"/>
              </a:rPr>
              <a:t> att </a:t>
            </a:r>
            <a:r>
              <a:rPr lang="sv-SE" sz="1200" kern="1200" dirty="0">
                <a:solidFill>
                  <a:schemeClr val="tx1"/>
                </a:solidFill>
                <a:effectLst/>
                <a:latin typeface="Times" pitchFamily="-16" charset="0"/>
                <a:ea typeface="+mn-ea"/>
                <a:cs typeface="+mn-cs"/>
              </a:rPr>
              <a:t>medarbetarna röstar/prioriterar fram de viktigaste utvecklingsområdena. Vilka utvecklingsområden är det viktigast att arbeta vidare med? Vad skapar mest värde och nytta för verksamheten och arbetsmiljön? Är det bråttom? Finns det resurser?</a:t>
            </a:r>
          </a:p>
          <a:p>
            <a:endParaRPr lang="sv-SE" sz="1200" kern="1200" dirty="0">
              <a:solidFill>
                <a:schemeClr val="tx1"/>
              </a:solidFill>
              <a:effectLst/>
              <a:latin typeface="Times" pitchFamily="-16" charset="0"/>
              <a:ea typeface="+mn-ea"/>
              <a:cs typeface="+mn-cs"/>
            </a:endParaRPr>
          </a:p>
          <a:p>
            <a:r>
              <a:rPr lang="sv-SE" sz="1200" b="1" kern="1200" dirty="0">
                <a:solidFill>
                  <a:schemeClr val="tx1"/>
                </a:solidFill>
                <a:effectLst/>
                <a:latin typeface="Times" pitchFamily="-16" charset="0"/>
                <a:ea typeface="+mn-ea"/>
                <a:cs typeface="+mn-cs"/>
              </a:rPr>
              <a:t>Instruktion till gruppen</a:t>
            </a:r>
            <a:endParaRPr lang="sv-SE" sz="1200" kern="1200" dirty="0">
              <a:solidFill>
                <a:schemeClr val="tx1"/>
              </a:solidFill>
              <a:effectLst/>
              <a:latin typeface="Times" pitchFamily="-16" charset="0"/>
              <a:ea typeface="+mn-ea"/>
              <a:cs typeface="+mn-cs"/>
            </a:endParaRPr>
          </a:p>
          <a:p>
            <a:pPr marL="171450" lvl="0" indent="-171450">
              <a:buFont typeface="Arial" panose="020B0604020202020204" pitchFamily="34" charset="0"/>
              <a:buChar char="•"/>
            </a:pPr>
            <a:r>
              <a:rPr lang="sv-SE" sz="1200" kern="1200" dirty="0">
                <a:solidFill>
                  <a:schemeClr val="tx1"/>
                </a:solidFill>
                <a:effectLst/>
                <a:latin typeface="Times" pitchFamily="-16" charset="0"/>
                <a:ea typeface="+mn-ea"/>
                <a:cs typeface="+mn-cs"/>
              </a:rPr>
              <a:t>Röstningen sker enskilt.</a:t>
            </a:r>
          </a:p>
          <a:p>
            <a:pPr marL="171450" lvl="0" indent="-171450">
              <a:buFont typeface="Arial" panose="020B0604020202020204" pitchFamily="34" charset="0"/>
              <a:buChar char="•"/>
            </a:pPr>
            <a:r>
              <a:rPr lang="sv-SE" sz="1200" kern="1200" dirty="0">
                <a:solidFill>
                  <a:schemeClr val="tx1"/>
                </a:solidFill>
                <a:effectLst/>
                <a:latin typeface="Times" pitchFamily="-16" charset="0"/>
                <a:ea typeface="+mn-ea"/>
                <a:cs typeface="+mn-cs"/>
              </a:rPr>
              <a:t>Titta igenom Mind-mappen med post-it-lappar, det vill säga resultatet av övningen. </a:t>
            </a:r>
          </a:p>
          <a:p>
            <a:pPr marL="171450" lvl="0" indent="-171450">
              <a:buFont typeface="Arial" panose="020B0604020202020204" pitchFamily="34" charset="0"/>
              <a:buChar char="•"/>
            </a:pPr>
            <a:r>
              <a:rPr lang="sv-SE" sz="1200" kern="1200" dirty="0">
                <a:solidFill>
                  <a:schemeClr val="tx1"/>
                </a:solidFill>
                <a:effectLst/>
                <a:latin typeface="Times" pitchFamily="-16" charset="0"/>
                <a:ea typeface="+mn-ea"/>
                <a:cs typeface="+mn-cs"/>
              </a:rPr>
              <a:t>Varje medarbetare prioritera cirka 3 utvecklingsområden. Medarbetaren har 3 poäng vardera. Fördela dem på de prioriterade områdena som du tycker är viktigast genom att sätta en tydlig prick på det området.</a:t>
            </a:r>
          </a:p>
          <a:p>
            <a:pPr marL="171450" lvl="0" indent="-171450">
              <a:buFont typeface="Arial" panose="020B0604020202020204" pitchFamily="34" charset="0"/>
              <a:buChar char="•"/>
            </a:pPr>
            <a:r>
              <a:rPr lang="sv-SE" sz="1200" kern="1200" dirty="0">
                <a:solidFill>
                  <a:schemeClr val="tx1"/>
                </a:solidFill>
                <a:effectLst/>
                <a:latin typeface="Times" pitchFamily="-16" charset="0"/>
                <a:ea typeface="+mn-ea"/>
                <a:cs typeface="+mn-cs"/>
              </a:rPr>
              <a:t>Tycker du att ett område är väldigt viktigt kan du sätta alla poäng på ett område, tycker du tre är lika viktiga fördelar ni 1 poäng på vardera, eller 2 poäng på ett område och 1 poäng på ett.</a:t>
            </a:r>
          </a:p>
          <a:p>
            <a:pPr marL="171450" lvl="0" indent="-171450">
              <a:buFont typeface="Arial" panose="020B0604020202020204" pitchFamily="34" charset="0"/>
              <a:buChar char="•"/>
            </a:pPr>
            <a:endParaRPr lang="sv-SE" sz="1200" kern="1200" dirty="0">
              <a:solidFill>
                <a:schemeClr val="tx1"/>
              </a:solidFill>
              <a:effectLst/>
              <a:latin typeface="Times" pitchFamily="-16" charset="0"/>
              <a:ea typeface="+mn-ea"/>
              <a:cs typeface="+mn-cs"/>
            </a:endParaRPr>
          </a:p>
          <a:p>
            <a:r>
              <a:rPr lang="sv-SE" sz="1400" i="1" dirty="0"/>
              <a:t>Alternativa metoder:</a:t>
            </a:r>
          </a:p>
          <a:p>
            <a:pPr lvl="1"/>
            <a:r>
              <a:rPr lang="sv-SE" sz="1400" i="1" dirty="0"/>
              <a:t>Anonym omröstning: numrera förslagen, be deltagarna skriva nummer på en lapp &amp; lägga i burk</a:t>
            </a:r>
          </a:p>
          <a:p>
            <a:pPr lvl="1"/>
            <a:r>
              <a:rPr lang="sv-SE" sz="1400" i="1" dirty="0"/>
              <a:t>För snabb röstning i stor grupp där alla har smart-mobil: </a:t>
            </a:r>
            <a:r>
              <a:rPr lang="sv-SE" sz="1400" i="1" dirty="0" err="1"/>
              <a:t>Wordcloud</a:t>
            </a:r>
            <a:r>
              <a:rPr lang="sv-SE" sz="1400" i="1" dirty="0"/>
              <a:t>, eller liknande</a:t>
            </a:r>
          </a:p>
          <a:p>
            <a:pPr marL="0" lvl="0" indent="0">
              <a:buFont typeface="Arial" panose="020B0604020202020204" pitchFamily="34" charset="0"/>
              <a:buNone/>
            </a:pPr>
            <a:endParaRPr lang="sv-SE" sz="1200" kern="1200" dirty="0">
              <a:solidFill>
                <a:schemeClr val="tx1"/>
              </a:solidFill>
              <a:effectLst/>
              <a:latin typeface="Times" pitchFamily="-16" charset="0"/>
              <a:ea typeface="+mn-ea"/>
              <a:cs typeface="+mn-cs"/>
            </a:endParaRPr>
          </a:p>
          <a:p>
            <a:endParaRPr lang="sv-SE" dirty="0"/>
          </a:p>
        </p:txBody>
      </p:sp>
      <p:sp>
        <p:nvSpPr>
          <p:cNvPr id="4" name="Platshållare för bildnummer 3"/>
          <p:cNvSpPr>
            <a:spLocks noGrp="1"/>
          </p:cNvSpPr>
          <p:nvPr>
            <p:ph type="sldNum" sz="quarter" idx="10"/>
          </p:nvPr>
        </p:nvSpPr>
        <p:spPr/>
        <p:txBody>
          <a:bodyPr/>
          <a:lstStyle/>
          <a:p>
            <a:pPr>
              <a:defRPr/>
            </a:pPr>
            <a:fld id="{F48996F9-5F9A-440E-BE14-62843247AFEF}" type="slidenum">
              <a:rPr lang="sv-SE" altLang="sv-SE" smtClean="0"/>
              <a:pPr>
                <a:defRPr/>
              </a:pPr>
              <a:t>18</a:t>
            </a:fld>
            <a:endParaRPr lang="sv-SE" altLang="sv-SE"/>
          </a:p>
        </p:txBody>
      </p:sp>
    </p:spTree>
    <p:extLst>
      <p:ext uri="{BB962C8B-B14F-4D97-AF65-F5344CB8AC3E}">
        <p14:creationId xmlns:p14="http://schemas.microsoft.com/office/powerpoint/2010/main" val="29322305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a:defRPr/>
            </a:pPr>
            <a:fld id="{F48996F9-5F9A-440E-BE14-62843247AFEF}" type="slidenum">
              <a:rPr lang="sv-SE" altLang="sv-SE" smtClean="0"/>
              <a:pPr>
                <a:defRPr/>
              </a:pPr>
              <a:t>19</a:t>
            </a:fld>
            <a:endParaRPr lang="sv-SE" altLang="sv-SE"/>
          </a:p>
        </p:txBody>
      </p:sp>
    </p:spTree>
    <p:extLst>
      <p:ext uri="{BB962C8B-B14F-4D97-AF65-F5344CB8AC3E}">
        <p14:creationId xmlns:p14="http://schemas.microsoft.com/office/powerpoint/2010/main" val="24074575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sv-SE" dirty="0"/>
              <a:t>OBS! Denna bild tar du bort innan presentation på APT.</a:t>
            </a:r>
          </a:p>
          <a:p>
            <a:endParaRPr lang="sv-SE" dirty="0"/>
          </a:p>
        </p:txBody>
      </p:sp>
      <p:sp>
        <p:nvSpPr>
          <p:cNvPr id="4" name="Platshållare för bildnummer 3"/>
          <p:cNvSpPr>
            <a:spLocks noGrp="1"/>
          </p:cNvSpPr>
          <p:nvPr>
            <p:ph type="sldNum" sz="quarter" idx="10"/>
          </p:nvPr>
        </p:nvSpPr>
        <p:spPr/>
        <p:txBody>
          <a:bodyPr/>
          <a:lstStyle/>
          <a:p>
            <a:pPr>
              <a:defRPr/>
            </a:pPr>
            <a:fld id="{F48996F9-5F9A-440E-BE14-62843247AFEF}" type="slidenum">
              <a:rPr lang="sv-SE" altLang="sv-SE" smtClean="0"/>
              <a:pPr>
                <a:defRPr/>
              </a:pPr>
              <a:t>2</a:t>
            </a:fld>
            <a:endParaRPr lang="sv-SE" altLang="sv-SE"/>
          </a:p>
        </p:txBody>
      </p:sp>
    </p:spTree>
    <p:extLst>
      <p:ext uri="{BB962C8B-B14F-4D97-AF65-F5344CB8AC3E}">
        <p14:creationId xmlns:p14="http://schemas.microsoft.com/office/powerpoint/2010/main" val="41343831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a:defRPr/>
            </a:pPr>
            <a:fld id="{F48996F9-5F9A-440E-BE14-62843247AFEF}" type="slidenum">
              <a:rPr lang="sv-SE" altLang="sv-SE" smtClean="0"/>
              <a:pPr>
                <a:defRPr/>
              </a:pPr>
              <a:t>20</a:t>
            </a:fld>
            <a:endParaRPr lang="sv-SE" altLang="sv-SE"/>
          </a:p>
        </p:txBody>
      </p:sp>
    </p:spTree>
    <p:extLst>
      <p:ext uri="{BB962C8B-B14F-4D97-AF65-F5344CB8AC3E}">
        <p14:creationId xmlns:p14="http://schemas.microsoft.com/office/powerpoint/2010/main" val="24256929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a:defRPr/>
            </a:pPr>
            <a:fld id="{F48996F9-5F9A-440E-BE14-62843247AFEF}" type="slidenum">
              <a:rPr lang="sv-SE" altLang="sv-SE" smtClean="0"/>
              <a:pPr>
                <a:defRPr/>
              </a:pPr>
              <a:t>21</a:t>
            </a:fld>
            <a:endParaRPr lang="sv-SE" altLang="sv-SE"/>
          </a:p>
        </p:txBody>
      </p:sp>
    </p:spTree>
    <p:extLst>
      <p:ext uri="{BB962C8B-B14F-4D97-AF65-F5344CB8AC3E}">
        <p14:creationId xmlns:p14="http://schemas.microsoft.com/office/powerpoint/2010/main" val="12860627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Times" pitchFamily="-16" charset="0"/>
                <a:ea typeface="+mn-ea"/>
                <a:cs typeface="+mn-cs"/>
              </a:rPr>
              <a:t>Analysverktyget används för att göra en analys inför utvecklingsområdenas handlingsplan. Verktyget belyser det befintliga läget, ser till att förstå orsak och verkan, kartlägger vilka resurser som behövs samt definierar och planerar aktiviteter som leder till utveckling. </a:t>
            </a:r>
          </a:p>
          <a:p>
            <a:endParaRPr lang="sv-SE" sz="1200" kern="1200" dirty="0">
              <a:solidFill>
                <a:schemeClr val="tx1"/>
              </a:solidFill>
              <a:effectLst/>
              <a:latin typeface="Times" pitchFamily="-16" charset="0"/>
              <a:ea typeface="+mn-ea"/>
              <a:cs typeface="+mn-cs"/>
            </a:endParaRPr>
          </a:p>
          <a:p>
            <a:pPr marL="228600" lvl="0" indent="-228600">
              <a:buFont typeface="+mj-lt"/>
              <a:buAutoNum type="arabicPeriod"/>
            </a:pPr>
            <a:r>
              <a:rPr lang="sv-SE" sz="1200" b="1" kern="1200" dirty="0">
                <a:solidFill>
                  <a:schemeClr val="tx1"/>
                </a:solidFill>
                <a:effectLst/>
                <a:latin typeface="Times" pitchFamily="-16" charset="0"/>
                <a:ea typeface="+mn-ea"/>
                <a:cs typeface="+mn-cs"/>
              </a:rPr>
              <a:t>Önskat läge</a:t>
            </a:r>
            <a:r>
              <a:rPr lang="sv-SE" sz="1200" kern="1200" dirty="0">
                <a:solidFill>
                  <a:schemeClr val="tx1"/>
                </a:solidFill>
                <a:effectLst/>
                <a:latin typeface="Times" pitchFamily="-16" charset="0"/>
                <a:ea typeface="+mn-ea"/>
                <a:cs typeface="+mn-cs"/>
              </a:rPr>
              <a:t> </a:t>
            </a:r>
            <a:br>
              <a:rPr lang="sv-SE" sz="1200" kern="1200" dirty="0">
                <a:solidFill>
                  <a:schemeClr val="tx1"/>
                </a:solidFill>
                <a:effectLst/>
                <a:latin typeface="Times" pitchFamily="-16" charset="0"/>
                <a:ea typeface="+mn-ea"/>
                <a:cs typeface="+mn-cs"/>
              </a:rPr>
            </a:br>
            <a:r>
              <a:rPr lang="sv-SE" sz="1200" kern="1200" dirty="0">
                <a:solidFill>
                  <a:schemeClr val="tx1"/>
                </a:solidFill>
                <a:effectLst/>
                <a:latin typeface="Times" pitchFamily="-16" charset="0"/>
                <a:ea typeface="+mn-ea"/>
                <a:cs typeface="+mn-cs"/>
              </a:rPr>
              <a:t>Att ha ett önskat läge att sikta mot är bra för alla människor och grupper. Det önskade läget motiverar, inspirerar och visar oss vägen mot målet vi vill nå. </a:t>
            </a:r>
          </a:p>
          <a:p>
            <a:pPr marL="228600" lvl="0" indent="-228600">
              <a:buFont typeface="+mj-lt"/>
              <a:buAutoNum type="arabicPeriod"/>
            </a:pPr>
            <a:endParaRPr lang="sv-SE" sz="1200" kern="1200" dirty="0">
              <a:solidFill>
                <a:schemeClr val="tx1"/>
              </a:solidFill>
              <a:effectLst/>
              <a:latin typeface="Times" pitchFamily="-16" charset="0"/>
              <a:ea typeface="+mn-ea"/>
              <a:cs typeface="+mn-cs"/>
            </a:endParaRPr>
          </a:p>
          <a:p>
            <a:pPr marL="228600" lvl="0" indent="-228600">
              <a:buFont typeface="+mj-lt"/>
              <a:buAutoNum type="arabicPeriod"/>
            </a:pPr>
            <a:r>
              <a:rPr lang="sv-SE" sz="1200" b="1" kern="1200" dirty="0">
                <a:solidFill>
                  <a:schemeClr val="tx1"/>
                </a:solidFill>
                <a:effectLst/>
                <a:latin typeface="Times" pitchFamily="-16" charset="0"/>
                <a:ea typeface="+mn-ea"/>
                <a:cs typeface="+mn-cs"/>
              </a:rPr>
              <a:t>Förstå nuläget</a:t>
            </a:r>
            <a:br>
              <a:rPr lang="sv-SE" sz="1200" kern="1200" dirty="0">
                <a:solidFill>
                  <a:schemeClr val="tx1"/>
                </a:solidFill>
                <a:effectLst/>
                <a:latin typeface="Times" pitchFamily="-16" charset="0"/>
                <a:ea typeface="+mn-ea"/>
                <a:cs typeface="+mn-cs"/>
              </a:rPr>
            </a:br>
            <a:r>
              <a:rPr lang="sv-SE" sz="1200" kern="1200" dirty="0">
                <a:solidFill>
                  <a:schemeClr val="tx1"/>
                </a:solidFill>
                <a:effectLst/>
                <a:latin typeface="Times" pitchFamily="-16" charset="0"/>
                <a:ea typeface="+mn-ea"/>
                <a:cs typeface="+mn-cs"/>
              </a:rPr>
              <a:t>För att förstå det önskade läget behöver man samtidigt förstå sitt nuläge. Hur har vi det nu och hur vill vi att det ska vara, det vill säga vilket önskat läge har vi? Kartlägg verksamhetens nuläge i syfte att se vad det är ni vill uppnå. Vilka mål ni ska sätta upp på kort och på lång sikt? Obs:</a:t>
            </a:r>
            <a:r>
              <a:rPr lang="sv-SE" sz="1200" kern="1200" baseline="0" dirty="0">
                <a:solidFill>
                  <a:schemeClr val="tx1"/>
                </a:solidFill>
                <a:effectLst/>
                <a:latin typeface="Times" pitchFamily="-16" charset="0"/>
                <a:ea typeface="+mn-ea"/>
                <a:cs typeface="+mn-cs"/>
              </a:rPr>
              <a:t> Fastna inte för länge i att förstå nuläget!</a:t>
            </a:r>
            <a:endParaRPr lang="sv-SE" sz="1200" kern="1200" dirty="0">
              <a:solidFill>
                <a:schemeClr val="tx1"/>
              </a:solidFill>
              <a:effectLst/>
              <a:latin typeface="Times" pitchFamily="-16" charset="0"/>
              <a:ea typeface="+mn-ea"/>
              <a:cs typeface="+mn-cs"/>
            </a:endParaRPr>
          </a:p>
          <a:p>
            <a:pPr marL="228600" lvl="0" indent="-228600">
              <a:buFont typeface="+mj-lt"/>
              <a:buAutoNum type="arabicPeriod"/>
            </a:pPr>
            <a:endParaRPr lang="sv-SE" sz="1200" kern="1200" dirty="0">
              <a:solidFill>
                <a:schemeClr val="tx1"/>
              </a:solidFill>
              <a:effectLst/>
              <a:latin typeface="Times" pitchFamily="-16" charset="0"/>
              <a:ea typeface="+mn-ea"/>
              <a:cs typeface="+mn-cs"/>
            </a:endParaRPr>
          </a:p>
          <a:p>
            <a:pPr marL="228600" marR="0" lvl="0"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sv-SE" sz="1200" b="1" kern="1200" dirty="0">
                <a:solidFill>
                  <a:schemeClr val="tx1"/>
                </a:solidFill>
                <a:effectLst/>
                <a:latin typeface="Times" pitchFamily="-16" charset="0"/>
                <a:ea typeface="+mn-ea"/>
                <a:cs typeface="+mn-cs"/>
              </a:rPr>
              <a:t>Hinder</a:t>
            </a:r>
            <a:br>
              <a:rPr lang="sv-SE" sz="1200" kern="1200" dirty="0">
                <a:solidFill>
                  <a:schemeClr val="tx1"/>
                </a:solidFill>
                <a:effectLst/>
                <a:latin typeface="Times" pitchFamily="-16" charset="0"/>
                <a:ea typeface="+mn-ea"/>
                <a:cs typeface="+mn-cs"/>
              </a:rPr>
            </a:br>
            <a:r>
              <a:rPr lang="sv-SE" sz="1200" kern="1200" dirty="0">
                <a:solidFill>
                  <a:schemeClr val="tx1"/>
                </a:solidFill>
                <a:effectLst/>
                <a:latin typeface="Times" pitchFamily="-16" charset="0"/>
                <a:ea typeface="+mn-ea"/>
                <a:cs typeface="+mn-cs"/>
              </a:rPr>
              <a:t>Sällan är vägen till det önskade läget och målet spikrakt, det kommer att finnas hinder. Vad vet ni om era hinder? Vad står i vägen för att ni ska nå ert mål? Obs:</a:t>
            </a:r>
            <a:r>
              <a:rPr lang="sv-SE" sz="1200" kern="1200" baseline="0" dirty="0">
                <a:solidFill>
                  <a:schemeClr val="tx1"/>
                </a:solidFill>
                <a:effectLst/>
                <a:latin typeface="Times" pitchFamily="-16" charset="0"/>
                <a:ea typeface="+mn-ea"/>
                <a:cs typeface="+mn-cs"/>
              </a:rPr>
              <a:t> Fastna inte för länge i att förstå hinder!</a:t>
            </a:r>
            <a:endParaRPr lang="sv-SE" sz="1200" kern="1200" dirty="0">
              <a:solidFill>
                <a:schemeClr val="tx1"/>
              </a:solidFill>
              <a:effectLst/>
              <a:latin typeface="Times" pitchFamily="-16" charset="0"/>
              <a:ea typeface="+mn-ea"/>
              <a:cs typeface="+mn-cs"/>
            </a:endParaRPr>
          </a:p>
          <a:p>
            <a:pPr marL="228600" lvl="0" indent="-228600">
              <a:buFont typeface="+mj-lt"/>
              <a:buAutoNum type="arabicPeriod"/>
            </a:pPr>
            <a:endParaRPr lang="sv-SE" sz="1200" kern="1200" dirty="0">
              <a:solidFill>
                <a:schemeClr val="tx1"/>
              </a:solidFill>
              <a:effectLst/>
              <a:latin typeface="Times" pitchFamily="-16" charset="0"/>
              <a:ea typeface="+mn-ea"/>
              <a:cs typeface="+mn-cs"/>
            </a:endParaRPr>
          </a:p>
          <a:p>
            <a:pPr marL="228600" lvl="0" indent="-228600">
              <a:buFont typeface="+mj-lt"/>
              <a:buAutoNum type="arabicPeriod"/>
            </a:pPr>
            <a:r>
              <a:rPr lang="sv-SE" sz="1200" b="1" kern="1200" dirty="0">
                <a:solidFill>
                  <a:schemeClr val="tx1"/>
                </a:solidFill>
                <a:effectLst/>
                <a:latin typeface="Times" pitchFamily="-16" charset="0"/>
                <a:ea typeface="+mn-ea"/>
                <a:cs typeface="+mn-cs"/>
              </a:rPr>
              <a:t>Resurser</a:t>
            </a:r>
            <a:br>
              <a:rPr lang="sv-SE" sz="1200" kern="1200" dirty="0">
                <a:solidFill>
                  <a:schemeClr val="tx1"/>
                </a:solidFill>
                <a:effectLst/>
                <a:latin typeface="Times" pitchFamily="-16" charset="0"/>
                <a:ea typeface="+mn-ea"/>
                <a:cs typeface="+mn-cs"/>
              </a:rPr>
            </a:br>
            <a:r>
              <a:rPr lang="sv-SE" sz="1200" kern="1200" dirty="0">
                <a:solidFill>
                  <a:schemeClr val="tx1"/>
                </a:solidFill>
                <a:effectLst/>
                <a:latin typeface="Times" pitchFamily="-16" charset="0"/>
                <a:ea typeface="+mn-ea"/>
                <a:cs typeface="+mn-cs"/>
              </a:rPr>
              <a:t>Vilket stöd och vilka resurser har ni till er hjälp i arbetet? Vad behöver ni? Resurser kan vara allt från material, till personal, till utbildning och lokaler. </a:t>
            </a:r>
          </a:p>
          <a:p>
            <a:pPr marL="228600" lvl="0" indent="-228600">
              <a:buFont typeface="+mj-lt"/>
              <a:buAutoNum type="arabicPeriod"/>
            </a:pPr>
            <a:endParaRPr lang="sv-SE" sz="1200" kern="1200" dirty="0">
              <a:solidFill>
                <a:schemeClr val="tx1"/>
              </a:solidFill>
              <a:effectLst/>
              <a:latin typeface="Times" pitchFamily="-16" charset="0"/>
              <a:ea typeface="+mn-ea"/>
              <a:cs typeface="+mn-cs"/>
            </a:endParaRPr>
          </a:p>
          <a:p>
            <a:pPr marL="228600" lvl="0" indent="-228600">
              <a:buFont typeface="+mj-lt"/>
              <a:buAutoNum type="arabicPeriod"/>
            </a:pPr>
            <a:r>
              <a:rPr lang="sv-SE" sz="1200" b="1" kern="1200" dirty="0">
                <a:solidFill>
                  <a:schemeClr val="tx1"/>
                </a:solidFill>
                <a:effectLst/>
                <a:latin typeface="Times" pitchFamily="-16" charset="0"/>
                <a:ea typeface="+mn-ea"/>
                <a:cs typeface="+mn-cs"/>
              </a:rPr>
              <a:t>Aktiviteter</a:t>
            </a:r>
            <a:br>
              <a:rPr lang="sv-SE" sz="1200" kern="1200" dirty="0">
                <a:solidFill>
                  <a:schemeClr val="tx1"/>
                </a:solidFill>
                <a:effectLst/>
                <a:latin typeface="Times" pitchFamily="-16" charset="0"/>
                <a:ea typeface="+mn-ea"/>
                <a:cs typeface="+mn-cs"/>
              </a:rPr>
            </a:br>
            <a:r>
              <a:rPr lang="sv-SE" sz="1200" kern="1200" dirty="0">
                <a:solidFill>
                  <a:schemeClr val="tx1"/>
                </a:solidFill>
                <a:effectLst/>
                <a:latin typeface="Times" pitchFamily="-16" charset="0"/>
                <a:ea typeface="+mn-ea"/>
                <a:cs typeface="+mn-cs"/>
              </a:rPr>
              <a:t>När ni har nuläget och det önskade läget klart för er behöver ni fundera över vad det är ni ska göra för att ta er från nuläget till det önskade läget. Börja med att reda ut vad ni behöver göra för att nå ert önskade läge. Utgå från det önskade läget och målen. Det ni gör och sätter upp som viktiga aktiviteter ska skapa nytta och värde för er och för dem ni servar (brukare, elever eller kunder). Viktigt här är att ha fokus på lösningar och aktiviteter. Det är även viktigt att tydliggöra:</a:t>
            </a:r>
          </a:p>
          <a:p>
            <a:pPr marL="685800" lvl="1" indent="-228600">
              <a:buFont typeface="Arial" panose="020B0604020202020204" pitchFamily="34" charset="0"/>
              <a:buChar char="•"/>
            </a:pPr>
            <a:r>
              <a:rPr lang="sv-SE" sz="1200" kern="1200" dirty="0">
                <a:solidFill>
                  <a:schemeClr val="tx1"/>
                </a:solidFill>
                <a:effectLst/>
                <a:latin typeface="Times" pitchFamily="-16" charset="0"/>
                <a:ea typeface="+mn-ea"/>
                <a:cs typeface="+mn-cs"/>
              </a:rPr>
              <a:t>Vad var och en kan göra?</a:t>
            </a:r>
          </a:p>
          <a:p>
            <a:pPr marL="685800" lvl="1" indent="-228600">
              <a:buFont typeface="Arial" panose="020B0604020202020204" pitchFamily="34" charset="0"/>
              <a:buChar char="•"/>
            </a:pPr>
            <a:r>
              <a:rPr lang="sv-SE" sz="1200" kern="1200" dirty="0">
                <a:solidFill>
                  <a:schemeClr val="tx1"/>
                </a:solidFill>
                <a:effectLst/>
                <a:latin typeface="Times" pitchFamily="-16" charset="0"/>
                <a:ea typeface="+mn-ea"/>
                <a:cs typeface="+mn-cs"/>
              </a:rPr>
              <a:t>Vad vi som grupp kan göra?</a:t>
            </a:r>
          </a:p>
          <a:p>
            <a:pPr marL="685800" lvl="1" indent="-228600">
              <a:buFont typeface="Arial" panose="020B0604020202020204" pitchFamily="34" charset="0"/>
              <a:buChar char="•"/>
            </a:pPr>
            <a:r>
              <a:rPr lang="sv-SE" sz="1200" kern="1200" dirty="0">
                <a:solidFill>
                  <a:schemeClr val="tx1"/>
                </a:solidFill>
                <a:effectLst/>
                <a:latin typeface="Times" pitchFamily="-16" charset="0"/>
                <a:ea typeface="+mn-ea"/>
                <a:cs typeface="+mn-cs"/>
              </a:rPr>
              <a:t>Vad vår chef kan göra?</a:t>
            </a:r>
          </a:p>
          <a:p>
            <a:pPr marL="685800" lvl="1" indent="-228600">
              <a:buFont typeface="Arial" panose="020B0604020202020204" pitchFamily="34" charset="0"/>
              <a:buChar char="•"/>
            </a:pPr>
            <a:r>
              <a:rPr lang="sv-SE" sz="1200" kern="1200" dirty="0">
                <a:solidFill>
                  <a:schemeClr val="tx1"/>
                </a:solidFill>
                <a:effectLst/>
                <a:latin typeface="Times" pitchFamily="-16" charset="0"/>
                <a:ea typeface="+mn-ea"/>
                <a:cs typeface="+mn-cs"/>
              </a:rPr>
              <a:t>Vad som behöver kommuniceras/hanteras på högra nivå eller funktion?</a:t>
            </a:r>
            <a:br>
              <a:rPr lang="sv-SE" sz="1200" kern="1200" dirty="0">
                <a:solidFill>
                  <a:schemeClr val="tx1"/>
                </a:solidFill>
                <a:effectLst/>
                <a:latin typeface="Times" pitchFamily="-16" charset="0"/>
                <a:ea typeface="+mn-ea"/>
                <a:cs typeface="+mn-cs"/>
              </a:rPr>
            </a:br>
            <a:endParaRPr lang="sv-SE" sz="1200" kern="1200" dirty="0">
              <a:solidFill>
                <a:schemeClr val="tx1"/>
              </a:solidFill>
              <a:effectLst/>
              <a:latin typeface="Times" pitchFamily="-16" charset="0"/>
              <a:ea typeface="+mn-ea"/>
              <a:cs typeface="+mn-cs"/>
            </a:endParaRPr>
          </a:p>
          <a:p>
            <a:pPr marL="228600" lvl="0" indent="-228600">
              <a:buFont typeface="+mj-lt"/>
              <a:buAutoNum type="arabicPeriod"/>
            </a:pPr>
            <a:r>
              <a:rPr lang="sv-SE" sz="1200" b="1" kern="1200" dirty="0">
                <a:solidFill>
                  <a:schemeClr val="tx1"/>
                </a:solidFill>
                <a:effectLst/>
                <a:latin typeface="Times" pitchFamily="-16" charset="0"/>
                <a:ea typeface="+mn-ea"/>
                <a:cs typeface="+mn-cs"/>
              </a:rPr>
              <a:t>Följ upp/Utvärdera</a:t>
            </a:r>
            <a:br>
              <a:rPr lang="sv-SE" sz="1200" kern="1200" dirty="0">
                <a:solidFill>
                  <a:schemeClr val="tx1"/>
                </a:solidFill>
                <a:effectLst/>
                <a:latin typeface="Times" pitchFamily="-16" charset="0"/>
                <a:ea typeface="+mn-ea"/>
                <a:cs typeface="+mn-cs"/>
              </a:rPr>
            </a:br>
            <a:r>
              <a:rPr lang="sv-SE" sz="1200" kern="1200" dirty="0">
                <a:solidFill>
                  <a:schemeClr val="tx1"/>
                </a:solidFill>
                <a:effectLst/>
                <a:latin typeface="Times" pitchFamily="-16" charset="0"/>
                <a:ea typeface="+mn-ea"/>
                <a:cs typeface="+mn-cs"/>
              </a:rPr>
              <a:t>Uppföljningen är ovärderlig i arbetet med mål. Det är väsentligt att du som chef tillsammans</a:t>
            </a:r>
            <a:r>
              <a:rPr lang="sv-SE" sz="1200" kern="1200" baseline="0" dirty="0">
                <a:solidFill>
                  <a:schemeClr val="tx1"/>
                </a:solidFill>
                <a:effectLst/>
                <a:latin typeface="Times" pitchFamily="-16" charset="0"/>
                <a:ea typeface="+mn-ea"/>
                <a:cs typeface="+mn-cs"/>
              </a:rPr>
              <a:t> med dina medarbetare å</a:t>
            </a:r>
            <a:r>
              <a:rPr lang="sv-SE" sz="1200" kern="1200" dirty="0">
                <a:solidFill>
                  <a:schemeClr val="tx1"/>
                </a:solidFill>
                <a:effectLst/>
                <a:latin typeface="Times" pitchFamily="-16" charset="0"/>
                <a:ea typeface="+mn-ea"/>
                <a:cs typeface="+mn-cs"/>
              </a:rPr>
              <a:t>terkommer till uppföljningen kontinuerligt. Det är också viktigt att arbetet utvärderas för att se att åtgärderna ger önskad effekt. Om ni startar utvecklingsprojekt i mindre eller större skala är det viktigt att veta om de skapat den nytta och det värde som ni hade tänkt att det skulle ge. Att noga tänka igenom hur något ska utvärderas är också en hjälp att faktiskt formulera bra mål - för bra mål går att utvärdera.</a:t>
            </a:r>
          </a:p>
          <a:p>
            <a:endParaRPr lang="sv-SE" sz="1200" kern="1200" dirty="0">
              <a:solidFill>
                <a:schemeClr val="tx1"/>
              </a:solidFill>
              <a:effectLst/>
              <a:latin typeface="Times" pitchFamily="-16" charset="0"/>
              <a:ea typeface="+mn-ea"/>
              <a:cs typeface="+mn-cs"/>
            </a:endParaRPr>
          </a:p>
        </p:txBody>
      </p:sp>
      <p:sp>
        <p:nvSpPr>
          <p:cNvPr id="4" name="Platshållare för bildnummer 3"/>
          <p:cNvSpPr>
            <a:spLocks noGrp="1"/>
          </p:cNvSpPr>
          <p:nvPr>
            <p:ph type="sldNum" sz="quarter" idx="10"/>
          </p:nvPr>
        </p:nvSpPr>
        <p:spPr/>
        <p:txBody>
          <a:bodyPr/>
          <a:lstStyle/>
          <a:p>
            <a:fld id="{419A737A-799E-46C1-A01C-95007746F301}" type="slidenum">
              <a:rPr lang="sv-SE" smtClean="0"/>
              <a:t>22</a:t>
            </a:fld>
            <a:endParaRPr lang="sv-SE"/>
          </a:p>
        </p:txBody>
      </p:sp>
    </p:spTree>
    <p:extLst>
      <p:ext uri="{BB962C8B-B14F-4D97-AF65-F5344CB8AC3E}">
        <p14:creationId xmlns:p14="http://schemas.microsoft.com/office/powerpoint/2010/main" val="9477607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sv-SE" sz="1200" kern="1200" dirty="0">
                <a:solidFill>
                  <a:schemeClr val="tx1"/>
                </a:solidFill>
                <a:effectLst/>
                <a:latin typeface="Times" pitchFamily="-16" charset="0"/>
                <a:ea typeface="+mn-ea"/>
                <a:cs typeface="+mn-cs"/>
              </a:rPr>
              <a:t>Nästa steg är</a:t>
            </a:r>
            <a:r>
              <a:rPr lang="sv-SE" sz="1200" kern="1200" baseline="0" dirty="0">
                <a:solidFill>
                  <a:schemeClr val="tx1"/>
                </a:solidFill>
                <a:effectLst/>
                <a:latin typeface="Times" pitchFamily="-16" charset="0"/>
                <a:ea typeface="+mn-ea"/>
                <a:cs typeface="+mn-cs"/>
              </a:rPr>
              <a:t> sedan att d</a:t>
            </a:r>
            <a:r>
              <a:rPr lang="sv-SE" sz="1200" kern="1200" dirty="0">
                <a:solidFill>
                  <a:schemeClr val="tx1"/>
                </a:solidFill>
                <a:effectLst/>
                <a:latin typeface="Times" pitchFamily="-16" charset="0"/>
                <a:ea typeface="+mn-ea"/>
                <a:cs typeface="+mn-cs"/>
              </a:rPr>
              <a:t>et</a:t>
            </a:r>
            <a:r>
              <a:rPr lang="sv-SE" sz="1200" kern="1200" baseline="0" dirty="0">
                <a:solidFill>
                  <a:schemeClr val="tx1"/>
                </a:solidFill>
                <a:effectLst/>
                <a:latin typeface="Times" pitchFamily="-16" charset="0"/>
                <a:ea typeface="+mn-ea"/>
                <a:cs typeface="+mn-cs"/>
              </a:rPr>
              <a:t> som k</a:t>
            </a:r>
            <a:r>
              <a:rPr lang="sv-SE" sz="1200" kern="1200" dirty="0">
                <a:solidFill>
                  <a:schemeClr val="tx1"/>
                </a:solidFill>
                <a:effectLst/>
                <a:latin typeface="Times" pitchFamily="-16" charset="0"/>
                <a:ea typeface="+mn-ea"/>
                <a:cs typeface="+mn-cs"/>
              </a:rPr>
              <a:t>ommer fram i</a:t>
            </a:r>
            <a:r>
              <a:rPr lang="sv-SE" sz="1200" kern="1200" baseline="0" dirty="0">
                <a:solidFill>
                  <a:schemeClr val="tx1"/>
                </a:solidFill>
                <a:effectLst/>
                <a:latin typeface="Times" pitchFamily="-16" charset="0"/>
                <a:ea typeface="+mn-ea"/>
                <a:cs typeface="+mn-cs"/>
              </a:rPr>
              <a:t> analysarbetet används som underlag till a</a:t>
            </a:r>
            <a:r>
              <a:rPr lang="sv-SE" sz="1200" kern="1200" dirty="0">
                <a:solidFill>
                  <a:schemeClr val="tx1"/>
                </a:solidFill>
                <a:effectLst/>
                <a:latin typeface="Times" pitchFamily="-16" charset="0"/>
                <a:ea typeface="+mn-ea"/>
                <a:cs typeface="+mn-cs"/>
              </a:rPr>
              <a:t>tt göra en handlingsplan. I handlingsplan ska det tydligt framgå; vad är målet, vad ska ni göra för att nå det, vem ansvarar för det och när ska det vara klart? </a:t>
            </a:r>
            <a:r>
              <a:rPr lang="sv-SE" dirty="0"/>
              <a:t>Med hjälp av vår handlingsplan utvecklar vi vår arbetsplats för bättre arbetsmiljö och hög kvalitet i vår verksamhet.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sv-SE"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sv-SE" dirty="0"/>
              <a:t>OBS!</a:t>
            </a:r>
            <a:r>
              <a:rPr lang="sv-SE" baseline="0" dirty="0"/>
              <a:t> även om gruppen prioriterad tre, max fem områden att arbeta med kvarstår övriga identifierade risker att hantera.</a:t>
            </a:r>
            <a:endParaRPr lang="sv-SE"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sv-SE" dirty="0"/>
          </a:p>
          <a:p>
            <a:endParaRPr lang="sv-SE" dirty="0"/>
          </a:p>
        </p:txBody>
      </p:sp>
      <p:sp>
        <p:nvSpPr>
          <p:cNvPr id="4" name="Platshållare för bildnummer 3"/>
          <p:cNvSpPr>
            <a:spLocks noGrp="1"/>
          </p:cNvSpPr>
          <p:nvPr>
            <p:ph type="sldNum" sz="quarter" idx="10"/>
          </p:nvPr>
        </p:nvSpPr>
        <p:spPr/>
        <p:txBody>
          <a:bodyPr/>
          <a:lstStyle/>
          <a:p>
            <a:pPr>
              <a:defRPr/>
            </a:pPr>
            <a:fld id="{F48996F9-5F9A-440E-BE14-62843247AFEF}" type="slidenum">
              <a:rPr lang="sv-SE" altLang="sv-SE" smtClean="0"/>
              <a:pPr>
                <a:defRPr/>
              </a:pPr>
              <a:t>23</a:t>
            </a:fld>
            <a:endParaRPr lang="sv-SE" altLang="sv-SE"/>
          </a:p>
        </p:txBody>
      </p:sp>
    </p:spTree>
    <p:extLst>
      <p:ext uri="{BB962C8B-B14F-4D97-AF65-F5344CB8AC3E}">
        <p14:creationId xmlns:p14="http://schemas.microsoft.com/office/powerpoint/2010/main" val="3688341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På</a:t>
            </a:r>
            <a:r>
              <a:rPr lang="sv-SE" baseline="0" dirty="0"/>
              <a:t> HINT https://intranet.haninge.se/min-anstallning/arbetsmiljo/arbeta-systematiskt-med-arbetsmiljon-sam/ under dokument hittar du Handlingsplan, risk- och konsekvensbedömning (WORD). </a:t>
            </a:r>
            <a:endParaRPr lang="sv-SE" dirty="0"/>
          </a:p>
        </p:txBody>
      </p:sp>
      <p:sp>
        <p:nvSpPr>
          <p:cNvPr id="4" name="Platshållare för bildnummer 3"/>
          <p:cNvSpPr>
            <a:spLocks noGrp="1"/>
          </p:cNvSpPr>
          <p:nvPr>
            <p:ph type="sldNum" sz="quarter" idx="10"/>
          </p:nvPr>
        </p:nvSpPr>
        <p:spPr/>
        <p:txBody>
          <a:bodyPr/>
          <a:lstStyle/>
          <a:p>
            <a:pPr>
              <a:defRPr/>
            </a:pPr>
            <a:fld id="{F48996F9-5F9A-440E-BE14-62843247AFEF}" type="slidenum">
              <a:rPr lang="sv-SE" altLang="sv-SE" smtClean="0"/>
              <a:pPr>
                <a:defRPr/>
              </a:pPr>
              <a:t>24</a:t>
            </a:fld>
            <a:endParaRPr lang="sv-SE" altLang="sv-SE"/>
          </a:p>
        </p:txBody>
      </p:sp>
    </p:spTree>
    <p:extLst>
      <p:ext uri="{BB962C8B-B14F-4D97-AF65-F5344CB8AC3E}">
        <p14:creationId xmlns:p14="http://schemas.microsoft.com/office/powerpoint/2010/main" val="3178955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Tack alla för dagens arbete.</a:t>
            </a:r>
          </a:p>
          <a:p>
            <a:endParaRPr lang="sv-SE" dirty="0"/>
          </a:p>
        </p:txBody>
      </p:sp>
      <p:sp>
        <p:nvSpPr>
          <p:cNvPr id="4" name="Platshållare för bildnummer 3"/>
          <p:cNvSpPr>
            <a:spLocks noGrp="1"/>
          </p:cNvSpPr>
          <p:nvPr>
            <p:ph type="sldNum" sz="quarter" idx="5"/>
          </p:nvPr>
        </p:nvSpPr>
        <p:spPr/>
        <p:txBody>
          <a:bodyPr/>
          <a:lstStyle/>
          <a:p>
            <a:fld id="{1B97AB13-884B-48E2-B22F-BA5895D40DE0}" type="slidenum">
              <a:rPr lang="sv-SE" smtClean="0"/>
              <a:t>25</a:t>
            </a:fld>
            <a:endParaRPr lang="sv-SE"/>
          </a:p>
        </p:txBody>
      </p:sp>
    </p:spTree>
    <p:extLst>
      <p:ext uri="{BB962C8B-B14F-4D97-AF65-F5344CB8AC3E}">
        <p14:creationId xmlns:p14="http://schemas.microsoft.com/office/powerpoint/2010/main" val="35719825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sv-SE" dirty="0"/>
              <a:t>OBS! Denna bild tar du bort innan presentation på APT.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sv-SE" dirty="0"/>
          </a:p>
          <a:p>
            <a:endParaRPr lang="sv-SE" dirty="0"/>
          </a:p>
        </p:txBody>
      </p:sp>
      <p:sp>
        <p:nvSpPr>
          <p:cNvPr id="4" name="Platshållare för bildnummer 3"/>
          <p:cNvSpPr>
            <a:spLocks noGrp="1"/>
          </p:cNvSpPr>
          <p:nvPr>
            <p:ph type="sldNum" sz="quarter" idx="10"/>
          </p:nvPr>
        </p:nvSpPr>
        <p:spPr/>
        <p:txBody>
          <a:bodyPr/>
          <a:lstStyle/>
          <a:p>
            <a:pPr>
              <a:defRPr/>
            </a:pPr>
            <a:fld id="{F48996F9-5F9A-440E-BE14-62843247AFEF}" type="slidenum">
              <a:rPr lang="sv-SE" altLang="sv-SE" smtClean="0"/>
              <a:pPr>
                <a:defRPr/>
              </a:pPr>
              <a:t>3</a:t>
            </a:fld>
            <a:endParaRPr lang="sv-SE" altLang="sv-SE"/>
          </a:p>
        </p:txBody>
      </p:sp>
    </p:spTree>
    <p:extLst>
      <p:ext uri="{BB962C8B-B14F-4D97-AF65-F5344CB8AC3E}">
        <p14:creationId xmlns:p14="http://schemas.microsoft.com/office/powerpoint/2010/main" val="1936440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sv-SE" dirty="0"/>
              <a:t>OBS! Denna bild tar du bort innan presentation på APT.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sv-SE" sz="1200" kern="1200" dirty="0">
              <a:solidFill>
                <a:schemeClr val="dk1"/>
              </a:solidFill>
              <a:latin typeface="Calibri"/>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sv-SE" dirty="0"/>
          </a:p>
          <a:p>
            <a:endParaRPr lang="sv-SE" dirty="0"/>
          </a:p>
        </p:txBody>
      </p:sp>
      <p:sp>
        <p:nvSpPr>
          <p:cNvPr id="4" name="Platshållare för bildnummer 3"/>
          <p:cNvSpPr>
            <a:spLocks noGrp="1"/>
          </p:cNvSpPr>
          <p:nvPr>
            <p:ph type="sldNum" sz="quarter" idx="10"/>
          </p:nvPr>
        </p:nvSpPr>
        <p:spPr/>
        <p:txBody>
          <a:bodyPr/>
          <a:lstStyle/>
          <a:p>
            <a:pPr>
              <a:defRPr/>
            </a:pPr>
            <a:fld id="{F48996F9-5F9A-440E-BE14-62843247AFEF}" type="slidenum">
              <a:rPr lang="sv-SE" altLang="sv-SE" smtClean="0"/>
              <a:pPr>
                <a:defRPr/>
              </a:pPr>
              <a:t>4</a:t>
            </a:fld>
            <a:endParaRPr lang="sv-SE" altLang="sv-SE"/>
          </a:p>
        </p:txBody>
      </p:sp>
    </p:spTree>
    <p:extLst>
      <p:ext uri="{BB962C8B-B14F-4D97-AF65-F5344CB8AC3E}">
        <p14:creationId xmlns:p14="http://schemas.microsoft.com/office/powerpoint/2010/main" val="32862022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sv-SE" dirty="0"/>
              <a:t>OBS! Denna bild tar du bort innan presentation på APT.</a:t>
            </a:r>
          </a:p>
          <a:p>
            <a:pPr lvl="0"/>
            <a:br>
              <a:rPr lang="sv-SE" sz="1200" kern="1200" dirty="0">
                <a:solidFill>
                  <a:schemeClr val="tx1"/>
                </a:solidFill>
                <a:effectLst/>
                <a:latin typeface="+mn-lt"/>
                <a:ea typeface="+mn-ea"/>
                <a:cs typeface="+mn-cs"/>
              </a:rPr>
            </a:br>
            <a:r>
              <a:rPr lang="sv-SE" sz="1200" kern="1200" dirty="0">
                <a:solidFill>
                  <a:schemeClr val="tx1"/>
                </a:solidFill>
                <a:effectLst/>
                <a:latin typeface="+mn-lt"/>
                <a:ea typeface="+mn-ea"/>
                <a:cs typeface="+mn-cs"/>
              </a:rPr>
              <a:t>Tillsammans med ditt skyddsombud gör</a:t>
            </a:r>
            <a:r>
              <a:rPr lang="sv-SE" sz="1200" kern="1200" baseline="0" dirty="0">
                <a:solidFill>
                  <a:schemeClr val="tx1"/>
                </a:solidFill>
                <a:effectLst/>
                <a:latin typeface="+mn-lt"/>
                <a:ea typeface="+mn-ea"/>
                <a:cs typeface="+mn-cs"/>
              </a:rPr>
              <a:t> du </a:t>
            </a:r>
            <a:r>
              <a:rPr lang="sv-SE" sz="1200" kern="1200" dirty="0">
                <a:solidFill>
                  <a:schemeClr val="tx1"/>
                </a:solidFill>
                <a:effectLst/>
                <a:latin typeface="+mn-lt"/>
                <a:ea typeface="+mn-ea"/>
                <a:cs typeface="+mn-cs"/>
              </a:rPr>
              <a:t>en riskbedömning rörande de områden i årets APU som har en stor </a:t>
            </a:r>
            <a:r>
              <a:rPr lang="sv-SE" sz="1200" kern="1200" baseline="0" dirty="0">
                <a:solidFill>
                  <a:schemeClr val="tx1"/>
                </a:solidFill>
                <a:effectLst/>
                <a:latin typeface="+mn-lt"/>
                <a:ea typeface="+mn-ea"/>
                <a:cs typeface="+mn-cs"/>
              </a:rPr>
              <a:t>andel gult och rött</a:t>
            </a:r>
            <a:r>
              <a:rPr lang="sv-SE" sz="1200" kern="1200" dirty="0">
                <a:solidFill>
                  <a:schemeClr val="tx1"/>
                </a:solidFill>
                <a:effectLst/>
                <a:latin typeface="+mn-lt"/>
                <a:ea typeface="+mn-ea"/>
                <a:cs typeface="+mn-cs"/>
              </a:rPr>
              <a:t>. I de</a:t>
            </a:r>
            <a:r>
              <a:rPr lang="sv-SE" sz="1200" kern="1200" baseline="0" dirty="0">
                <a:solidFill>
                  <a:schemeClr val="tx1"/>
                </a:solidFill>
                <a:effectLst/>
                <a:latin typeface="+mn-lt"/>
                <a:ea typeface="+mn-ea"/>
                <a:cs typeface="+mn-cs"/>
              </a:rPr>
              <a:t> fall risk- och konsekvensbedömningen hamnar på orange eller rött fält behöver du omedelbart eller snarats åtgärda dessa. </a:t>
            </a:r>
          </a:p>
          <a:p>
            <a:pPr lvl="0"/>
            <a:r>
              <a:rPr lang="sv-SE" sz="1200" kern="1200" dirty="0">
                <a:solidFill>
                  <a:schemeClr val="tx1"/>
                </a:solidFill>
                <a:effectLst/>
                <a:latin typeface="Times" pitchFamily="-16" charset="0"/>
                <a:ea typeface="+mn-ea"/>
                <a:cs typeface="+mn-cs"/>
              </a:rPr>
              <a:t>Bedöm sannolikheten och risken att området kan leda till risk för ohälsa, olycksfall eller minskad kvalitet i verksamheten samt vilken konsekvens det får om den inträffar. Använd mallen som finns i övningen:</a:t>
            </a:r>
          </a:p>
          <a:p>
            <a:pPr lvl="1"/>
            <a:r>
              <a:rPr lang="sv-SE" sz="1200" b="1" kern="1200" dirty="0">
                <a:solidFill>
                  <a:schemeClr val="tx1"/>
                </a:solidFill>
                <a:effectLst/>
                <a:latin typeface="Times" pitchFamily="-16" charset="0"/>
                <a:ea typeface="+mn-ea"/>
                <a:cs typeface="+mn-cs"/>
              </a:rPr>
              <a:t>Risk = </a:t>
            </a:r>
            <a:r>
              <a:rPr lang="sv-SE" sz="1200" kern="1200" dirty="0">
                <a:solidFill>
                  <a:schemeClr val="tx1"/>
                </a:solidFill>
                <a:effectLst/>
                <a:latin typeface="Times" pitchFamily="-16" charset="0"/>
                <a:ea typeface="+mn-ea"/>
                <a:cs typeface="+mn-cs"/>
              </a:rPr>
              <a:t>Sannolikheten för ohälsa eller olycksfall i arbetet ska uppstå och följderna av detta, till exempel förslitningsskada</a:t>
            </a:r>
            <a:r>
              <a:rPr lang="sv-SE" sz="1050" kern="1200" dirty="0">
                <a:solidFill>
                  <a:schemeClr val="tx1"/>
                </a:solidFill>
                <a:effectLst/>
                <a:latin typeface="Times" pitchFamily="-16" charset="0"/>
                <a:ea typeface="+mn-ea"/>
                <a:cs typeface="+mn-cs"/>
              </a:rPr>
              <a:t> </a:t>
            </a:r>
            <a:endParaRPr lang="sv-SE" sz="1200" kern="1200" dirty="0">
              <a:solidFill>
                <a:schemeClr val="tx1"/>
              </a:solidFill>
              <a:effectLst/>
              <a:latin typeface="Times" pitchFamily="-16" charset="0"/>
              <a:ea typeface="+mn-ea"/>
              <a:cs typeface="+mn-cs"/>
            </a:endParaRPr>
          </a:p>
          <a:p>
            <a:pPr lvl="1"/>
            <a:r>
              <a:rPr lang="sv-SE" sz="1200" b="1" kern="1200" dirty="0" err="1">
                <a:solidFill>
                  <a:schemeClr val="tx1"/>
                </a:solidFill>
                <a:effectLst/>
                <a:latin typeface="Times" pitchFamily="-16" charset="0"/>
                <a:ea typeface="+mn-ea"/>
                <a:cs typeface="+mn-cs"/>
              </a:rPr>
              <a:t>Riskkälla</a:t>
            </a:r>
            <a:r>
              <a:rPr lang="sv-SE" sz="1200" b="1" kern="1200" dirty="0">
                <a:solidFill>
                  <a:schemeClr val="tx1"/>
                </a:solidFill>
                <a:effectLst/>
                <a:latin typeface="Times" pitchFamily="-16" charset="0"/>
                <a:ea typeface="+mn-ea"/>
                <a:cs typeface="+mn-cs"/>
              </a:rPr>
              <a:t> = </a:t>
            </a:r>
            <a:r>
              <a:rPr lang="sv-SE" sz="1200" kern="1200" dirty="0">
                <a:solidFill>
                  <a:schemeClr val="tx1"/>
                </a:solidFill>
                <a:effectLst/>
                <a:latin typeface="Times" pitchFamily="-16" charset="0"/>
                <a:ea typeface="+mn-ea"/>
                <a:cs typeface="+mn-cs"/>
              </a:rPr>
              <a:t>Anledningen/källan till ohälsan/olycksfallet (risken), till exempel monotont arbetsmoment.</a:t>
            </a:r>
          </a:p>
          <a:p>
            <a:pPr lvl="0"/>
            <a:r>
              <a:rPr lang="sv-SE" sz="1200" kern="1200" baseline="0" dirty="0">
                <a:solidFill>
                  <a:schemeClr val="tx1"/>
                </a:solidFill>
                <a:effectLst/>
                <a:latin typeface="+mn-lt"/>
                <a:ea typeface="+mn-ea"/>
                <a:cs typeface="+mn-cs"/>
              </a:rPr>
              <a:t>Dessutom behöver ni analysera resultatet utifrån frågorna:</a:t>
            </a:r>
            <a:br>
              <a:rPr lang="sv-SE" sz="1200" kern="1200" baseline="0" dirty="0">
                <a:solidFill>
                  <a:schemeClr val="tx1"/>
                </a:solidFill>
                <a:effectLst/>
                <a:latin typeface="+mn-lt"/>
                <a:ea typeface="+mn-ea"/>
                <a:cs typeface="+mn-cs"/>
              </a:rPr>
            </a:br>
            <a:r>
              <a:rPr lang="sv-SE" sz="1200" i="1" kern="1200" baseline="0" dirty="0">
                <a:solidFill>
                  <a:schemeClr val="tx1"/>
                </a:solidFill>
                <a:effectLst/>
                <a:latin typeface="+mn-lt"/>
                <a:ea typeface="+mn-ea"/>
                <a:cs typeface="+mn-cs"/>
              </a:rPr>
              <a:t>Vilka </a:t>
            </a:r>
            <a:r>
              <a:rPr lang="sv-SE" sz="1200" i="1" kern="1200" dirty="0">
                <a:solidFill>
                  <a:schemeClr val="tx1"/>
                </a:solidFill>
                <a:effectLst/>
                <a:latin typeface="+mn-lt"/>
                <a:ea typeface="+mn-ea"/>
                <a:cs typeface="+mn-cs"/>
              </a:rPr>
              <a:t>utvecklingsområden är det viktigast att arbeta vidare med? Vad skapar mest värde och nytta för verksamheten och arbetsmiljön? </a:t>
            </a:r>
          </a:p>
        </p:txBody>
      </p:sp>
      <p:sp>
        <p:nvSpPr>
          <p:cNvPr id="4" name="Platshållare för bildnummer 3"/>
          <p:cNvSpPr>
            <a:spLocks noGrp="1"/>
          </p:cNvSpPr>
          <p:nvPr>
            <p:ph type="sldNum" sz="quarter" idx="10"/>
          </p:nvPr>
        </p:nvSpPr>
        <p:spPr/>
        <p:txBody>
          <a:bodyPr/>
          <a:lstStyle/>
          <a:p>
            <a:fld id="{419A737A-799E-46C1-A01C-95007746F301}" type="slidenum">
              <a:rPr lang="sv-SE" smtClean="0"/>
              <a:t>5</a:t>
            </a:fld>
            <a:endParaRPr lang="sv-SE"/>
          </a:p>
        </p:txBody>
      </p:sp>
    </p:spTree>
    <p:extLst>
      <p:ext uri="{BB962C8B-B14F-4D97-AF65-F5344CB8AC3E}">
        <p14:creationId xmlns:p14="http://schemas.microsoft.com/office/powerpoint/2010/main" val="40607536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sv-SE" dirty="0"/>
              <a:t>OBS! Denna bild tar du bort innan presentation på APT.</a:t>
            </a:r>
          </a:p>
          <a:p>
            <a:endParaRPr lang="sv-SE" dirty="0"/>
          </a:p>
          <a:p>
            <a:r>
              <a:rPr lang="sv-SE" b="1" dirty="0"/>
              <a:t>Instruktion:</a:t>
            </a:r>
          </a:p>
          <a:p>
            <a:r>
              <a:rPr lang="sv-SE" dirty="0"/>
              <a:t>Det är viktigt</a:t>
            </a:r>
            <a:r>
              <a:rPr lang="sv-SE" baseline="0" dirty="0"/>
              <a:t> att ni under APT lägger den mesta tiden på att analysera kring </a:t>
            </a:r>
            <a:r>
              <a:rPr lang="sv-SE" b="1" baseline="0" dirty="0"/>
              <a:t>önskat läge </a:t>
            </a:r>
            <a:r>
              <a:rPr lang="sv-SE" baseline="0" dirty="0"/>
              <a:t>och </a:t>
            </a:r>
            <a:r>
              <a:rPr lang="sv-SE" b="1" baseline="0" dirty="0"/>
              <a:t>aktiviteter</a:t>
            </a:r>
            <a:r>
              <a:rPr lang="sv-SE" baseline="0" dirty="0"/>
              <a:t> för att nå det önskade läget. Fastna inte för länge med att gå igenom resultatet. </a:t>
            </a:r>
            <a:r>
              <a:rPr lang="sv-SE" dirty="0">
                <a:solidFill>
                  <a:srgbClr val="FF0000"/>
                </a:solidFill>
              </a:rPr>
              <a:t>Arbetssättet för</a:t>
            </a:r>
            <a:r>
              <a:rPr lang="sv-SE" baseline="0" dirty="0">
                <a:solidFill>
                  <a:srgbClr val="FF0000"/>
                </a:solidFill>
              </a:rPr>
              <a:t> att arbeta med resultatet inne</a:t>
            </a:r>
            <a:r>
              <a:rPr lang="sv-SE" dirty="0">
                <a:solidFill>
                  <a:srgbClr val="FF0000"/>
                </a:solidFill>
              </a:rPr>
              <a:t>håller en analysdel som bygger på ett lösningsfokuserat coachande förhållningssätt. Detta</a:t>
            </a:r>
            <a:r>
              <a:rPr lang="sv-SE" baseline="0" dirty="0">
                <a:solidFill>
                  <a:srgbClr val="FF0000"/>
                </a:solidFill>
              </a:rPr>
              <a:t> skapar delaktighet och engagemang hos medarbetarna. </a:t>
            </a:r>
            <a:r>
              <a:rPr lang="sv-SE" dirty="0">
                <a:solidFill>
                  <a:srgbClr val="FF0000"/>
                </a:solidFill>
              </a:rPr>
              <a:t>Viktigt att ni fokuserar på hur ni kan utveckla verksamheten och inte fastnar i nuläget.</a:t>
            </a:r>
          </a:p>
          <a:p>
            <a:endParaRPr lang="sv-SE" dirty="0"/>
          </a:p>
        </p:txBody>
      </p:sp>
      <p:sp>
        <p:nvSpPr>
          <p:cNvPr id="4" name="Platshållare för bildnummer 3"/>
          <p:cNvSpPr>
            <a:spLocks noGrp="1"/>
          </p:cNvSpPr>
          <p:nvPr>
            <p:ph type="sldNum" sz="quarter" idx="10"/>
          </p:nvPr>
        </p:nvSpPr>
        <p:spPr/>
        <p:txBody>
          <a:bodyPr/>
          <a:lstStyle/>
          <a:p>
            <a:pPr>
              <a:defRPr/>
            </a:pPr>
            <a:fld id="{F48996F9-5F9A-440E-BE14-62843247AFEF}" type="slidenum">
              <a:rPr lang="sv-SE" altLang="sv-SE" smtClean="0"/>
              <a:pPr>
                <a:defRPr/>
              </a:pPr>
              <a:t>6</a:t>
            </a:fld>
            <a:endParaRPr lang="sv-SE" altLang="sv-SE"/>
          </a:p>
        </p:txBody>
      </p:sp>
    </p:spTree>
    <p:extLst>
      <p:ext uri="{BB962C8B-B14F-4D97-AF65-F5344CB8AC3E}">
        <p14:creationId xmlns:p14="http://schemas.microsoft.com/office/powerpoint/2010/main" val="40853012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sv-SE" sz="1200" kern="1200" dirty="0">
                <a:solidFill>
                  <a:schemeClr val="dk1"/>
                </a:solidFill>
                <a:latin typeface="Calibri"/>
                <a:ea typeface="+mn-ea"/>
                <a:cs typeface="+mn-cs"/>
              </a:rPr>
              <a:t>Välkomna och berätta upplägg (körschema) för APT/planeringsdag.</a:t>
            </a:r>
          </a:p>
          <a:p>
            <a:endParaRPr lang="sv-SE" baseline="0" dirty="0"/>
          </a:p>
        </p:txBody>
      </p:sp>
      <p:sp>
        <p:nvSpPr>
          <p:cNvPr id="4" name="Platshållare för bildnummer 3"/>
          <p:cNvSpPr>
            <a:spLocks noGrp="1"/>
          </p:cNvSpPr>
          <p:nvPr>
            <p:ph type="sldNum" sz="quarter" idx="10"/>
          </p:nvPr>
        </p:nvSpPr>
        <p:spPr/>
        <p:txBody>
          <a:bodyPr/>
          <a:lstStyle/>
          <a:p>
            <a:pPr>
              <a:defRPr/>
            </a:pPr>
            <a:fld id="{F48996F9-5F9A-440E-BE14-62843247AFEF}" type="slidenum">
              <a:rPr lang="sv-SE" altLang="sv-SE" smtClean="0"/>
              <a:pPr>
                <a:defRPr/>
              </a:pPr>
              <a:t>7</a:t>
            </a:fld>
            <a:endParaRPr lang="sv-SE" altLang="sv-SE"/>
          </a:p>
        </p:txBody>
      </p:sp>
    </p:spTree>
    <p:extLst>
      <p:ext uri="{BB962C8B-B14F-4D97-AF65-F5344CB8AC3E}">
        <p14:creationId xmlns:p14="http://schemas.microsoft.com/office/powerpoint/2010/main" val="28723381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sv-SE" sz="1200" kern="1200" dirty="0">
                <a:solidFill>
                  <a:schemeClr val="tx1"/>
                </a:solidFill>
                <a:effectLst/>
                <a:latin typeface="Times" pitchFamily="-16" charset="0"/>
                <a:ea typeface="+mn-ea"/>
                <a:cs typeface="+mn-cs"/>
              </a:rPr>
              <a:t>Presentera syfte och mål arbetet med dagens APT/planeringsdag.</a:t>
            </a:r>
          </a:p>
          <a:p>
            <a:endParaRPr lang="sv-SE" dirty="0"/>
          </a:p>
        </p:txBody>
      </p:sp>
      <p:sp>
        <p:nvSpPr>
          <p:cNvPr id="4" name="Platshållare för bildnummer 3"/>
          <p:cNvSpPr>
            <a:spLocks noGrp="1"/>
          </p:cNvSpPr>
          <p:nvPr>
            <p:ph type="sldNum" sz="quarter" idx="10"/>
          </p:nvPr>
        </p:nvSpPr>
        <p:spPr/>
        <p:txBody>
          <a:bodyPr/>
          <a:lstStyle/>
          <a:p>
            <a:pPr>
              <a:defRPr/>
            </a:pPr>
            <a:fld id="{F48996F9-5F9A-440E-BE14-62843247AFEF}" type="slidenum">
              <a:rPr lang="sv-SE" altLang="sv-SE" smtClean="0"/>
              <a:pPr>
                <a:defRPr/>
              </a:pPr>
              <a:t>8</a:t>
            </a:fld>
            <a:endParaRPr lang="sv-SE" altLang="sv-SE"/>
          </a:p>
        </p:txBody>
      </p:sp>
    </p:spTree>
    <p:extLst>
      <p:ext uri="{BB962C8B-B14F-4D97-AF65-F5344CB8AC3E}">
        <p14:creationId xmlns:p14="http://schemas.microsoft.com/office/powerpoint/2010/main" val="35320629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En bra utgångspunkt i kartläggningen är att titta på friskfaktorerna. Vad tänker gruppen om friskfaktorerna och vad betyder dessa för dem? Att ta med friskfaktorerna i kartläggningen skapar en tydlighet vad en arbetsplats behöver och vad de behöver utveckla. Det blir mer fokus på att främja arbetsmiljön i stället för att enbart fokusera på problemen. Problemen kommer ändå att lyftas med i kartläggningen, men genom att ta med friskfaktorerna blir ingången positiv. </a:t>
            </a:r>
          </a:p>
          <a:p>
            <a:endParaRPr lang="sv-SE" dirty="0"/>
          </a:p>
        </p:txBody>
      </p:sp>
      <p:sp>
        <p:nvSpPr>
          <p:cNvPr id="4" name="Platshållare för bildnummer 3"/>
          <p:cNvSpPr>
            <a:spLocks noGrp="1"/>
          </p:cNvSpPr>
          <p:nvPr>
            <p:ph type="sldNum" sz="quarter" idx="10"/>
          </p:nvPr>
        </p:nvSpPr>
        <p:spPr/>
        <p:txBody>
          <a:bodyPr/>
          <a:lstStyle/>
          <a:p>
            <a:fld id="{419A737A-799E-46C1-A01C-95007746F301}" type="slidenum">
              <a:rPr lang="sv-SE" smtClean="0"/>
              <a:t>9</a:t>
            </a:fld>
            <a:endParaRPr lang="sv-SE"/>
          </a:p>
        </p:txBody>
      </p:sp>
    </p:spTree>
    <p:extLst>
      <p:ext uri="{BB962C8B-B14F-4D97-AF65-F5344CB8AC3E}">
        <p14:creationId xmlns:p14="http://schemas.microsoft.com/office/powerpoint/2010/main" val="28671511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684000" y="1214438"/>
            <a:ext cx="9799654" cy="1698735"/>
          </a:xfrm>
        </p:spPr>
        <p:txBody>
          <a:bodyPr anchor="b" anchorCtr="0">
            <a:normAutofit/>
          </a:bodyPr>
          <a:lstStyle>
            <a:lvl1pPr algn="l">
              <a:lnSpc>
                <a:spcPct val="100000"/>
              </a:lnSpc>
              <a:defRPr sz="4800" b="1" cap="none" baseline="0">
                <a:solidFill>
                  <a:schemeClr val="tx1"/>
                </a:solidFill>
              </a:defRPr>
            </a:lvl1pPr>
          </a:lstStyle>
          <a:p>
            <a:r>
              <a:rPr lang="sv-SE" dirty="0"/>
              <a:t>Klicka för att lägga till rubrik</a:t>
            </a:r>
          </a:p>
        </p:txBody>
      </p:sp>
      <p:sp>
        <p:nvSpPr>
          <p:cNvPr id="6" name="Underrubrik 2"/>
          <p:cNvSpPr>
            <a:spLocks noGrp="1"/>
          </p:cNvSpPr>
          <p:nvPr>
            <p:ph type="subTitle" idx="1" hasCustomPrompt="1"/>
          </p:nvPr>
        </p:nvSpPr>
        <p:spPr>
          <a:xfrm>
            <a:off x="688975" y="3375213"/>
            <a:ext cx="9799654" cy="793019"/>
          </a:xfrm>
        </p:spPr>
        <p:txBody>
          <a:bodyPr anchor="t" anchorCtr="0">
            <a:noAutofit/>
          </a:bodyPr>
          <a:lstStyle>
            <a:lvl1pPr marL="0" indent="0" algn="l">
              <a:spcBef>
                <a:spcPts val="0"/>
              </a:spcBef>
              <a:buNone/>
              <a:defRPr sz="24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Underrubrik/ingress</a:t>
            </a:r>
          </a:p>
        </p:txBody>
      </p:sp>
      <p:sp>
        <p:nvSpPr>
          <p:cNvPr id="10" name="Platshållare för text 9">
            <a:extLst>
              <a:ext uri="{FF2B5EF4-FFF2-40B4-BE49-F238E27FC236}">
                <a16:creationId xmlns:a16="http://schemas.microsoft.com/office/drawing/2014/main" id="{76BCF07D-5289-47CE-9539-EB1A5B5AC9AD}"/>
              </a:ext>
            </a:extLst>
          </p:cNvPr>
          <p:cNvSpPr>
            <a:spLocks noGrp="1"/>
          </p:cNvSpPr>
          <p:nvPr>
            <p:ph type="body" sz="quarter" idx="10" hasCustomPrompt="1"/>
          </p:nvPr>
        </p:nvSpPr>
        <p:spPr>
          <a:xfrm>
            <a:off x="688676" y="4447242"/>
            <a:ext cx="9799937" cy="604838"/>
          </a:xfrm>
        </p:spPr>
        <p:txBody>
          <a:bodyPr/>
          <a:lstStyle>
            <a:lvl1pPr marL="0" indent="0">
              <a:spcBef>
                <a:spcPts val="0"/>
              </a:spcBef>
              <a:buNone/>
              <a:defRPr sz="1800" b="1"/>
            </a:lvl1pPr>
          </a:lstStyle>
          <a:p>
            <a:pPr lvl="0"/>
            <a:r>
              <a:rPr lang="sv-SE" dirty="0"/>
              <a:t>Klicka och ange månad och år</a:t>
            </a:r>
          </a:p>
        </p:txBody>
      </p:sp>
    </p:spTree>
    <p:extLst>
      <p:ext uri="{BB962C8B-B14F-4D97-AF65-F5344CB8AC3E}">
        <p14:creationId xmlns:p14="http://schemas.microsoft.com/office/powerpoint/2010/main" val="39922800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vå innehållsdelar (2 färgrutor)">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77231C83-E522-46E7-A3DE-DCD624CCF0DB}"/>
              </a:ext>
              <a:ext uri="{C183D7F6-B498-43B3-948B-1728B52AA6E4}">
                <adec:decorative xmlns:adec="http://schemas.microsoft.com/office/drawing/2017/decorative" val="1"/>
              </a:ext>
            </a:extLst>
          </p:cNvPr>
          <p:cNvSpPr/>
          <p:nvPr userDrawn="1"/>
        </p:nvSpPr>
        <p:spPr>
          <a:xfrm>
            <a:off x="271099" y="1213200"/>
            <a:ext cx="5695200" cy="486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 name="Rektangel 9">
            <a:extLst>
              <a:ext uri="{C183D7F6-B498-43B3-948B-1728B52AA6E4}">
                <adec:decorative xmlns:adec="http://schemas.microsoft.com/office/drawing/2017/decorative" val="1"/>
              </a:ext>
            </a:extLst>
          </p:cNvPr>
          <p:cNvSpPr/>
          <p:nvPr userDrawn="1"/>
        </p:nvSpPr>
        <p:spPr>
          <a:xfrm>
            <a:off x="6238800" y="1213200"/>
            <a:ext cx="5695200" cy="486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3" name="Rubrik 2">
            <a:extLst>
              <a:ext uri="{FF2B5EF4-FFF2-40B4-BE49-F238E27FC236}">
                <a16:creationId xmlns:a16="http://schemas.microsoft.com/office/drawing/2014/main" id="{935A2EA6-4BFA-4677-A025-754010AA734D}"/>
              </a:ext>
            </a:extLst>
          </p:cNvPr>
          <p:cNvSpPr>
            <a:spLocks noGrp="1"/>
          </p:cNvSpPr>
          <p:nvPr>
            <p:ph type="title" hasCustomPrompt="1"/>
          </p:nvPr>
        </p:nvSpPr>
        <p:spPr/>
        <p:txBody>
          <a:bodyPr/>
          <a:lstStyle>
            <a:lvl1pPr>
              <a:defRPr/>
            </a:lvl1pPr>
          </a:lstStyle>
          <a:p>
            <a:r>
              <a:rPr lang="sv-SE" dirty="0"/>
              <a:t>Klicka och skriv rubrik</a:t>
            </a:r>
          </a:p>
        </p:txBody>
      </p:sp>
      <p:sp>
        <p:nvSpPr>
          <p:cNvPr id="15" name="Platshållare för text 7">
            <a:extLst>
              <a:ext uri="{FF2B5EF4-FFF2-40B4-BE49-F238E27FC236}">
                <a16:creationId xmlns:a16="http://schemas.microsoft.com/office/drawing/2014/main" id="{045292D7-A75C-4328-ADAB-6A5B9476AAD3}"/>
              </a:ext>
            </a:extLst>
          </p:cNvPr>
          <p:cNvSpPr>
            <a:spLocks noGrp="1"/>
          </p:cNvSpPr>
          <p:nvPr>
            <p:ph type="body" sz="quarter" idx="16" hasCustomPrompt="1"/>
          </p:nvPr>
        </p:nvSpPr>
        <p:spPr>
          <a:xfrm>
            <a:off x="271099" y="1569034"/>
            <a:ext cx="5695200" cy="627489"/>
          </a:xfrm>
        </p:spPr>
        <p:txBody>
          <a:bodyPr lIns="360000" rIns="360000">
            <a:noAutofit/>
          </a:bodyPr>
          <a:lstStyle>
            <a:lvl1pPr marL="0" indent="0">
              <a:spcBef>
                <a:spcPts val="0"/>
              </a:spcBef>
              <a:buNone/>
              <a:defRPr sz="3200" b="1">
                <a:solidFill>
                  <a:schemeClr val="bg2"/>
                </a:solidFill>
              </a:defRPr>
            </a:lvl1pPr>
          </a:lstStyle>
          <a:p>
            <a:pPr lvl="0"/>
            <a:r>
              <a:rPr lang="sv-SE" dirty="0"/>
              <a:t>Underrubrik</a:t>
            </a:r>
          </a:p>
        </p:txBody>
      </p:sp>
      <p:sp>
        <p:nvSpPr>
          <p:cNvPr id="7" name="Platshållare för innehåll 6"/>
          <p:cNvSpPr>
            <a:spLocks noGrp="1"/>
          </p:cNvSpPr>
          <p:nvPr>
            <p:ph sz="quarter" idx="13" hasCustomPrompt="1"/>
          </p:nvPr>
        </p:nvSpPr>
        <p:spPr>
          <a:xfrm>
            <a:off x="271098" y="2322000"/>
            <a:ext cx="5695200" cy="3758400"/>
          </a:xfrm>
        </p:spPr>
        <p:txBody>
          <a:bodyPr lIns="360000" tIns="0" rIns="360000" bIns="360000">
            <a:norm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
        <p:nvSpPr>
          <p:cNvPr id="8" name="Platshållare för text 7">
            <a:extLst>
              <a:ext uri="{FF2B5EF4-FFF2-40B4-BE49-F238E27FC236}">
                <a16:creationId xmlns:a16="http://schemas.microsoft.com/office/drawing/2014/main" id="{B9738AF2-350A-407D-96A9-933F4A74A47C}"/>
              </a:ext>
            </a:extLst>
          </p:cNvPr>
          <p:cNvSpPr>
            <a:spLocks noGrp="1"/>
          </p:cNvSpPr>
          <p:nvPr>
            <p:ph type="body" sz="quarter" idx="15" hasCustomPrompt="1"/>
          </p:nvPr>
        </p:nvSpPr>
        <p:spPr>
          <a:xfrm>
            <a:off x="6238874" y="1569034"/>
            <a:ext cx="5695200" cy="627489"/>
          </a:xfrm>
        </p:spPr>
        <p:txBody>
          <a:bodyPr lIns="360000" rIns="360000">
            <a:noAutofit/>
          </a:bodyPr>
          <a:lstStyle>
            <a:lvl1pPr marL="0" indent="0">
              <a:spcBef>
                <a:spcPts val="0"/>
              </a:spcBef>
              <a:buNone/>
              <a:defRPr sz="3200" b="1">
                <a:solidFill>
                  <a:schemeClr val="bg2"/>
                </a:solidFill>
              </a:defRPr>
            </a:lvl1pPr>
          </a:lstStyle>
          <a:p>
            <a:pPr lvl="0"/>
            <a:r>
              <a:rPr lang="sv-SE" dirty="0"/>
              <a:t>Underrubrik</a:t>
            </a:r>
          </a:p>
        </p:txBody>
      </p:sp>
      <p:sp>
        <p:nvSpPr>
          <p:cNvPr id="12" name="Platshållare för innehåll 6"/>
          <p:cNvSpPr>
            <a:spLocks noGrp="1"/>
          </p:cNvSpPr>
          <p:nvPr>
            <p:ph sz="quarter" idx="14" hasCustomPrompt="1"/>
          </p:nvPr>
        </p:nvSpPr>
        <p:spPr>
          <a:xfrm>
            <a:off x="6238198" y="2322000"/>
            <a:ext cx="5695200" cy="3758400"/>
          </a:xfrm>
        </p:spPr>
        <p:txBody>
          <a:bodyPr lIns="360000" tIns="0" rIns="360000" bIns="360000">
            <a:norm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39679821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ild höger">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935A2EA6-4BFA-4677-A025-754010AA734D}"/>
              </a:ext>
            </a:extLst>
          </p:cNvPr>
          <p:cNvSpPr>
            <a:spLocks noGrp="1"/>
          </p:cNvSpPr>
          <p:nvPr>
            <p:ph type="title" hasCustomPrompt="1"/>
          </p:nvPr>
        </p:nvSpPr>
        <p:spPr>
          <a:xfrm>
            <a:off x="270000" y="360001"/>
            <a:ext cx="5594400" cy="720000"/>
          </a:xfrm>
        </p:spPr>
        <p:txBody>
          <a:bodyPr rIns="0"/>
          <a:lstStyle>
            <a:lvl1pPr>
              <a:defRPr/>
            </a:lvl1pPr>
          </a:lstStyle>
          <a:p>
            <a:r>
              <a:rPr lang="sv-SE" dirty="0"/>
              <a:t>Rubrik</a:t>
            </a:r>
          </a:p>
        </p:txBody>
      </p:sp>
      <p:sp>
        <p:nvSpPr>
          <p:cNvPr id="7" name="Platshållare för innehåll 6"/>
          <p:cNvSpPr>
            <a:spLocks noGrp="1"/>
          </p:cNvSpPr>
          <p:nvPr>
            <p:ph sz="quarter" idx="13" hasCustomPrompt="1"/>
          </p:nvPr>
        </p:nvSpPr>
        <p:spPr>
          <a:xfrm>
            <a:off x="270000" y="1220400"/>
            <a:ext cx="5593801" cy="4863600"/>
          </a:xfrm>
        </p:spPr>
        <p:txBody>
          <a:bodyPr rIns="0">
            <a:normAutofit/>
          </a:bodyPr>
          <a:lstStyle>
            <a:lvl1pPr>
              <a:defRPr/>
            </a:lvl1p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
        <p:nvSpPr>
          <p:cNvPr id="8" name="Platshållare för bild 7">
            <a:extLst>
              <a:ext uri="{FF2B5EF4-FFF2-40B4-BE49-F238E27FC236}">
                <a16:creationId xmlns:a16="http://schemas.microsoft.com/office/drawing/2014/main" id="{1C04E327-E1D3-4398-9F95-EDB0BA4EE90B}"/>
              </a:ext>
            </a:extLst>
          </p:cNvPr>
          <p:cNvSpPr>
            <a:spLocks noGrp="1"/>
          </p:cNvSpPr>
          <p:nvPr>
            <p:ph type="pic" sz="quarter" idx="15" hasCustomPrompt="1"/>
          </p:nvPr>
        </p:nvSpPr>
        <p:spPr>
          <a:xfrm>
            <a:off x="6238875" y="360363"/>
            <a:ext cx="5683125" cy="5723637"/>
          </a:xfrm>
          <a:solidFill>
            <a:schemeClr val="bg1">
              <a:lumMod val="95000"/>
            </a:schemeClr>
          </a:solidFill>
        </p:spPr>
        <p:txBody>
          <a:bodyPr anchor="ctr" anchorCtr="0"/>
          <a:lstStyle>
            <a:lvl1pPr marL="0" indent="0" algn="ctr">
              <a:buNone/>
              <a:defRPr/>
            </a:lvl1pPr>
          </a:lstStyle>
          <a:p>
            <a:r>
              <a:rPr lang="sv-SE" dirty="0"/>
              <a:t>Klicka på ikonen för att infoga bild</a:t>
            </a:r>
          </a:p>
        </p:txBody>
      </p:sp>
    </p:spTree>
    <p:extLst>
      <p:ext uri="{BB962C8B-B14F-4D97-AF65-F5344CB8AC3E}">
        <p14:creationId xmlns:p14="http://schemas.microsoft.com/office/powerpoint/2010/main" val="7187454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ild vänster">
    <p:spTree>
      <p:nvGrpSpPr>
        <p:cNvPr id="1" name=""/>
        <p:cNvGrpSpPr/>
        <p:nvPr/>
      </p:nvGrpSpPr>
      <p:grpSpPr>
        <a:xfrm>
          <a:off x="0" y="0"/>
          <a:ext cx="0" cy="0"/>
          <a:chOff x="0" y="0"/>
          <a:chExt cx="0" cy="0"/>
        </a:xfrm>
      </p:grpSpPr>
      <p:sp>
        <p:nvSpPr>
          <p:cNvPr id="8" name="Platshållare för bild 7">
            <a:extLst>
              <a:ext uri="{FF2B5EF4-FFF2-40B4-BE49-F238E27FC236}">
                <a16:creationId xmlns:a16="http://schemas.microsoft.com/office/drawing/2014/main" id="{1C04E327-E1D3-4398-9F95-EDB0BA4EE90B}"/>
              </a:ext>
            </a:extLst>
          </p:cNvPr>
          <p:cNvSpPr>
            <a:spLocks noGrp="1"/>
          </p:cNvSpPr>
          <p:nvPr>
            <p:ph type="pic" sz="quarter" idx="15" hasCustomPrompt="1"/>
          </p:nvPr>
        </p:nvSpPr>
        <p:spPr>
          <a:xfrm>
            <a:off x="269999" y="360363"/>
            <a:ext cx="5684400" cy="5723637"/>
          </a:xfrm>
          <a:solidFill>
            <a:schemeClr val="bg1">
              <a:lumMod val="95000"/>
            </a:schemeClr>
          </a:solidFill>
        </p:spPr>
        <p:txBody>
          <a:bodyPr anchor="ctr" anchorCtr="0"/>
          <a:lstStyle>
            <a:lvl1pPr marL="0" indent="0" algn="ctr">
              <a:buNone/>
              <a:defRPr/>
            </a:lvl1pPr>
          </a:lstStyle>
          <a:p>
            <a:r>
              <a:rPr lang="sv-SE" dirty="0"/>
              <a:t>Klicka på ikonen för att infoga bild</a:t>
            </a:r>
          </a:p>
        </p:txBody>
      </p:sp>
      <p:sp>
        <p:nvSpPr>
          <p:cNvPr id="3" name="Rubrik 2">
            <a:extLst>
              <a:ext uri="{FF2B5EF4-FFF2-40B4-BE49-F238E27FC236}">
                <a16:creationId xmlns:a16="http://schemas.microsoft.com/office/drawing/2014/main" id="{935A2EA6-4BFA-4677-A025-754010AA734D}"/>
              </a:ext>
            </a:extLst>
          </p:cNvPr>
          <p:cNvSpPr>
            <a:spLocks noGrp="1"/>
          </p:cNvSpPr>
          <p:nvPr>
            <p:ph type="title" hasCustomPrompt="1"/>
          </p:nvPr>
        </p:nvSpPr>
        <p:spPr>
          <a:xfrm>
            <a:off x="6237236" y="360001"/>
            <a:ext cx="5695200" cy="720000"/>
          </a:xfrm>
        </p:spPr>
        <p:txBody>
          <a:bodyPr lIns="0"/>
          <a:lstStyle>
            <a:lvl1pPr>
              <a:defRPr/>
            </a:lvl1pPr>
          </a:lstStyle>
          <a:p>
            <a:r>
              <a:rPr lang="sv-SE" dirty="0"/>
              <a:t>Rubrik</a:t>
            </a:r>
          </a:p>
        </p:txBody>
      </p:sp>
      <p:sp>
        <p:nvSpPr>
          <p:cNvPr id="7" name="Platshållare för innehåll 6"/>
          <p:cNvSpPr>
            <a:spLocks noGrp="1"/>
          </p:cNvSpPr>
          <p:nvPr>
            <p:ph sz="quarter" idx="13" hasCustomPrompt="1"/>
          </p:nvPr>
        </p:nvSpPr>
        <p:spPr>
          <a:xfrm>
            <a:off x="6237834" y="1220400"/>
            <a:ext cx="5695200" cy="4863600"/>
          </a:xfrm>
        </p:spPr>
        <p:txBody>
          <a:bodyPr lIns="0">
            <a:normAutofit/>
          </a:bodyPr>
          <a:lstStyle>
            <a:lvl1pPr>
              <a:defRPr/>
            </a:lvl1p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34020354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red bi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935A2EA6-4BFA-4677-A025-754010AA734D}"/>
              </a:ext>
            </a:extLst>
          </p:cNvPr>
          <p:cNvSpPr>
            <a:spLocks noGrp="1"/>
          </p:cNvSpPr>
          <p:nvPr>
            <p:ph type="title" hasCustomPrompt="1"/>
          </p:nvPr>
        </p:nvSpPr>
        <p:spPr>
          <a:xfrm>
            <a:off x="8298000" y="360001"/>
            <a:ext cx="3636000" cy="720000"/>
          </a:xfrm>
        </p:spPr>
        <p:txBody>
          <a:bodyPr lIns="0"/>
          <a:lstStyle>
            <a:lvl1pPr>
              <a:defRPr/>
            </a:lvl1pPr>
          </a:lstStyle>
          <a:p>
            <a:r>
              <a:rPr lang="sv-SE" dirty="0"/>
              <a:t>Rubrik</a:t>
            </a:r>
          </a:p>
        </p:txBody>
      </p:sp>
      <p:sp>
        <p:nvSpPr>
          <p:cNvPr id="7" name="Platshållare för innehåll 6"/>
          <p:cNvSpPr>
            <a:spLocks noGrp="1"/>
          </p:cNvSpPr>
          <p:nvPr>
            <p:ph sz="quarter" idx="13" hasCustomPrompt="1"/>
          </p:nvPr>
        </p:nvSpPr>
        <p:spPr>
          <a:xfrm>
            <a:off x="8298000" y="1214438"/>
            <a:ext cx="3636000" cy="4864100"/>
          </a:xfrm>
        </p:spPr>
        <p:txBody>
          <a:bodyPr lIns="0">
            <a:normAutofit/>
          </a:bodyPr>
          <a:lstStyle>
            <a:lvl1pPr>
              <a:defRPr sz="2000"/>
            </a:lvl1pPr>
            <a:lvl2pPr>
              <a:defRPr sz="2000"/>
            </a:lvl2pPr>
            <a:lvl3pPr>
              <a:defRPr sz="1800"/>
            </a:lvl3pPr>
            <a:lvl4pPr>
              <a:defRPr sz="1800"/>
            </a:lvl4pPr>
            <a:lvl5pPr>
              <a:defRPr sz="1800"/>
            </a:lvl5p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
        <p:nvSpPr>
          <p:cNvPr id="8" name="Platshållare för bild 7">
            <a:extLst>
              <a:ext uri="{FF2B5EF4-FFF2-40B4-BE49-F238E27FC236}">
                <a16:creationId xmlns:a16="http://schemas.microsoft.com/office/drawing/2014/main" id="{1C04E327-E1D3-4398-9F95-EDB0BA4EE90B}"/>
              </a:ext>
            </a:extLst>
          </p:cNvPr>
          <p:cNvSpPr>
            <a:spLocks noGrp="1"/>
          </p:cNvSpPr>
          <p:nvPr>
            <p:ph type="pic" sz="quarter" idx="15" hasCustomPrompt="1"/>
          </p:nvPr>
        </p:nvSpPr>
        <p:spPr>
          <a:xfrm>
            <a:off x="270000" y="360001"/>
            <a:ext cx="7556400" cy="5724000"/>
          </a:xfrm>
          <a:solidFill>
            <a:schemeClr val="bg1">
              <a:lumMod val="95000"/>
            </a:schemeClr>
          </a:solidFill>
        </p:spPr>
        <p:txBody>
          <a:bodyPr anchor="ctr" anchorCtr="0"/>
          <a:lstStyle>
            <a:lvl1pPr marL="0" indent="0" algn="ctr">
              <a:buNone/>
              <a:defRPr/>
            </a:lvl1pPr>
          </a:lstStyle>
          <a:p>
            <a:r>
              <a:rPr lang="sv-SE" dirty="0"/>
              <a:t>Klicka på ikonen för att infoga bild</a:t>
            </a:r>
          </a:p>
        </p:txBody>
      </p:sp>
    </p:spTree>
    <p:extLst>
      <p:ext uri="{BB962C8B-B14F-4D97-AF65-F5344CB8AC3E}">
        <p14:creationId xmlns:p14="http://schemas.microsoft.com/office/powerpoint/2010/main" val="42530511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tor bild">
    <p:spTree>
      <p:nvGrpSpPr>
        <p:cNvPr id="1" name=""/>
        <p:cNvGrpSpPr/>
        <p:nvPr/>
      </p:nvGrpSpPr>
      <p:grpSpPr>
        <a:xfrm>
          <a:off x="0" y="0"/>
          <a:ext cx="0" cy="0"/>
          <a:chOff x="0" y="0"/>
          <a:chExt cx="0" cy="0"/>
        </a:xfrm>
      </p:grpSpPr>
      <p:sp>
        <p:nvSpPr>
          <p:cNvPr id="8" name="Platshållare för bild 7">
            <a:extLst>
              <a:ext uri="{FF2B5EF4-FFF2-40B4-BE49-F238E27FC236}">
                <a16:creationId xmlns:a16="http://schemas.microsoft.com/office/drawing/2014/main" id="{1C04E327-E1D3-4398-9F95-EDB0BA4EE90B}"/>
              </a:ext>
            </a:extLst>
          </p:cNvPr>
          <p:cNvSpPr>
            <a:spLocks noGrp="1"/>
          </p:cNvSpPr>
          <p:nvPr>
            <p:ph type="pic" sz="quarter" idx="15" hasCustomPrompt="1"/>
          </p:nvPr>
        </p:nvSpPr>
        <p:spPr>
          <a:xfrm>
            <a:off x="270000" y="360363"/>
            <a:ext cx="11664000" cy="5718175"/>
          </a:xfrm>
          <a:solidFill>
            <a:schemeClr val="bg1">
              <a:lumMod val="95000"/>
            </a:schemeClr>
          </a:solidFill>
        </p:spPr>
        <p:txBody>
          <a:bodyPr anchor="ctr" anchorCtr="0"/>
          <a:lstStyle>
            <a:lvl1pPr marL="0" indent="0" algn="ctr">
              <a:buNone/>
              <a:defRPr/>
            </a:lvl1pPr>
          </a:lstStyle>
          <a:p>
            <a:r>
              <a:rPr lang="sv-SE" dirty="0"/>
              <a:t>Klicka på ikonen för att infoga bild</a:t>
            </a:r>
          </a:p>
        </p:txBody>
      </p:sp>
    </p:spTree>
    <p:extLst>
      <p:ext uri="{BB962C8B-B14F-4D97-AF65-F5344CB8AC3E}">
        <p14:creationId xmlns:p14="http://schemas.microsoft.com/office/powerpoint/2010/main" val="32050864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re bilder">
    <p:spTree>
      <p:nvGrpSpPr>
        <p:cNvPr id="1" name=""/>
        <p:cNvGrpSpPr/>
        <p:nvPr/>
      </p:nvGrpSpPr>
      <p:grpSpPr>
        <a:xfrm>
          <a:off x="0" y="0"/>
          <a:ext cx="0" cy="0"/>
          <a:chOff x="0" y="0"/>
          <a:chExt cx="0" cy="0"/>
        </a:xfrm>
      </p:grpSpPr>
      <p:sp>
        <p:nvSpPr>
          <p:cNvPr id="8" name="Platshållare för bild 7">
            <a:extLst>
              <a:ext uri="{FF2B5EF4-FFF2-40B4-BE49-F238E27FC236}">
                <a16:creationId xmlns:a16="http://schemas.microsoft.com/office/drawing/2014/main" id="{1C04E327-E1D3-4398-9F95-EDB0BA4EE90B}"/>
              </a:ext>
            </a:extLst>
          </p:cNvPr>
          <p:cNvSpPr>
            <a:spLocks noGrp="1"/>
          </p:cNvSpPr>
          <p:nvPr>
            <p:ph type="pic" sz="quarter" idx="15" hasCustomPrompt="1"/>
          </p:nvPr>
        </p:nvSpPr>
        <p:spPr>
          <a:xfrm>
            <a:off x="270000" y="360363"/>
            <a:ext cx="5594400" cy="5718175"/>
          </a:xfrm>
          <a:solidFill>
            <a:schemeClr val="bg1">
              <a:lumMod val="95000"/>
            </a:schemeClr>
          </a:solidFill>
        </p:spPr>
        <p:txBody>
          <a:bodyPr anchor="ctr" anchorCtr="0"/>
          <a:lstStyle>
            <a:lvl1pPr marL="0" indent="0" algn="ctr">
              <a:buNone/>
              <a:defRPr/>
            </a:lvl1pPr>
          </a:lstStyle>
          <a:p>
            <a:r>
              <a:rPr lang="sv-SE" dirty="0"/>
              <a:t>Klicka på ikonen för att infoga bild</a:t>
            </a:r>
          </a:p>
        </p:txBody>
      </p:sp>
      <p:sp>
        <p:nvSpPr>
          <p:cNvPr id="7" name="Platshållare för bild 7">
            <a:extLst>
              <a:ext uri="{FF2B5EF4-FFF2-40B4-BE49-F238E27FC236}">
                <a16:creationId xmlns:a16="http://schemas.microsoft.com/office/drawing/2014/main" id="{7497BEA8-51D2-43C1-95AE-EC9BF8F58C74}"/>
              </a:ext>
            </a:extLst>
          </p:cNvPr>
          <p:cNvSpPr>
            <a:spLocks noGrp="1"/>
          </p:cNvSpPr>
          <p:nvPr>
            <p:ph type="pic" sz="quarter" idx="16" hasCustomPrompt="1"/>
          </p:nvPr>
        </p:nvSpPr>
        <p:spPr>
          <a:xfrm>
            <a:off x="6238800" y="360363"/>
            <a:ext cx="5689675" cy="2682000"/>
          </a:xfrm>
          <a:solidFill>
            <a:schemeClr val="bg1">
              <a:lumMod val="95000"/>
            </a:schemeClr>
          </a:solidFill>
        </p:spPr>
        <p:txBody>
          <a:bodyPr anchor="ctr" anchorCtr="0"/>
          <a:lstStyle>
            <a:lvl1pPr marL="0" indent="0" algn="ctr">
              <a:buNone/>
              <a:defRPr/>
            </a:lvl1pPr>
          </a:lstStyle>
          <a:p>
            <a:r>
              <a:rPr lang="sv-SE" dirty="0"/>
              <a:t>Klicka på ikonen för att infoga bild</a:t>
            </a:r>
          </a:p>
        </p:txBody>
      </p:sp>
      <p:sp>
        <p:nvSpPr>
          <p:cNvPr id="9" name="Platshållare för bild 7">
            <a:extLst>
              <a:ext uri="{FF2B5EF4-FFF2-40B4-BE49-F238E27FC236}">
                <a16:creationId xmlns:a16="http://schemas.microsoft.com/office/drawing/2014/main" id="{70409657-2091-44D2-818E-E58800D8F0EA}"/>
              </a:ext>
            </a:extLst>
          </p:cNvPr>
          <p:cNvSpPr>
            <a:spLocks noGrp="1"/>
          </p:cNvSpPr>
          <p:nvPr>
            <p:ph type="pic" sz="quarter" idx="17" hasCustomPrompt="1"/>
          </p:nvPr>
        </p:nvSpPr>
        <p:spPr>
          <a:xfrm>
            <a:off x="6238800" y="3396538"/>
            <a:ext cx="5689675" cy="2682000"/>
          </a:xfrm>
          <a:solidFill>
            <a:schemeClr val="bg1">
              <a:lumMod val="95000"/>
            </a:schemeClr>
          </a:solidFill>
        </p:spPr>
        <p:txBody>
          <a:bodyPr anchor="ctr" anchorCtr="0"/>
          <a:lstStyle>
            <a:lvl1pPr marL="0" indent="0" algn="ctr">
              <a:buNone/>
              <a:defRPr/>
            </a:lvl1pPr>
          </a:lstStyle>
          <a:p>
            <a:r>
              <a:rPr lang="sv-SE" dirty="0"/>
              <a:t>Klicka på ikonen för att infoga bild</a:t>
            </a:r>
          </a:p>
        </p:txBody>
      </p:sp>
    </p:spTree>
    <p:extLst>
      <p:ext uri="{BB962C8B-B14F-4D97-AF65-F5344CB8AC3E}">
        <p14:creationId xmlns:p14="http://schemas.microsoft.com/office/powerpoint/2010/main" val="25868891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EBCB19C2-8694-44AB-8546-DF9F0D8CB511}"/>
              </a:ext>
            </a:extLst>
          </p:cNvPr>
          <p:cNvSpPr>
            <a:spLocks noGrp="1"/>
          </p:cNvSpPr>
          <p:nvPr>
            <p:ph type="title" hasCustomPrompt="1"/>
          </p:nvPr>
        </p:nvSpPr>
        <p:spPr/>
        <p:txBody>
          <a:bodyPr/>
          <a:lstStyle>
            <a:lvl1pPr>
              <a:defRPr/>
            </a:lvl1pPr>
          </a:lstStyle>
          <a:p>
            <a:r>
              <a:rPr lang="sv-SE" dirty="0"/>
              <a:t>Klicka och skriv rubrik</a:t>
            </a:r>
          </a:p>
        </p:txBody>
      </p:sp>
    </p:spTree>
    <p:extLst>
      <p:ext uri="{BB962C8B-B14F-4D97-AF65-F5344CB8AC3E}">
        <p14:creationId xmlns:p14="http://schemas.microsoft.com/office/powerpoint/2010/main" val="18623462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Kapitelsida">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684000" y="2074769"/>
            <a:ext cx="9799200" cy="2708462"/>
          </a:xfrm>
        </p:spPr>
        <p:txBody>
          <a:bodyPr anchor="ctr" anchorCtr="0">
            <a:normAutofit/>
          </a:bodyPr>
          <a:lstStyle>
            <a:lvl1pPr algn="l">
              <a:lnSpc>
                <a:spcPct val="100000"/>
              </a:lnSpc>
              <a:defRPr sz="7200" b="1" cap="none" baseline="0">
                <a:solidFill>
                  <a:schemeClr val="tx1"/>
                </a:solidFill>
              </a:defRPr>
            </a:lvl1pPr>
          </a:lstStyle>
          <a:p>
            <a:r>
              <a:rPr lang="sv-SE" dirty="0"/>
              <a:t>Kapitelrubrik</a:t>
            </a:r>
          </a:p>
        </p:txBody>
      </p:sp>
    </p:spTree>
    <p:extLst>
      <p:ext uri="{BB962C8B-B14F-4D97-AF65-F5344CB8AC3E}">
        <p14:creationId xmlns:p14="http://schemas.microsoft.com/office/powerpoint/2010/main" val="10253024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lutsida">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684000" y="1272988"/>
            <a:ext cx="9799200" cy="1640185"/>
          </a:xfrm>
        </p:spPr>
        <p:txBody>
          <a:bodyPr anchor="b" anchorCtr="0">
            <a:normAutofit/>
          </a:bodyPr>
          <a:lstStyle>
            <a:lvl1pPr algn="l">
              <a:lnSpc>
                <a:spcPct val="100000"/>
              </a:lnSpc>
              <a:defRPr sz="4800" b="1" cap="none" baseline="0">
                <a:solidFill>
                  <a:schemeClr val="tx1"/>
                </a:solidFill>
              </a:defRPr>
            </a:lvl1pPr>
          </a:lstStyle>
          <a:p>
            <a:r>
              <a:rPr lang="sv-SE" dirty="0"/>
              <a:t>Tackfras/avslutningsfras</a:t>
            </a:r>
          </a:p>
        </p:txBody>
      </p:sp>
      <p:sp>
        <p:nvSpPr>
          <p:cNvPr id="6" name="Underrubrik 2"/>
          <p:cNvSpPr>
            <a:spLocks noGrp="1"/>
          </p:cNvSpPr>
          <p:nvPr>
            <p:ph type="subTitle" idx="1" hasCustomPrompt="1"/>
          </p:nvPr>
        </p:nvSpPr>
        <p:spPr>
          <a:xfrm>
            <a:off x="684000" y="3375213"/>
            <a:ext cx="9799200" cy="457435"/>
          </a:xfrm>
        </p:spPr>
        <p:txBody>
          <a:bodyPr anchor="t" anchorCtr="0">
            <a:normAutofit/>
          </a:bodyPr>
          <a:lstStyle>
            <a:lvl1pPr marL="0" indent="0" algn="l">
              <a:spcBef>
                <a:spcPts val="0"/>
              </a:spcBef>
              <a:buNone/>
              <a:defRPr sz="24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och skriv ditt namn</a:t>
            </a:r>
          </a:p>
        </p:txBody>
      </p:sp>
      <p:sp>
        <p:nvSpPr>
          <p:cNvPr id="10" name="Platshållare för text 9">
            <a:extLst>
              <a:ext uri="{FF2B5EF4-FFF2-40B4-BE49-F238E27FC236}">
                <a16:creationId xmlns:a16="http://schemas.microsoft.com/office/drawing/2014/main" id="{76BCF07D-5289-47CE-9539-EB1A5B5AC9AD}"/>
              </a:ext>
            </a:extLst>
          </p:cNvPr>
          <p:cNvSpPr>
            <a:spLocks noGrp="1"/>
          </p:cNvSpPr>
          <p:nvPr>
            <p:ph type="body" sz="quarter" idx="10" hasCustomPrompt="1"/>
          </p:nvPr>
        </p:nvSpPr>
        <p:spPr>
          <a:xfrm>
            <a:off x="684000" y="3832648"/>
            <a:ext cx="9799200" cy="459378"/>
          </a:xfrm>
        </p:spPr>
        <p:txBody>
          <a:bodyPr>
            <a:normAutofit/>
          </a:bodyPr>
          <a:lstStyle>
            <a:lvl1pPr marL="0" indent="0">
              <a:spcBef>
                <a:spcPts val="0"/>
              </a:spcBef>
              <a:buNone/>
              <a:defRPr sz="2400" b="0"/>
            </a:lvl1pPr>
          </a:lstStyle>
          <a:p>
            <a:pPr lvl="0"/>
            <a:r>
              <a:rPr lang="sv-SE" dirty="0"/>
              <a:t>Klicka och skriv enhet/nämnd/förvaltning/avdelning</a:t>
            </a:r>
          </a:p>
        </p:txBody>
      </p:sp>
    </p:spTree>
    <p:extLst>
      <p:ext uri="{BB962C8B-B14F-4D97-AF65-F5344CB8AC3E}">
        <p14:creationId xmlns:p14="http://schemas.microsoft.com/office/powerpoint/2010/main" val="38411550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cSld name="1_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914400" y="2130429"/>
            <a:ext cx="10363200" cy="1470025"/>
          </a:xfrm>
        </p:spPr>
        <p:txBody>
          <a:bodyPr/>
          <a:lstStyle/>
          <a:p>
            <a:r>
              <a:rPr lang="sv-SE"/>
              <a:t>Klicka här för att ändra format</a:t>
            </a:r>
          </a:p>
        </p:txBody>
      </p:sp>
      <p:sp>
        <p:nvSpPr>
          <p:cNvPr id="3" name="Underrubrik 2"/>
          <p:cNvSpPr>
            <a:spLocks noGrp="1"/>
          </p:cNvSpPr>
          <p:nvPr>
            <p:ph type="subTitle" idx="1"/>
          </p:nvPr>
        </p:nvSpPr>
        <p:spPr>
          <a:xfrm>
            <a:off x="1828800" y="3886200"/>
            <a:ext cx="8534400" cy="1752600"/>
          </a:xfrm>
        </p:spPr>
        <p:txBody>
          <a:bodyPr/>
          <a:lstStyle>
            <a:lvl1pPr marL="0" indent="0" algn="ctr">
              <a:buNone/>
              <a:defRPr/>
            </a:lvl1pPr>
            <a:lvl2pPr marL="457167" indent="0" algn="ctr">
              <a:buNone/>
              <a:defRPr/>
            </a:lvl2pPr>
            <a:lvl3pPr marL="914332" indent="0" algn="ctr">
              <a:buNone/>
              <a:defRPr/>
            </a:lvl3pPr>
            <a:lvl4pPr marL="1371498" indent="0" algn="ctr">
              <a:buNone/>
              <a:defRPr/>
            </a:lvl4pPr>
            <a:lvl5pPr marL="1828664" indent="0" algn="ctr">
              <a:buNone/>
              <a:defRPr/>
            </a:lvl5pPr>
            <a:lvl6pPr marL="2285830" indent="0" algn="ctr">
              <a:buNone/>
              <a:defRPr/>
            </a:lvl6pPr>
            <a:lvl7pPr marL="2742994" indent="0" algn="ctr">
              <a:buNone/>
              <a:defRPr/>
            </a:lvl7pPr>
            <a:lvl8pPr marL="3200160" indent="0" algn="ctr">
              <a:buNone/>
              <a:defRPr/>
            </a:lvl8pPr>
            <a:lvl9pPr marL="3657327" indent="0" algn="ctr">
              <a:buNone/>
              <a:defRPr/>
            </a:lvl9pPr>
          </a:lstStyle>
          <a:p>
            <a:r>
              <a:rPr lang="sv-SE"/>
              <a:t>Klicka här för att ändra format på underrubrik i bakgrunden</a:t>
            </a:r>
          </a:p>
        </p:txBody>
      </p:sp>
      <p:sp>
        <p:nvSpPr>
          <p:cNvPr id="4" name="Rectangle 21"/>
          <p:cNvSpPr>
            <a:spLocks noGrp="1" noChangeArrowheads="1"/>
          </p:cNvSpPr>
          <p:nvPr>
            <p:ph type="ftr" sz="quarter" idx="10"/>
          </p:nvPr>
        </p:nvSpPr>
        <p:spPr>
          <a:ln/>
        </p:spPr>
        <p:txBody>
          <a:bodyPr/>
          <a:lstStyle>
            <a:lvl1pPr>
              <a:defRPr/>
            </a:lvl1pPr>
          </a:lstStyle>
          <a:p>
            <a:pPr>
              <a:defRPr/>
            </a:pPr>
            <a:r>
              <a:rPr lang="sv-SE" altLang="sv-SE"/>
              <a:t>Ämne</a:t>
            </a:r>
          </a:p>
        </p:txBody>
      </p:sp>
    </p:spTree>
    <p:extLst>
      <p:ext uri="{BB962C8B-B14F-4D97-AF65-F5344CB8AC3E}">
        <p14:creationId xmlns:p14="http://schemas.microsoft.com/office/powerpoint/2010/main" val="3805880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4D76B892-BB11-4468-87F0-AD6F839D52F4}"/>
              </a:ext>
            </a:extLst>
          </p:cNvPr>
          <p:cNvSpPr>
            <a:spLocks noGrp="1"/>
          </p:cNvSpPr>
          <p:nvPr>
            <p:ph type="title" hasCustomPrompt="1"/>
          </p:nvPr>
        </p:nvSpPr>
        <p:spPr>
          <a:xfrm>
            <a:off x="269998" y="360001"/>
            <a:ext cx="11664000" cy="720000"/>
          </a:xfrm>
        </p:spPr>
        <p:txBody>
          <a:bodyPr/>
          <a:lstStyle>
            <a:lvl1pPr>
              <a:defRPr/>
            </a:lvl1pPr>
          </a:lstStyle>
          <a:p>
            <a:r>
              <a:rPr lang="sv-SE" dirty="0"/>
              <a:t>Klicka och skriv rubrik</a:t>
            </a:r>
          </a:p>
        </p:txBody>
      </p:sp>
      <p:sp>
        <p:nvSpPr>
          <p:cNvPr id="7" name="Platshållare för innehåll 6"/>
          <p:cNvSpPr>
            <a:spLocks noGrp="1"/>
          </p:cNvSpPr>
          <p:nvPr>
            <p:ph sz="quarter" idx="13" hasCustomPrompt="1"/>
          </p:nvPr>
        </p:nvSpPr>
        <p:spPr>
          <a:xfrm>
            <a:off x="270000" y="1220400"/>
            <a:ext cx="7652875" cy="4863600"/>
          </a:xfrm>
        </p:spPr>
        <p:txBody>
          <a:bodyPr/>
          <a:lstStyle>
            <a:lvl1pPr>
              <a:defRPr/>
            </a:lvl1p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8866866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1_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ctangle 21"/>
          <p:cNvSpPr>
            <a:spLocks noGrp="1" noChangeArrowheads="1"/>
          </p:cNvSpPr>
          <p:nvPr>
            <p:ph type="ftr" sz="quarter" idx="10"/>
          </p:nvPr>
        </p:nvSpPr>
        <p:spPr>
          <a:ln/>
        </p:spPr>
        <p:txBody>
          <a:bodyPr/>
          <a:lstStyle>
            <a:lvl1pPr>
              <a:defRPr/>
            </a:lvl1pPr>
          </a:lstStyle>
          <a:p>
            <a:pPr>
              <a:defRPr/>
            </a:pPr>
            <a:r>
              <a:rPr lang="sv-SE" altLang="sv-SE"/>
              <a:t>Ämne</a:t>
            </a:r>
          </a:p>
        </p:txBody>
      </p:sp>
    </p:spTree>
    <p:extLst>
      <p:ext uri="{BB962C8B-B14F-4D97-AF65-F5344CB8AC3E}">
        <p14:creationId xmlns:p14="http://schemas.microsoft.com/office/powerpoint/2010/main" val="11095419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cSld name="Tom">
    <p:spTree>
      <p:nvGrpSpPr>
        <p:cNvPr id="1" name=""/>
        <p:cNvGrpSpPr/>
        <p:nvPr/>
      </p:nvGrpSpPr>
      <p:grpSpPr>
        <a:xfrm>
          <a:off x="0" y="0"/>
          <a:ext cx="0" cy="0"/>
          <a:chOff x="0" y="0"/>
          <a:chExt cx="0" cy="0"/>
        </a:xfrm>
      </p:grpSpPr>
      <p:sp>
        <p:nvSpPr>
          <p:cNvPr id="2" name="Rectangle 21"/>
          <p:cNvSpPr>
            <a:spLocks noGrp="1" noChangeArrowheads="1"/>
          </p:cNvSpPr>
          <p:nvPr>
            <p:ph type="ftr" sz="quarter" idx="10"/>
          </p:nvPr>
        </p:nvSpPr>
        <p:spPr>
          <a:ln/>
        </p:spPr>
        <p:txBody>
          <a:bodyPr/>
          <a:lstStyle>
            <a:lvl1pPr>
              <a:defRPr/>
            </a:lvl1pPr>
          </a:lstStyle>
          <a:p>
            <a:pPr>
              <a:defRPr/>
            </a:pPr>
            <a:r>
              <a:rPr lang="sv-SE" altLang="sv-SE"/>
              <a:t>Ämne</a:t>
            </a:r>
          </a:p>
        </p:txBody>
      </p:sp>
    </p:spTree>
    <p:extLst>
      <p:ext uri="{BB962C8B-B14F-4D97-AF65-F5344CB8AC3E}">
        <p14:creationId xmlns:p14="http://schemas.microsoft.com/office/powerpoint/2010/main" val="3168998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ubrik och innehåll (bre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4D76B892-BB11-4468-87F0-AD6F839D52F4}"/>
              </a:ext>
            </a:extLst>
          </p:cNvPr>
          <p:cNvSpPr>
            <a:spLocks noGrp="1"/>
          </p:cNvSpPr>
          <p:nvPr>
            <p:ph type="title" hasCustomPrompt="1"/>
          </p:nvPr>
        </p:nvSpPr>
        <p:spPr/>
        <p:txBody>
          <a:bodyPr/>
          <a:lstStyle>
            <a:lvl1pPr>
              <a:defRPr/>
            </a:lvl1pPr>
          </a:lstStyle>
          <a:p>
            <a:r>
              <a:rPr lang="sv-SE" dirty="0"/>
              <a:t>Klicka och skriv rubrik</a:t>
            </a:r>
          </a:p>
        </p:txBody>
      </p:sp>
      <p:sp>
        <p:nvSpPr>
          <p:cNvPr id="7" name="Platshållare för innehåll 6"/>
          <p:cNvSpPr>
            <a:spLocks noGrp="1"/>
          </p:cNvSpPr>
          <p:nvPr>
            <p:ph sz="quarter" idx="13" hasCustomPrompt="1"/>
          </p:nvPr>
        </p:nvSpPr>
        <p:spPr>
          <a:xfrm>
            <a:off x="270000" y="1220400"/>
            <a:ext cx="11664000" cy="4863600"/>
          </a:xfrm>
        </p:spPr>
        <p:txBody>
          <a:bodyPr/>
          <a:lstStyle>
            <a:lvl1pPr>
              <a:defRPr/>
            </a:lvl1p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5354439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vå innehållsdelar">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935A2EA6-4BFA-4677-A025-754010AA734D}"/>
              </a:ext>
            </a:extLst>
          </p:cNvPr>
          <p:cNvSpPr>
            <a:spLocks noGrp="1"/>
          </p:cNvSpPr>
          <p:nvPr>
            <p:ph type="title" hasCustomPrompt="1"/>
          </p:nvPr>
        </p:nvSpPr>
        <p:spPr>
          <a:xfrm>
            <a:off x="269823" y="360001"/>
            <a:ext cx="11662347" cy="720000"/>
          </a:xfrm>
        </p:spPr>
        <p:txBody>
          <a:bodyPr/>
          <a:lstStyle>
            <a:lvl1pPr>
              <a:defRPr/>
            </a:lvl1pPr>
          </a:lstStyle>
          <a:p>
            <a:r>
              <a:rPr lang="sv-SE" dirty="0"/>
              <a:t>Klicka och skriv rubrik</a:t>
            </a:r>
          </a:p>
        </p:txBody>
      </p:sp>
      <p:sp>
        <p:nvSpPr>
          <p:cNvPr id="7" name="Platshållare för innehåll 6"/>
          <p:cNvSpPr>
            <a:spLocks noGrp="1"/>
          </p:cNvSpPr>
          <p:nvPr>
            <p:ph sz="quarter" idx="13" hasCustomPrompt="1"/>
          </p:nvPr>
        </p:nvSpPr>
        <p:spPr>
          <a:xfrm>
            <a:off x="270000" y="1220400"/>
            <a:ext cx="5593801" cy="4863600"/>
          </a:xfrm>
        </p:spPr>
        <p:txBody>
          <a:bodyPr>
            <a:normAutofit/>
          </a:bodyPr>
          <a:lstStyle>
            <a:lvl1pPr>
              <a:defRPr/>
            </a:lvl1p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
        <p:nvSpPr>
          <p:cNvPr id="12" name="Platshållare för innehåll 6"/>
          <p:cNvSpPr>
            <a:spLocks noGrp="1"/>
          </p:cNvSpPr>
          <p:nvPr>
            <p:ph sz="quarter" idx="14" hasCustomPrompt="1"/>
          </p:nvPr>
        </p:nvSpPr>
        <p:spPr>
          <a:xfrm>
            <a:off x="6338369" y="1220400"/>
            <a:ext cx="5593801" cy="4863600"/>
          </a:xfrm>
        </p:spPr>
        <p:txBody>
          <a:bodyPr>
            <a:normAutofit/>
          </a:bodyPr>
          <a:lstStyle>
            <a:lvl1pPr>
              <a:defRPr/>
            </a:lvl1p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18164996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vå innehållsdelar (bred vänster)">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0CCB779B-E4BF-4933-A13E-3DEBC473C330}"/>
              </a:ext>
            </a:extLst>
          </p:cNvPr>
          <p:cNvSpPr>
            <a:spLocks noGrp="1"/>
          </p:cNvSpPr>
          <p:nvPr>
            <p:ph type="title" hasCustomPrompt="1"/>
          </p:nvPr>
        </p:nvSpPr>
        <p:spPr>
          <a:xfrm>
            <a:off x="270000" y="360001"/>
            <a:ext cx="11664000" cy="720000"/>
          </a:xfrm>
        </p:spPr>
        <p:txBody>
          <a:bodyPr/>
          <a:lstStyle>
            <a:lvl1pPr>
              <a:defRPr/>
            </a:lvl1pPr>
          </a:lstStyle>
          <a:p>
            <a:r>
              <a:rPr lang="sv-SE" dirty="0"/>
              <a:t>Klicka och skriv rubrik</a:t>
            </a:r>
          </a:p>
        </p:txBody>
      </p:sp>
      <p:sp>
        <p:nvSpPr>
          <p:cNvPr id="7" name="Platshållare för innehåll 6"/>
          <p:cNvSpPr>
            <a:spLocks noGrp="1"/>
          </p:cNvSpPr>
          <p:nvPr>
            <p:ph sz="quarter" idx="13" hasCustomPrompt="1"/>
          </p:nvPr>
        </p:nvSpPr>
        <p:spPr>
          <a:xfrm>
            <a:off x="269999" y="1220400"/>
            <a:ext cx="7653600" cy="4863600"/>
          </a:xfrm>
        </p:spPr>
        <p:txBody>
          <a:bodyPr/>
          <a:lstStyle>
            <a:lvl1pPr>
              <a:defRPr/>
            </a:lvl1p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
        <p:nvSpPr>
          <p:cNvPr id="17" name="Platshållare för innehåll 6"/>
          <p:cNvSpPr>
            <a:spLocks noGrp="1"/>
          </p:cNvSpPr>
          <p:nvPr>
            <p:ph sz="quarter" idx="14" hasCustomPrompt="1"/>
          </p:nvPr>
        </p:nvSpPr>
        <p:spPr>
          <a:xfrm>
            <a:off x="8298000" y="1220400"/>
            <a:ext cx="3636000" cy="4863600"/>
          </a:xfrm>
          <a:noFill/>
        </p:spPr>
        <p:txBody>
          <a:bodyPr>
            <a:normAutofit/>
          </a:bodyPr>
          <a:lstStyle>
            <a:lvl1pPr>
              <a:defRPr sz="2000"/>
            </a:lvl1pPr>
            <a:lvl2pPr>
              <a:defRPr sz="2000"/>
            </a:lvl2pPr>
            <a:lvl3pPr>
              <a:defRPr sz="1800"/>
            </a:lvl3pPr>
            <a:lvl4pPr>
              <a:defRPr sz="1800"/>
            </a:lvl4pPr>
            <a:lvl5pPr>
              <a:defRPr sz="1800"/>
            </a:lvl5p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2440413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vå innehållsdelar (bred höger)">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0CCB779B-E4BF-4933-A13E-3DEBC473C330}"/>
              </a:ext>
            </a:extLst>
          </p:cNvPr>
          <p:cNvSpPr>
            <a:spLocks noGrp="1"/>
          </p:cNvSpPr>
          <p:nvPr>
            <p:ph type="title" hasCustomPrompt="1"/>
          </p:nvPr>
        </p:nvSpPr>
        <p:spPr>
          <a:xfrm>
            <a:off x="270000" y="360001"/>
            <a:ext cx="11664000" cy="720000"/>
          </a:xfrm>
        </p:spPr>
        <p:txBody>
          <a:bodyPr/>
          <a:lstStyle>
            <a:lvl1pPr>
              <a:defRPr/>
            </a:lvl1pPr>
          </a:lstStyle>
          <a:p>
            <a:r>
              <a:rPr lang="sv-SE" dirty="0"/>
              <a:t>Klicka och skriv rubrik</a:t>
            </a:r>
          </a:p>
        </p:txBody>
      </p:sp>
      <p:sp>
        <p:nvSpPr>
          <p:cNvPr id="7" name="Platshållare för innehåll 6"/>
          <p:cNvSpPr>
            <a:spLocks noGrp="1"/>
          </p:cNvSpPr>
          <p:nvPr>
            <p:ph sz="quarter" idx="13" hasCustomPrompt="1"/>
          </p:nvPr>
        </p:nvSpPr>
        <p:spPr>
          <a:xfrm>
            <a:off x="270000" y="1220400"/>
            <a:ext cx="3636000" cy="4863600"/>
          </a:xfrm>
        </p:spPr>
        <p:txBody>
          <a:bodyPr>
            <a:normAutofit/>
          </a:bodyPr>
          <a:lstStyle>
            <a:lvl1pPr>
              <a:defRPr sz="2000"/>
            </a:lvl1pPr>
            <a:lvl2pPr>
              <a:defRPr sz="2000"/>
            </a:lvl2pPr>
            <a:lvl3pPr>
              <a:defRPr sz="1800"/>
            </a:lvl3pPr>
            <a:lvl4pPr>
              <a:defRPr sz="1800"/>
            </a:lvl4pPr>
            <a:lvl5pPr>
              <a:defRPr sz="1800"/>
            </a:lvl5p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
        <p:nvSpPr>
          <p:cNvPr id="17" name="Platshållare för innehåll 6"/>
          <p:cNvSpPr>
            <a:spLocks noGrp="1"/>
          </p:cNvSpPr>
          <p:nvPr>
            <p:ph sz="quarter" idx="14" hasCustomPrompt="1"/>
          </p:nvPr>
        </p:nvSpPr>
        <p:spPr>
          <a:xfrm>
            <a:off x="4280400" y="1220400"/>
            <a:ext cx="7653600" cy="4863600"/>
          </a:xfrm>
          <a:noFill/>
        </p:spPr>
        <p:txBody>
          <a:bodyPr/>
          <a:lstStyle>
            <a:lvl1pPr>
              <a:defRPr/>
            </a:lvl1p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2264176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re innehållsdelar">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0CCB779B-E4BF-4933-A13E-3DEBC473C330}"/>
              </a:ext>
            </a:extLst>
          </p:cNvPr>
          <p:cNvSpPr>
            <a:spLocks noGrp="1"/>
          </p:cNvSpPr>
          <p:nvPr>
            <p:ph type="title" hasCustomPrompt="1"/>
          </p:nvPr>
        </p:nvSpPr>
        <p:spPr>
          <a:xfrm>
            <a:off x="270000" y="360001"/>
            <a:ext cx="11664000" cy="720000"/>
          </a:xfrm>
        </p:spPr>
        <p:txBody>
          <a:bodyPr/>
          <a:lstStyle>
            <a:lvl1pPr>
              <a:defRPr/>
            </a:lvl1pPr>
          </a:lstStyle>
          <a:p>
            <a:r>
              <a:rPr lang="sv-SE" dirty="0"/>
              <a:t>Klicka och skriv rubrik</a:t>
            </a:r>
          </a:p>
        </p:txBody>
      </p:sp>
      <p:sp>
        <p:nvSpPr>
          <p:cNvPr id="7" name="Platshållare för innehåll 6"/>
          <p:cNvSpPr>
            <a:spLocks noGrp="1"/>
          </p:cNvSpPr>
          <p:nvPr>
            <p:ph sz="quarter" idx="13" hasCustomPrompt="1"/>
          </p:nvPr>
        </p:nvSpPr>
        <p:spPr>
          <a:xfrm>
            <a:off x="270000" y="1220400"/>
            <a:ext cx="3636000" cy="4863600"/>
          </a:xfrm>
        </p:spPr>
        <p:txBody>
          <a:bodyPr>
            <a:normAutofit/>
          </a:bodyPr>
          <a:lstStyle>
            <a:lvl1pPr>
              <a:defRPr sz="2000"/>
            </a:lvl1pPr>
            <a:lvl2pPr>
              <a:defRPr sz="2000"/>
            </a:lvl2pPr>
            <a:lvl3pPr>
              <a:defRPr sz="1800"/>
            </a:lvl3pPr>
            <a:lvl4pPr>
              <a:defRPr sz="1800"/>
            </a:lvl4pPr>
            <a:lvl5pPr>
              <a:defRPr sz="1800"/>
            </a:lvl5p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
        <p:nvSpPr>
          <p:cNvPr id="17" name="Platshållare för innehåll 6"/>
          <p:cNvSpPr>
            <a:spLocks noGrp="1"/>
          </p:cNvSpPr>
          <p:nvPr>
            <p:ph sz="quarter" idx="14" hasCustomPrompt="1"/>
          </p:nvPr>
        </p:nvSpPr>
        <p:spPr>
          <a:xfrm>
            <a:off x="4278599" y="1220400"/>
            <a:ext cx="3636000" cy="4863600"/>
          </a:xfrm>
        </p:spPr>
        <p:txBody>
          <a:bodyPr>
            <a:normAutofit/>
          </a:bodyPr>
          <a:lstStyle>
            <a:lvl1pPr>
              <a:defRPr sz="2000"/>
            </a:lvl1pPr>
            <a:lvl2pPr>
              <a:defRPr sz="2000"/>
            </a:lvl2pPr>
            <a:lvl3pPr>
              <a:defRPr sz="1800"/>
            </a:lvl3pPr>
            <a:lvl4pPr>
              <a:defRPr sz="1800"/>
            </a:lvl4pPr>
            <a:lvl5pPr>
              <a:defRPr sz="1800"/>
            </a:lvl5p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
        <p:nvSpPr>
          <p:cNvPr id="18" name="Platshållare för innehåll 6"/>
          <p:cNvSpPr>
            <a:spLocks noGrp="1"/>
          </p:cNvSpPr>
          <p:nvPr>
            <p:ph sz="quarter" idx="15" hasCustomPrompt="1"/>
          </p:nvPr>
        </p:nvSpPr>
        <p:spPr>
          <a:xfrm>
            <a:off x="8298000" y="1220400"/>
            <a:ext cx="3636000" cy="4863600"/>
          </a:xfrm>
        </p:spPr>
        <p:txBody>
          <a:bodyPr>
            <a:normAutofit/>
          </a:bodyPr>
          <a:lstStyle>
            <a:lvl1pPr>
              <a:defRPr sz="2000"/>
            </a:lvl1pPr>
            <a:lvl2pPr>
              <a:defRPr sz="2000"/>
            </a:lvl2pPr>
            <a:lvl3pPr>
              <a:defRPr sz="1800"/>
            </a:lvl3pPr>
            <a:lvl4pPr>
              <a:defRPr sz="1800"/>
            </a:lvl4pPr>
            <a:lvl5pPr>
              <a:defRPr sz="1800"/>
            </a:lvl5p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12083707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vå innehållsdelar (underrubrik)">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935A2EA6-4BFA-4677-A025-754010AA734D}"/>
              </a:ext>
            </a:extLst>
          </p:cNvPr>
          <p:cNvSpPr>
            <a:spLocks noGrp="1"/>
          </p:cNvSpPr>
          <p:nvPr>
            <p:ph type="title" hasCustomPrompt="1"/>
          </p:nvPr>
        </p:nvSpPr>
        <p:spPr>
          <a:xfrm>
            <a:off x="269823" y="360001"/>
            <a:ext cx="11662347" cy="720000"/>
          </a:xfrm>
        </p:spPr>
        <p:txBody>
          <a:bodyPr/>
          <a:lstStyle>
            <a:lvl1pPr>
              <a:defRPr/>
            </a:lvl1pPr>
          </a:lstStyle>
          <a:p>
            <a:r>
              <a:rPr lang="sv-SE" dirty="0"/>
              <a:t>Klicka och skriv rubrik</a:t>
            </a:r>
          </a:p>
        </p:txBody>
      </p:sp>
      <p:sp>
        <p:nvSpPr>
          <p:cNvPr id="15" name="Platshållare för text 7">
            <a:extLst>
              <a:ext uri="{FF2B5EF4-FFF2-40B4-BE49-F238E27FC236}">
                <a16:creationId xmlns:a16="http://schemas.microsoft.com/office/drawing/2014/main" id="{045292D7-A75C-4328-ADAB-6A5B9476AAD3}"/>
              </a:ext>
            </a:extLst>
          </p:cNvPr>
          <p:cNvSpPr>
            <a:spLocks noGrp="1"/>
          </p:cNvSpPr>
          <p:nvPr>
            <p:ph type="body" sz="quarter" idx="16" hasCustomPrompt="1"/>
          </p:nvPr>
        </p:nvSpPr>
        <p:spPr>
          <a:xfrm>
            <a:off x="270000" y="1569034"/>
            <a:ext cx="5592763" cy="627489"/>
          </a:xfrm>
        </p:spPr>
        <p:txBody>
          <a:bodyPr lIns="0" rIns="0">
            <a:noAutofit/>
          </a:bodyPr>
          <a:lstStyle>
            <a:lvl1pPr marL="0" indent="0">
              <a:spcBef>
                <a:spcPts val="0"/>
              </a:spcBef>
              <a:buNone/>
              <a:defRPr sz="3200" b="1">
                <a:solidFill>
                  <a:schemeClr val="tx1"/>
                </a:solidFill>
              </a:defRPr>
            </a:lvl1pPr>
          </a:lstStyle>
          <a:p>
            <a:pPr lvl="0"/>
            <a:r>
              <a:rPr lang="sv-SE" dirty="0"/>
              <a:t>Underrubrik</a:t>
            </a:r>
          </a:p>
        </p:txBody>
      </p:sp>
      <p:sp>
        <p:nvSpPr>
          <p:cNvPr id="7" name="Platshållare för innehåll 6"/>
          <p:cNvSpPr>
            <a:spLocks noGrp="1"/>
          </p:cNvSpPr>
          <p:nvPr>
            <p:ph sz="quarter" idx="13" hasCustomPrompt="1"/>
          </p:nvPr>
        </p:nvSpPr>
        <p:spPr>
          <a:xfrm>
            <a:off x="270000" y="2322311"/>
            <a:ext cx="5593801" cy="3758444"/>
          </a:xfrm>
        </p:spPr>
        <p:txBody>
          <a:bodyPr tIns="0" bIns="0">
            <a:normAutofit/>
          </a:bodyPr>
          <a:lstStyle>
            <a:lvl1pPr>
              <a:defRPr/>
            </a:lvl1p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
        <p:nvSpPr>
          <p:cNvPr id="8" name="Platshållare för text 7">
            <a:extLst>
              <a:ext uri="{FF2B5EF4-FFF2-40B4-BE49-F238E27FC236}">
                <a16:creationId xmlns:a16="http://schemas.microsoft.com/office/drawing/2014/main" id="{B9738AF2-350A-407D-96A9-933F4A74A47C}"/>
              </a:ext>
            </a:extLst>
          </p:cNvPr>
          <p:cNvSpPr>
            <a:spLocks noGrp="1"/>
          </p:cNvSpPr>
          <p:nvPr>
            <p:ph type="body" sz="quarter" idx="15" hasCustomPrompt="1"/>
          </p:nvPr>
        </p:nvSpPr>
        <p:spPr>
          <a:xfrm>
            <a:off x="6339407" y="1569034"/>
            <a:ext cx="5592763" cy="627489"/>
          </a:xfrm>
        </p:spPr>
        <p:txBody>
          <a:bodyPr lIns="0" rIns="0">
            <a:noAutofit/>
          </a:bodyPr>
          <a:lstStyle>
            <a:lvl1pPr marL="0" indent="0">
              <a:spcBef>
                <a:spcPts val="0"/>
              </a:spcBef>
              <a:buNone/>
              <a:defRPr sz="3200" b="1">
                <a:solidFill>
                  <a:schemeClr val="tx1"/>
                </a:solidFill>
              </a:defRPr>
            </a:lvl1pPr>
          </a:lstStyle>
          <a:p>
            <a:pPr lvl="0"/>
            <a:r>
              <a:rPr lang="sv-SE" dirty="0"/>
              <a:t>Underrubrik</a:t>
            </a:r>
          </a:p>
        </p:txBody>
      </p:sp>
      <p:sp>
        <p:nvSpPr>
          <p:cNvPr id="12" name="Platshållare för innehåll 6"/>
          <p:cNvSpPr>
            <a:spLocks noGrp="1"/>
          </p:cNvSpPr>
          <p:nvPr>
            <p:ph sz="quarter" idx="14" hasCustomPrompt="1"/>
          </p:nvPr>
        </p:nvSpPr>
        <p:spPr>
          <a:xfrm>
            <a:off x="6338369" y="2322311"/>
            <a:ext cx="5593801" cy="3758443"/>
          </a:xfrm>
        </p:spPr>
        <p:txBody>
          <a:bodyPr lIns="0" tIns="0" rIns="0" bIns="0">
            <a:norm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3197975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n innehållsdel (färg)">
    <p:spTree>
      <p:nvGrpSpPr>
        <p:cNvPr id="1" name=""/>
        <p:cNvGrpSpPr/>
        <p:nvPr/>
      </p:nvGrpSpPr>
      <p:grpSpPr>
        <a:xfrm>
          <a:off x="0" y="0"/>
          <a:ext cx="0" cy="0"/>
          <a:chOff x="0" y="0"/>
          <a:chExt cx="0" cy="0"/>
        </a:xfrm>
      </p:grpSpPr>
      <p:sp>
        <p:nvSpPr>
          <p:cNvPr id="10" name="Rektangel 9">
            <a:extLst>
              <a:ext uri="{C183D7F6-B498-43B3-948B-1728B52AA6E4}">
                <adec:decorative xmlns:adec="http://schemas.microsoft.com/office/drawing/2017/decorative" val="1"/>
              </a:ext>
            </a:extLst>
          </p:cNvPr>
          <p:cNvSpPr/>
          <p:nvPr userDrawn="1"/>
        </p:nvSpPr>
        <p:spPr>
          <a:xfrm>
            <a:off x="270000" y="1213200"/>
            <a:ext cx="11664000" cy="486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3" name="Rubrik 2">
            <a:extLst>
              <a:ext uri="{FF2B5EF4-FFF2-40B4-BE49-F238E27FC236}">
                <a16:creationId xmlns:a16="http://schemas.microsoft.com/office/drawing/2014/main" id="{935A2EA6-4BFA-4677-A025-754010AA734D}"/>
              </a:ext>
            </a:extLst>
          </p:cNvPr>
          <p:cNvSpPr>
            <a:spLocks noGrp="1"/>
          </p:cNvSpPr>
          <p:nvPr>
            <p:ph type="title" hasCustomPrompt="1"/>
          </p:nvPr>
        </p:nvSpPr>
        <p:spPr/>
        <p:txBody>
          <a:bodyPr/>
          <a:lstStyle>
            <a:lvl1pPr>
              <a:defRPr/>
            </a:lvl1pPr>
          </a:lstStyle>
          <a:p>
            <a:r>
              <a:rPr lang="sv-SE" dirty="0"/>
              <a:t>Klicka och skriv rubrik</a:t>
            </a:r>
          </a:p>
        </p:txBody>
      </p:sp>
      <p:sp>
        <p:nvSpPr>
          <p:cNvPr id="15" name="Platshållare för text 7">
            <a:extLst>
              <a:ext uri="{FF2B5EF4-FFF2-40B4-BE49-F238E27FC236}">
                <a16:creationId xmlns:a16="http://schemas.microsoft.com/office/drawing/2014/main" id="{045292D7-A75C-4328-ADAB-6A5B9476AAD3}"/>
              </a:ext>
            </a:extLst>
          </p:cNvPr>
          <p:cNvSpPr>
            <a:spLocks noGrp="1"/>
          </p:cNvSpPr>
          <p:nvPr>
            <p:ph type="body" sz="quarter" idx="16" hasCustomPrompt="1"/>
          </p:nvPr>
        </p:nvSpPr>
        <p:spPr>
          <a:xfrm>
            <a:off x="270000" y="1569034"/>
            <a:ext cx="7556400" cy="627489"/>
          </a:xfrm>
        </p:spPr>
        <p:txBody>
          <a:bodyPr lIns="360000" rIns="0">
            <a:noAutofit/>
          </a:bodyPr>
          <a:lstStyle>
            <a:lvl1pPr marL="0" indent="0">
              <a:spcBef>
                <a:spcPts val="0"/>
              </a:spcBef>
              <a:buNone/>
              <a:defRPr sz="3200" b="1">
                <a:solidFill>
                  <a:schemeClr val="bg2"/>
                </a:solidFill>
              </a:defRPr>
            </a:lvl1pPr>
          </a:lstStyle>
          <a:p>
            <a:pPr lvl="0"/>
            <a:r>
              <a:rPr lang="sv-SE" dirty="0"/>
              <a:t>Underrubrik</a:t>
            </a:r>
          </a:p>
        </p:txBody>
      </p:sp>
      <p:sp>
        <p:nvSpPr>
          <p:cNvPr id="7" name="Platshållare för innehåll 6"/>
          <p:cNvSpPr>
            <a:spLocks noGrp="1"/>
          </p:cNvSpPr>
          <p:nvPr>
            <p:ph sz="quarter" idx="13" hasCustomPrompt="1"/>
          </p:nvPr>
        </p:nvSpPr>
        <p:spPr>
          <a:xfrm>
            <a:off x="270000" y="2322000"/>
            <a:ext cx="7556400" cy="3758400"/>
          </a:xfrm>
        </p:spPr>
        <p:txBody>
          <a:bodyPr lIns="360000" tIns="0" bIns="360000">
            <a:norm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619173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2.e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269823" y="360001"/>
            <a:ext cx="11662347" cy="720000"/>
          </a:xfrm>
          <a:prstGeom prst="rect">
            <a:avLst/>
          </a:prstGeom>
        </p:spPr>
        <p:txBody>
          <a:bodyPr vert="horz" lIns="0" tIns="0" rIns="0" bIns="0" rtlCol="0" anchor="t" anchorCtr="0">
            <a:normAutofit/>
          </a:bodyPr>
          <a:lstStyle/>
          <a:p>
            <a:r>
              <a:rPr lang="sv-SE" dirty="0"/>
              <a:t>Klicka här för att ändra format</a:t>
            </a:r>
          </a:p>
        </p:txBody>
      </p:sp>
      <p:sp>
        <p:nvSpPr>
          <p:cNvPr id="3" name="Platshållare för text 2"/>
          <p:cNvSpPr>
            <a:spLocks noGrp="1"/>
          </p:cNvSpPr>
          <p:nvPr>
            <p:ph type="body" idx="1"/>
          </p:nvPr>
        </p:nvSpPr>
        <p:spPr>
          <a:xfrm>
            <a:off x="269823" y="1220400"/>
            <a:ext cx="11662347" cy="4860000"/>
          </a:xfrm>
          <a:prstGeom prst="rect">
            <a:avLst/>
          </a:prstGeom>
        </p:spPr>
        <p:txBody>
          <a:bodyPr vert="horz" lIns="0" tIns="0" rIns="0" bIns="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pic>
        <p:nvPicPr>
          <p:cNvPr id="9" name="Bildobjekt 8">
            <a:extLst>
              <a:ext uri="{C183D7F6-B498-43B3-948B-1728B52AA6E4}">
                <adec:decorative xmlns:adec="http://schemas.microsoft.com/office/drawing/2017/decorative" val="1"/>
              </a:ext>
            </a:extLst>
          </p:cNvPr>
          <p:cNvPicPr>
            <a:picLocks noChangeAspect="1"/>
          </p:cNvPicPr>
          <p:nvPr userDrawn="1"/>
        </p:nvPicPr>
        <p:blipFill>
          <a:blip r:embed="rId24"/>
          <a:stretch>
            <a:fillRect/>
          </a:stretch>
        </p:blipFill>
        <p:spPr>
          <a:xfrm>
            <a:off x="271701" y="6273391"/>
            <a:ext cx="1261601" cy="391861"/>
          </a:xfrm>
          <a:prstGeom prst="rect">
            <a:avLst/>
          </a:prstGeom>
        </p:spPr>
      </p:pic>
      <p:pic>
        <p:nvPicPr>
          <p:cNvPr id="11" name="Bildobjekt 10">
            <a:extLst>
              <a:ext uri="{C183D7F6-B498-43B3-948B-1728B52AA6E4}">
                <adec:decorative xmlns:adec="http://schemas.microsoft.com/office/drawing/2017/decorative" val="1"/>
              </a:ext>
            </a:extLst>
          </p:cNvPr>
          <p:cNvPicPr>
            <a:picLocks noChangeAspect="1"/>
          </p:cNvPicPr>
          <p:nvPr userDrawn="1"/>
        </p:nvPicPr>
        <p:blipFill>
          <a:blip r:embed="rId25"/>
          <a:stretch>
            <a:fillRect/>
          </a:stretch>
        </p:blipFill>
        <p:spPr>
          <a:xfrm>
            <a:off x="1795063" y="6344115"/>
            <a:ext cx="10134067" cy="274241"/>
          </a:xfrm>
          <a:prstGeom prst="rect">
            <a:avLst/>
          </a:prstGeom>
        </p:spPr>
      </p:pic>
      <p:sp>
        <p:nvSpPr>
          <p:cNvPr id="4" name="xxLanguageTextBox">
            <a:extLst>
              <a:ext uri="{FF2B5EF4-FFF2-40B4-BE49-F238E27FC236}">
                <a16:creationId xmlns:a16="http://schemas.microsoft.com/office/drawing/2014/main" id="{06F1E4DA-F5BC-4C5F-E108-6DB511BF4426}"/>
              </a:ext>
            </a:extLst>
          </p:cNvPr>
          <p:cNvSpPr/>
          <p:nvPr userDrawn="1">
            <p:custDataLst>
              <p:tags r:id="rId23"/>
            </p:custDataLst>
          </p:nvPr>
        </p:nvSpPr>
        <p:spPr>
          <a:xfrm>
            <a:off x="0" y="0"/>
            <a:ext cx="12700" cy="12700"/>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Tree>
    <p:extLst>
      <p:ext uri="{BB962C8B-B14F-4D97-AF65-F5344CB8AC3E}">
        <p14:creationId xmlns:p14="http://schemas.microsoft.com/office/powerpoint/2010/main" val="781846998"/>
      </p:ext>
    </p:extLst>
  </p:cSld>
  <p:clrMap bg1="lt1" tx1="dk1" bg2="lt2" tx2="dk2" accent1="accent1" accent2="accent2" accent3="accent3" accent4="accent4" accent5="accent5" accent6="accent6" hlink="hlink" folHlink="folHlink"/>
  <p:sldLayoutIdLst>
    <p:sldLayoutId id="2147483675" r:id="rId1"/>
    <p:sldLayoutId id="2147483671" r:id="rId2"/>
    <p:sldLayoutId id="2147483684" r:id="rId3"/>
    <p:sldLayoutId id="2147483677" r:id="rId4"/>
    <p:sldLayoutId id="2147483682" r:id="rId5"/>
    <p:sldLayoutId id="2147483683" r:id="rId6"/>
    <p:sldLayoutId id="2147483678" r:id="rId7"/>
    <p:sldLayoutId id="2147483685" r:id="rId8"/>
    <p:sldLayoutId id="2147483689" r:id="rId9"/>
    <p:sldLayoutId id="2147483697" r:id="rId10"/>
    <p:sldLayoutId id="2147483690" r:id="rId11"/>
    <p:sldLayoutId id="2147483691" r:id="rId12"/>
    <p:sldLayoutId id="2147483693" r:id="rId13"/>
    <p:sldLayoutId id="2147483692" r:id="rId14"/>
    <p:sldLayoutId id="2147483694" r:id="rId15"/>
    <p:sldLayoutId id="2147483679" r:id="rId16"/>
    <p:sldLayoutId id="2147483695" r:id="rId17"/>
    <p:sldLayoutId id="2147483696" r:id="rId18"/>
    <p:sldLayoutId id="2147483698" r:id="rId19"/>
    <p:sldLayoutId id="2147483699" r:id="rId20"/>
    <p:sldLayoutId id="2147483700" r:id="rId21"/>
  </p:sldLayoutIdLst>
  <p:hf sldNum="0" hdr="0" ftr="0" dt="0"/>
  <p:txStyles>
    <p:titleStyle>
      <a:lvl1pPr algn="l" defTabSz="914400" rtl="0" eaLnBrk="1" latinLnBrk="0" hangingPunct="1">
        <a:lnSpc>
          <a:spcPct val="100000"/>
        </a:lnSpc>
        <a:spcBef>
          <a:spcPct val="0"/>
        </a:spcBef>
        <a:buNone/>
        <a:defRPr sz="4400" b="1" kern="1200">
          <a:solidFill>
            <a:schemeClr val="tx1"/>
          </a:solidFill>
          <a:latin typeface="+mj-lt"/>
          <a:ea typeface="+mj-ea"/>
          <a:cs typeface="+mj-cs"/>
        </a:defRPr>
      </a:lvl1pPr>
    </p:titleStyle>
    <p:bodyStyle>
      <a:lvl1pPr marL="269875" indent="-269875" algn="l" defTabSz="914400" rtl="0" eaLnBrk="1" latinLnBrk="0" hangingPunct="1">
        <a:lnSpc>
          <a:spcPct val="100000"/>
        </a:lnSpc>
        <a:spcBef>
          <a:spcPts val="1800"/>
        </a:spcBef>
        <a:buSzPct val="100000"/>
        <a:buFont typeface="Arial" panose="020B0604020202020204" pitchFamily="34" charset="0"/>
        <a:buChar char="•"/>
        <a:defRPr sz="2400" kern="1200">
          <a:solidFill>
            <a:schemeClr val="tx1"/>
          </a:solidFill>
          <a:latin typeface="+mn-lt"/>
          <a:ea typeface="+mn-ea"/>
          <a:cs typeface="+mn-cs"/>
        </a:defRPr>
      </a:lvl1pPr>
      <a:lvl2pPr marL="486000" indent="-180000" algn="l" defTabSz="914400" rtl="0" eaLnBrk="1" latinLnBrk="0" hangingPunct="1">
        <a:lnSpc>
          <a:spcPct val="90000"/>
        </a:lnSpc>
        <a:spcBef>
          <a:spcPts val="500"/>
        </a:spcBef>
        <a:buFont typeface="Corbel" panose="020B0503020204020204" pitchFamily="34" charset="0"/>
        <a:buChar char="-"/>
        <a:defRPr sz="2400" kern="1200">
          <a:solidFill>
            <a:schemeClr val="tx1"/>
          </a:solidFill>
          <a:latin typeface="+mn-lt"/>
          <a:ea typeface="+mn-ea"/>
          <a:cs typeface="+mn-cs"/>
        </a:defRPr>
      </a:lvl2pPr>
      <a:lvl3pPr marL="684000" indent="-180975" algn="l" defTabSz="914400" rtl="0" eaLnBrk="1" latinLnBrk="0" hangingPunct="1">
        <a:lnSpc>
          <a:spcPct val="90000"/>
        </a:lnSpc>
        <a:spcBef>
          <a:spcPts val="500"/>
        </a:spcBef>
        <a:buFont typeface="Corbel" panose="020B0503020204020204" pitchFamily="34" charset="0"/>
        <a:buChar char="-"/>
        <a:defRPr sz="2000" kern="1200">
          <a:solidFill>
            <a:schemeClr val="tx1"/>
          </a:solidFill>
          <a:latin typeface="+mn-lt"/>
          <a:ea typeface="+mn-ea"/>
          <a:cs typeface="+mn-cs"/>
        </a:defRPr>
      </a:lvl3pPr>
      <a:lvl4pPr marL="864000" indent="-180000" algn="l" defTabSz="914400" rtl="0" eaLnBrk="1" latinLnBrk="0" hangingPunct="1">
        <a:lnSpc>
          <a:spcPct val="90000"/>
        </a:lnSpc>
        <a:spcBef>
          <a:spcPts val="500"/>
        </a:spcBef>
        <a:buFont typeface="Corbel" panose="020B0503020204020204" pitchFamily="34" charset="0"/>
        <a:buChar char="-"/>
        <a:defRPr sz="2000" kern="1200">
          <a:solidFill>
            <a:schemeClr val="tx1"/>
          </a:solidFill>
          <a:latin typeface="+mn-lt"/>
          <a:ea typeface="+mn-ea"/>
          <a:cs typeface="+mn-cs"/>
        </a:defRPr>
      </a:lvl4pPr>
      <a:lvl5pPr marL="1062000" indent="-179388" algn="l" defTabSz="914400" rtl="0" eaLnBrk="1" latinLnBrk="0" hangingPunct="1">
        <a:lnSpc>
          <a:spcPct val="90000"/>
        </a:lnSpc>
        <a:spcBef>
          <a:spcPts val="500"/>
        </a:spcBef>
        <a:buFont typeface="Corbel" panose="020B0503020204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166" userDrawn="1">
          <p15:clr>
            <a:srgbClr val="F26B43"/>
          </p15:clr>
        </p15:guide>
        <p15:guide id="3" pos="7514" userDrawn="1">
          <p15:clr>
            <a:srgbClr val="F26B43"/>
          </p15:clr>
        </p15:guide>
        <p15:guide id="6" orient="horz" pos="227" userDrawn="1">
          <p15:clr>
            <a:srgbClr val="F26B43"/>
          </p15:clr>
        </p15:guide>
        <p15:guide id="7" orient="horz" pos="3829" userDrawn="1">
          <p15:clr>
            <a:srgbClr val="F26B43"/>
          </p15:clr>
        </p15:guide>
        <p15:guide id="8" orient="horz" pos="765"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hyperlink" Target="https://intranet.haninge.se/min-anstallning/chefsportal/" TargetMode="External"/><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hyperlink" Target="https://intranet.haninge.se/min-anstallning/chefsportal/" TargetMode="External"/><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0.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AE0F10BC-D9D1-947D-957A-50E198E0F4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8069"/>
            <a:ext cx="12192000" cy="6800194"/>
          </a:xfrm>
          <a:prstGeom prst="rect">
            <a:avLst/>
          </a:prstGeom>
        </p:spPr>
      </p:pic>
      <p:sp>
        <p:nvSpPr>
          <p:cNvPr id="7" name="Rektangel 6">
            <a:extLst>
              <a:ext uri="{FF2B5EF4-FFF2-40B4-BE49-F238E27FC236}">
                <a16:creationId xmlns:a16="http://schemas.microsoft.com/office/drawing/2014/main" id="{4CB4FCE5-833B-C1E1-1747-EEF0439891CD}"/>
              </a:ext>
            </a:extLst>
          </p:cNvPr>
          <p:cNvSpPr/>
          <p:nvPr/>
        </p:nvSpPr>
        <p:spPr>
          <a:xfrm>
            <a:off x="304800" y="3045771"/>
            <a:ext cx="11414235" cy="1484188"/>
          </a:xfrm>
          <a:prstGeom prst="rect">
            <a:avLst/>
          </a:prstGeom>
          <a:solidFill>
            <a:srgbClr val="FFFFFF">
              <a:alpha val="85098"/>
            </a:srgbClr>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891" indent="-342891">
              <a:spcAft>
                <a:spcPts val="1000"/>
              </a:spcAft>
              <a:buFont typeface="Wingdings" panose="05000000000000000000" pitchFamily="2" charset="2"/>
              <a:buChar char="Ø"/>
              <a:defRPr/>
            </a:pPr>
            <a:endParaRPr lang="sv-SE" sz="1801" dirty="0">
              <a:solidFill>
                <a:schemeClr val="tx1"/>
              </a:solidFill>
              <a:latin typeface="Calibri"/>
            </a:endParaRPr>
          </a:p>
        </p:txBody>
      </p:sp>
      <p:sp>
        <p:nvSpPr>
          <p:cNvPr id="3" name="Underrubrik 2">
            <a:extLst>
              <a:ext uri="{FF2B5EF4-FFF2-40B4-BE49-F238E27FC236}">
                <a16:creationId xmlns:a16="http://schemas.microsoft.com/office/drawing/2014/main" id="{0772706F-2F64-6A12-C878-84B20F5B1A32}"/>
              </a:ext>
            </a:extLst>
          </p:cNvPr>
          <p:cNvSpPr>
            <a:spLocks noGrp="1"/>
          </p:cNvSpPr>
          <p:nvPr>
            <p:ph type="subTitle" idx="1"/>
          </p:nvPr>
        </p:nvSpPr>
        <p:spPr>
          <a:xfrm>
            <a:off x="667955" y="3984812"/>
            <a:ext cx="9799654" cy="534635"/>
          </a:xfrm>
        </p:spPr>
        <p:txBody>
          <a:bodyPr/>
          <a:lstStyle/>
          <a:p>
            <a:r>
              <a:rPr lang="sv-SE" dirty="0"/>
              <a:t>Stödmaterial till dig som chef inför APT eller planeringsdag</a:t>
            </a:r>
          </a:p>
        </p:txBody>
      </p:sp>
      <p:sp>
        <p:nvSpPr>
          <p:cNvPr id="2" name="Rubrik 1">
            <a:extLst>
              <a:ext uri="{FF2B5EF4-FFF2-40B4-BE49-F238E27FC236}">
                <a16:creationId xmlns:a16="http://schemas.microsoft.com/office/drawing/2014/main" id="{EEAAB087-5972-6589-8432-1AA72378970C}"/>
              </a:ext>
            </a:extLst>
          </p:cNvPr>
          <p:cNvSpPr>
            <a:spLocks noGrp="1"/>
          </p:cNvSpPr>
          <p:nvPr>
            <p:ph type="ctrTitle"/>
          </p:nvPr>
        </p:nvSpPr>
        <p:spPr>
          <a:xfrm>
            <a:off x="662980" y="3100550"/>
            <a:ext cx="9799654" cy="790083"/>
          </a:xfrm>
        </p:spPr>
        <p:txBody>
          <a:bodyPr>
            <a:normAutofit/>
          </a:bodyPr>
          <a:lstStyle/>
          <a:p>
            <a:r>
              <a:rPr lang="sv-SE" dirty="0"/>
              <a:t>Arbeta med APU-resultaten</a:t>
            </a:r>
          </a:p>
        </p:txBody>
      </p:sp>
    </p:spTree>
    <p:extLst>
      <p:ext uri="{BB962C8B-B14F-4D97-AF65-F5344CB8AC3E}">
        <p14:creationId xmlns:p14="http://schemas.microsoft.com/office/powerpoint/2010/main" val="25060307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376237" y="325803"/>
            <a:ext cx="6144683" cy="888941"/>
          </a:xfrm>
        </p:spPr>
        <p:txBody>
          <a:bodyPr>
            <a:normAutofit/>
          </a:bodyPr>
          <a:lstStyle/>
          <a:p>
            <a:r>
              <a:rPr lang="sv-SE" dirty="0"/>
              <a:t>Resultat APU 2023</a:t>
            </a:r>
          </a:p>
        </p:txBody>
      </p:sp>
      <p:sp>
        <p:nvSpPr>
          <p:cNvPr id="9" name="textruta 8"/>
          <p:cNvSpPr txBox="1"/>
          <p:nvPr/>
        </p:nvSpPr>
        <p:spPr>
          <a:xfrm>
            <a:off x="4346748" y="1908444"/>
            <a:ext cx="6144683" cy="2739211"/>
          </a:xfrm>
          <a:prstGeom prst="rect">
            <a:avLst/>
          </a:prstGeom>
          <a:noFill/>
        </p:spPr>
        <p:txBody>
          <a:bodyPr wrap="square" rtlCol="0">
            <a:spAutoFit/>
          </a:bodyPr>
          <a:lstStyle/>
          <a:p>
            <a:r>
              <a:rPr lang="sv-SE" sz="2400" dirty="0"/>
              <a:t> Svarsfrekvens = xx</a:t>
            </a:r>
          </a:p>
          <a:p>
            <a:pPr>
              <a:buNone/>
            </a:pPr>
            <a:endParaRPr lang="sv-SE" sz="2400" dirty="0"/>
          </a:p>
          <a:p>
            <a:r>
              <a:rPr lang="sv-SE" sz="2400" dirty="0"/>
              <a:t> Hållbart medarbetarengagemang = xx</a:t>
            </a:r>
          </a:p>
          <a:p>
            <a:endParaRPr lang="sv-SE" sz="2400" dirty="0"/>
          </a:p>
          <a:p>
            <a:r>
              <a:rPr lang="sv-SE" sz="2400" dirty="0"/>
              <a:t> </a:t>
            </a:r>
            <a:r>
              <a:rPr lang="sv-SE" sz="2400" dirty="0" err="1"/>
              <a:t>eNPS</a:t>
            </a:r>
            <a:r>
              <a:rPr lang="sv-SE" sz="2400" dirty="0"/>
              <a:t>* = xx</a:t>
            </a:r>
          </a:p>
          <a:p>
            <a:endParaRPr lang="sv-SE" sz="1600" dirty="0"/>
          </a:p>
          <a:p>
            <a:endParaRPr lang="sv-SE" sz="1600" dirty="0"/>
          </a:p>
          <a:p>
            <a:pPr>
              <a:buNone/>
            </a:pPr>
            <a:r>
              <a:rPr lang="sv-SE" sz="1000" i="1" dirty="0"/>
              <a:t>*</a:t>
            </a:r>
            <a:r>
              <a:rPr lang="sv-SE" sz="1000" i="1" dirty="0" err="1"/>
              <a:t>Employee</a:t>
            </a:r>
            <a:r>
              <a:rPr lang="sv-SE" sz="1000" i="1" dirty="0"/>
              <a:t> Net </a:t>
            </a:r>
            <a:r>
              <a:rPr lang="sv-SE" sz="1000" i="1" dirty="0" err="1"/>
              <a:t>Promoter</a:t>
            </a:r>
            <a:r>
              <a:rPr lang="sv-SE" sz="1000" i="1" dirty="0"/>
              <a:t> Score är ett mått på hur villiga vi som medarbetare är att rekommendera vår arbetsplats till andra. </a:t>
            </a:r>
          </a:p>
        </p:txBody>
      </p:sp>
      <p:pic>
        <p:nvPicPr>
          <p:cNvPr id="6" name="Bildobjekt 5"/>
          <p:cNvPicPr>
            <a:picLocks noChangeAspect="1"/>
          </p:cNvPicPr>
          <p:nvPr/>
        </p:nvPicPr>
        <p:blipFill>
          <a:blip r:embed="rId3"/>
          <a:stretch>
            <a:fillRect/>
          </a:stretch>
        </p:blipFill>
        <p:spPr>
          <a:xfrm>
            <a:off x="228046" y="239150"/>
            <a:ext cx="3839415" cy="5894363"/>
          </a:xfrm>
          <a:prstGeom prst="rect">
            <a:avLst/>
          </a:prstGeom>
        </p:spPr>
      </p:pic>
    </p:spTree>
    <p:extLst>
      <p:ext uri="{BB962C8B-B14F-4D97-AF65-F5344CB8AC3E}">
        <p14:creationId xmlns:p14="http://schemas.microsoft.com/office/powerpoint/2010/main" val="26851002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tshållare för innehåll 5"/>
          <p:cNvSpPr>
            <a:spLocks noGrp="1"/>
          </p:cNvSpPr>
          <p:nvPr>
            <p:ph idx="1"/>
          </p:nvPr>
        </p:nvSpPr>
        <p:spPr>
          <a:xfrm>
            <a:off x="4231348" y="1850626"/>
            <a:ext cx="7557378" cy="3816424"/>
          </a:xfrm>
        </p:spPr>
        <p:txBody>
          <a:bodyPr/>
          <a:lstStyle/>
          <a:p>
            <a:r>
              <a:rPr lang="sv-SE" sz="1867" dirty="0" err="1"/>
              <a:t>Xxx</a:t>
            </a:r>
            <a:endParaRPr lang="sv-SE" sz="1867" dirty="0"/>
          </a:p>
          <a:p>
            <a:r>
              <a:rPr lang="sv-SE" sz="1867" dirty="0" err="1"/>
              <a:t>Xxx</a:t>
            </a:r>
            <a:endParaRPr lang="sv-SE" sz="1867" dirty="0"/>
          </a:p>
          <a:p>
            <a:r>
              <a:rPr lang="sv-SE" sz="1867" dirty="0" err="1"/>
              <a:t>Xxx</a:t>
            </a:r>
            <a:endParaRPr lang="sv-SE" sz="1867" dirty="0"/>
          </a:p>
          <a:p>
            <a:r>
              <a:rPr lang="sv-SE" sz="1867" dirty="0" err="1"/>
              <a:t>Xxx</a:t>
            </a:r>
            <a:endParaRPr lang="sv-SE" sz="1867" dirty="0"/>
          </a:p>
          <a:p>
            <a:r>
              <a:rPr lang="sv-SE" sz="1867" dirty="0" err="1"/>
              <a:t>Xxx</a:t>
            </a:r>
            <a:endParaRPr lang="sv-SE" sz="1867" dirty="0"/>
          </a:p>
          <a:p>
            <a:endParaRPr lang="sv-SE" dirty="0"/>
          </a:p>
        </p:txBody>
      </p:sp>
      <p:pic>
        <p:nvPicPr>
          <p:cNvPr id="3" name="Bildobjekt 2"/>
          <p:cNvPicPr>
            <a:picLocks noChangeAspect="1"/>
          </p:cNvPicPr>
          <p:nvPr/>
        </p:nvPicPr>
        <p:blipFill>
          <a:blip r:embed="rId3"/>
          <a:stretch>
            <a:fillRect/>
          </a:stretch>
        </p:blipFill>
        <p:spPr>
          <a:xfrm>
            <a:off x="239151" y="239151"/>
            <a:ext cx="3798277" cy="5950634"/>
          </a:xfrm>
          <a:prstGeom prst="rect">
            <a:avLst/>
          </a:prstGeom>
        </p:spPr>
      </p:pic>
      <p:sp>
        <p:nvSpPr>
          <p:cNvPr id="2" name="Rubrik 1"/>
          <p:cNvSpPr>
            <a:spLocks noGrp="1"/>
          </p:cNvSpPr>
          <p:nvPr>
            <p:ph type="title"/>
          </p:nvPr>
        </p:nvSpPr>
        <p:spPr>
          <a:xfrm>
            <a:off x="4231348" y="497397"/>
            <a:ext cx="7960652" cy="1143000"/>
          </a:xfrm>
        </p:spPr>
        <p:txBody>
          <a:bodyPr>
            <a:normAutofit fontScale="90000"/>
          </a:bodyPr>
          <a:lstStyle/>
          <a:p>
            <a:pPr algn="l"/>
            <a:r>
              <a:rPr lang="sv-SE" sz="4000" dirty="0"/>
              <a:t>Resultat APU 2023 </a:t>
            </a:r>
            <a:br>
              <a:rPr lang="sv-SE" sz="4000" dirty="0"/>
            </a:br>
            <a:r>
              <a:rPr lang="sv-SE" sz="3600" dirty="0"/>
              <a:t>– fem frågor med högst medelvärde</a:t>
            </a:r>
            <a:endParaRPr lang="sv-SE" sz="4000" dirty="0"/>
          </a:p>
        </p:txBody>
      </p:sp>
    </p:spTree>
    <p:extLst>
      <p:ext uri="{BB962C8B-B14F-4D97-AF65-F5344CB8AC3E}">
        <p14:creationId xmlns:p14="http://schemas.microsoft.com/office/powerpoint/2010/main" val="31894699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tshållare för innehåll 3"/>
          <p:cNvPicPr>
            <a:picLocks noChangeAspect="1"/>
          </p:cNvPicPr>
          <p:nvPr/>
        </p:nvPicPr>
        <p:blipFill>
          <a:blip r:embed="rId3"/>
          <a:stretch>
            <a:fillRect/>
          </a:stretch>
        </p:blipFill>
        <p:spPr bwMode="auto">
          <a:xfrm>
            <a:off x="212966" y="226836"/>
            <a:ext cx="3995936" cy="5877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ubrik 1"/>
          <p:cNvSpPr>
            <a:spLocks noGrp="1"/>
          </p:cNvSpPr>
          <p:nvPr>
            <p:ph type="title"/>
          </p:nvPr>
        </p:nvSpPr>
        <p:spPr>
          <a:xfrm>
            <a:off x="4458733" y="405539"/>
            <a:ext cx="7488832" cy="1407029"/>
          </a:xfrm>
        </p:spPr>
        <p:txBody>
          <a:bodyPr>
            <a:normAutofit fontScale="90000"/>
          </a:bodyPr>
          <a:lstStyle/>
          <a:p>
            <a:pPr algn="l"/>
            <a:r>
              <a:rPr lang="sv-SE" sz="4000" dirty="0"/>
              <a:t>Resultat APU 2023</a:t>
            </a:r>
            <a:br>
              <a:rPr lang="sv-SE" sz="3200" dirty="0"/>
            </a:br>
            <a:r>
              <a:rPr lang="sv-SE" sz="3600" dirty="0"/>
              <a:t> – fem frågor med lägst medelvärde</a:t>
            </a:r>
            <a:br>
              <a:rPr lang="sv-SE" dirty="0">
                <a:solidFill>
                  <a:schemeClr val="tx1"/>
                </a:solidFill>
              </a:rPr>
            </a:br>
            <a:endParaRPr lang="sv-SE" dirty="0">
              <a:solidFill>
                <a:schemeClr val="tx1"/>
              </a:solidFill>
            </a:endParaRPr>
          </a:p>
        </p:txBody>
      </p:sp>
      <p:sp>
        <p:nvSpPr>
          <p:cNvPr id="3" name="Platshållare för innehåll 2"/>
          <p:cNvSpPr>
            <a:spLocks noGrp="1"/>
          </p:cNvSpPr>
          <p:nvPr>
            <p:ph idx="1"/>
          </p:nvPr>
        </p:nvSpPr>
        <p:spPr>
          <a:xfrm>
            <a:off x="4458732" y="1572541"/>
            <a:ext cx="7325301" cy="4401616"/>
          </a:xfrm>
        </p:spPr>
        <p:txBody>
          <a:bodyPr/>
          <a:lstStyle/>
          <a:p>
            <a:endParaRPr lang="sv-SE" dirty="0"/>
          </a:p>
          <a:p>
            <a:r>
              <a:rPr lang="sv-SE" sz="1867" dirty="0" err="1"/>
              <a:t>Xxx</a:t>
            </a:r>
            <a:endParaRPr lang="sv-SE" sz="1867" dirty="0"/>
          </a:p>
          <a:p>
            <a:r>
              <a:rPr lang="sv-SE" sz="1867" dirty="0" err="1"/>
              <a:t>Xxx</a:t>
            </a:r>
            <a:endParaRPr lang="sv-SE" sz="1867" dirty="0"/>
          </a:p>
          <a:p>
            <a:r>
              <a:rPr lang="sv-SE" sz="1867" dirty="0" err="1"/>
              <a:t>Xxx</a:t>
            </a:r>
            <a:endParaRPr lang="sv-SE" sz="1867" dirty="0"/>
          </a:p>
          <a:p>
            <a:r>
              <a:rPr lang="sv-SE" sz="1867" dirty="0" err="1"/>
              <a:t>Xxx</a:t>
            </a:r>
            <a:endParaRPr lang="sv-SE" sz="1867" dirty="0"/>
          </a:p>
          <a:p>
            <a:r>
              <a:rPr lang="sv-SE" sz="1867" dirty="0" err="1"/>
              <a:t>Xxx</a:t>
            </a:r>
            <a:endParaRPr lang="sv-SE" sz="1867" dirty="0"/>
          </a:p>
          <a:p>
            <a:endParaRPr lang="sv-SE" dirty="0"/>
          </a:p>
        </p:txBody>
      </p:sp>
    </p:spTree>
    <p:extLst>
      <p:ext uri="{BB962C8B-B14F-4D97-AF65-F5344CB8AC3E}">
        <p14:creationId xmlns:p14="http://schemas.microsoft.com/office/powerpoint/2010/main" val="26880400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2209800" y="1981200"/>
            <a:ext cx="8206680" cy="4114800"/>
          </a:xfrm>
        </p:spPr>
        <p:txBody>
          <a:bodyPr/>
          <a:lstStyle/>
          <a:p>
            <a:pPr marL="0" indent="0">
              <a:buNone/>
            </a:pPr>
            <a:endParaRPr lang="sv-SE" dirty="0"/>
          </a:p>
          <a:p>
            <a:pPr marL="0" indent="0">
              <a:buNone/>
            </a:pPr>
            <a:endParaRPr lang="sv-SE" dirty="0"/>
          </a:p>
        </p:txBody>
      </p:sp>
      <p:sp>
        <p:nvSpPr>
          <p:cNvPr id="6" name="Rektangel 5"/>
          <p:cNvSpPr/>
          <p:nvPr/>
        </p:nvSpPr>
        <p:spPr>
          <a:xfrm>
            <a:off x="2699771" y="941493"/>
            <a:ext cx="7081608" cy="3942184"/>
          </a:xfrm>
          <a:prstGeom prst="rect">
            <a:avLst/>
          </a:prstGeom>
          <a:solidFill>
            <a:schemeClr val="bg1">
              <a:alpha val="93000"/>
            </a:schemeClr>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sv-SE" sz="1801">
              <a:solidFill>
                <a:prstClr val="white"/>
              </a:solidFill>
              <a:latin typeface="Calibri"/>
            </a:endParaRPr>
          </a:p>
        </p:txBody>
      </p:sp>
      <p:sp>
        <p:nvSpPr>
          <p:cNvPr id="4" name="Rubrik 1">
            <a:extLst>
              <a:ext uri="{FF2B5EF4-FFF2-40B4-BE49-F238E27FC236}">
                <a16:creationId xmlns:a16="http://schemas.microsoft.com/office/drawing/2014/main" id="{9AA8A9FE-B46D-348B-231C-CF74FCDBCC56}"/>
              </a:ext>
            </a:extLst>
          </p:cNvPr>
          <p:cNvSpPr>
            <a:spLocks noGrp="1"/>
          </p:cNvSpPr>
          <p:nvPr>
            <p:ph type="title"/>
          </p:nvPr>
        </p:nvSpPr>
        <p:spPr>
          <a:xfrm>
            <a:off x="269998" y="317798"/>
            <a:ext cx="11664000" cy="720000"/>
          </a:xfrm>
        </p:spPr>
        <p:txBody>
          <a:bodyPr>
            <a:normAutofit fontScale="90000"/>
          </a:bodyPr>
          <a:lstStyle/>
          <a:p>
            <a:r>
              <a:rPr lang="sv-SE" sz="4400" dirty="0"/>
              <a:t>Sammanställning nuläge</a:t>
            </a:r>
            <a:br>
              <a:rPr lang="sv-SE" sz="4400" dirty="0"/>
            </a:br>
            <a:endParaRPr lang="sv-SE" dirty="0"/>
          </a:p>
        </p:txBody>
      </p:sp>
      <p:sp>
        <p:nvSpPr>
          <p:cNvPr id="5" name="Platshållare för innehåll 2">
            <a:extLst>
              <a:ext uri="{FF2B5EF4-FFF2-40B4-BE49-F238E27FC236}">
                <a16:creationId xmlns:a16="http://schemas.microsoft.com/office/drawing/2014/main" id="{B6663E76-97B2-EFBF-0D7D-9EE3B6AA361F}"/>
              </a:ext>
            </a:extLst>
          </p:cNvPr>
          <p:cNvSpPr txBox="1">
            <a:spLocks/>
          </p:cNvSpPr>
          <p:nvPr/>
        </p:nvSpPr>
        <p:spPr>
          <a:xfrm>
            <a:off x="270000" y="1178197"/>
            <a:ext cx="11663998" cy="4863600"/>
          </a:xfrm>
          <a:prstGeom prst="rect">
            <a:avLst/>
          </a:prstGeom>
        </p:spPr>
        <p:txBody>
          <a:bodyPr/>
          <a:lstStyle>
            <a:lvl1pPr marL="269875" indent="-269875" algn="l" defTabSz="914400" rtl="0" eaLnBrk="1" latinLnBrk="0" hangingPunct="1">
              <a:lnSpc>
                <a:spcPct val="100000"/>
              </a:lnSpc>
              <a:spcBef>
                <a:spcPts val="1800"/>
              </a:spcBef>
              <a:buSzPct val="100000"/>
              <a:buFont typeface="Arial" panose="020B0604020202020204" pitchFamily="34" charset="0"/>
              <a:buChar char="•"/>
              <a:defRPr sz="2400" kern="1200">
                <a:solidFill>
                  <a:schemeClr val="tx1"/>
                </a:solidFill>
                <a:latin typeface="+mn-lt"/>
                <a:ea typeface="+mn-ea"/>
                <a:cs typeface="+mn-cs"/>
              </a:defRPr>
            </a:lvl1pPr>
            <a:lvl2pPr marL="486000" indent="-180000" algn="l" defTabSz="914400" rtl="0" eaLnBrk="1" latinLnBrk="0" hangingPunct="1">
              <a:lnSpc>
                <a:spcPct val="90000"/>
              </a:lnSpc>
              <a:spcBef>
                <a:spcPts val="500"/>
              </a:spcBef>
              <a:buFont typeface="Corbel" panose="020B0503020204020204" pitchFamily="34" charset="0"/>
              <a:buChar char="-"/>
              <a:defRPr sz="2400" kern="1200">
                <a:solidFill>
                  <a:schemeClr val="tx1"/>
                </a:solidFill>
                <a:latin typeface="+mn-lt"/>
                <a:ea typeface="+mn-ea"/>
                <a:cs typeface="+mn-cs"/>
              </a:defRPr>
            </a:lvl2pPr>
            <a:lvl3pPr marL="684000" indent="-180975" algn="l" defTabSz="914400" rtl="0" eaLnBrk="1" latinLnBrk="0" hangingPunct="1">
              <a:lnSpc>
                <a:spcPct val="90000"/>
              </a:lnSpc>
              <a:spcBef>
                <a:spcPts val="500"/>
              </a:spcBef>
              <a:buFont typeface="Corbel" panose="020B0503020204020204" pitchFamily="34" charset="0"/>
              <a:buChar char="-"/>
              <a:defRPr sz="2000" kern="1200">
                <a:solidFill>
                  <a:schemeClr val="tx1"/>
                </a:solidFill>
                <a:latin typeface="+mn-lt"/>
                <a:ea typeface="+mn-ea"/>
                <a:cs typeface="+mn-cs"/>
              </a:defRPr>
            </a:lvl3pPr>
            <a:lvl4pPr marL="864000" indent="-180000" algn="l" defTabSz="914400" rtl="0" eaLnBrk="1" latinLnBrk="0" hangingPunct="1">
              <a:lnSpc>
                <a:spcPct val="90000"/>
              </a:lnSpc>
              <a:spcBef>
                <a:spcPts val="500"/>
              </a:spcBef>
              <a:buFont typeface="Corbel" panose="020B0503020204020204" pitchFamily="34" charset="0"/>
              <a:buChar char="-"/>
              <a:defRPr sz="2000" kern="1200">
                <a:solidFill>
                  <a:schemeClr val="tx1"/>
                </a:solidFill>
                <a:latin typeface="+mn-lt"/>
                <a:ea typeface="+mn-ea"/>
                <a:cs typeface="+mn-cs"/>
              </a:defRPr>
            </a:lvl4pPr>
            <a:lvl5pPr marL="1062000" indent="-179388" algn="l" defTabSz="914400" rtl="0" eaLnBrk="1" latinLnBrk="0" hangingPunct="1">
              <a:lnSpc>
                <a:spcPct val="90000"/>
              </a:lnSpc>
              <a:spcBef>
                <a:spcPts val="500"/>
              </a:spcBef>
              <a:buFont typeface="Corbel" panose="020B0503020204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2400" dirty="0"/>
              <a:t>Tidigare identifierade utvecklingsområden (arbetsmiljöåtgärder) som inte fångats upp i APU resultatet samt resultat riskbedömning från årets APU: </a:t>
            </a:r>
            <a:br>
              <a:rPr lang="sv-SE" sz="2400" dirty="0"/>
            </a:br>
            <a:endParaRPr lang="sv-SE" sz="2400" dirty="0"/>
          </a:p>
          <a:p>
            <a:pPr marL="285744" indent="-285744"/>
            <a:r>
              <a:rPr lang="sv-SE" sz="2400" dirty="0" err="1"/>
              <a:t>Xxx</a:t>
            </a:r>
            <a:endParaRPr lang="sv-SE" sz="2400" dirty="0"/>
          </a:p>
          <a:p>
            <a:pPr marL="285744" indent="-285744"/>
            <a:r>
              <a:rPr lang="sv-SE" sz="2400" dirty="0" err="1"/>
              <a:t>Xxx</a:t>
            </a:r>
            <a:endParaRPr lang="sv-SE" sz="2400" dirty="0"/>
          </a:p>
          <a:p>
            <a:pPr marL="285744" indent="-285744"/>
            <a:r>
              <a:rPr lang="sv-SE" sz="2400" dirty="0" err="1"/>
              <a:t>Xxx</a:t>
            </a:r>
            <a:endParaRPr lang="sv-SE" sz="2400" dirty="0"/>
          </a:p>
          <a:p>
            <a:endParaRPr lang="sv-SE" dirty="0"/>
          </a:p>
        </p:txBody>
      </p:sp>
    </p:spTree>
    <p:extLst>
      <p:ext uri="{BB962C8B-B14F-4D97-AF65-F5344CB8AC3E}">
        <p14:creationId xmlns:p14="http://schemas.microsoft.com/office/powerpoint/2010/main" val="11684315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tshållare för innehåll 3"/>
          <p:cNvPicPr>
            <a:picLocks noGrp="1" noChangeAspect="1"/>
          </p:cNvPicPr>
          <p:nvPr>
            <p:ph idx="1"/>
          </p:nvPr>
        </p:nvPicPr>
        <p:blipFill>
          <a:blip r:embed="rId3"/>
          <a:stretch>
            <a:fillRect/>
          </a:stretch>
        </p:blipFill>
        <p:spPr>
          <a:xfrm>
            <a:off x="719403" y="-891480"/>
            <a:ext cx="10753195" cy="6955087"/>
          </a:xfrm>
          <a:prstGeom prst="rect">
            <a:avLst/>
          </a:prstGeom>
        </p:spPr>
      </p:pic>
      <p:sp>
        <p:nvSpPr>
          <p:cNvPr id="5" name="Rektangel 4"/>
          <p:cNvSpPr/>
          <p:nvPr/>
        </p:nvSpPr>
        <p:spPr>
          <a:xfrm>
            <a:off x="1360916" y="3236979"/>
            <a:ext cx="9577064" cy="1199235"/>
          </a:xfrm>
          <a:prstGeom prst="rect">
            <a:avLst/>
          </a:prstGeom>
          <a:solidFill>
            <a:srgbClr val="FFFFFF">
              <a:alpha val="87059"/>
            </a:srgbClr>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sv-SE" sz="1801">
              <a:solidFill>
                <a:prstClr val="white"/>
              </a:solidFill>
              <a:latin typeface="Calibri"/>
            </a:endParaRPr>
          </a:p>
        </p:txBody>
      </p:sp>
      <p:sp>
        <p:nvSpPr>
          <p:cNvPr id="6" name="Rektangel 5"/>
          <p:cNvSpPr/>
          <p:nvPr/>
        </p:nvSpPr>
        <p:spPr>
          <a:xfrm>
            <a:off x="1197826" y="3513431"/>
            <a:ext cx="9948597" cy="584775"/>
          </a:xfrm>
          <a:prstGeom prst="rect">
            <a:avLst/>
          </a:prstGeom>
        </p:spPr>
        <p:txBody>
          <a:bodyPr wrap="square">
            <a:spAutoFit/>
          </a:bodyPr>
          <a:lstStyle/>
          <a:p>
            <a:pPr algn="ctr">
              <a:spcAft>
                <a:spcPts val="1000"/>
              </a:spcAft>
            </a:pPr>
            <a:r>
              <a:rPr lang="sv-SE" sz="3200" dirty="0">
                <a:ea typeface="Garamond" panose="02020404030301010803" pitchFamily="18" charset="0"/>
                <a:cs typeface="Times New Roman" panose="02020603050405020304" pitchFamily="18" charset="0"/>
              </a:rPr>
              <a:t>Kartläggning och dialog kring utvecklingsområden</a:t>
            </a:r>
          </a:p>
        </p:txBody>
      </p:sp>
    </p:spTree>
    <p:extLst>
      <p:ext uri="{BB962C8B-B14F-4D97-AF65-F5344CB8AC3E}">
        <p14:creationId xmlns:p14="http://schemas.microsoft.com/office/powerpoint/2010/main" val="36359834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2244080" y="-199548"/>
            <a:ext cx="7758821" cy="1078447"/>
          </a:xfrm>
        </p:spPr>
        <p:txBody>
          <a:bodyPr/>
          <a:lstStyle/>
          <a:p>
            <a:pPr>
              <a:buNone/>
            </a:pPr>
            <a:r>
              <a:rPr lang="sv-SE" sz="3600" dirty="0">
                <a:solidFill>
                  <a:schemeClr val="bg1"/>
                </a:solidFill>
              </a:rPr>
              <a:t>Arbeta med resultatet</a:t>
            </a:r>
          </a:p>
        </p:txBody>
      </p:sp>
      <p:sp>
        <p:nvSpPr>
          <p:cNvPr id="4" name="Rubrik 1">
            <a:extLst>
              <a:ext uri="{FF2B5EF4-FFF2-40B4-BE49-F238E27FC236}">
                <a16:creationId xmlns:a16="http://schemas.microsoft.com/office/drawing/2014/main" id="{0972C5A3-5DDE-95B6-21BF-8AA177D091F6}"/>
              </a:ext>
            </a:extLst>
          </p:cNvPr>
          <p:cNvSpPr txBox="1">
            <a:spLocks/>
          </p:cNvSpPr>
          <p:nvPr/>
        </p:nvSpPr>
        <p:spPr>
          <a:xfrm>
            <a:off x="269998" y="275595"/>
            <a:ext cx="11664000" cy="720000"/>
          </a:xfrm>
          <a:prstGeom prst="rect">
            <a:avLst/>
          </a:prstGeom>
        </p:spPr>
        <p:txBody>
          <a:bodyPr vert="horz" lIns="0" tIns="0" rIns="0" bIns="0" rtlCol="0" anchor="t" anchorCtr="0">
            <a:normAutofit/>
          </a:bodyPr>
          <a:lstStyle>
            <a:lvl1pPr algn="l" defTabSz="914400" rtl="0" eaLnBrk="1" latinLnBrk="0" hangingPunct="1">
              <a:lnSpc>
                <a:spcPct val="100000"/>
              </a:lnSpc>
              <a:spcBef>
                <a:spcPct val="0"/>
              </a:spcBef>
              <a:buNone/>
              <a:defRPr sz="4400" b="1" kern="1200">
                <a:solidFill>
                  <a:schemeClr val="tx1"/>
                </a:solidFill>
                <a:latin typeface="+mj-lt"/>
                <a:ea typeface="+mj-ea"/>
                <a:cs typeface="+mj-cs"/>
              </a:defRPr>
            </a:lvl1pPr>
          </a:lstStyle>
          <a:p>
            <a:r>
              <a:rPr lang="sv-SE" sz="4400" dirty="0"/>
              <a:t>Övning 1</a:t>
            </a:r>
          </a:p>
          <a:p>
            <a:endParaRPr lang="sv-SE" dirty="0"/>
          </a:p>
        </p:txBody>
      </p:sp>
      <p:sp>
        <p:nvSpPr>
          <p:cNvPr id="5" name="Platshållare för innehåll 2">
            <a:extLst>
              <a:ext uri="{FF2B5EF4-FFF2-40B4-BE49-F238E27FC236}">
                <a16:creationId xmlns:a16="http://schemas.microsoft.com/office/drawing/2014/main" id="{E119CE58-6418-C58E-F261-6D6FB04B5229}"/>
              </a:ext>
            </a:extLst>
          </p:cNvPr>
          <p:cNvSpPr txBox="1">
            <a:spLocks/>
          </p:cNvSpPr>
          <p:nvPr/>
        </p:nvSpPr>
        <p:spPr>
          <a:xfrm>
            <a:off x="270000" y="1135994"/>
            <a:ext cx="11663998" cy="4863600"/>
          </a:xfrm>
          <a:prstGeom prst="rect">
            <a:avLst/>
          </a:prstGeom>
        </p:spPr>
        <p:txBody>
          <a:bodyPr/>
          <a:lstStyle>
            <a:lvl1pPr marL="269875" indent="-269875" algn="l" defTabSz="914400" rtl="0" eaLnBrk="1" latinLnBrk="0" hangingPunct="1">
              <a:lnSpc>
                <a:spcPct val="100000"/>
              </a:lnSpc>
              <a:spcBef>
                <a:spcPts val="1800"/>
              </a:spcBef>
              <a:buSzPct val="100000"/>
              <a:buFont typeface="Arial" panose="020B0604020202020204" pitchFamily="34" charset="0"/>
              <a:buChar char="•"/>
              <a:defRPr sz="2400" kern="1200">
                <a:solidFill>
                  <a:schemeClr val="tx1"/>
                </a:solidFill>
                <a:latin typeface="+mn-lt"/>
                <a:ea typeface="+mn-ea"/>
                <a:cs typeface="+mn-cs"/>
              </a:defRPr>
            </a:lvl1pPr>
            <a:lvl2pPr marL="486000" indent="-180000" algn="l" defTabSz="914400" rtl="0" eaLnBrk="1" latinLnBrk="0" hangingPunct="1">
              <a:lnSpc>
                <a:spcPct val="90000"/>
              </a:lnSpc>
              <a:spcBef>
                <a:spcPts val="500"/>
              </a:spcBef>
              <a:buFont typeface="Corbel" panose="020B0503020204020204" pitchFamily="34" charset="0"/>
              <a:buChar char="-"/>
              <a:defRPr sz="2400" kern="1200">
                <a:solidFill>
                  <a:schemeClr val="tx1"/>
                </a:solidFill>
                <a:latin typeface="+mn-lt"/>
                <a:ea typeface="+mn-ea"/>
                <a:cs typeface="+mn-cs"/>
              </a:defRPr>
            </a:lvl2pPr>
            <a:lvl3pPr marL="684000" indent="-180975" algn="l" defTabSz="914400" rtl="0" eaLnBrk="1" latinLnBrk="0" hangingPunct="1">
              <a:lnSpc>
                <a:spcPct val="90000"/>
              </a:lnSpc>
              <a:spcBef>
                <a:spcPts val="500"/>
              </a:spcBef>
              <a:buFont typeface="Corbel" panose="020B0503020204020204" pitchFamily="34" charset="0"/>
              <a:buChar char="-"/>
              <a:defRPr sz="2000" kern="1200">
                <a:solidFill>
                  <a:schemeClr val="tx1"/>
                </a:solidFill>
                <a:latin typeface="+mn-lt"/>
                <a:ea typeface="+mn-ea"/>
                <a:cs typeface="+mn-cs"/>
              </a:defRPr>
            </a:lvl3pPr>
            <a:lvl4pPr marL="864000" indent="-180000" algn="l" defTabSz="914400" rtl="0" eaLnBrk="1" latinLnBrk="0" hangingPunct="1">
              <a:lnSpc>
                <a:spcPct val="90000"/>
              </a:lnSpc>
              <a:spcBef>
                <a:spcPts val="500"/>
              </a:spcBef>
              <a:buFont typeface="Corbel" panose="020B0503020204020204" pitchFamily="34" charset="0"/>
              <a:buChar char="-"/>
              <a:defRPr sz="2000" kern="1200">
                <a:solidFill>
                  <a:schemeClr val="tx1"/>
                </a:solidFill>
                <a:latin typeface="+mn-lt"/>
                <a:ea typeface="+mn-ea"/>
                <a:cs typeface="+mn-cs"/>
              </a:defRPr>
            </a:lvl4pPr>
            <a:lvl5pPr marL="1062000" indent="-179388" algn="l" defTabSz="914400" rtl="0" eaLnBrk="1" latinLnBrk="0" hangingPunct="1">
              <a:lnSpc>
                <a:spcPct val="90000"/>
              </a:lnSpc>
              <a:spcBef>
                <a:spcPts val="500"/>
              </a:spcBef>
              <a:buFont typeface="Corbel" panose="020B0503020204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891" indent="-342891"/>
            <a:r>
              <a:rPr lang="sv-SE" sz="2400" b="1" dirty="0"/>
              <a:t>Reflektera enskilt: </a:t>
            </a:r>
            <a:br>
              <a:rPr lang="sv-SE" sz="2400" b="1" dirty="0"/>
            </a:br>
            <a:r>
              <a:rPr lang="sv-SE" sz="2400" dirty="0"/>
              <a:t>Fundera själv utifrån resultatet i APU och ställ dig frågan </a:t>
            </a:r>
            <a:br>
              <a:rPr lang="sv-SE" sz="2400" dirty="0"/>
            </a:br>
            <a:r>
              <a:rPr lang="sv-SE" sz="2400" dirty="0"/>
              <a:t>”Vad är viktigt för att jag ska må bra i arbetet och för att kunna göra ett bra jobb?” </a:t>
            </a:r>
            <a:r>
              <a:rPr lang="nn-NO" sz="2400" dirty="0"/>
              <a:t>Skriv upp på post-it lappar.</a:t>
            </a:r>
            <a:r>
              <a:rPr lang="sv-SE" sz="2400" dirty="0"/>
              <a:t> Tid cirka 2 - 3 minuter. </a:t>
            </a:r>
            <a:endParaRPr lang="nn-NO" sz="2400" dirty="0"/>
          </a:p>
          <a:p>
            <a:pPr marL="342891" indent="-342891"/>
            <a:r>
              <a:rPr lang="sv-SE" sz="2400" b="1" dirty="0"/>
              <a:t>Reflektera i smågrupper (3 - 5 kollegor): </a:t>
            </a:r>
            <a:br>
              <a:rPr lang="sv-SE" sz="2400" b="1" dirty="0"/>
            </a:br>
            <a:r>
              <a:rPr lang="sv-SE" sz="2400" dirty="0"/>
              <a:t>Berätta för varandra i den lilla gruppen vad du skrivit. Låt alla berätta. Komplettera med eventuellt ytterligare post-it-lappar. Tid 10 minuter.</a:t>
            </a:r>
          </a:p>
          <a:p>
            <a:pPr marL="342891" indent="-342891"/>
            <a:r>
              <a:rPr lang="sv-SE" sz="2400" b="1" dirty="0"/>
              <a:t>Reflektera i hela arbetsgruppen: </a:t>
            </a:r>
            <a:br>
              <a:rPr lang="sv-SE" sz="2400" b="1" dirty="0"/>
            </a:br>
            <a:r>
              <a:rPr lang="sv-SE" sz="2400" dirty="0"/>
              <a:t>Sätt upp alla lappar på väggen eller på en </a:t>
            </a:r>
            <a:r>
              <a:rPr lang="sv-SE" sz="2400" dirty="0" err="1"/>
              <a:t>whiteboard</a:t>
            </a:r>
            <a:r>
              <a:rPr lang="sv-SE" sz="2400" dirty="0"/>
              <a:t> och låt alla titta på dem. Gruppera det som framkommit i utvecklingsområden. Observera att ett utvecklingsområde kan vara både styrkor och det som fungerar mindre bra. Tid 15 minuter.</a:t>
            </a:r>
          </a:p>
          <a:p>
            <a:endParaRPr lang="sv-SE" dirty="0"/>
          </a:p>
        </p:txBody>
      </p:sp>
    </p:spTree>
    <p:extLst>
      <p:ext uri="{BB962C8B-B14F-4D97-AF65-F5344CB8AC3E}">
        <p14:creationId xmlns:p14="http://schemas.microsoft.com/office/powerpoint/2010/main" val="8729041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1">
            <a:extLst>
              <a:ext uri="{FF2B5EF4-FFF2-40B4-BE49-F238E27FC236}">
                <a16:creationId xmlns:a16="http://schemas.microsoft.com/office/drawing/2014/main" id="{D5463F60-D7E8-46E9-BF50-5DC5F4D4E8A4}"/>
              </a:ext>
            </a:extLst>
          </p:cNvPr>
          <p:cNvSpPr txBox="1">
            <a:spLocks/>
          </p:cNvSpPr>
          <p:nvPr/>
        </p:nvSpPr>
        <p:spPr>
          <a:xfrm>
            <a:off x="269998" y="275595"/>
            <a:ext cx="11664000" cy="720000"/>
          </a:xfrm>
          <a:prstGeom prst="rect">
            <a:avLst/>
          </a:prstGeom>
        </p:spPr>
        <p:txBody>
          <a:bodyPr vert="horz" lIns="0" tIns="0" rIns="0" bIns="0" rtlCol="0" anchor="t" anchorCtr="0">
            <a:normAutofit/>
          </a:bodyPr>
          <a:lstStyle>
            <a:lvl1pPr algn="l" defTabSz="914400" rtl="0" eaLnBrk="1" latinLnBrk="0" hangingPunct="1">
              <a:lnSpc>
                <a:spcPct val="100000"/>
              </a:lnSpc>
              <a:spcBef>
                <a:spcPct val="0"/>
              </a:spcBef>
              <a:buNone/>
              <a:defRPr sz="4400" b="1" kern="1200">
                <a:solidFill>
                  <a:schemeClr val="tx1"/>
                </a:solidFill>
                <a:latin typeface="+mj-lt"/>
                <a:ea typeface="+mj-ea"/>
                <a:cs typeface="+mj-cs"/>
              </a:defRPr>
            </a:lvl1pPr>
          </a:lstStyle>
          <a:p>
            <a:r>
              <a:rPr lang="sv-SE" sz="4400" dirty="0"/>
              <a:t>Alternativ till övning 1 via menti.com</a:t>
            </a:r>
            <a:endParaRPr lang="sv-SE" dirty="0"/>
          </a:p>
        </p:txBody>
      </p:sp>
      <p:sp>
        <p:nvSpPr>
          <p:cNvPr id="5" name="Platshållare för innehåll 2">
            <a:extLst>
              <a:ext uri="{FF2B5EF4-FFF2-40B4-BE49-F238E27FC236}">
                <a16:creationId xmlns:a16="http://schemas.microsoft.com/office/drawing/2014/main" id="{36ACB15B-19CF-A166-45C0-2759F40A66A8}"/>
              </a:ext>
            </a:extLst>
          </p:cNvPr>
          <p:cNvSpPr txBox="1">
            <a:spLocks/>
          </p:cNvSpPr>
          <p:nvPr/>
        </p:nvSpPr>
        <p:spPr>
          <a:xfrm>
            <a:off x="270000" y="1135994"/>
            <a:ext cx="11663998" cy="4863600"/>
          </a:xfrm>
          <a:prstGeom prst="rect">
            <a:avLst/>
          </a:prstGeom>
        </p:spPr>
        <p:txBody>
          <a:bodyPr/>
          <a:lstStyle>
            <a:lvl1pPr marL="269875" indent="-269875" algn="l" defTabSz="914400" rtl="0" eaLnBrk="1" latinLnBrk="0" hangingPunct="1">
              <a:lnSpc>
                <a:spcPct val="100000"/>
              </a:lnSpc>
              <a:spcBef>
                <a:spcPts val="1800"/>
              </a:spcBef>
              <a:buSzPct val="100000"/>
              <a:buFont typeface="Arial" panose="020B0604020202020204" pitchFamily="34" charset="0"/>
              <a:buChar char="•"/>
              <a:defRPr sz="2400" kern="1200">
                <a:solidFill>
                  <a:schemeClr val="tx1"/>
                </a:solidFill>
                <a:latin typeface="+mn-lt"/>
                <a:ea typeface="+mn-ea"/>
                <a:cs typeface="+mn-cs"/>
              </a:defRPr>
            </a:lvl1pPr>
            <a:lvl2pPr marL="486000" indent="-180000" algn="l" defTabSz="914400" rtl="0" eaLnBrk="1" latinLnBrk="0" hangingPunct="1">
              <a:lnSpc>
                <a:spcPct val="90000"/>
              </a:lnSpc>
              <a:spcBef>
                <a:spcPts val="500"/>
              </a:spcBef>
              <a:buFont typeface="Corbel" panose="020B0503020204020204" pitchFamily="34" charset="0"/>
              <a:buChar char="-"/>
              <a:defRPr sz="2400" kern="1200">
                <a:solidFill>
                  <a:schemeClr val="tx1"/>
                </a:solidFill>
                <a:latin typeface="+mn-lt"/>
                <a:ea typeface="+mn-ea"/>
                <a:cs typeface="+mn-cs"/>
              </a:defRPr>
            </a:lvl2pPr>
            <a:lvl3pPr marL="684000" indent="-180975" algn="l" defTabSz="914400" rtl="0" eaLnBrk="1" latinLnBrk="0" hangingPunct="1">
              <a:lnSpc>
                <a:spcPct val="90000"/>
              </a:lnSpc>
              <a:spcBef>
                <a:spcPts val="500"/>
              </a:spcBef>
              <a:buFont typeface="Corbel" panose="020B0503020204020204" pitchFamily="34" charset="0"/>
              <a:buChar char="-"/>
              <a:defRPr sz="2000" kern="1200">
                <a:solidFill>
                  <a:schemeClr val="tx1"/>
                </a:solidFill>
                <a:latin typeface="+mn-lt"/>
                <a:ea typeface="+mn-ea"/>
                <a:cs typeface="+mn-cs"/>
              </a:defRPr>
            </a:lvl3pPr>
            <a:lvl4pPr marL="864000" indent="-180000" algn="l" defTabSz="914400" rtl="0" eaLnBrk="1" latinLnBrk="0" hangingPunct="1">
              <a:lnSpc>
                <a:spcPct val="90000"/>
              </a:lnSpc>
              <a:spcBef>
                <a:spcPts val="500"/>
              </a:spcBef>
              <a:buFont typeface="Corbel" panose="020B0503020204020204" pitchFamily="34" charset="0"/>
              <a:buChar char="-"/>
              <a:defRPr sz="2000" kern="1200">
                <a:solidFill>
                  <a:schemeClr val="tx1"/>
                </a:solidFill>
                <a:latin typeface="+mn-lt"/>
                <a:ea typeface="+mn-ea"/>
                <a:cs typeface="+mn-cs"/>
              </a:defRPr>
            </a:lvl4pPr>
            <a:lvl5pPr marL="1062000" indent="-179388" algn="l" defTabSz="914400" rtl="0" eaLnBrk="1" latinLnBrk="0" hangingPunct="1">
              <a:lnSpc>
                <a:spcPct val="90000"/>
              </a:lnSpc>
              <a:spcBef>
                <a:spcPts val="500"/>
              </a:spcBef>
              <a:buFont typeface="Corbel" panose="020B0503020204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2400" dirty="0"/>
              <a:t>Steg 1.</a:t>
            </a:r>
          </a:p>
          <a:p>
            <a:pPr marL="0" indent="0">
              <a:buNone/>
            </a:pPr>
            <a:r>
              <a:rPr lang="sv-SE" sz="2400" dirty="0"/>
              <a:t>Gå in på menti.com. Utifrån resultatet på APU ställ dig själv frågan:</a:t>
            </a:r>
          </a:p>
          <a:p>
            <a:pPr marL="0" indent="0">
              <a:buNone/>
            </a:pPr>
            <a:endParaRPr lang="sv-SE" sz="2400" dirty="0"/>
          </a:p>
          <a:p>
            <a:pPr marL="0" indent="0">
              <a:buNone/>
            </a:pPr>
            <a:r>
              <a:rPr lang="sv-SE" sz="2400" b="1" dirty="0"/>
              <a:t>Vad är viktigt för att jag ska må bra i arbetet och kunna göra ett bra jobb?</a:t>
            </a:r>
          </a:p>
          <a:p>
            <a:pPr marL="0" indent="0">
              <a:buNone/>
            </a:pPr>
            <a:endParaRPr lang="sv-SE" sz="2400" dirty="0"/>
          </a:p>
          <a:p>
            <a:pPr marL="0" indent="0">
              <a:buNone/>
            </a:pPr>
            <a:r>
              <a:rPr lang="sv-SE" sz="2400" dirty="0"/>
              <a:t>Kod: XXX</a:t>
            </a:r>
            <a:br>
              <a:rPr lang="sv-SE" sz="2400" b="1" dirty="0"/>
            </a:br>
            <a:endParaRPr lang="sv-SE" sz="2400" dirty="0"/>
          </a:p>
          <a:p>
            <a:endParaRPr lang="sv-SE" dirty="0"/>
          </a:p>
        </p:txBody>
      </p:sp>
    </p:spTree>
    <p:extLst>
      <p:ext uri="{BB962C8B-B14F-4D97-AF65-F5344CB8AC3E}">
        <p14:creationId xmlns:p14="http://schemas.microsoft.com/office/powerpoint/2010/main" val="14806232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Bildobjekt 11">
            <a:extLst>
              <a:ext uri="{FF2B5EF4-FFF2-40B4-BE49-F238E27FC236}">
                <a16:creationId xmlns:a16="http://schemas.microsoft.com/office/drawing/2014/main" id="{7087EB28-3797-4F89-B392-D1375F15A289}"/>
              </a:ext>
            </a:extLst>
          </p:cNvPr>
          <p:cNvPicPr>
            <a:picLocks noChangeAspect="1"/>
          </p:cNvPicPr>
          <p:nvPr/>
        </p:nvPicPr>
        <p:blipFill>
          <a:blip r:embed="rId3"/>
          <a:stretch>
            <a:fillRect/>
          </a:stretch>
        </p:blipFill>
        <p:spPr>
          <a:xfrm>
            <a:off x="2598907" y="2561313"/>
            <a:ext cx="7045277" cy="1970303"/>
          </a:xfrm>
          <a:prstGeom prst="rect">
            <a:avLst/>
          </a:prstGeom>
        </p:spPr>
      </p:pic>
      <p:sp>
        <p:nvSpPr>
          <p:cNvPr id="4" name="Rubrik 1">
            <a:extLst>
              <a:ext uri="{FF2B5EF4-FFF2-40B4-BE49-F238E27FC236}">
                <a16:creationId xmlns:a16="http://schemas.microsoft.com/office/drawing/2014/main" id="{D60994C9-C433-B042-CE65-2C99F8F7EED6}"/>
              </a:ext>
            </a:extLst>
          </p:cNvPr>
          <p:cNvSpPr txBox="1">
            <a:spLocks/>
          </p:cNvSpPr>
          <p:nvPr/>
        </p:nvSpPr>
        <p:spPr>
          <a:xfrm>
            <a:off x="269998" y="233392"/>
            <a:ext cx="11664000" cy="720000"/>
          </a:xfrm>
          <a:prstGeom prst="rect">
            <a:avLst/>
          </a:prstGeom>
        </p:spPr>
        <p:txBody>
          <a:bodyPr vert="horz" lIns="0" tIns="0" rIns="0" bIns="0" rtlCol="0" anchor="t" anchorCtr="0">
            <a:normAutofit/>
          </a:bodyPr>
          <a:lstStyle>
            <a:lvl1pPr algn="l" defTabSz="914400" rtl="0" eaLnBrk="1" latinLnBrk="0" hangingPunct="1">
              <a:lnSpc>
                <a:spcPct val="100000"/>
              </a:lnSpc>
              <a:spcBef>
                <a:spcPct val="0"/>
              </a:spcBef>
              <a:buNone/>
              <a:defRPr sz="4400" b="1" kern="1200">
                <a:solidFill>
                  <a:schemeClr val="tx1"/>
                </a:solidFill>
                <a:latin typeface="+mj-lt"/>
                <a:ea typeface="+mj-ea"/>
                <a:cs typeface="+mj-cs"/>
              </a:defRPr>
            </a:lvl1pPr>
          </a:lstStyle>
          <a:p>
            <a:r>
              <a:rPr lang="sv-SE" sz="4400" dirty="0"/>
              <a:t>Alternativ till övning 1 via menti.com</a:t>
            </a:r>
            <a:endParaRPr lang="sv-SE" dirty="0"/>
          </a:p>
        </p:txBody>
      </p:sp>
      <p:sp>
        <p:nvSpPr>
          <p:cNvPr id="5" name="Platshållare för innehåll 2">
            <a:extLst>
              <a:ext uri="{FF2B5EF4-FFF2-40B4-BE49-F238E27FC236}">
                <a16:creationId xmlns:a16="http://schemas.microsoft.com/office/drawing/2014/main" id="{A6E906B0-5052-BAB3-98A9-0A6EAE12F028}"/>
              </a:ext>
            </a:extLst>
          </p:cNvPr>
          <p:cNvSpPr txBox="1">
            <a:spLocks/>
          </p:cNvSpPr>
          <p:nvPr/>
        </p:nvSpPr>
        <p:spPr>
          <a:xfrm>
            <a:off x="270000" y="1093791"/>
            <a:ext cx="11663998" cy="4863600"/>
          </a:xfrm>
          <a:prstGeom prst="rect">
            <a:avLst/>
          </a:prstGeom>
        </p:spPr>
        <p:txBody>
          <a:bodyPr/>
          <a:lstStyle>
            <a:lvl1pPr marL="269875" indent="-269875" algn="l" defTabSz="914400" rtl="0" eaLnBrk="1" latinLnBrk="0" hangingPunct="1">
              <a:lnSpc>
                <a:spcPct val="100000"/>
              </a:lnSpc>
              <a:spcBef>
                <a:spcPts val="1800"/>
              </a:spcBef>
              <a:buSzPct val="100000"/>
              <a:buFont typeface="Arial" panose="020B0604020202020204" pitchFamily="34" charset="0"/>
              <a:buChar char="•"/>
              <a:defRPr sz="2400" kern="1200">
                <a:solidFill>
                  <a:schemeClr val="tx1"/>
                </a:solidFill>
                <a:latin typeface="+mn-lt"/>
                <a:ea typeface="+mn-ea"/>
                <a:cs typeface="+mn-cs"/>
              </a:defRPr>
            </a:lvl1pPr>
            <a:lvl2pPr marL="486000" indent="-180000" algn="l" defTabSz="914400" rtl="0" eaLnBrk="1" latinLnBrk="0" hangingPunct="1">
              <a:lnSpc>
                <a:spcPct val="90000"/>
              </a:lnSpc>
              <a:spcBef>
                <a:spcPts val="500"/>
              </a:spcBef>
              <a:buFont typeface="Corbel" panose="020B0503020204020204" pitchFamily="34" charset="0"/>
              <a:buChar char="-"/>
              <a:defRPr sz="2400" kern="1200">
                <a:solidFill>
                  <a:schemeClr val="tx1"/>
                </a:solidFill>
                <a:latin typeface="+mn-lt"/>
                <a:ea typeface="+mn-ea"/>
                <a:cs typeface="+mn-cs"/>
              </a:defRPr>
            </a:lvl2pPr>
            <a:lvl3pPr marL="684000" indent="-180975" algn="l" defTabSz="914400" rtl="0" eaLnBrk="1" latinLnBrk="0" hangingPunct="1">
              <a:lnSpc>
                <a:spcPct val="90000"/>
              </a:lnSpc>
              <a:spcBef>
                <a:spcPts val="500"/>
              </a:spcBef>
              <a:buFont typeface="Corbel" panose="020B0503020204020204" pitchFamily="34" charset="0"/>
              <a:buChar char="-"/>
              <a:defRPr sz="2000" kern="1200">
                <a:solidFill>
                  <a:schemeClr val="tx1"/>
                </a:solidFill>
                <a:latin typeface="+mn-lt"/>
                <a:ea typeface="+mn-ea"/>
                <a:cs typeface="+mn-cs"/>
              </a:defRPr>
            </a:lvl3pPr>
            <a:lvl4pPr marL="864000" indent="-180000" algn="l" defTabSz="914400" rtl="0" eaLnBrk="1" latinLnBrk="0" hangingPunct="1">
              <a:lnSpc>
                <a:spcPct val="90000"/>
              </a:lnSpc>
              <a:spcBef>
                <a:spcPts val="500"/>
              </a:spcBef>
              <a:buFont typeface="Corbel" panose="020B0503020204020204" pitchFamily="34" charset="0"/>
              <a:buChar char="-"/>
              <a:defRPr sz="2000" kern="1200">
                <a:solidFill>
                  <a:schemeClr val="tx1"/>
                </a:solidFill>
                <a:latin typeface="+mn-lt"/>
                <a:ea typeface="+mn-ea"/>
                <a:cs typeface="+mn-cs"/>
              </a:defRPr>
            </a:lvl4pPr>
            <a:lvl5pPr marL="1062000" indent="-179388" algn="l" defTabSz="914400" rtl="0" eaLnBrk="1" latinLnBrk="0" hangingPunct="1">
              <a:lnSpc>
                <a:spcPct val="90000"/>
              </a:lnSpc>
              <a:spcBef>
                <a:spcPts val="500"/>
              </a:spcBef>
              <a:buFont typeface="Corbel" panose="020B0503020204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2400" dirty="0"/>
              <a:t>Steg 2.</a:t>
            </a:r>
            <a:br>
              <a:rPr lang="sv-SE" sz="2400" dirty="0"/>
            </a:br>
            <a:br>
              <a:rPr lang="sv-SE" sz="2400" dirty="0">
                <a:latin typeface="+mj-lt"/>
                <a:ea typeface="+mj-ea"/>
                <a:cs typeface="+mj-cs"/>
              </a:rPr>
            </a:br>
            <a:r>
              <a:rPr lang="sv-SE" sz="2400" dirty="0"/>
              <a:t>Gruppera/Identifierade områden utifrån menti.com, se exempel nedan:</a:t>
            </a:r>
          </a:p>
          <a:p>
            <a:endParaRPr lang="sv-SE" dirty="0"/>
          </a:p>
        </p:txBody>
      </p:sp>
    </p:spTree>
    <p:extLst>
      <p:ext uri="{BB962C8B-B14F-4D97-AF65-F5344CB8AC3E}">
        <p14:creationId xmlns:p14="http://schemas.microsoft.com/office/powerpoint/2010/main" val="1159700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1">
            <a:extLst>
              <a:ext uri="{FF2B5EF4-FFF2-40B4-BE49-F238E27FC236}">
                <a16:creationId xmlns:a16="http://schemas.microsoft.com/office/drawing/2014/main" id="{A0BA6995-5427-FA1D-45FD-CAAD87BB5103}"/>
              </a:ext>
            </a:extLst>
          </p:cNvPr>
          <p:cNvSpPr txBox="1">
            <a:spLocks/>
          </p:cNvSpPr>
          <p:nvPr/>
        </p:nvSpPr>
        <p:spPr>
          <a:xfrm>
            <a:off x="269998" y="233392"/>
            <a:ext cx="11664000" cy="720000"/>
          </a:xfrm>
          <a:prstGeom prst="rect">
            <a:avLst/>
          </a:prstGeom>
        </p:spPr>
        <p:txBody>
          <a:bodyPr vert="horz" lIns="0" tIns="0" rIns="0" bIns="0" rtlCol="0" anchor="t" anchorCtr="0">
            <a:normAutofit/>
          </a:bodyPr>
          <a:lstStyle>
            <a:lvl1pPr algn="l" defTabSz="914400" rtl="0" eaLnBrk="1" latinLnBrk="0" hangingPunct="1">
              <a:lnSpc>
                <a:spcPct val="100000"/>
              </a:lnSpc>
              <a:spcBef>
                <a:spcPct val="0"/>
              </a:spcBef>
              <a:buNone/>
              <a:defRPr sz="4400" b="1" kern="1200">
                <a:solidFill>
                  <a:schemeClr val="tx1"/>
                </a:solidFill>
                <a:latin typeface="+mj-lt"/>
                <a:ea typeface="+mj-ea"/>
                <a:cs typeface="+mj-cs"/>
              </a:defRPr>
            </a:lvl1pPr>
          </a:lstStyle>
          <a:p>
            <a:r>
              <a:rPr lang="sv-SE" dirty="0"/>
              <a:t>Prioritering</a:t>
            </a:r>
          </a:p>
        </p:txBody>
      </p:sp>
      <p:sp>
        <p:nvSpPr>
          <p:cNvPr id="5" name="Platshållare för innehåll 2">
            <a:extLst>
              <a:ext uri="{FF2B5EF4-FFF2-40B4-BE49-F238E27FC236}">
                <a16:creationId xmlns:a16="http://schemas.microsoft.com/office/drawing/2014/main" id="{39D9848D-484B-2920-513F-934071D54483}"/>
              </a:ext>
            </a:extLst>
          </p:cNvPr>
          <p:cNvSpPr txBox="1">
            <a:spLocks/>
          </p:cNvSpPr>
          <p:nvPr/>
        </p:nvSpPr>
        <p:spPr>
          <a:xfrm>
            <a:off x="270000" y="1093791"/>
            <a:ext cx="11663998" cy="4863600"/>
          </a:xfrm>
          <a:prstGeom prst="rect">
            <a:avLst/>
          </a:prstGeom>
        </p:spPr>
        <p:txBody>
          <a:bodyPr/>
          <a:lstStyle>
            <a:lvl1pPr marL="269875" indent="-269875" algn="l" defTabSz="914400" rtl="0" eaLnBrk="1" latinLnBrk="0" hangingPunct="1">
              <a:lnSpc>
                <a:spcPct val="100000"/>
              </a:lnSpc>
              <a:spcBef>
                <a:spcPts val="1800"/>
              </a:spcBef>
              <a:buSzPct val="100000"/>
              <a:buFont typeface="Arial" panose="020B0604020202020204" pitchFamily="34" charset="0"/>
              <a:buChar char="•"/>
              <a:defRPr sz="2400" kern="1200">
                <a:solidFill>
                  <a:schemeClr val="tx1"/>
                </a:solidFill>
                <a:latin typeface="+mn-lt"/>
                <a:ea typeface="+mn-ea"/>
                <a:cs typeface="+mn-cs"/>
              </a:defRPr>
            </a:lvl1pPr>
            <a:lvl2pPr marL="486000" indent="-180000" algn="l" defTabSz="914400" rtl="0" eaLnBrk="1" latinLnBrk="0" hangingPunct="1">
              <a:lnSpc>
                <a:spcPct val="90000"/>
              </a:lnSpc>
              <a:spcBef>
                <a:spcPts val="500"/>
              </a:spcBef>
              <a:buFont typeface="Corbel" panose="020B0503020204020204" pitchFamily="34" charset="0"/>
              <a:buChar char="-"/>
              <a:defRPr sz="2400" kern="1200">
                <a:solidFill>
                  <a:schemeClr val="tx1"/>
                </a:solidFill>
                <a:latin typeface="+mn-lt"/>
                <a:ea typeface="+mn-ea"/>
                <a:cs typeface="+mn-cs"/>
              </a:defRPr>
            </a:lvl2pPr>
            <a:lvl3pPr marL="684000" indent="-180975" algn="l" defTabSz="914400" rtl="0" eaLnBrk="1" latinLnBrk="0" hangingPunct="1">
              <a:lnSpc>
                <a:spcPct val="90000"/>
              </a:lnSpc>
              <a:spcBef>
                <a:spcPts val="500"/>
              </a:spcBef>
              <a:buFont typeface="Corbel" panose="020B0503020204020204" pitchFamily="34" charset="0"/>
              <a:buChar char="-"/>
              <a:defRPr sz="2000" kern="1200">
                <a:solidFill>
                  <a:schemeClr val="tx1"/>
                </a:solidFill>
                <a:latin typeface="+mn-lt"/>
                <a:ea typeface="+mn-ea"/>
                <a:cs typeface="+mn-cs"/>
              </a:defRPr>
            </a:lvl3pPr>
            <a:lvl4pPr marL="864000" indent="-180000" algn="l" defTabSz="914400" rtl="0" eaLnBrk="1" latinLnBrk="0" hangingPunct="1">
              <a:lnSpc>
                <a:spcPct val="90000"/>
              </a:lnSpc>
              <a:spcBef>
                <a:spcPts val="500"/>
              </a:spcBef>
              <a:buFont typeface="Corbel" panose="020B0503020204020204" pitchFamily="34" charset="0"/>
              <a:buChar char="-"/>
              <a:defRPr sz="2000" kern="1200">
                <a:solidFill>
                  <a:schemeClr val="tx1"/>
                </a:solidFill>
                <a:latin typeface="+mn-lt"/>
                <a:ea typeface="+mn-ea"/>
                <a:cs typeface="+mn-cs"/>
              </a:defRPr>
            </a:lvl4pPr>
            <a:lvl5pPr marL="1062000" indent="-179388" algn="l" defTabSz="914400" rtl="0" eaLnBrk="1" latinLnBrk="0" hangingPunct="1">
              <a:lnSpc>
                <a:spcPct val="90000"/>
              </a:lnSpc>
              <a:spcBef>
                <a:spcPts val="500"/>
              </a:spcBef>
              <a:buFont typeface="Corbel" panose="020B0503020204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2400" dirty="0"/>
              <a:t>Vilka utvecklingsområden är det viktigast att arbeta vidare med? Vad skapar mest värde och nytta för arbetsmiljön och verksamheten? </a:t>
            </a:r>
          </a:p>
          <a:p>
            <a:r>
              <a:rPr lang="sv-SE" sz="2400" dirty="0"/>
              <a:t>Röstning - prioritera tre till max fem styrkor/utvecklingsområden (arbetsmiljöåtgärder) att börja arbeta med. </a:t>
            </a:r>
          </a:p>
          <a:p>
            <a:r>
              <a:rPr lang="sv-SE" sz="2400" dirty="0"/>
              <a:t>Ni har tre poäng var. Fördela dem på de prioriterade områdena som ni tycker är viktigast genom att sätta en prick på det området.</a:t>
            </a:r>
          </a:p>
          <a:p>
            <a:r>
              <a:rPr lang="sv-SE" sz="2400" dirty="0"/>
              <a:t>Tycker ni att ett område är väldigt viktigt kan ni sätta alla poäng på ett område, tycker ni tre är lika viktiga fördelar ni ett poäng på vardera område, eller två poäng på ett område och ett poäng på ett.</a:t>
            </a:r>
          </a:p>
          <a:p>
            <a:pPr marL="0" indent="0">
              <a:buNone/>
            </a:pPr>
            <a:r>
              <a:rPr lang="sv-SE" sz="2400" dirty="0"/>
              <a:t>Observera att röstningen är individuell. </a:t>
            </a:r>
          </a:p>
          <a:p>
            <a:endParaRPr lang="sv-SE" dirty="0"/>
          </a:p>
        </p:txBody>
      </p:sp>
    </p:spTree>
    <p:extLst>
      <p:ext uri="{BB962C8B-B14F-4D97-AF65-F5344CB8AC3E}">
        <p14:creationId xmlns:p14="http://schemas.microsoft.com/office/powerpoint/2010/main" val="1049853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1">
            <a:extLst>
              <a:ext uri="{FF2B5EF4-FFF2-40B4-BE49-F238E27FC236}">
                <a16:creationId xmlns:a16="http://schemas.microsoft.com/office/drawing/2014/main" id="{E20AD311-7727-40D0-D4AB-AABE56397117}"/>
              </a:ext>
            </a:extLst>
          </p:cNvPr>
          <p:cNvSpPr txBox="1">
            <a:spLocks/>
          </p:cNvSpPr>
          <p:nvPr/>
        </p:nvSpPr>
        <p:spPr>
          <a:xfrm>
            <a:off x="269998" y="191189"/>
            <a:ext cx="11664000" cy="720000"/>
          </a:xfrm>
          <a:prstGeom prst="rect">
            <a:avLst/>
          </a:prstGeom>
        </p:spPr>
        <p:txBody>
          <a:bodyPr vert="horz" lIns="0" tIns="0" rIns="0" bIns="0" rtlCol="0" anchor="t" anchorCtr="0">
            <a:normAutofit/>
          </a:bodyPr>
          <a:lstStyle>
            <a:lvl1pPr algn="l" defTabSz="914400" rtl="0" eaLnBrk="1" latinLnBrk="0" hangingPunct="1">
              <a:lnSpc>
                <a:spcPct val="100000"/>
              </a:lnSpc>
              <a:spcBef>
                <a:spcPct val="0"/>
              </a:spcBef>
              <a:buNone/>
              <a:defRPr sz="4400" b="1" kern="1200">
                <a:solidFill>
                  <a:schemeClr val="tx1"/>
                </a:solidFill>
                <a:latin typeface="+mj-lt"/>
                <a:ea typeface="+mj-ea"/>
                <a:cs typeface="+mj-cs"/>
              </a:defRPr>
            </a:lvl1pPr>
          </a:lstStyle>
          <a:p>
            <a:r>
              <a:rPr lang="sv-SE" sz="4400" dirty="0"/>
              <a:t>Alternativ till prioritering via menti.com</a:t>
            </a:r>
            <a:endParaRPr lang="sv-SE" dirty="0"/>
          </a:p>
        </p:txBody>
      </p:sp>
      <p:sp>
        <p:nvSpPr>
          <p:cNvPr id="5" name="Platshållare för innehåll 2">
            <a:extLst>
              <a:ext uri="{FF2B5EF4-FFF2-40B4-BE49-F238E27FC236}">
                <a16:creationId xmlns:a16="http://schemas.microsoft.com/office/drawing/2014/main" id="{258B5B33-67D9-CDDB-ED8A-696CDE05783C}"/>
              </a:ext>
            </a:extLst>
          </p:cNvPr>
          <p:cNvSpPr txBox="1">
            <a:spLocks/>
          </p:cNvSpPr>
          <p:nvPr/>
        </p:nvSpPr>
        <p:spPr>
          <a:xfrm>
            <a:off x="270000" y="1051588"/>
            <a:ext cx="11663998" cy="4863600"/>
          </a:xfrm>
          <a:prstGeom prst="rect">
            <a:avLst/>
          </a:prstGeom>
        </p:spPr>
        <p:txBody>
          <a:bodyPr/>
          <a:lstStyle>
            <a:lvl1pPr marL="269875" indent="-269875" algn="l" defTabSz="914400" rtl="0" eaLnBrk="1" latinLnBrk="0" hangingPunct="1">
              <a:lnSpc>
                <a:spcPct val="100000"/>
              </a:lnSpc>
              <a:spcBef>
                <a:spcPts val="1800"/>
              </a:spcBef>
              <a:buSzPct val="100000"/>
              <a:buFont typeface="Arial" panose="020B0604020202020204" pitchFamily="34" charset="0"/>
              <a:buChar char="•"/>
              <a:defRPr sz="2400" kern="1200">
                <a:solidFill>
                  <a:schemeClr val="tx1"/>
                </a:solidFill>
                <a:latin typeface="+mn-lt"/>
                <a:ea typeface="+mn-ea"/>
                <a:cs typeface="+mn-cs"/>
              </a:defRPr>
            </a:lvl1pPr>
            <a:lvl2pPr marL="486000" indent="-180000" algn="l" defTabSz="914400" rtl="0" eaLnBrk="1" latinLnBrk="0" hangingPunct="1">
              <a:lnSpc>
                <a:spcPct val="90000"/>
              </a:lnSpc>
              <a:spcBef>
                <a:spcPts val="500"/>
              </a:spcBef>
              <a:buFont typeface="Corbel" panose="020B0503020204020204" pitchFamily="34" charset="0"/>
              <a:buChar char="-"/>
              <a:defRPr sz="2400" kern="1200">
                <a:solidFill>
                  <a:schemeClr val="tx1"/>
                </a:solidFill>
                <a:latin typeface="+mn-lt"/>
                <a:ea typeface="+mn-ea"/>
                <a:cs typeface="+mn-cs"/>
              </a:defRPr>
            </a:lvl2pPr>
            <a:lvl3pPr marL="684000" indent="-180975" algn="l" defTabSz="914400" rtl="0" eaLnBrk="1" latinLnBrk="0" hangingPunct="1">
              <a:lnSpc>
                <a:spcPct val="90000"/>
              </a:lnSpc>
              <a:spcBef>
                <a:spcPts val="500"/>
              </a:spcBef>
              <a:buFont typeface="Corbel" panose="020B0503020204020204" pitchFamily="34" charset="0"/>
              <a:buChar char="-"/>
              <a:defRPr sz="2000" kern="1200">
                <a:solidFill>
                  <a:schemeClr val="tx1"/>
                </a:solidFill>
                <a:latin typeface="+mn-lt"/>
                <a:ea typeface="+mn-ea"/>
                <a:cs typeface="+mn-cs"/>
              </a:defRPr>
            </a:lvl3pPr>
            <a:lvl4pPr marL="864000" indent="-180000" algn="l" defTabSz="914400" rtl="0" eaLnBrk="1" latinLnBrk="0" hangingPunct="1">
              <a:lnSpc>
                <a:spcPct val="90000"/>
              </a:lnSpc>
              <a:spcBef>
                <a:spcPts val="500"/>
              </a:spcBef>
              <a:buFont typeface="Corbel" panose="020B0503020204020204" pitchFamily="34" charset="0"/>
              <a:buChar char="-"/>
              <a:defRPr sz="2000" kern="1200">
                <a:solidFill>
                  <a:schemeClr val="tx1"/>
                </a:solidFill>
                <a:latin typeface="+mn-lt"/>
                <a:ea typeface="+mn-ea"/>
                <a:cs typeface="+mn-cs"/>
              </a:defRPr>
            </a:lvl4pPr>
            <a:lvl5pPr marL="1062000" indent="-179388" algn="l" defTabSz="914400" rtl="0" eaLnBrk="1" latinLnBrk="0" hangingPunct="1">
              <a:lnSpc>
                <a:spcPct val="90000"/>
              </a:lnSpc>
              <a:spcBef>
                <a:spcPts val="500"/>
              </a:spcBef>
              <a:buFont typeface="Corbel" panose="020B0503020204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2400" dirty="0"/>
              <a:t>Steg 3.</a:t>
            </a:r>
            <a:br>
              <a:rPr lang="sv-SE" sz="2400" dirty="0"/>
            </a:br>
            <a:br>
              <a:rPr lang="sv-SE" sz="2400" dirty="0"/>
            </a:br>
            <a:r>
              <a:rPr lang="sv-SE" sz="2400" dirty="0"/>
              <a:t>Vad skapar mest värde och nytta för vår arbetsmiljö och verksamhet?</a:t>
            </a:r>
          </a:p>
          <a:p>
            <a:pPr marL="0" indent="0">
              <a:buNone/>
            </a:pPr>
            <a:endParaRPr lang="sv-SE" sz="2400" dirty="0"/>
          </a:p>
          <a:p>
            <a:pPr>
              <a:buFont typeface="+mj-lt"/>
              <a:buAutoNum type="arabicPeriod"/>
            </a:pPr>
            <a:r>
              <a:rPr lang="sv-SE" sz="2400" dirty="0"/>
              <a:t>Rösta fram 1 utvecklingsområden (röstningen är individuell).</a:t>
            </a:r>
          </a:p>
          <a:p>
            <a:pPr>
              <a:buFont typeface="+mj-lt"/>
              <a:buAutoNum type="arabicPeriod"/>
            </a:pPr>
            <a:r>
              <a:rPr lang="sv-SE" sz="2400" dirty="0"/>
              <a:t>Varje person har 100 poäng att fördela. Dessa fördelas ut på de utvecklingsområde/en som du tycker är viktigast. Det går att lägga 100 poäng på ett område. </a:t>
            </a:r>
          </a:p>
          <a:p>
            <a:pPr marL="0" indent="0">
              <a:buNone/>
            </a:pPr>
            <a:r>
              <a:rPr lang="sv-SE" sz="2400" dirty="0"/>
              <a:t>Kod: xxx</a:t>
            </a:r>
          </a:p>
          <a:p>
            <a:pPr marL="0" indent="0">
              <a:buNone/>
            </a:pPr>
            <a:r>
              <a:rPr lang="sv-SE" sz="2400" dirty="0"/>
              <a:t>Observera att röstningen är individuell. </a:t>
            </a:r>
          </a:p>
          <a:p>
            <a:endParaRPr lang="sv-SE" dirty="0"/>
          </a:p>
        </p:txBody>
      </p:sp>
    </p:spTree>
    <p:extLst>
      <p:ext uri="{BB962C8B-B14F-4D97-AF65-F5344CB8AC3E}">
        <p14:creationId xmlns:p14="http://schemas.microsoft.com/office/powerpoint/2010/main" val="34947800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1">
            <a:extLst>
              <a:ext uri="{FF2B5EF4-FFF2-40B4-BE49-F238E27FC236}">
                <a16:creationId xmlns:a16="http://schemas.microsoft.com/office/drawing/2014/main" id="{2C5CFFF2-095A-503F-4F1E-FAF55DC28AC6}"/>
              </a:ext>
            </a:extLst>
          </p:cNvPr>
          <p:cNvSpPr txBox="1">
            <a:spLocks/>
          </p:cNvSpPr>
          <p:nvPr/>
        </p:nvSpPr>
        <p:spPr>
          <a:xfrm>
            <a:off x="269998" y="317798"/>
            <a:ext cx="11664000" cy="720000"/>
          </a:xfrm>
          <a:prstGeom prst="rect">
            <a:avLst/>
          </a:prstGeom>
        </p:spPr>
        <p:txBody>
          <a:bodyPr vert="horz" lIns="0" tIns="0" rIns="0" bIns="0" rtlCol="0" anchor="t" anchorCtr="0">
            <a:normAutofit/>
          </a:bodyPr>
          <a:lstStyle>
            <a:lvl1pPr algn="l" defTabSz="914400" rtl="0" eaLnBrk="1" latinLnBrk="0" hangingPunct="1">
              <a:lnSpc>
                <a:spcPct val="100000"/>
              </a:lnSpc>
              <a:spcBef>
                <a:spcPct val="0"/>
              </a:spcBef>
              <a:buNone/>
              <a:defRPr sz="4400" b="1" kern="1200">
                <a:solidFill>
                  <a:schemeClr val="tx1"/>
                </a:solidFill>
                <a:latin typeface="+mj-lt"/>
                <a:ea typeface="+mj-ea"/>
                <a:cs typeface="+mj-cs"/>
              </a:defRPr>
            </a:lvl1pPr>
          </a:lstStyle>
          <a:p>
            <a:r>
              <a:rPr lang="sv-SE" sz="4400" dirty="0"/>
              <a:t>Syfte med den här presentationen</a:t>
            </a:r>
            <a:endParaRPr lang="sv-SE" dirty="0"/>
          </a:p>
        </p:txBody>
      </p:sp>
      <p:sp>
        <p:nvSpPr>
          <p:cNvPr id="5" name="Platshållare för innehåll 2">
            <a:extLst>
              <a:ext uri="{FF2B5EF4-FFF2-40B4-BE49-F238E27FC236}">
                <a16:creationId xmlns:a16="http://schemas.microsoft.com/office/drawing/2014/main" id="{E04DAE17-372C-AC39-DC89-DE7BB0EC5F08}"/>
              </a:ext>
            </a:extLst>
          </p:cNvPr>
          <p:cNvSpPr txBox="1">
            <a:spLocks/>
          </p:cNvSpPr>
          <p:nvPr/>
        </p:nvSpPr>
        <p:spPr>
          <a:xfrm>
            <a:off x="270000" y="1178197"/>
            <a:ext cx="11560929" cy="4863600"/>
          </a:xfrm>
          <a:prstGeom prst="rect">
            <a:avLst/>
          </a:prstGeom>
        </p:spPr>
        <p:txBody>
          <a:bodyPr/>
          <a:lstStyle>
            <a:lvl1pPr marL="269875" indent="-269875" algn="l" defTabSz="914400" rtl="0" eaLnBrk="1" latinLnBrk="0" hangingPunct="1">
              <a:lnSpc>
                <a:spcPct val="100000"/>
              </a:lnSpc>
              <a:spcBef>
                <a:spcPts val="1800"/>
              </a:spcBef>
              <a:buSzPct val="100000"/>
              <a:buFont typeface="Arial" panose="020B0604020202020204" pitchFamily="34" charset="0"/>
              <a:buChar char="•"/>
              <a:defRPr sz="2400" kern="1200">
                <a:solidFill>
                  <a:schemeClr val="tx1"/>
                </a:solidFill>
                <a:latin typeface="+mn-lt"/>
                <a:ea typeface="+mn-ea"/>
                <a:cs typeface="+mn-cs"/>
              </a:defRPr>
            </a:lvl1pPr>
            <a:lvl2pPr marL="486000" indent="-180000" algn="l" defTabSz="914400" rtl="0" eaLnBrk="1" latinLnBrk="0" hangingPunct="1">
              <a:lnSpc>
                <a:spcPct val="90000"/>
              </a:lnSpc>
              <a:spcBef>
                <a:spcPts val="500"/>
              </a:spcBef>
              <a:buFont typeface="Corbel" panose="020B0503020204020204" pitchFamily="34" charset="0"/>
              <a:buChar char="-"/>
              <a:defRPr sz="2400" kern="1200">
                <a:solidFill>
                  <a:schemeClr val="tx1"/>
                </a:solidFill>
                <a:latin typeface="+mn-lt"/>
                <a:ea typeface="+mn-ea"/>
                <a:cs typeface="+mn-cs"/>
              </a:defRPr>
            </a:lvl2pPr>
            <a:lvl3pPr marL="684000" indent="-180975" algn="l" defTabSz="914400" rtl="0" eaLnBrk="1" latinLnBrk="0" hangingPunct="1">
              <a:lnSpc>
                <a:spcPct val="90000"/>
              </a:lnSpc>
              <a:spcBef>
                <a:spcPts val="500"/>
              </a:spcBef>
              <a:buFont typeface="Corbel" panose="020B0503020204020204" pitchFamily="34" charset="0"/>
              <a:buChar char="-"/>
              <a:defRPr sz="2000" kern="1200">
                <a:solidFill>
                  <a:schemeClr val="tx1"/>
                </a:solidFill>
                <a:latin typeface="+mn-lt"/>
                <a:ea typeface="+mn-ea"/>
                <a:cs typeface="+mn-cs"/>
              </a:defRPr>
            </a:lvl3pPr>
            <a:lvl4pPr marL="864000" indent="-180000" algn="l" defTabSz="914400" rtl="0" eaLnBrk="1" latinLnBrk="0" hangingPunct="1">
              <a:lnSpc>
                <a:spcPct val="90000"/>
              </a:lnSpc>
              <a:spcBef>
                <a:spcPts val="500"/>
              </a:spcBef>
              <a:buFont typeface="Corbel" panose="020B0503020204020204" pitchFamily="34" charset="0"/>
              <a:buChar char="-"/>
              <a:defRPr sz="2000" kern="1200">
                <a:solidFill>
                  <a:schemeClr val="tx1"/>
                </a:solidFill>
                <a:latin typeface="+mn-lt"/>
                <a:ea typeface="+mn-ea"/>
                <a:cs typeface="+mn-cs"/>
              </a:defRPr>
            </a:lvl4pPr>
            <a:lvl5pPr marL="1062000" indent="-179388" algn="l" defTabSz="914400" rtl="0" eaLnBrk="1" latinLnBrk="0" hangingPunct="1">
              <a:lnSpc>
                <a:spcPct val="90000"/>
              </a:lnSpc>
              <a:spcBef>
                <a:spcPts val="500"/>
              </a:spcBef>
              <a:buFont typeface="Corbel" panose="020B0503020204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sv-SE" sz="2400" dirty="0"/>
              <a:t>Stöd för dig som chef att snabbt skapa en egen presentation av APU-resultaten. </a:t>
            </a:r>
            <a:br>
              <a:rPr lang="sv-SE" sz="2400" dirty="0"/>
            </a:br>
            <a:endParaRPr lang="sv-SE" sz="2400" dirty="0"/>
          </a:p>
          <a:p>
            <a:pPr>
              <a:spcBef>
                <a:spcPts val="0"/>
              </a:spcBef>
            </a:pPr>
            <a:r>
              <a:rPr lang="sv-SE" sz="2400" dirty="0"/>
              <a:t>Presentationsmaterialet innehåller verktyg som bidrar till ett lösningsfokuserat arbete med APU-resultatet. Bland annat ett analysverktyg som bygger på ett coachande förhållningssätt. Det är viktigt att ni fokuserar på hur ni kan utveckla verksamheten och inte fastnar i nuläget.</a:t>
            </a:r>
            <a:br>
              <a:rPr lang="sv-SE" sz="2400" dirty="0"/>
            </a:br>
            <a:endParaRPr lang="sv-SE" sz="2400" dirty="0"/>
          </a:p>
          <a:p>
            <a:pPr>
              <a:spcBef>
                <a:spcPts val="0"/>
              </a:spcBef>
            </a:pPr>
            <a:r>
              <a:rPr lang="sv-SE" sz="2400" dirty="0"/>
              <a:t>Du som chef raderar/döljer de sidor som inte behövs/är relevanta för presentationen på APT och skapar en egen presentation för gruppen (till exempel radera föregående sida, den här sidan och fyra efterföljande).</a:t>
            </a:r>
          </a:p>
          <a:p>
            <a:endParaRPr lang="sv-SE" dirty="0"/>
          </a:p>
        </p:txBody>
      </p:sp>
    </p:spTree>
    <p:extLst>
      <p:ext uri="{BB962C8B-B14F-4D97-AF65-F5344CB8AC3E}">
        <p14:creationId xmlns:p14="http://schemas.microsoft.com/office/powerpoint/2010/main" val="4196767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1">
            <a:extLst>
              <a:ext uri="{FF2B5EF4-FFF2-40B4-BE49-F238E27FC236}">
                <a16:creationId xmlns:a16="http://schemas.microsoft.com/office/drawing/2014/main" id="{EE9BEE5C-5F41-B4EB-1FDD-75E42C18225A}"/>
              </a:ext>
            </a:extLst>
          </p:cNvPr>
          <p:cNvSpPr txBox="1">
            <a:spLocks/>
          </p:cNvSpPr>
          <p:nvPr/>
        </p:nvSpPr>
        <p:spPr>
          <a:xfrm>
            <a:off x="269998" y="317798"/>
            <a:ext cx="11664000" cy="720000"/>
          </a:xfrm>
          <a:prstGeom prst="rect">
            <a:avLst/>
          </a:prstGeom>
        </p:spPr>
        <p:txBody>
          <a:bodyPr vert="horz" lIns="0" tIns="0" rIns="0" bIns="0" rtlCol="0" anchor="t" anchorCtr="0">
            <a:normAutofit/>
          </a:bodyPr>
          <a:lstStyle>
            <a:lvl1pPr algn="l" defTabSz="914400" rtl="0" eaLnBrk="1" latinLnBrk="0" hangingPunct="1">
              <a:lnSpc>
                <a:spcPct val="100000"/>
              </a:lnSpc>
              <a:spcBef>
                <a:spcPct val="0"/>
              </a:spcBef>
              <a:buNone/>
              <a:defRPr sz="4400" b="1" kern="1200">
                <a:solidFill>
                  <a:schemeClr val="tx1"/>
                </a:solidFill>
                <a:latin typeface="+mj-lt"/>
                <a:ea typeface="+mj-ea"/>
                <a:cs typeface="+mj-cs"/>
              </a:defRPr>
            </a:lvl1pPr>
          </a:lstStyle>
          <a:p>
            <a:r>
              <a:rPr lang="sv-SE" sz="4400" dirty="0"/>
              <a:t>Alternativ till prioritering via menti.com</a:t>
            </a:r>
            <a:endParaRPr lang="sv-SE" dirty="0"/>
          </a:p>
        </p:txBody>
      </p:sp>
      <p:sp>
        <p:nvSpPr>
          <p:cNvPr id="7" name="Platshållare för innehåll 2">
            <a:extLst>
              <a:ext uri="{FF2B5EF4-FFF2-40B4-BE49-F238E27FC236}">
                <a16:creationId xmlns:a16="http://schemas.microsoft.com/office/drawing/2014/main" id="{33EE42FE-8BC9-F708-4EEA-1C32B09B4EAC}"/>
              </a:ext>
            </a:extLst>
          </p:cNvPr>
          <p:cNvSpPr txBox="1">
            <a:spLocks/>
          </p:cNvSpPr>
          <p:nvPr/>
        </p:nvSpPr>
        <p:spPr>
          <a:xfrm>
            <a:off x="270000" y="1178197"/>
            <a:ext cx="11420252" cy="4863600"/>
          </a:xfrm>
          <a:prstGeom prst="rect">
            <a:avLst/>
          </a:prstGeom>
        </p:spPr>
        <p:txBody>
          <a:bodyPr/>
          <a:lstStyle>
            <a:lvl1pPr marL="269875" indent="-269875" algn="l" defTabSz="914400" rtl="0" eaLnBrk="1" latinLnBrk="0" hangingPunct="1">
              <a:lnSpc>
                <a:spcPct val="100000"/>
              </a:lnSpc>
              <a:spcBef>
                <a:spcPts val="1800"/>
              </a:spcBef>
              <a:buSzPct val="100000"/>
              <a:buFont typeface="Arial" panose="020B0604020202020204" pitchFamily="34" charset="0"/>
              <a:buChar char="•"/>
              <a:defRPr sz="2400" kern="1200">
                <a:solidFill>
                  <a:schemeClr val="tx1"/>
                </a:solidFill>
                <a:latin typeface="+mn-lt"/>
                <a:ea typeface="+mn-ea"/>
                <a:cs typeface="+mn-cs"/>
              </a:defRPr>
            </a:lvl1pPr>
            <a:lvl2pPr marL="486000" indent="-180000" algn="l" defTabSz="914400" rtl="0" eaLnBrk="1" latinLnBrk="0" hangingPunct="1">
              <a:lnSpc>
                <a:spcPct val="90000"/>
              </a:lnSpc>
              <a:spcBef>
                <a:spcPts val="500"/>
              </a:spcBef>
              <a:buFont typeface="Corbel" panose="020B0503020204020204" pitchFamily="34" charset="0"/>
              <a:buChar char="-"/>
              <a:defRPr sz="2400" kern="1200">
                <a:solidFill>
                  <a:schemeClr val="tx1"/>
                </a:solidFill>
                <a:latin typeface="+mn-lt"/>
                <a:ea typeface="+mn-ea"/>
                <a:cs typeface="+mn-cs"/>
              </a:defRPr>
            </a:lvl2pPr>
            <a:lvl3pPr marL="684000" indent="-180975" algn="l" defTabSz="914400" rtl="0" eaLnBrk="1" latinLnBrk="0" hangingPunct="1">
              <a:lnSpc>
                <a:spcPct val="90000"/>
              </a:lnSpc>
              <a:spcBef>
                <a:spcPts val="500"/>
              </a:spcBef>
              <a:buFont typeface="Corbel" panose="020B0503020204020204" pitchFamily="34" charset="0"/>
              <a:buChar char="-"/>
              <a:defRPr sz="2000" kern="1200">
                <a:solidFill>
                  <a:schemeClr val="tx1"/>
                </a:solidFill>
                <a:latin typeface="+mn-lt"/>
                <a:ea typeface="+mn-ea"/>
                <a:cs typeface="+mn-cs"/>
              </a:defRPr>
            </a:lvl3pPr>
            <a:lvl4pPr marL="864000" indent="-180000" algn="l" defTabSz="914400" rtl="0" eaLnBrk="1" latinLnBrk="0" hangingPunct="1">
              <a:lnSpc>
                <a:spcPct val="90000"/>
              </a:lnSpc>
              <a:spcBef>
                <a:spcPts val="500"/>
              </a:spcBef>
              <a:buFont typeface="Corbel" panose="020B0503020204020204" pitchFamily="34" charset="0"/>
              <a:buChar char="-"/>
              <a:defRPr sz="2000" kern="1200">
                <a:solidFill>
                  <a:schemeClr val="tx1"/>
                </a:solidFill>
                <a:latin typeface="+mn-lt"/>
                <a:ea typeface="+mn-ea"/>
                <a:cs typeface="+mn-cs"/>
              </a:defRPr>
            </a:lvl4pPr>
            <a:lvl5pPr marL="1062000" indent="-179388" algn="l" defTabSz="914400" rtl="0" eaLnBrk="1" latinLnBrk="0" hangingPunct="1">
              <a:lnSpc>
                <a:spcPct val="90000"/>
              </a:lnSpc>
              <a:spcBef>
                <a:spcPts val="500"/>
              </a:spcBef>
              <a:buFont typeface="Corbel" panose="020B0503020204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2400" dirty="0"/>
              <a:t>Steg 4. </a:t>
            </a:r>
            <a:br>
              <a:rPr lang="sv-SE" sz="2400" dirty="0"/>
            </a:br>
            <a:r>
              <a:rPr lang="sv-SE" sz="2400" dirty="0"/>
              <a:t>Presentera resultatet från prioriteringen via menti.com</a:t>
            </a:r>
          </a:p>
          <a:p>
            <a:endParaRPr lang="sv-SE" dirty="0"/>
          </a:p>
        </p:txBody>
      </p:sp>
    </p:spTree>
    <p:extLst>
      <p:ext uri="{BB962C8B-B14F-4D97-AF65-F5344CB8AC3E}">
        <p14:creationId xmlns:p14="http://schemas.microsoft.com/office/powerpoint/2010/main" val="36781368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p:cNvSpPr/>
          <p:nvPr/>
        </p:nvSpPr>
        <p:spPr>
          <a:xfrm>
            <a:off x="1967641" y="127193"/>
            <a:ext cx="8280920" cy="5544616"/>
          </a:xfrm>
          <a:prstGeom prst="rect">
            <a:avLst/>
          </a:prstGeom>
          <a:solidFill>
            <a:schemeClr val="bg1">
              <a:alpha val="93000"/>
            </a:schemeClr>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sv-SE" sz="1801">
              <a:solidFill>
                <a:prstClr val="white"/>
              </a:solidFill>
              <a:latin typeface="Calibri"/>
            </a:endParaRPr>
          </a:p>
        </p:txBody>
      </p:sp>
      <p:sp>
        <p:nvSpPr>
          <p:cNvPr id="7" name="Rubrik 1">
            <a:extLst>
              <a:ext uri="{FF2B5EF4-FFF2-40B4-BE49-F238E27FC236}">
                <a16:creationId xmlns:a16="http://schemas.microsoft.com/office/drawing/2014/main" id="{71BD121F-87FC-671F-7158-B26DB3CDF2BB}"/>
              </a:ext>
            </a:extLst>
          </p:cNvPr>
          <p:cNvSpPr txBox="1">
            <a:spLocks/>
          </p:cNvSpPr>
          <p:nvPr/>
        </p:nvSpPr>
        <p:spPr>
          <a:xfrm>
            <a:off x="269998" y="317798"/>
            <a:ext cx="11664000" cy="1496934"/>
          </a:xfrm>
          <a:prstGeom prst="rect">
            <a:avLst/>
          </a:prstGeom>
        </p:spPr>
        <p:txBody>
          <a:bodyPr/>
          <a:lstStyle>
            <a:lvl1pPr algn="l" defTabSz="914400" rtl="0" eaLnBrk="1" latinLnBrk="0" hangingPunct="1">
              <a:lnSpc>
                <a:spcPct val="100000"/>
              </a:lnSpc>
              <a:spcBef>
                <a:spcPct val="0"/>
              </a:spcBef>
              <a:buNone/>
              <a:defRPr sz="4400" b="1" kern="1200">
                <a:solidFill>
                  <a:schemeClr val="tx1"/>
                </a:solidFill>
                <a:latin typeface="+mj-lt"/>
                <a:ea typeface="+mj-ea"/>
                <a:cs typeface="+mj-cs"/>
              </a:defRPr>
            </a:lvl1pPr>
          </a:lstStyle>
          <a:p>
            <a:r>
              <a:rPr lang="sv-SE" sz="4000" dirty="0">
                <a:latin typeface="+mj-lt"/>
                <a:ea typeface="+mj-ea"/>
                <a:cs typeface="+mj-cs"/>
              </a:rPr>
              <a:t>Analysera prioriterade utvecklingsområden</a:t>
            </a:r>
          </a:p>
          <a:p>
            <a:endParaRPr lang="sv-SE" sz="4000" dirty="0"/>
          </a:p>
        </p:txBody>
      </p:sp>
      <p:sp>
        <p:nvSpPr>
          <p:cNvPr id="8" name="Platshållare för innehåll 2">
            <a:extLst>
              <a:ext uri="{FF2B5EF4-FFF2-40B4-BE49-F238E27FC236}">
                <a16:creationId xmlns:a16="http://schemas.microsoft.com/office/drawing/2014/main" id="{34105AE9-10ED-3132-93CC-B7F00E6EFCFA}"/>
              </a:ext>
            </a:extLst>
          </p:cNvPr>
          <p:cNvSpPr txBox="1">
            <a:spLocks/>
          </p:cNvSpPr>
          <p:nvPr/>
        </p:nvSpPr>
        <p:spPr>
          <a:xfrm>
            <a:off x="270000" y="1178197"/>
            <a:ext cx="11406185" cy="4863600"/>
          </a:xfrm>
          <a:prstGeom prst="rect">
            <a:avLst/>
          </a:prstGeom>
        </p:spPr>
        <p:txBody>
          <a:bodyPr/>
          <a:lstStyle>
            <a:lvl1pPr marL="269875" indent="-269875" algn="l" defTabSz="914400" rtl="0" eaLnBrk="1" latinLnBrk="0" hangingPunct="1">
              <a:lnSpc>
                <a:spcPct val="100000"/>
              </a:lnSpc>
              <a:spcBef>
                <a:spcPts val="1800"/>
              </a:spcBef>
              <a:buSzPct val="100000"/>
              <a:buFont typeface="Arial" panose="020B0604020202020204" pitchFamily="34" charset="0"/>
              <a:buChar char="•"/>
              <a:defRPr sz="2400" kern="1200">
                <a:solidFill>
                  <a:schemeClr val="tx1"/>
                </a:solidFill>
                <a:latin typeface="+mn-lt"/>
                <a:ea typeface="+mn-ea"/>
                <a:cs typeface="+mn-cs"/>
              </a:defRPr>
            </a:lvl1pPr>
            <a:lvl2pPr marL="486000" indent="-180000" algn="l" defTabSz="914400" rtl="0" eaLnBrk="1" latinLnBrk="0" hangingPunct="1">
              <a:lnSpc>
                <a:spcPct val="90000"/>
              </a:lnSpc>
              <a:spcBef>
                <a:spcPts val="500"/>
              </a:spcBef>
              <a:buFont typeface="Corbel" panose="020B0503020204020204" pitchFamily="34" charset="0"/>
              <a:buChar char="-"/>
              <a:defRPr sz="2400" kern="1200">
                <a:solidFill>
                  <a:schemeClr val="tx1"/>
                </a:solidFill>
                <a:latin typeface="+mn-lt"/>
                <a:ea typeface="+mn-ea"/>
                <a:cs typeface="+mn-cs"/>
              </a:defRPr>
            </a:lvl2pPr>
            <a:lvl3pPr marL="684000" indent="-180975" algn="l" defTabSz="914400" rtl="0" eaLnBrk="1" latinLnBrk="0" hangingPunct="1">
              <a:lnSpc>
                <a:spcPct val="90000"/>
              </a:lnSpc>
              <a:spcBef>
                <a:spcPts val="500"/>
              </a:spcBef>
              <a:buFont typeface="Corbel" panose="020B0503020204020204" pitchFamily="34" charset="0"/>
              <a:buChar char="-"/>
              <a:defRPr sz="2000" kern="1200">
                <a:solidFill>
                  <a:schemeClr val="tx1"/>
                </a:solidFill>
                <a:latin typeface="+mn-lt"/>
                <a:ea typeface="+mn-ea"/>
                <a:cs typeface="+mn-cs"/>
              </a:defRPr>
            </a:lvl3pPr>
            <a:lvl4pPr marL="864000" indent="-180000" algn="l" defTabSz="914400" rtl="0" eaLnBrk="1" latinLnBrk="0" hangingPunct="1">
              <a:lnSpc>
                <a:spcPct val="90000"/>
              </a:lnSpc>
              <a:spcBef>
                <a:spcPts val="500"/>
              </a:spcBef>
              <a:buFont typeface="Corbel" panose="020B0503020204020204" pitchFamily="34" charset="0"/>
              <a:buChar char="-"/>
              <a:defRPr sz="2000" kern="1200">
                <a:solidFill>
                  <a:schemeClr val="tx1"/>
                </a:solidFill>
                <a:latin typeface="+mn-lt"/>
                <a:ea typeface="+mn-ea"/>
                <a:cs typeface="+mn-cs"/>
              </a:defRPr>
            </a:lvl4pPr>
            <a:lvl5pPr marL="1062000" indent="-179388" algn="l" defTabSz="914400" rtl="0" eaLnBrk="1" latinLnBrk="0" hangingPunct="1">
              <a:lnSpc>
                <a:spcPct val="90000"/>
              </a:lnSpc>
              <a:spcBef>
                <a:spcPts val="500"/>
              </a:spcBef>
              <a:buFont typeface="Corbel" panose="020B0503020204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None/>
            </a:pPr>
            <a:r>
              <a:rPr lang="sv-SE" b="1" dirty="0"/>
              <a:t>Reflektera i smågrupper (3 - 5 kollegor): </a:t>
            </a:r>
          </a:p>
          <a:p>
            <a:r>
              <a:rPr lang="sv-SE" dirty="0"/>
              <a:t>Dela ut de prioriterade utvecklingsområden till grupperna att analysera med hjälp av analysverktyget. Utse någon som är tidtagare och någon som antecknar. </a:t>
            </a:r>
            <a:br>
              <a:rPr lang="sv-SE" dirty="0"/>
            </a:br>
            <a:endParaRPr lang="sv-SE" dirty="0"/>
          </a:p>
          <a:p>
            <a:pPr marL="914377" lvl="1" indent="-457189">
              <a:buFont typeface="+mj-lt"/>
              <a:buAutoNum type="arabicPeriod"/>
            </a:pPr>
            <a:r>
              <a:rPr lang="sv-SE" dirty="0"/>
              <a:t>Önskat läge: Hur vill vi ha det? Tid cirka 10 minuter.</a:t>
            </a:r>
          </a:p>
          <a:p>
            <a:pPr marL="914377" lvl="1" indent="-457189">
              <a:buFont typeface="+mj-lt"/>
              <a:buAutoNum type="arabicPeriod"/>
            </a:pPr>
            <a:r>
              <a:rPr lang="sv-SE" dirty="0"/>
              <a:t>Nuläge: Hur kommer det sig att det ser ut som det gör? Tid cirka 5 minuter.</a:t>
            </a:r>
          </a:p>
          <a:p>
            <a:pPr marL="914377" lvl="1" indent="-457189">
              <a:buFont typeface="+mj-lt"/>
              <a:buAutoNum type="arabicPeriod"/>
            </a:pPr>
            <a:r>
              <a:rPr lang="sv-SE" dirty="0"/>
              <a:t>Hinder och Resurser: Gå kort igenom dessa rutor. Viktigast är att fokusera på rutorna Önskat läge och Aktiviteter. </a:t>
            </a:r>
          </a:p>
          <a:p>
            <a:pPr marL="914377" lvl="1" indent="-457189">
              <a:buFont typeface="+mj-lt"/>
              <a:buAutoNum type="arabicPeriod"/>
            </a:pPr>
            <a:r>
              <a:rPr lang="sv-SE" dirty="0"/>
              <a:t>Aktiviteter: Vad behöver vi göra för att gå från nuläget till önskat läge? Tid cirka 15 minuter.</a:t>
            </a:r>
          </a:p>
          <a:p>
            <a:pPr marL="914377" lvl="1" indent="-457189">
              <a:buFont typeface="+mj-lt"/>
              <a:buAutoNum type="arabicPeriod"/>
            </a:pPr>
            <a:r>
              <a:rPr lang="sv-SE" dirty="0"/>
              <a:t>Dela era reflektioner i storgruppen. Tid cirka 15 minuter.</a:t>
            </a:r>
          </a:p>
          <a:p>
            <a:pPr marL="914377" lvl="1" indent="-457189">
              <a:buFont typeface="+mj-lt"/>
              <a:buAutoNum type="arabicPeriod"/>
            </a:pPr>
            <a:r>
              <a:rPr lang="sv-SE" dirty="0"/>
              <a:t>Lämna in era anteckningar till din chef. Anteckningarna blir underlag till handlingsplan. </a:t>
            </a:r>
          </a:p>
          <a:p>
            <a:endParaRPr lang="sv-SE" sz="3200" dirty="0"/>
          </a:p>
        </p:txBody>
      </p:sp>
    </p:spTree>
    <p:extLst>
      <p:ext uri="{BB962C8B-B14F-4D97-AF65-F5344CB8AC3E}">
        <p14:creationId xmlns:p14="http://schemas.microsoft.com/office/powerpoint/2010/main" val="39714190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ktangel med rundade hörn 3"/>
          <p:cNvSpPr/>
          <p:nvPr/>
        </p:nvSpPr>
        <p:spPr>
          <a:xfrm>
            <a:off x="4670763" y="981518"/>
            <a:ext cx="4017525" cy="2588681"/>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buNone/>
            </a:pPr>
            <a:r>
              <a:rPr lang="sv-SE" sz="675" b="1" dirty="0">
                <a:solidFill>
                  <a:schemeClr val="tx1"/>
                </a:solidFill>
              </a:rPr>
              <a:t>2) FÖRSTÅ NULÄGET: Vad är orsaken till nuläget? Analysera och förstå! </a:t>
            </a:r>
          </a:p>
          <a:p>
            <a:pPr algn="ctr">
              <a:buNone/>
            </a:pPr>
            <a:endParaRPr lang="sv-SE" sz="675" dirty="0">
              <a:solidFill>
                <a:schemeClr val="tx1"/>
              </a:solidFill>
            </a:endParaRPr>
          </a:p>
          <a:p>
            <a:pPr algn="ctr">
              <a:buNone/>
            </a:pPr>
            <a:endParaRPr lang="sv-SE" sz="675" dirty="0">
              <a:solidFill>
                <a:schemeClr val="tx1"/>
              </a:solidFill>
            </a:endParaRPr>
          </a:p>
          <a:p>
            <a:pPr algn="ctr"/>
            <a:endParaRPr lang="sv-SE" sz="675" dirty="0">
              <a:solidFill>
                <a:schemeClr val="tx1"/>
              </a:solidFill>
            </a:endParaRPr>
          </a:p>
          <a:p>
            <a:pPr algn="ctr">
              <a:buNone/>
            </a:pPr>
            <a:endParaRPr lang="sv-SE" sz="675" dirty="0">
              <a:solidFill>
                <a:schemeClr val="tx1"/>
              </a:solidFill>
            </a:endParaRPr>
          </a:p>
        </p:txBody>
      </p:sp>
      <p:sp>
        <p:nvSpPr>
          <p:cNvPr id="8" name="Rektangel med rundade hörn 7"/>
          <p:cNvSpPr/>
          <p:nvPr/>
        </p:nvSpPr>
        <p:spPr>
          <a:xfrm>
            <a:off x="143340" y="953987"/>
            <a:ext cx="4414147" cy="2650469"/>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buNone/>
            </a:pPr>
            <a:r>
              <a:rPr lang="sv-SE" sz="675" b="1" dirty="0">
                <a:solidFill>
                  <a:schemeClr val="tx1"/>
                </a:solidFill>
              </a:rPr>
              <a:t> 1. ÖNSKAT LÄGE: Hur vill vi att det ska bli? Vilka är målen på kort- och lång sikt? </a:t>
            </a:r>
            <a:endParaRPr lang="sv-SE" sz="675" dirty="0">
              <a:solidFill>
                <a:schemeClr val="tx1"/>
              </a:solidFill>
            </a:endParaRPr>
          </a:p>
        </p:txBody>
      </p:sp>
      <p:sp>
        <p:nvSpPr>
          <p:cNvPr id="10" name="Rektangel med rundade hörn 9"/>
          <p:cNvSpPr/>
          <p:nvPr/>
        </p:nvSpPr>
        <p:spPr>
          <a:xfrm>
            <a:off x="143340" y="3701096"/>
            <a:ext cx="4224469" cy="2992267"/>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hangingPunct="0">
              <a:buNone/>
            </a:pPr>
            <a:r>
              <a:rPr lang="sv-SE" sz="675" b="1" dirty="0">
                <a:solidFill>
                  <a:schemeClr val="tx1"/>
                </a:solidFill>
              </a:rPr>
              <a:t>4) RESURSER: Vilka resurser har vi (t.ex. tid, stöd, engagemang, kompetens)? Vilka resurser skulle vi behöva? </a:t>
            </a:r>
            <a:endParaRPr lang="sv-SE" sz="675" dirty="0">
              <a:solidFill>
                <a:schemeClr val="tx1"/>
              </a:solidFill>
            </a:endParaRPr>
          </a:p>
        </p:txBody>
      </p:sp>
      <p:sp>
        <p:nvSpPr>
          <p:cNvPr id="12" name="Rektangel med rundade hörn 11"/>
          <p:cNvSpPr/>
          <p:nvPr/>
        </p:nvSpPr>
        <p:spPr>
          <a:xfrm>
            <a:off x="8952930" y="3749099"/>
            <a:ext cx="3066993" cy="2944263"/>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hangingPunct="0">
              <a:buNone/>
            </a:pPr>
            <a:r>
              <a:rPr lang="sv-SE" sz="675" b="1" dirty="0">
                <a:solidFill>
                  <a:schemeClr val="tx1"/>
                </a:solidFill>
              </a:rPr>
              <a:t>6) FÖLJ UPP och UTVÄRDERA: Hur ska vi följa upp och utvärdera att aktiviteterna når önskat resultat?</a:t>
            </a:r>
          </a:p>
        </p:txBody>
      </p:sp>
      <p:sp>
        <p:nvSpPr>
          <p:cNvPr id="2" name="Rektangel med rundade hörn 1"/>
          <p:cNvSpPr/>
          <p:nvPr/>
        </p:nvSpPr>
        <p:spPr>
          <a:xfrm>
            <a:off x="285943" y="264691"/>
            <a:ext cx="1585588" cy="384639"/>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r>
              <a:rPr lang="sv-SE" sz="1600" dirty="0"/>
              <a:t>Analysverktyg</a:t>
            </a:r>
          </a:p>
        </p:txBody>
      </p:sp>
      <p:sp>
        <p:nvSpPr>
          <p:cNvPr id="11" name="Rektangel med rundade hörn 10"/>
          <p:cNvSpPr/>
          <p:nvPr/>
        </p:nvSpPr>
        <p:spPr>
          <a:xfrm>
            <a:off x="4475415" y="3712742"/>
            <a:ext cx="4369909" cy="2980621"/>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hangingPunct="0">
              <a:buNone/>
            </a:pPr>
            <a:r>
              <a:rPr lang="sv-SE" sz="675" b="1" dirty="0">
                <a:solidFill>
                  <a:schemeClr val="tx1"/>
                </a:solidFill>
              </a:rPr>
              <a:t>5) AKTIVITETER: Vad behöver vi göra för att nå målen på kort och lång sikt? Fokus på lösningar och aktiviteter:</a:t>
            </a:r>
          </a:p>
          <a:p>
            <a:pPr hangingPunct="0">
              <a:buNone/>
            </a:pPr>
            <a:endParaRPr lang="sv-SE" sz="675" b="1" dirty="0">
              <a:solidFill>
                <a:schemeClr val="tx1"/>
              </a:solidFill>
            </a:endParaRPr>
          </a:p>
          <a:p>
            <a:pPr hangingPunct="0">
              <a:buNone/>
            </a:pPr>
            <a:r>
              <a:rPr lang="sv-SE" sz="675" b="1" dirty="0">
                <a:solidFill>
                  <a:schemeClr val="tx1"/>
                </a:solidFill>
              </a:rPr>
              <a:t>Vad kan var och en göra?</a:t>
            </a:r>
          </a:p>
          <a:p>
            <a:pPr hangingPunct="0">
              <a:buNone/>
            </a:pPr>
            <a:endParaRPr lang="sv-SE" sz="675" b="1" dirty="0">
              <a:solidFill>
                <a:schemeClr val="tx1"/>
              </a:solidFill>
            </a:endParaRPr>
          </a:p>
          <a:p>
            <a:pPr hangingPunct="0">
              <a:buNone/>
            </a:pPr>
            <a:endParaRPr lang="sv-SE" sz="675" b="1" dirty="0">
              <a:solidFill>
                <a:schemeClr val="tx1"/>
              </a:solidFill>
            </a:endParaRPr>
          </a:p>
          <a:p>
            <a:pPr hangingPunct="0">
              <a:buNone/>
            </a:pPr>
            <a:endParaRPr lang="sv-SE" sz="675" b="1" dirty="0">
              <a:solidFill>
                <a:schemeClr val="tx1"/>
              </a:solidFill>
            </a:endParaRPr>
          </a:p>
          <a:p>
            <a:pPr hangingPunct="0">
              <a:buNone/>
            </a:pPr>
            <a:endParaRPr lang="sv-SE" sz="675" b="1" dirty="0">
              <a:solidFill>
                <a:schemeClr val="tx1"/>
              </a:solidFill>
            </a:endParaRPr>
          </a:p>
          <a:p>
            <a:pPr hangingPunct="0">
              <a:buNone/>
            </a:pPr>
            <a:r>
              <a:rPr lang="sv-SE" sz="675" b="1" dirty="0">
                <a:solidFill>
                  <a:schemeClr val="tx1"/>
                </a:solidFill>
              </a:rPr>
              <a:t>Vad kan vi som grupp göra?</a:t>
            </a:r>
          </a:p>
          <a:p>
            <a:pPr hangingPunct="0">
              <a:buNone/>
            </a:pPr>
            <a:endParaRPr lang="sv-SE" sz="675" b="1" dirty="0">
              <a:solidFill>
                <a:schemeClr val="tx1"/>
              </a:solidFill>
            </a:endParaRPr>
          </a:p>
          <a:p>
            <a:pPr hangingPunct="0">
              <a:buNone/>
            </a:pPr>
            <a:endParaRPr lang="sv-SE" sz="675" b="1" dirty="0">
              <a:solidFill>
                <a:schemeClr val="tx1"/>
              </a:solidFill>
            </a:endParaRPr>
          </a:p>
          <a:p>
            <a:pPr hangingPunct="0">
              <a:buNone/>
            </a:pPr>
            <a:endParaRPr lang="sv-SE" sz="675" b="1" dirty="0">
              <a:solidFill>
                <a:schemeClr val="tx1"/>
              </a:solidFill>
            </a:endParaRPr>
          </a:p>
          <a:p>
            <a:pPr hangingPunct="0">
              <a:buNone/>
            </a:pPr>
            <a:endParaRPr lang="sv-SE" sz="675" b="1" dirty="0">
              <a:solidFill>
                <a:schemeClr val="tx1"/>
              </a:solidFill>
            </a:endParaRPr>
          </a:p>
          <a:p>
            <a:pPr hangingPunct="0">
              <a:buNone/>
            </a:pPr>
            <a:endParaRPr lang="sv-SE" sz="675" b="1" dirty="0">
              <a:solidFill>
                <a:schemeClr val="tx1"/>
              </a:solidFill>
            </a:endParaRPr>
          </a:p>
          <a:p>
            <a:pPr hangingPunct="0">
              <a:buNone/>
            </a:pPr>
            <a:r>
              <a:rPr lang="sv-SE" sz="675" b="1" dirty="0">
                <a:solidFill>
                  <a:schemeClr val="tx1"/>
                </a:solidFill>
              </a:rPr>
              <a:t>Vad kan vår chef göra?</a:t>
            </a:r>
          </a:p>
          <a:p>
            <a:pPr hangingPunct="0">
              <a:buNone/>
            </a:pPr>
            <a:endParaRPr lang="sv-SE" sz="675" b="1" dirty="0">
              <a:solidFill>
                <a:schemeClr val="tx1"/>
              </a:solidFill>
            </a:endParaRPr>
          </a:p>
          <a:p>
            <a:pPr hangingPunct="0">
              <a:buNone/>
            </a:pPr>
            <a:endParaRPr lang="sv-SE" sz="675" b="1" dirty="0">
              <a:solidFill>
                <a:schemeClr val="tx1"/>
              </a:solidFill>
            </a:endParaRPr>
          </a:p>
          <a:p>
            <a:pPr hangingPunct="0">
              <a:buNone/>
            </a:pPr>
            <a:endParaRPr lang="sv-SE" sz="675" b="1" dirty="0">
              <a:solidFill>
                <a:schemeClr val="tx1"/>
              </a:solidFill>
            </a:endParaRPr>
          </a:p>
          <a:p>
            <a:pPr hangingPunct="0">
              <a:buNone/>
            </a:pPr>
            <a:endParaRPr lang="sv-SE" sz="675" b="1" dirty="0">
              <a:solidFill>
                <a:schemeClr val="tx1"/>
              </a:solidFill>
            </a:endParaRPr>
          </a:p>
          <a:p>
            <a:pPr hangingPunct="0">
              <a:buNone/>
            </a:pPr>
            <a:endParaRPr lang="sv-SE" sz="675" b="1" dirty="0">
              <a:solidFill>
                <a:schemeClr val="tx1"/>
              </a:solidFill>
            </a:endParaRPr>
          </a:p>
          <a:p>
            <a:pPr hangingPunct="0">
              <a:buNone/>
            </a:pPr>
            <a:r>
              <a:rPr lang="sv-SE" sz="675" b="1" dirty="0">
                <a:solidFill>
                  <a:schemeClr val="tx1"/>
                </a:solidFill>
              </a:rPr>
              <a:t>Vad behöver kommuniceras/hanteras på högre nivå eller funktion?</a:t>
            </a:r>
            <a:endParaRPr lang="sv-SE" sz="675" dirty="0">
              <a:solidFill>
                <a:schemeClr val="tx1"/>
              </a:solidFill>
            </a:endParaRPr>
          </a:p>
        </p:txBody>
      </p:sp>
      <p:sp>
        <p:nvSpPr>
          <p:cNvPr id="13" name="Textruta 2"/>
          <p:cNvSpPr txBox="1">
            <a:spLocks noChangeArrowheads="1"/>
          </p:cNvSpPr>
          <p:nvPr/>
        </p:nvSpPr>
        <p:spPr bwMode="auto">
          <a:xfrm>
            <a:off x="9936427" y="288975"/>
            <a:ext cx="2151567" cy="36035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r>
              <a:rPr lang="sv-SE" sz="700" dirty="0">
                <a:latin typeface="Calibri" panose="020F0502020204030204" pitchFamily="34" charset="0"/>
                <a:ea typeface="MS Mincho"/>
                <a:cs typeface="Arial" panose="020B0604020202020204" pitchFamily="34" charset="0"/>
              </a:rPr>
              <a:t>Version 1.0. Ansvarig: Personalavdelningen, </a:t>
            </a:r>
            <a:br>
              <a:rPr lang="sv-SE" sz="700" dirty="0">
                <a:latin typeface="Calibri" panose="020F0502020204030204" pitchFamily="34" charset="0"/>
                <a:ea typeface="MS Mincho"/>
                <a:cs typeface="Arial" panose="020B0604020202020204" pitchFamily="34" charset="0"/>
              </a:rPr>
            </a:br>
            <a:r>
              <a:rPr lang="sv-SE" sz="700" dirty="0">
                <a:latin typeface="Calibri" panose="020F0502020204030204" pitchFamily="34" charset="0"/>
                <a:ea typeface="MS Mincho"/>
                <a:cs typeface="Arial" panose="020B0604020202020204" pitchFamily="34" charset="0"/>
              </a:rPr>
              <a:t>HR-enheten. Senast justerad: 2021-09-16</a:t>
            </a:r>
            <a:endParaRPr lang="sv-SE" sz="1100" dirty="0">
              <a:latin typeface="Calibri" panose="020F0502020204030204" pitchFamily="34" charset="0"/>
              <a:ea typeface="MS Mincho"/>
              <a:cs typeface="Arial" panose="020B0604020202020204" pitchFamily="34" charset="0"/>
            </a:endParaRPr>
          </a:p>
        </p:txBody>
      </p:sp>
      <p:pic>
        <p:nvPicPr>
          <p:cNvPr id="14" name="Bildobjekt 13" descr="untitled"/>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08236" y="200132"/>
            <a:ext cx="1582105" cy="476627"/>
          </a:xfrm>
          <a:prstGeom prst="rect">
            <a:avLst/>
          </a:prstGeom>
          <a:noFill/>
        </p:spPr>
      </p:pic>
      <p:sp>
        <p:nvSpPr>
          <p:cNvPr id="9" name="Rektangel med rundade hörn 8"/>
          <p:cNvSpPr/>
          <p:nvPr/>
        </p:nvSpPr>
        <p:spPr>
          <a:xfrm>
            <a:off x="8784299" y="953987"/>
            <a:ext cx="3278355" cy="2709148"/>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buNone/>
            </a:pPr>
            <a:r>
              <a:rPr lang="sv-SE" sz="675" b="1" dirty="0">
                <a:solidFill>
                  <a:schemeClr val="tx1"/>
                </a:solidFill>
              </a:rPr>
              <a:t>3) HINDER: Vad hindrar er? Vad kan hindra på väg mot det önskade läget?</a:t>
            </a:r>
          </a:p>
          <a:p>
            <a:pPr>
              <a:buNone/>
            </a:pPr>
            <a:endParaRPr lang="sv-SE" sz="675" b="1" dirty="0">
              <a:solidFill>
                <a:schemeClr val="tx1"/>
              </a:solidFill>
            </a:endParaRPr>
          </a:p>
          <a:p>
            <a:pPr>
              <a:buNone/>
            </a:pPr>
            <a:endParaRPr lang="sv-SE" sz="675" b="1" dirty="0">
              <a:solidFill>
                <a:schemeClr val="tx1"/>
              </a:solidFill>
            </a:endParaRPr>
          </a:p>
          <a:p>
            <a:pPr>
              <a:buNone/>
            </a:pPr>
            <a:endParaRPr lang="sv-SE" sz="675" b="1" dirty="0">
              <a:solidFill>
                <a:schemeClr val="tx1"/>
              </a:solidFill>
            </a:endParaRPr>
          </a:p>
          <a:p>
            <a:pPr>
              <a:buNone/>
            </a:pPr>
            <a:endParaRPr lang="sv-SE" sz="675" b="1" dirty="0">
              <a:solidFill>
                <a:schemeClr val="tx1"/>
              </a:solidFill>
            </a:endParaRPr>
          </a:p>
          <a:p>
            <a:pPr>
              <a:buNone/>
            </a:pPr>
            <a:endParaRPr lang="sv-SE" sz="675" b="1" dirty="0">
              <a:solidFill>
                <a:schemeClr val="tx1"/>
              </a:solidFill>
            </a:endParaRPr>
          </a:p>
          <a:p>
            <a:pPr>
              <a:buNone/>
            </a:pPr>
            <a:endParaRPr lang="sv-SE" sz="675" b="1" dirty="0">
              <a:solidFill>
                <a:schemeClr val="tx1"/>
              </a:solidFill>
            </a:endParaRPr>
          </a:p>
          <a:p>
            <a:pPr>
              <a:buNone/>
            </a:pPr>
            <a:endParaRPr lang="sv-SE" sz="675" b="1" dirty="0">
              <a:solidFill>
                <a:schemeClr val="tx1"/>
              </a:solidFill>
            </a:endParaRPr>
          </a:p>
          <a:p>
            <a:pPr>
              <a:buNone/>
            </a:pPr>
            <a:endParaRPr lang="sv-SE" sz="675" b="1" dirty="0">
              <a:solidFill>
                <a:schemeClr val="tx1"/>
              </a:solidFill>
            </a:endParaRPr>
          </a:p>
          <a:p>
            <a:pPr>
              <a:buNone/>
            </a:pPr>
            <a:r>
              <a:rPr lang="sv-SE" sz="675" b="1" dirty="0">
                <a:solidFill>
                  <a:schemeClr val="tx1"/>
                </a:solidFill>
              </a:rPr>
              <a:t>Tankar om hur vi kan komma över hindren?</a:t>
            </a:r>
          </a:p>
        </p:txBody>
      </p:sp>
      <p:sp>
        <p:nvSpPr>
          <p:cNvPr id="5" name="textruta 4"/>
          <p:cNvSpPr txBox="1"/>
          <p:nvPr/>
        </p:nvSpPr>
        <p:spPr>
          <a:xfrm>
            <a:off x="2067014" y="242182"/>
            <a:ext cx="5186035" cy="256545"/>
          </a:xfrm>
          <a:prstGeom prst="rect">
            <a:avLst/>
          </a:prstGeom>
          <a:noFill/>
        </p:spPr>
        <p:txBody>
          <a:bodyPr wrap="none" rtlCol="0">
            <a:spAutoFit/>
          </a:bodyPr>
          <a:lstStyle/>
          <a:p>
            <a:pPr>
              <a:buNone/>
            </a:pPr>
            <a:r>
              <a:rPr lang="sv-SE" sz="1000" dirty="0"/>
              <a:t>UTVECKLINGSOMRÅDE: </a:t>
            </a:r>
            <a:r>
              <a:rPr lang="sv-SE" sz="1067" dirty="0"/>
              <a:t>______________________________________________</a:t>
            </a:r>
            <a:endParaRPr lang="sv-SE" sz="1000" dirty="0"/>
          </a:p>
        </p:txBody>
      </p:sp>
      <p:sp>
        <p:nvSpPr>
          <p:cNvPr id="15" name="textruta 14"/>
          <p:cNvSpPr txBox="1"/>
          <p:nvPr/>
        </p:nvSpPr>
        <p:spPr>
          <a:xfrm>
            <a:off x="2063553" y="514875"/>
            <a:ext cx="5264583" cy="246221"/>
          </a:xfrm>
          <a:prstGeom prst="rect">
            <a:avLst/>
          </a:prstGeom>
          <a:noFill/>
        </p:spPr>
        <p:txBody>
          <a:bodyPr wrap="none" rtlCol="0">
            <a:spAutoFit/>
          </a:bodyPr>
          <a:lstStyle/>
          <a:p>
            <a:pPr>
              <a:buNone/>
            </a:pPr>
            <a:r>
              <a:rPr lang="sv-SE" sz="1000" dirty="0"/>
              <a:t>GRUPPENS NAMN: _______________________________DATUM:________________</a:t>
            </a:r>
          </a:p>
        </p:txBody>
      </p:sp>
    </p:spTree>
    <p:extLst>
      <p:ext uri="{BB962C8B-B14F-4D97-AF65-F5344CB8AC3E}">
        <p14:creationId xmlns:p14="http://schemas.microsoft.com/office/powerpoint/2010/main" val="28935680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1">
            <a:extLst>
              <a:ext uri="{FF2B5EF4-FFF2-40B4-BE49-F238E27FC236}">
                <a16:creationId xmlns:a16="http://schemas.microsoft.com/office/drawing/2014/main" id="{C48DB2F2-4C36-2BA9-95AF-2B967DF3FDF3}"/>
              </a:ext>
            </a:extLst>
          </p:cNvPr>
          <p:cNvSpPr txBox="1">
            <a:spLocks/>
          </p:cNvSpPr>
          <p:nvPr/>
        </p:nvSpPr>
        <p:spPr>
          <a:xfrm>
            <a:off x="269998" y="317798"/>
            <a:ext cx="11664000" cy="720000"/>
          </a:xfrm>
          <a:prstGeom prst="rect">
            <a:avLst/>
          </a:prstGeom>
        </p:spPr>
        <p:txBody>
          <a:bodyPr vert="horz" lIns="0" tIns="0" rIns="0" bIns="0" rtlCol="0" anchor="t" anchorCtr="0">
            <a:normAutofit/>
          </a:bodyPr>
          <a:lstStyle>
            <a:lvl1pPr algn="l" defTabSz="914400" rtl="0" eaLnBrk="1" latinLnBrk="0" hangingPunct="1">
              <a:lnSpc>
                <a:spcPct val="100000"/>
              </a:lnSpc>
              <a:spcBef>
                <a:spcPct val="0"/>
              </a:spcBef>
              <a:buNone/>
              <a:defRPr sz="4400" b="1" kern="1200">
                <a:solidFill>
                  <a:schemeClr val="tx1"/>
                </a:solidFill>
                <a:latin typeface="+mj-lt"/>
                <a:ea typeface="+mj-ea"/>
                <a:cs typeface="+mj-cs"/>
              </a:defRPr>
            </a:lvl1pPr>
          </a:lstStyle>
          <a:p>
            <a:r>
              <a:rPr lang="sv-SE" sz="4400" dirty="0"/>
              <a:t>Analysen blir underlag till handlingsplan</a:t>
            </a:r>
            <a:endParaRPr lang="sv-SE" dirty="0"/>
          </a:p>
        </p:txBody>
      </p:sp>
      <p:sp>
        <p:nvSpPr>
          <p:cNvPr id="5" name="Platshållare för innehåll 2">
            <a:extLst>
              <a:ext uri="{FF2B5EF4-FFF2-40B4-BE49-F238E27FC236}">
                <a16:creationId xmlns:a16="http://schemas.microsoft.com/office/drawing/2014/main" id="{9984BFFB-3248-6E03-EF53-D133F8E65E12}"/>
              </a:ext>
            </a:extLst>
          </p:cNvPr>
          <p:cNvSpPr txBox="1">
            <a:spLocks/>
          </p:cNvSpPr>
          <p:nvPr/>
        </p:nvSpPr>
        <p:spPr>
          <a:xfrm>
            <a:off x="270000" y="1178197"/>
            <a:ext cx="11663998" cy="4863600"/>
          </a:xfrm>
          <a:prstGeom prst="rect">
            <a:avLst/>
          </a:prstGeom>
        </p:spPr>
        <p:txBody>
          <a:bodyPr/>
          <a:lstStyle>
            <a:lvl1pPr marL="269875" indent="-269875" algn="l" defTabSz="914400" rtl="0" eaLnBrk="1" latinLnBrk="0" hangingPunct="1">
              <a:lnSpc>
                <a:spcPct val="100000"/>
              </a:lnSpc>
              <a:spcBef>
                <a:spcPts val="1800"/>
              </a:spcBef>
              <a:buSzPct val="100000"/>
              <a:buFont typeface="Arial" panose="020B0604020202020204" pitchFamily="34" charset="0"/>
              <a:buChar char="•"/>
              <a:defRPr sz="2400" kern="1200">
                <a:solidFill>
                  <a:schemeClr val="tx1"/>
                </a:solidFill>
                <a:latin typeface="+mn-lt"/>
                <a:ea typeface="+mn-ea"/>
                <a:cs typeface="+mn-cs"/>
              </a:defRPr>
            </a:lvl1pPr>
            <a:lvl2pPr marL="486000" indent="-180000" algn="l" defTabSz="914400" rtl="0" eaLnBrk="1" latinLnBrk="0" hangingPunct="1">
              <a:lnSpc>
                <a:spcPct val="90000"/>
              </a:lnSpc>
              <a:spcBef>
                <a:spcPts val="500"/>
              </a:spcBef>
              <a:buFont typeface="Corbel" panose="020B0503020204020204" pitchFamily="34" charset="0"/>
              <a:buChar char="-"/>
              <a:defRPr sz="2400" kern="1200">
                <a:solidFill>
                  <a:schemeClr val="tx1"/>
                </a:solidFill>
                <a:latin typeface="+mn-lt"/>
                <a:ea typeface="+mn-ea"/>
                <a:cs typeface="+mn-cs"/>
              </a:defRPr>
            </a:lvl2pPr>
            <a:lvl3pPr marL="684000" indent="-180975" algn="l" defTabSz="914400" rtl="0" eaLnBrk="1" latinLnBrk="0" hangingPunct="1">
              <a:lnSpc>
                <a:spcPct val="90000"/>
              </a:lnSpc>
              <a:spcBef>
                <a:spcPts val="500"/>
              </a:spcBef>
              <a:buFont typeface="Corbel" panose="020B0503020204020204" pitchFamily="34" charset="0"/>
              <a:buChar char="-"/>
              <a:defRPr sz="2000" kern="1200">
                <a:solidFill>
                  <a:schemeClr val="tx1"/>
                </a:solidFill>
                <a:latin typeface="+mn-lt"/>
                <a:ea typeface="+mn-ea"/>
                <a:cs typeface="+mn-cs"/>
              </a:defRPr>
            </a:lvl3pPr>
            <a:lvl4pPr marL="864000" indent="-180000" algn="l" defTabSz="914400" rtl="0" eaLnBrk="1" latinLnBrk="0" hangingPunct="1">
              <a:lnSpc>
                <a:spcPct val="90000"/>
              </a:lnSpc>
              <a:spcBef>
                <a:spcPts val="500"/>
              </a:spcBef>
              <a:buFont typeface="Corbel" panose="020B0503020204020204" pitchFamily="34" charset="0"/>
              <a:buChar char="-"/>
              <a:defRPr sz="2000" kern="1200">
                <a:solidFill>
                  <a:schemeClr val="tx1"/>
                </a:solidFill>
                <a:latin typeface="+mn-lt"/>
                <a:ea typeface="+mn-ea"/>
                <a:cs typeface="+mn-cs"/>
              </a:defRPr>
            </a:lvl4pPr>
            <a:lvl5pPr marL="1062000" indent="-179388" algn="l" defTabSz="914400" rtl="0" eaLnBrk="1" latinLnBrk="0" hangingPunct="1">
              <a:lnSpc>
                <a:spcPct val="90000"/>
              </a:lnSpc>
              <a:spcBef>
                <a:spcPts val="500"/>
              </a:spcBef>
              <a:buFont typeface="Corbel" panose="020B0503020204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t>Efter APT sammanställer chef och skyddsombud det som identifierats i riskbedömningen och analysen i en handlingsplan. Handlingsplanen presenteras vid nästa APT.</a:t>
            </a:r>
          </a:p>
          <a:p>
            <a:r>
              <a:rPr lang="sv-SE" dirty="0"/>
              <a:t>Som en del i det systematiska arbetsmiljöarbetet är nästa steg att arbeta med handlingsplanen och utveckla (genomföra åtgärder) de prioriterade områdena. </a:t>
            </a:r>
          </a:p>
          <a:p>
            <a:pPr lvl="1"/>
            <a:r>
              <a:rPr lang="sv-SE" dirty="0"/>
              <a:t>Bland de prioriterade utvecklingsområdena kommer vissa frågor att hanteras av dig som enskild chef eller enskilda medarbetare. Andra utvecklingsområden kommer behöva lösas genom att skapa en tillfällig utvecklingsgrupp eller genom att föra dialog med/vidarebefordras till annan nivå eller annan del av organisationen.</a:t>
            </a:r>
          </a:p>
          <a:p>
            <a:pPr lvl="1"/>
            <a:r>
              <a:rPr lang="sv-SE" dirty="0"/>
              <a:t>Boka in tid på APT för arbete med utvecklingsområdena.</a:t>
            </a:r>
          </a:p>
          <a:p>
            <a:pPr lvl="1"/>
            <a:r>
              <a:rPr lang="sv-SE" dirty="0"/>
              <a:t>Boka in tid på APT för att följa upp att handlingsplanen och utvecklingsarbetet får de effekter som är nödvändiga för att utveckla arbetsmiljön och verksamheten. </a:t>
            </a:r>
          </a:p>
          <a:p>
            <a:endParaRPr lang="sv-SE" sz="3200" dirty="0"/>
          </a:p>
        </p:txBody>
      </p:sp>
    </p:spTree>
    <p:extLst>
      <p:ext uri="{BB962C8B-B14F-4D97-AF65-F5344CB8AC3E}">
        <p14:creationId xmlns:p14="http://schemas.microsoft.com/office/powerpoint/2010/main" val="24349185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p:cNvPicPr>
            <a:picLocks noChangeAspect="1"/>
          </p:cNvPicPr>
          <p:nvPr/>
        </p:nvPicPr>
        <p:blipFill>
          <a:blip r:embed="rId3"/>
          <a:stretch>
            <a:fillRect/>
          </a:stretch>
        </p:blipFill>
        <p:spPr>
          <a:xfrm>
            <a:off x="431371" y="1988840"/>
            <a:ext cx="11569485" cy="4032448"/>
          </a:xfrm>
          <a:prstGeom prst="rect">
            <a:avLst/>
          </a:prstGeom>
        </p:spPr>
      </p:pic>
      <p:sp>
        <p:nvSpPr>
          <p:cNvPr id="2" name="Rubrik 1"/>
          <p:cNvSpPr>
            <a:spLocks noGrp="1"/>
          </p:cNvSpPr>
          <p:nvPr>
            <p:ph type="title"/>
          </p:nvPr>
        </p:nvSpPr>
        <p:spPr>
          <a:xfrm>
            <a:off x="225083" y="356659"/>
            <a:ext cx="11775773" cy="1143000"/>
          </a:xfrm>
        </p:spPr>
        <p:txBody>
          <a:bodyPr>
            <a:normAutofit fontScale="90000"/>
          </a:bodyPr>
          <a:lstStyle/>
          <a:p>
            <a:r>
              <a:rPr lang="sv-SE" sz="4000" dirty="0"/>
              <a:t>Kommunens mall </a:t>
            </a:r>
            <a:br>
              <a:rPr lang="sv-SE" sz="4000" dirty="0"/>
            </a:br>
            <a:r>
              <a:rPr lang="sv-SE" sz="4000" dirty="0"/>
              <a:t>”Handlingsplan, Risk- och konsekvensbedömning”</a:t>
            </a:r>
            <a:endParaRPr lang="sv-SE" sz="4000" dirty="0">
              <a:solidFill>
                <a:srgbClr val="FF0000"/>
              </a:solidFill>
            </a:endParaRPr>
          </a:p>
        </p:txBody>
      </p:sp>
    </p:spTree>
    <p:extLst>
      <p:ext uri="{BB962C8B-B14F-4D97-AF65-F5344CB8AC3E}">
        <p14:creationId xmlns:p14="http://schemas.microsoft.com/office/powerpoint/2010/main" val="13248644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B87B4D5-7EA3-6D3C-3EF4-C88532A1692E}"/>
              </a:ext>
            </a:extLst>
          </p:cNvPr>
          <p:cNvSpPr>
            <a:spLocks noGrp="1"/>
          </p:cNvSpPr>
          <p:nvPr>
            <p:ph type="ctrTitle"/>
          </p:nvPr>
        </p:nvSpPr>
        <p:spPr/>
        <p:txBody>
          <a:bodyPr>
            <a:normAutofit/>
          </a:bodyPr>
          <a:lstStyle/>
          <a:p>
            <a:r>
              <a:rPr lang="sv-SE" sz="6000" dirty="0"/>
              <a:t>Tack för idag!</a:t>
            </a:r>
          </a:p>
        </p:txBody>
      </p:sp>
    </p:spTree>
    <p:extLst>
      <p:ext uri="{BB962C8B-B14F-4D97-AF65-F5344CB8AC3E}">
        <p14:creationId xmlns:p14="http://schemas.microsoft.com/office/powerpoint/2010/main" val="28590650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1">
            <a:extLst>
              <a:ext uri="{FF2B5EF4-FFF2-40B4-BE49-F238E27FC236}">
                <a16:creationId xmlns:a16="http://schemas.microsoft.com/office/drawing/2014/main" id="{843D3A6E-D0DE-1834-523D-FC56CD6E12D2}"/>
              </a:ext>
            </a:extLst>
          </p:cNvPr>
          <p:cNvSpPr txBox="1">
            <a:spLocks/>
          </p:cNvSpPr>
          <p:nvPr/>
        </p:nvSpPr>
        <p:spPr>
          <a:xfrm>
            <a:off x="269998" y="317798"/>
            <a:ext cx="11664000" cy="720000"/>
          </a:xfrm>
          <a:prstGeom prst="rect">
            <a:avLst/>
          </a:prstGeom>
        </p:spPr>
        <p:txBody>
          <a:bodyPr vert="horz" lIns="0" tIns="0" rIns="0" bIns="0" rtlCol="0" anchor="t" anchorCtr="0">
            <a:normAutofit/>
          </a:bodyPr>
          <a:lstStyle>
            <a:lvl1pPr algn="l" defTabSz="914400" rtl="0" eaLnBrk="1" latinLnBrk="0" hangingPunct="1">
              <a:lnSpc>
                <a:spcPct val="100000"/>
              </a:lnSpc>
              <a:spcBef>
                <a:spcPct val="0"/>
              </a:spcBef>
              <a:buNone/>
              <a:defRPr sz="4400" b="1" kern="1200">
                <a:solidFill>
                  <a:schemeClr val="tx1"/>
                </a:solidFill>
                <a:latin typeface="+mj-lt"/>
                <a:ea typeface="+mj-ea"/>
                <a:cs typeface="+mj-cs"/>
              </a:defRPr>
            </a:lvl1pPr>
          </a:lstStyle>
          <a:p>
            <a:r>
              <a:rPr lang="sv-SE" sz="4400" dirty="0"/>
              <a:t>Chefens förberedelser</a:t>
            </a:r>
            <a:endParaRPr lang="sv-SE" dirty="0"/>
          </a:p>
        </p:txBody>
      </p:sp>
      <p:sp>
        <p:nvSpPr>
          <p:cNvPr id="5" name="Platshållare för innehåll 2">
            <a:extLst>
              <a:ext uri="{FF2B5EF4-FFF2-40B4-BE49-F238E27FC236}">
                <a16:creationId xmlns:a16="http://schemas.microsoft.com/office/drawing/2014/main" id="{59D44FB7-AB5C-6674-7601-09C79C8DEF47}"/>
              </a:ext>
            </a:extLst>
          </p:cNvPr>
          <p:cNvSpPr txBox="1">
            <a:spLocks/>
          </p:cNvSpPr>
          <p:nvPr/>
        </p:nvSpPr>
        <p:spPr>
          <a:xfrm>
            <a:off x="168812" y="1178196"/>
            <a:ext cx="11765186" cy="5236671"/>
          </a:xfrm>
          <a:prstGeom prst="rect">
            <a:avLst/>
          </a:prstGeom>
        </p:spPr>
        <p:txBody>
          <a:bodyPr/>
          <a:lstStyle>
            <a:lvl1pPr marL="269875" indent="-269875" algn="l" defTabSz="914400" rtl="0" eaLnBrk="1" latinLnBrk="0" hangingPunct="1">
              <a:lnSpc>
                <a:spcPct val="100000"/>
              </a:lnSpc>
              <a:spcBef>
                <a:spcPts val="1800"/>
              </a:spcBef>
              <a:buSzPct val="100000"/>
              <a:buFont typeface="Arial" panose="020B0604020202020204" pitchFamily="34" charset="0"/>
              <a:buChar char="•"/>
              <a:defRPr sz="2400" kern="1200">
                <a:solidFill>
                  <a:schemeClr val="tx1"/>
                </a:solidFill>
                <a:latin typeface="+mn-lt"/>
                <a:ea typeface="+mn-ea"/>
                <a:cs typeface="+mn-cs"/>
              </a:defRPr>
            </a:lvl1pPr>
            <a:lvl2pPr marL="486000" indent="-180000" algn="l" defTabSz="914400" rtl="0" eaLnBrk="1" latinLnBrk="0" hangingPunct="1">
              <a:lnSpc>
                <a:spcPct val="90000"/>
              </a:lnSpc>
              <a:spcBef>
                <a:spcPts val="500"/>
              </a:spcBef>
              <a:buFont typeface="Corbel" panose="020B0503020204020204" pitchFamily="34" charset="0"/>
              <a:buChar char="-"/>
              <a:defRPr sz="2400" kern="1200">
                <a:solidFill>
                  <a:schemeClr val="tx1"/>
                </a:solidFill>
                <a:latin typeface="+mn-lt"/>
                <a:ea typeface="+mn-ea"/>
                <a:cs typeface="+mn-cs"/>
              </a:defRPr>
            </a:lvl2pPr>
            <a:lvl3pPr marL="684000" indent="-180975" algn="l" defTabSz="914400" rtl="0" eaLnBrk="1" latinLnBrk="0" hangingPunct="1">
              <a:lnSpc>
                <a:spcPct val="90000"/>
              </a:lnSpc>
              <a:spcBef>
                <a:spcPts val="500"/>
              </a:spcBef>
              <a:buFont typeface="Corbel" panose="020B0503020204020204" pitchFamily="34" charset="0"/>
              <a:buChar char="-"/>
              <a:defRPr sz="2000" kern="1200">
                <a:solidFill>
                  <a:schemeClr val="tx1"/>
                </a:solidFill>
                <a:latin typeface="+mn-lt"/>
                <a:ea typeface="+mn-ea"/>
                <a:cs typeface="+mn-cs"/>
              </a:defRPr>
            </a:lvl3pPr>
            <a:lvl4pPr marL="864000" indent="-180000" algn="l" defTabSz="914400" rtl="0" eaLnBrk="1" latinLnBrk="0" hangingPunct="1">
              <a:lnSpc>
                <a:spcPct val="90000"/>
              </a:lnSpc>
              <a:spcBef>
                <a:spcPts val="500"/>
              </a:spcBef>
              <a:buFont typeface="Corbel" panose="020B0503020204020204" pitchFamily="34" charset="0"/>
              <a:buChar char="-"/>
              <a:defRPr sz="2000" kern="1200">
                <a:solidFill>
                  <a:schemeClr val="tx1"/>
                </a:solidFill>
                <a:latin typeface="+mn-lt"/>
                <a:ea typeface="+mn-ea"/>
                <a:cs typeface="+mn-cs"/>
              </a:defRPr>
            </a:lvl4pPr>
            <a:lvl5pPr marL="1062000" indent="-179388" algn="l" defTabSz="914400" rtl="0" eaLnBrk="1" latinLnBrk="0" hangingPunct="1">
              <a:lnSpc>
                <a:spcPct val="90000"/>
              </a:lnSpc>
              <a:spcBef>
                <a:spcPts val="500"/>
              </a:spcBef>
              <a:buFont typeface="Corbel" panose="020B0503020204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1200"/>
              </a:spcAft>
            </a:pPr>
            <a:r>
              <a:rPr lang="sv-SE" sz="1600" dirty="0"/>
              <a:t>Avsätt tid på APT/planeringsdag (total tid för att arbeta med APU-resultaten beräknas till cirka 2 timmar).</a:t>
            </a:r>
          </a:p>
          <a:p>
            <a:pPr>
              <a:spcBef>
                <a:spcPts val="0"/>
              </a:spcBef>
              <a:spcAft>
                <a:spcPts val="1200"/>
              </a:spcAft>
            </a:pPr>
            <a:r>
              <a:rPr lang="sv-SE" sz="1600" dirty="0"/>
              <a:t>Förbered presentation av arbetsgruppens nuläge:</a:t>
            </a:r>
          </a:p>
          <a:p>
            <a:pPr lvl="1">
              <a:spcBef>
                <a:spcPts val="0"/>
              </a:spcBef>
              <a:spcAft>
                <a:spcPts val="600"/>
              </a:spcAft>
            </a:pPr>
            <a:r>
              <a:rPr lang="sv-SE" sz="1600" dirty="0"/>
              <a:t>APU-rapport 2022 (se bild 10 - 13 i denna presentation).</a:t>
            </a:r>
          </a:p>
          <a:p>
            <a:pPr lvl="1">
              <a:spcBef>
                <a:spcPts val="0"/>
              </a:spcBef>
              <a:spcAft>
                <a:spcPts val="600"/>
              </a:spcAft>
            </a:pPr>
            <a:r>
              <a:rPr lang="sv-SE" sz="1600" dirty="0"/>
              <a:t>Aktuell och uppdaterad handlingsplan för arbetsmiljöarbetet samt handlingsplan från föregående års APU om separat.</a:t>
            </a:r>
          </a:p>
          <a:p>
            <a:pPr lvl="1">
              <a:spcBef>
                <a:spcPts val="0"/>
              </a:spcBef>
              <a:spcAft>
                <a:spcPts val="600"/>
              </a:spcAft>
            </a:pPr>
            <a:r>
              <a:rPr lang="sv-SE" sz="1600" dirty="0"/>
              <a:t>Aktuell och uppdaterad plan för verksamhetsutveckling.</a:t>
            </a:r>
          </a:p>
          <a:p>
            <a:pPr lvl="1">
              <a:spcBef>
                <a:spcPts val="0"/>
              </a:spcBef>
              <a:spcAft>
                <a:spcPts val="600"/>
              </a:spcAft>
            </a:pPr>
            <a:r>
              <a:rPr lang="sv-SE" sz="1600" dirty="0"/>
              <a:t>Statistik sjukfrånvaro, personalomsättning (egen uppsägning), KIA-anmälningar (uppgifter hittar du i arbetsmiljörapporten).</a:t>
            </a:r>
          </a:p>
          <a:p>
            <a:pPr lvl="1">
              <a:spcBef>
                <a:spcPts val="0"/>
              </a:spcBef>
              <a:spcAft>
                <a:spcPts val="600"/>
              </a:spcAft>
            </a:pPr>
            <a:r>
              <a:rPr lang="sv-SE" sz="1600" dirty="0"/>
              <a:t>Andra omständigheter i nuläget, t ex ny chef eller omorganisation.</a:t>
            </a:r>
          </a:p>
          <a:p>
            <a:pPr>
              <a:spcBef>
                <a:spcPts val="0"/>
              </a:spcBef>
              <a:spcAft>
                <a:spcPts val="1200"/>
              </a:spcAft>
            </a:pPr>
            <a:r>
              <a:rPr lang="sv-SE" sz="1600" dirty="0"/>
              <a:t>Läs  stödmaterial </a:t>
            </a:r>
            <a:r>
              <a:rPr lang="sv-SE" sz="1600" i="1" dirty="0">
                <a:hlinkClick r:id="rId3"/>
              </a:rPr>
              <a:t>Handledning till chef – arbeta med APU-resultatet </a:t>
            </a:r>
            <a:r>
              <a:rPr lang="sv-SE" sz="1600" dirty="0"/>
              <a:t>i </a:t>
            </a:r>
            <a:r>
              <a:rPr lang="sv-SE" sz="1600" dirty="0">
                <a:solidFill>
                  <a:srgbClr val="FF0000"/>
                </a:solidFill>
              </a:rPr>
              <a:t>chefsportalen</a:t>
            </a:r>
            <a:r>
              <a:rPr lang="sv-SE" sz="1600" dirty="0"/>
              <a:t>.</a:t>
            </a:r>
          </a:p>
          <a:p>
            <a:pPr>
              <a:spcBef>
                <a:spcPts val="0"/>
              </a:spcBef>
              <a:spcAft>
                <a:spcPts val="1200"/>
              </a:spcAft>
            </a:pPr>
            <a:r>
              <a:rPr lang="sv-SE" sz="1600" dirty="0"/>
              <a:t>Skicka ut APU-rapporten till medarbetarna, så att de har möjlighet att innan APT läsa igenom resultatet.</a:t>
            </a:r>
          </a:p>
          <a:p>
            <a:pPr>
              <a:spcBef>
                <a:spcPts val="0"/>
              </a:spcBef>
              <a:spcAft>
                <a:spcPts val="1200"/>
              </a:spcAft>
            </a:pPr>
            <a:r>
              <a:rPr lang="sv-SE" sz="1600" dirty="0"/>
              <a:t>Observera att ett utvecklingsområde kan vara både styrkor och det som fungerar mindre bra. Det är viktigt att även identifiera det som fungerar bra för att bibehålla och eventuellt utveckla det än mer. </a:t>
            </a:r>
          </a:p>
          <a:p>
            <a:pPr>
              <a:spcBef>
                <a:spcPts val="0"/>
              </a:spcBef>
              <a:spcAft>
                <a:spcPts val="1200"/>
              </a:spcAft>
            </a:pPr>
            <a:r>
              <a:rPr lang="sv-SE" sz="1600" dirty="0"/>
              <a:t>De utvecklingsområden du och din arbetsgrupp tillsammans identifierar är prioriterade att arbeta vidare med och dessa för du upp i en handlingsplan. </a:t>
            </a:r>
          </a:p>
          <a:p>
            <a:pPr>
              <a:spcBef>
                <a:spcPts val="0"/>
              </a:spcBef>
              <a:spcAft>
                <a:spcPts val="1200"/>
              </a:spcAft>
            </a:pPr>
            <a:r>
              <a:rPr lang="sv-SE" sz="1600" dirty="0"/>
              <a:t>Handlingsplanen är ett arbetsdokument för arbetsgruppen men ska också skickas till överställd chef (överställd chef sammanställer handlingsplanerna på avdelningsnivå). </a:t>
            </a:r>
          </a:p>
          <a:p>
            <a:pPr>
              <a:spcAft>
                <a:spcPts val="1200"/>
              </a:spcAft>
            </a:pPr>
            <a:endParaRPr lang="sv-SE" dirty="0"/>
          </a:p>
        </p:txBody>
      </p:sp>
    </p:spTree>
    <p:extLst>
      <p:ext uri="{BB962C8B-B14F-4D97-AF65-F5344CB8AC3E}">
        <p14:creationId xmlns:p14="http://schemas.microsoft.com/office/powerpoint/2010/main" val="40129727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239349" y="1252026"/>
            <a:ext cx="11713301" cy="5444178"/>
          </a:xfrm>
        </p:spPr>
        <p:txBody>
          <a:bodyPr>
            <a:normAutofit/>
          </a:bodyPr>
          <a:lstStyle/>
          <a:p>
            <a:pPr>
              <a:spcBef>
                <a:spcPts val="0"/>
              </a:spcBef>
              <a:spcAft>
                <a:spcPts val="1200"/>
              </a:spcAft>
            </a:pPr>
            <a:r>
              <a:rPr lang="sv-SE" sz="1900" dirty="0"/>
              <a:t>Bjud in ditt skyddsombud. Samverkan kring APU är en viktig del av det systematiska arbetsmiljöarbetet och det är viktigt att skyddsombudet får möjlighet att delta i riskbedömning och utvecklings/åtgärdsförslag.</a:t>
            </a:r>
          </a:p>
          <a:p>
            <a:pPr lvl="1">
              <a:lnSpc>
                <a:spcPct val="100000"/>
              </a:lnSpc>
              <a:spcBef>
                <a:spcPts val="0"/>
              </a:spcBef>
              <a:spcAft>
                <a:spcPts val="1200"/>
              </a:spcAft>
            </a:pPr>
            <a:r>
              <a:rPr lang="sv-SE" sz="1900" dirty="0"/>
              <a:t>Skicka kopia av APU-rapporterna och nulägespresentationen till skyddsombudet i förväg.</a:t>
            </a:r>
          </a:p>
          <a:p>
            <a:pPr lvl="1">
              <a:lnSpc>
                <a:spcPct val="100000"/>
              </a:lnSpc>
              <a:spcBef>
                <a:spcPts val="0"/>
              </a:spcBef>
              <a:spcAft>
                <a:spcPts val="1200"/>
              </a:spcAft>
            </a:pPr>
            <a:r>
              <a:rPr lang="sv-SE" sz="1900" dirty="0"/>
              <a:t>Tillsammans med skyddsombud, gör en riskbedömning av APU, se nästa bild. Sammanställ tidigare identifierade riskfaktorer utifrån fysisk, digital, organisatorisk och social arbetsmiljö samt likabehandling (diskriminering). Är det något som ni vill lyfta in när APU-resultaten presenteras för att synliggöra helheten?</a:t>
            </a:r>
          </a:p>
          <a:p>
            <a:pPr>
              <a:spcBef>
                <a:spcPts val="0"/>
              </a:spcBef>
              <a:spcAft>
                <a:spcPts val="1200"/>
              </a:spcAft>
            </a:pPr>
            <a:r>
              <a:rPr lang="sv-SE" sz="1900" dirty="0"/>
              <a:t>Ta reda på hur du eskalerar åtgärder/förslag som inte kan hanteras på din ansvarsnivå. </a:t>
            </a:r>
          </a:p>
          <a:p>
            <a:pPr>
              <a:spcBef>
                <a:spcPts val="0"/>
              </a:spcBef>
              <a:spcAft>
                <a:spcPts val="1200"/>
              </a:spcAft>
            </a:pPr>
            <a:r>
              <a:rPr lang="sv-SE" sz="1900" dirty="0"/>
              <a:t>För att kunna arbeta med resultatet på bästa sätt, förbered smågrupper om cirka 3 - 5 medarbetare.</a:t>
            </a:r>
          </a:p>
          <a:p>
            <a:pPr>
              <a:spcBef>
                <a:spcPts val="0"/>
              </a:spcBef>
              <a:spcAft>
                <a:spcPts val="1200"/>
              </a:spcAft>
            </a:pPr>
            <a:r>
              <a:rPr lang="sv-SE" sz="1900" dirty="0"/>
              <a:t>Skriv ut ett analysverktyg i A3-format till vardera grupp alternativt använd det digitala ifyllnadsbara versionen av verktyget </a:t>
            </a:r>
            <a:r>
              <a:rPr lang="sv-SE" sz="1900" dirty="0">
                <a:hlinkClick r:id="rId3"/>
              </a:rPr>
              <a:t>som du hittar i chefsportalen</a:t>
            </a:r>
            <a:r>
              <a:rPr lang="sv-SE" sz="1900" dirty="0"/>
              <a:t>. </a:t>
            </a:r>
            <a:r>
              <a:rPr lang="sv-SE" sz="1900" dirty="0">
                <a:solidFill>
                  <a:srgbClr val="FF0000"/>
                </a:solidFill>
              </a:rPr>
              <a:t>HINT?</a:t>
            </a:r>
            <a:endParaRPr lang="sv-SE" sz="1900" dirty="0"/>
          </a:p>
          <a:p>
            <a:pPr>
              <a:spcBef>
                <a:spcPts val="0"/>
              </a:spcBef>
              <a:spcAft>
                <a:spcPts val="1200"/>
              </a:spcAft>
            </a:pPr>
            <a:r>
              <a:rPr lang="sv-SE" sz="1900" dirty="0"/>
              <a:t>Förbered material för mötet: block, pennor, utskrifter av rapporter, blädderblock, post-it-lappar alternativt </a:t>
            </a:r>
            <a:r>
              <a:rPr lang="sv-SE" sz="1900" dirty="0" err="1"/>
              <a:t>Mentimeter</a:t>
            </a:r>
            <a:r>
              <a:rPr lang="sv-SE" sz="1900" dirty="0"/>
              <a:t> - allt efter era behov.</a:t>
            </a:r>
          </a:p>
          <a:p>
            <a:pPr>
              <a:spcAft>
                <a:spcPts val="1200"/>
              </a:spcAft>
            </a:pPr>
            <a:endParaRPr lang="sv-SE" sz="1900" dirty="0"/>
          </a:p>
        </p:txBody>
      </p:sp>
      <p:sp>
        <p:nvSpPr>
          <p:cNvPr id="5" name="Rubrik 4">
            <a:extLst>
              <a:ext uri="{FF2B5EF4-FFF2-40B4-BE49-F238E27FC236}">
                <a16:creationId xmlns:a16="http://schemas.microsoft.com/office/drawing/2014/main" id="{1AB96D9B-5EDC-0AC4-E3F1-4497B7739C60}"/>
              </a:ext>
            </a:extLst>
          </p:cNvPr>
          <p:cNvSpPr>
            <a:spLocks noGrp="1"/>
          </p:cNvSpPr>
          <p:nvPr>
            <p:ph type="title"/>
          </p:nvPr>
        </p:nvSpPr>
        <p:spPr/>
        <p:txBody>
          <a:bodyPr>
            <a:noAutofit/>
          </a:bodyPr>
          <a:lstStyle/>
          <a:p>
            <a:r>
              <a:rPr lang="sv-SE" dirty="0"/>
              <a:t>Chefens förberedelser</a:t>
            </a:r>
            <a:br>
              <a:rPr lang="sv-SE" dirty="0"/>
            </a:br>
            <a:endParaRPr lang="sv-SE" dirty="0"/>
          </a:p>
        </p:txBody>
      </p:sp>
    </p:spTree>
    <p:extLst>
      <p:ext uri="{BB962C8B-B14F-4D97-AF65-F5344CB8AC3E}">
        <p14:creationId xmlns:p14="http://schemas.microsoft.com/office/powerpoint/2010/main" val="13366674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objekt 7"/>
          <p:cNvPicPr/>
          <p:nvPr/>
        </p:nvPicPr>
        <p:blipFill>
          <a:blip r:embed="rId3"/>
          <a:stretch>
            <a:fillRect/>
          </a:stretch>
        </p:blipFill>
        <p:spPr>
          <a:xfrm>
            <a:off x="7536160" y="1229571"/>
            <a:ext cx="3552395" cy="2976331"/>
          </a:xfrm>
          <a:prstGeom prst="rect">
            <a:avLst/>
          </a:prstGeom>
        </p:spPr>
      </p:pic>
      <p:pic>
        <p:nvPicPr>
          <p:cNvPr id="9" name="Bildobjekt 8"/>
          <p:cNvPicPr/>
          <p:nvPr/>
        </p:nvPicPr>
        <p:blipFill>
          <a:blip r:embed="rId4"/>
          <a:stretch>
            <a:fillRect/>
          </a:stretch>
        </p:blipFill>
        <p:spPr>
          <a:xfrm>
            <a:off x="8112224" y="4211109"/>
            <a:ext cx="2304256" cy="1846076"/>
          </a:xfrm>
          <a:prstGeom prst="rect">
            <a:avLst/>
          </a:prstGeom>
        </p:spPr>
      </p:pic>
      <p:sp>
        <p:nvSpPr>
          <p:cNvPr id="2" name="textruta 1"/>
          <p:cNvSpPr txBox="1"/>
          <p:nvPr/>
        </p:nvSpPr>
        <p:spPr>
          <a:xfrm>
            <a:off x="229495" y="1322602"/>
            <a:ext cx="6945028" cy="3827523"/>
          </a:xfrm>
          <a:prstGeom prst="rect">
            <a:avLst/>
          </a:prstGeom>
          <a:noFill/>
        </p:spPr>
        <p:txBody>
          <a:bodyPr wrap="square" rtlCol="0">
            <a:spAutoFit/>
          </a:bodyPr>
          <a:lstStyle/>
          <a:p>
            <a:pPr marL="342900" indent="-342900">
              <a:buFont typeface="Arial" panose="020B0604020202020204" pitchFamily="34" charset="0"/>
              <a:buChar char="•"/>
            </a:pPr>
            <a:r>
              <a:rPr lang="sv-SE" sz="1867" dirty="0"/>
              <a:t>Riskbedöm respektive identifierat utvecklingsområde med hjälp av tabellen.</a:t>
            </a:r>
            <a:br>
              <a:rPr lang="sv-SE" sz="1867" dirty="0"/>
            </a:br>
            <a:endParaRPr lang="sv-SE" sz="1867" dirty="0"/>
          </a:p>
          <a:p>
            <a:pPr marL="342900" indent="-342900">
              <a:buFont typeface="Arial" panose="020B0604020202020204" pitchFamily="34" charset="0"/>
              <a:buChar char="•"/>
            </a:pPr>
            <a:r>
              <a:rPr lang="sv-SE" sz="1867" dirty="0"/>
              <a:t>De områden i APU som har lågt medelvärde, det vill säga som visar stor andel rött och gult i staplarna, ska riskbedömas, prioriteras och kan kräva åtgärd. </a:t>
            </a:r>
            <a:br>
              <a:rPr lang="sv-SE" sz="1867" dirty="0"/>
            </a:br>
            <a:endParaRPr lang="sv-SE" sz="1867" dirty="0"/>
          </a:p>
          <a:p>
            <a:pPr marL="342900" indent="-342900">
              <a:buFont typeface="Arial" panose="020B0604020202020204" pitchFamily="34" charset="0"/>
              <a:buChar char="•"/>
            </a:pPr>
            <a:r>
              <a:rPr lang="sv-SE" sz="1867" dirty="0"/>
              <a:t>Riskbedömningen ska vara skriftlig och åtgärder som inte genomförs omedelbart ska föras upp i en handlingsplan.</a:t>
            </a:r>
            <a:br>
              <a:rPr lang="sv-SE" sz="1867" dirty="0"/>
            </a:br>
            <a:endParaRPr lang="sv-SE" sz="1867" dirty="0"/>
          </a:p>
          <a:p>
            <a:pPr marL="342900" indent="-342900">
              <a:buFont typeface="Arial" panose="020B0604020202020204" pitchFamily="34" charset="0"/>
              <a:buChar char="•"/>
            </a:pPr>
            <a:r>
              <a:rPr lang="sv-SE" sz="1867" dirty="0"/>
              <a:t>Vilka utvecklingsområden är det viktigast att arbeta vidare med? Vad skapar mest värde och nytta för verksamheten och arbetsmiljön?</a:t>
            </a:r>
          </a:p>
        </p:txBody>
      </p:sp>
      <p:sp>
        <p:nvSpPr>
          <p:cNvPr id="3" name="Rubrik 4">
            <a:extLst>
              <a:ext uri="{FF2B5EF4-FFF2-40B4-BE49-F238E27FC236}">
                <a16:creationId xmlns:a16="http://schemas.microsoft.com/office/drawing/2014/main" id="{A90AFEDC-0200-07E9-7325-8BCA8EBE24C4}"/>
              </a:ext>
            </a:extLst>
          </p:cNvPr>
          <p:cNvSpPr>
            <a:spLocks noGrp="1"/>
          </p:cNvSpPr>
          <p:nvPr>
            <p:ph type="title"/>
          </p:nvPr>
        </p:nvSpPr>
        <p:spPr>
          <a:xfrm>
            <a:off x="269823" y="360001"/>
            <a:ext cx="11662347" cy="720000"/>
          </a:xfrm>
        </p:spPr>
        <p:txBody>
          <a:bodyPr>
            <a:noAutofit/>
          </a:bodyPr>
          <a:lstStyle/>
          <a:p>
            <a:r>
              <a:rPr lang="sv-SE" dirty="0"/>
              <a:t>Riskbedömning</a:t>
            </a:r>
          </a:p>
        </p:txBody>
      </p:sp>
    </p:spTree>
    <p:extLst>
      <p:ext uri="{BB962C8B-B14F-4D97-AF65-F5344CB8AC3E}">
        <p14:creationId xmlns:p14="http://schemas.microsoft.com/office/powerpoint/2010/main" val="38052683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253218" y="119214"/>
            <a:ext cx="9728982" cy="882352"/>
          </a:xfrm>
        </p:spPr>
        <p:txBody>
          <a:bodyPr/>
          <a:lstStyle/>
          <a:p>
            <a:r>
              <a:rPr lang="sv-SE" sz="3200" dirty="0"/>
              <a:t>Förslag körschema APT</a:t>
            </a:r>
          </a:p>
        </p:txBody>
      </p:sp>
      <p:graphicFrame>
        <p:nvGraphicFramePr>
          <p:cNvPr id="5" name="Tabell 4"/>
          <p:cNvGraphicFramePr>
            <a:graphicFrameLocks noGrp="1"/>
          </p:cNvGraphicFramePr>
          <p:nvPr/>
        </p:nvGraphicFramePr>
        <p:xfrm>
          <a:off x="1" y="740702"/>
          <a:ext cx="12217908" cy="6350409"/>
        </p:xfrm>
        <a:graphic>
          <a:graphicData uri="http://schemas.openxmlformats.org/drawingml/2006/table">
            <a:tbl>
              <a:tblPr firstRow="1" bandRow="1">
                <a:tableStyleId>{5C22544A-7EE6-4342-B048-85BDC9FD1C3A}</a:tableStyleId>
              </a:tblPr>
              <a:tblGrid>
                <a:gridCol w="1875507">
                  <a:extLst>
                    <a:ext uri="{9D8B030D-6E8A-4147-A177-3AD203B41FA5}">
                      <a16:colId xmlns:a16="http://schemas.microsoft.com/office/drawing/2014/main" val="3143071058"/>
                    </a:ext>
                  </a:extLst>
                </a:gridCol>
                <a:gridCol w="9044180">
                  <a:extLst>
                    <a:ext uri="{9D8B030D-6E8A-4147-A177-3AD203B41FA5}">
                      <a16:colId xmlns:a16="http://schemas.microsoft.com/office/drawing/2014/main" val="1419162138"/>
                    </a:ext>
                  </a:extLst>
                </a:gridCol>
                <a:gridCol w="1298221">
                  <a:extLst>
                    <a:ext uri="{9D8B030D-6E8A-4147-A177-3AD203B41FA5}">
                      <a16:colId xmlns:a16="http://schemas.microsoft.com/office/drawing/2014/main" val="2219951315"/>
                    </a:ext>
                  </a:extLst>
                </a:gridCol>
              </a:tblGrid>
              <a:tr h="338584">
                <a:tc>
                  <a:txBody>
                    <a:bodyPr/>
                    <a:lstStyle/>
                    <a:p>
                      <a:r>
                        <a:rPr lang="sv-SE" sz="1300" dirty="0"/>
                        <a:t>Aktivitet</a:t>
                      </a:r>
                    </a:p>
                  </a:txBody>
                  <a:tcPr>
                    <a:solidFill>
                      <a:srgbClr val="002060"/>
                    </a:solidFill>
                  </a:tcPr>
                </a:tc>
                <a:tc>
                  <a:txBody>
                    <a:bodyPr/>
                    <a:lstStyle/>
                    <a:p>
                      <a:r>
                        <a:rPr lang="sv-SE" sz="1300" dirty="0"/>
                        <a:t>Innehåll</a:t>
                      </a:r>
                    </a:p>
                  </a:txBody>
                  <a:tcPr>
                    <a:solidFill>
                      <a:srgbClr val="00206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300" dirty="0"/>
                        <a:t>Tid</a:t>
                      </a:r>
                    </a:p>
                  </a:txBody>
                  <a:tcPr>
                    <a:solidFill>
                      <a:srgbClr val="002060"/>
                    </a:solidFill>
                  </a:tcPr>
                </a:tc>
                <a:extLst>
                  <a:ext uri="{0D108BD9-81ED-4DB2-BD59-A6C34878D82A}">
                    <a16:rowId xmlns:a16="http://schemas.microsoft.com/office/drawing/2014/main" val="3771285531"/>
                  </a:ext>
                </a:extLst>
              </a:tr>
              <a:tr h="328207">
                <a:tc>
                  <a:txBody>
                    <a:bodyPr/>
                    <a:lstStyle/>
                    <a:p>
                      <a:pPr marL="0" algn="l" defTabSz="914400" rtl="0" eaLnBrk="1" latinLnBrk="0" hangingPunct="1"/>
                      <a:r>
                        <a:rPr lang="sv-SE" sz="1500" kern="1200" dirty="0">
                          <a:solidFill>
                            <a:schemeClr val="dk1"/>
                          </a:solidFill>
                          <a:latin typeface="Calibri"/>
                          <a:ea typeface="+mn-ea"/>
                          <a:cs typeface="+mn-cs"/>
                        </a:rPr>
                        <a:t>Inledning</a:t>
                      </a:r>
                    </a:p>
                  </a:txBody>
                  <a:tcPr>
                    <a:solidFill>
                      <a:schemeClr val="bg1">
                        <a:lumMod val="85000"/>
                      </a:schemeClr>
                    </a:solidFill>
                  </a:tcPr>
                </a:tc>
                <a:tc>
                  <a:txBody>
                    <a:bodyPr/>
                    <a:lstStyle/>
                    <a:p>
                      <a:pPr marL="0" algn="l" defTabSz="914400" rtl="0" eaLnBrk="1" latinLnBrk="0" hangingPunct="1"/>
                      <a:r>
                        <a:rPr lang="sv-SE" sz="1500" kern="1200" dirty="0">
                          <a:solidFill>
                            <a:schemeClr val="dk1"/>
                          </a:solidFill>
                          <a:latin typeface="Calibri"/>
                          <a:ea typeface="+mn-ea"/>
                          <a:cs typeface="+mn-cs"/>
                        </a:rPr>
                        <a:t>Välkomna och berätta upplägg för APT.</a:t>
                      </a:r>
                    </a:p>
                  </a:txBody>
                  <a:tcP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500" kern="1200" dirty="0">
                          <a:solidFill>
                            <a:schemeClr val="dk1"/>
                          </a:solidFill>
                          <a:latin typeface="Calibri"/>
                          <a:ea typeface="+mn-ea"/>
                          <a:cs typeface="+mn-cs"/>
                        </a:rPr>
                        <a:t>Cirka 3 min</a:t>
                      </a:r>
                    </a:p>
                  </a:txBody>
                  <a:tcPr>
                    <a:solidFill>
                      <a:schemeClr val="bg1">
                        <a:lumMod val="85000"/>
                      </a:schemeClr>
                    </a:solidFill>
                  </a:tcPr>
                </a:tc>
                <a:extLst>
                  <a:ext uri="{0D108BD9-81ED-4DB2-BD59-A6C34878D82A}">
                    <a16:rowId xmlns:a16="http://schemas.microsoft.com/office/drawing/2014/main" val="502519542"/>
                  </a:ext>
                </a:extLst>
              </a:tr>
              <a:tr h="5320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500" kern="1200" dirty="0">
                          <a:solidFill>
                            <a:schemeClr val="dk1"/>
                          </a:solidFill>
                          <a:latin typeface="Calibri"/>
                          <a:ea typeface="+mn-ea"/>
                          <a:cs typeface="+mn-cs"/>
                        </a:rPr>
                        <a:t>Presentation resultat</a:t>
                      </a:r>
                    </a:p>
                  </a:txBody>
                  <a:tcPr>
                    <a:solidFill>
                      <a:schemeClr val="bg1">
                        <a:lumMod val="85000"/>
                      </a:schemeClr>
                    </a:solidFill>
                  </a:tcPr>
                </a:tc>
                <a:tc>
                  <a:txBody>
                    <a:bodyPr/>
                    <a:lstStyle/>
                    <a:p>
                      <a:pPr marL="0" algn="l" defTabSz="914400" rtl="0" eaLnBrk="1" latinLnBrk="0" hangingPunct="1"/>
                      <a:r>
                        <a:rPr lang="sv-SE" sz="1500" kern="1200" dirty="0">
                          <a:solidFill>
                            <a:schemeClr val="dk1"/>
                          </a:solidFill>
                          <a:latin typeface="Calibri"/>
                          <a:ea typeface="+mn-ea"/>
                          <a:cs typeface="+mn-cs"/>
                        </a:rPr>
                        <a:t>Gå kort igenom resultatet för APU. Fastna</a:t>
                      </a:r>
                      <a:r>
                        <a:rPr lang="sv-SE" sz="1500" kern="1200" baseline="0" dirty="0">
                          <a:solidFill>
                            <a:schemeClr val="dk1"/>
                          </a:solidFill>
                          <a:latin typeface="Calibri"/>
                          <a:ea typeface="+mn-ea"/>
                          <a:cs typeface="+mn-cs"/>
                        </a:rPr>
                        <a:t> inte för länge på denna tid.</a:t>
                      </a:r>
                      <a:endParaRPr lang="sv-SE" sz="1500" kern="1200" dirty="0">
                        <a:solidFill>
                          <a:schemeClr val="dk1"/>
                        </a:solidFill>
                        <a:latin typeface="Calibri"/>
                        <a:ea typeface="+mn-ea"/>
                        <a:cs typeface="+mn-cs"/>
                      </a:endParaRPr>
                    </a:p>
                  </a:txBody>
                  <a:tcP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500" kern="1200" dirty="0">
                          <a:solidFill>
                            <a:schemeClr val="dk1"/>
                          </a:solidFill>
                          <a:latin typeface="Calibri"/>
                          <a:ea typeface="+mn-ea"/>
                          <a:cs typeface="+mn-cs"/>
                        </a:rPr>
                        <a:t>Cirka 10 min</a:t>
                      </a:r>
                    </a:p>
                  </a:txBody>
                  <a:tcPr>
                    <a:solidFill>
                      <a:schemeClr val="bg1">
                        <a:lumMod val="85000"/>
                      </a:schemeClr>
                    </a:solidFill>
                  </a:tcPr>
                </a:tc>
                <a:extLst>
                  <a:ext uri="{0D108BD9-81ED-4DB2-BD59-A6C34878D82A}">
                    <a16:rowId xmlns:a16="http://schemas.microsoft.com/office/drawing/2014/main" val="1404979064"/>
                  </a:ext>
                </a:extLst>
              </a:tr>
              <a:tr h="1958644">
                <a:tc>
                  <a:txBody>
                    <a:bodyPr/>
                    <a:lstStyle/>
                    <a:p>
                      <a:r>
                        <a:rPr lang="sv-SE" sz="1500" dirty="0">
                          <a:solidFill>
                            <a:schemeClr val="tx1"/>
                          </a:solidFill>
                          <a:latin typeface="Calibri"/>
                        </a:rPr>
                        <a:t>Övning 1: Kartläggning/</a:t>
                      </a:r>
                      <a:br>
                        <a:rPr lang="sv-SE" sz="1500" dirty="0">
                          <a:solidFill>
                            <a:schemeClr val="tx1"/>
                          </a:solidFill>
                          <a:latin typeface="Calibri"/>
                        </a:rPr>
                      </a:br>
                      <a:r>
                        <a:rPr lang="sv-SE" sz="1500" dirty="0">
                          <a:solidFill>
                            <a:schemeClr val="tx1"/>
                          </a:solidFill>
                          <a:latin typeface="Calibri"/>
                        </a:rPr>
                        <a:t>dialog</a:t>
                      </a:r>
                      <a:r>
                        <a:rPr lang="sv-SE" sz="1500" dirty="0">
                          <a:latin typeface="Calibri"/>
                        </a:rPr>
                        <a:t> utvecklings-områden  </a:t>
                      </a:r>
                    </a:p>
                  </a:txBody>
                  <a:tcPr>
                    <a:solidFill>
                      <a:schemeClr val="bg1">
                        <a:lumMod val="85000"/>
                      </a:schemeClr>
                    </a:solidFill>
                  </a:tcPr>
                </a:tc>
                <a:tc>
                  <a:txBody>
                    <a:bodyPr/>
                    <a:lstStyle/>
                    <a:p>
                      <a:pPr marL="0" indent="0">
                        <a:buFont typeface="Arial" panose="020B0604020202020204" pitchFamily="34" charset="0"/>
                        <a:buNone/>
                      </a:pPr>
                      <a:r>
                        <a:rPr lang="sv-SE" sz="1500" kern="1200" dirty="0">
                          <a:solidFill>
                            <a:schemeClr val="tx1"/>
                          </a:solidFill>
                          <a:latin typeface="Calibri"/>
                          <a:ea typeface="+mn-ea"/>
                          <a:cs typeface="+mn-cs"/>
                        </a:rPr>
                        <a:t>Här finns det två sätt att genomföra övning 1 på: </a:t>
                      </a:r>
                      <a:br>
                        <a:rPr lang="sv-SE" sz="1500" kern="1200" dirty="0">
                          <a:solidFill>
                            <a:schemeClr val="tx1"/>
                          </a:solidFill>
                          <a:latin typeface="Calibri"/>
                          <a:ea typeface="+mn-ea"/>
                          <a:cs typeface="+mn-cs"/>
                        </a:rPr>
                      </a:br>
                      <a:r>
                        <a:rPr lang="sv-SE" sz="1500" b="1" kern="1200" dirty="0">
                          <a:solidFill>
                            <a:schemeClr val="tx1"/>
                          </a:solidFill>
                          <a:latin typeface="Calibri"/>
                          <a:ea typeface="+mn-ea"/>
                          <a:cs typeface="+mn-cs"/>
                        </a:rPr>
                        <a:t>Med post-it –lappar</a:t>
                      </a:r>
                    </a:p>
                    <a:p>
                      <a:pPr marL="285750" indent="-285750">
                        <a:buFont typeface="Arial" panose="020B0604020202020204" pitchFamily="34" charset="0"/>
                        <a:buChar char="•"/>
                      </a:pPr>
                      <a:r>
                        <a:rPr lang="sv-SE" sz="1500" kern="1200" dirty="0">
                          <a:solidFill>
                            <a:schemeClr val="tx1"/>
                          </a:solidFill>
                          <a:latin typeface="Calibri"/>
                          <a:ea typeface="+mn-ea"/>
                          <a:cs typeface="+mn-cs"/>
                        </a:rPr>
                        <a:t>Var och</a:t>
                      </a:r>
                      <a:r>
                        <a:rPr lang="sv-SE" sz="1500" kern="1200" baseline="0" dirty="0">
                          <a:solidFill>
                            <a:schemeClr val="tx1"/>
                          </a:solidFill>
                          <a:latin typeface="Calibri"/>
                          <a:ea typeface="+mn-ea"/>
                          <a:cs typeface="+mn-cs"/>
                        </a:rPr>
                        <a:t> en r</a:t>
                      </a:r>
                      <a:r>
                        <a:rPr lang="sv-SE" sz="1500" kern="1200" dirty="0">
                          <a:solidFill>
                            <a:schemeClr val="tx1"/>
                          </a:solidFill>
                          <a:latin typeface="Calibri"/>
                          <a:ea typeface="+mn-ea"/>
                          <a:cs typeface="+mn-cs"/>
                        </a:rPr>
                        <a:t>eflektera enskilt . Tid cirka 2-3 min. </a:t>
                      </a:r>
                      <a:endParaRPr lang="nn-NO" sz="1500" kern="1200" dirty="0">
                        <a:solidFill>
                          <a:schemeClr val="tx1"/>
                        </a:solidFill>
                        <a:latin typeface="Calibri"/>
                        <a:ea typeface="+mn-ea"/>
                        <a:cs typeface="+mn-cs"/>
                      </a:endParaRPr>
                    </a:p>
                    <a:p>
                      <a:pPr marL="285750" indent="-285750">
                        <a:buFont typeface="Arial" panose="020B0604020202020204" pitchFamily="34" charset="0"/>
                        <a:buChar char="•"/>
                      </a:pPr>
                      <a:r>
                        <a:rPr lang="sv-SE" sz="1500" kern="1200" dirty="0">
                          <a:solidFill>
                            <a:schemeClr val="tx1"/>
                          </a:solidFill>
                          <a:latin typeface="Calibri"/>
                          <a:ea typeface="+mn-ea"/>
                          <a:cs typeface="+mn-cs"/>
                        </a:rPr>
                        <a:t>Reflektera i smågrupper. Tid cirka 10 min.</a:t>
                      </a:r>
                    </a:p>
                    <a:p>
                      <a:pPr marL="285750" indent="-285750">
                        <a:buFont typeface="Arial" panose="020B0604020202020204" pitchFamily="34" charset="0"/>
                        <a:buChar char="•"/>
                      </a:pPr>
                      <a:r>
                        <a:rPr lang="sv-SE" sz="1500" kern="1200" dirty="0">
                          <a:solidFill>
                            <a:schemeClr val="tx1"/>
                          </a:solidFill>
                          <a:latin typeface="Calibri"/>
                          <a:ea typeface="+mn-ea"/>
                          <a:cs typeface="+mn-cs"/>
                        </a:rPr>
                        <a:t>Reflektera i hela arbetsgruppen. Tid 15 min. </a:t>
                      </a:r>
                    </a:p>
                    <a:p>
                      <a:pPr marL="0" indent="0">
                        <a:buFont typeface="Arial" panose="020B0604020202020204" pitchFamily="34" charset="0"/>
                        <a:buNone/>
                      </a:pPr>
                      <a:r>
                        <a:rPr lang="sv-SE" sz="1500" b="1" kern="1200" dirty="0">
                          <a:solidFill>
                            <a:schemeClr val="tx1"/>
                          </a:solidFill>
                          <a:latin typeface="Calibri"/>
                          <a:ea typeface="+mn-ea"/>
                          <a:cs typeface="+mn-cs"/>
                        </a:rPr>
                        <a:t>Genom menti.com</a:t>
                      </a:r>
                    </a:p>
                    <a:p>
                      <a:pPr marL="285750" indent="-285750">
                        <a:buFont typeface="Arial" panose="020B0604020202020204" pitchFamily="34" charset="0"/>
                        <a:buChar char="•"/>
                      </a:pPr>
                      <a:r>
                        <a:rPr lang="sv-SE" sz="1500" kern="1200" dirty="0">
                          <a:solidFill>
                            <a:schemeClr val="tx1"/>
                          </a:solidFill>
                          <a:latin typeface="Calibri"/>
                          <a:ea typeface="+mn-ea"/>
                          <a:cs typeface="+mn-cs"/>
                        </a:rPr>
                        <a:t>Här behöver du som chef förbereda i mentimeter.com. Medarbetarna går sedan in i menti.com och besvarar kartläggningsfrågan, se instruktion i Handledning – arbete med APU-resultatet.</a:t>
                      </a:r>
                    </a:p>
                  </a:txBody>
                  <a:tcP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1500" kern="1200" dirty="0">
                          <a:solidFill>
                            <a:schemeClr val="dk1"/>
                          </a:solidFill>
                          <a:latin typeface="Calibri"/>
                          <a:ea typeface="+mn-ea"/>
                          <a:cs typeface="+mn-cs"/>
                        </a:rPr>
                        <a:t>Cirka 30 min</a:t>
                      </a:r>
                    </a:p>
                    <a:p>
                      <a:pPr marL="0" indent="0">
                        <a:buFont typeface="Arial" panose="020B0604020202020204" pitchFamily="34" charset="0"/>
                        <a:buNone/>
                      </a:pPr>
                      <a:endParaRPr lang="sv-SE" sz="1500" kern="1200" dirty="0">
                        <a:solidFill>
                          <a:schemeClr val="dk1"/>
                        </a:solidFill>
                        <a:latin typeface="Calibri"/>
                        <a:ea typeface="+mn-ea"/>
                        <a:cs typeface="+mn-cs"/>
                      </a:endParaRPr>
                    </a:p>
                  </a:txBody>
                  <a:tcPr>
                    <a:solidFill>
                      <a:schemeClr val="bg1">
                        <a:lumMod val="85000"/>
                      </a:schemeClr>
                    </a:solidFill>
                  </a:tcPr>
                </a:tc>
                <a:extLst>
                  <a:ext uri="{0D108BD9-81ED-4DB2-BD59-A6C34878D82A}">
                    <a16:rowId xmlns:a16="http://schemas.microsoft.com/office/drawing/2014/main" val="3599029999"/>
                  </a:ext>
                </a:extLst>
              </a:tr>
              <a:tr h="6114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500" dirty="0">
                          <a:latin typeface="Calibri"/>
                        </a:rPr>
                        <a:t>Paus</a:t>
                      </a:r>
                      <a:endParaRPr lang="sv-SE" sz="15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500" dirty="0">
                        <a:latin typeface="Calibri"/>
                      </a:endParaRPr>
                    </a:p>
                  </a:txBody>
                  <a:tcP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1500" kern="1200" dirty="0">
                          <a:solidFill>
                            <a:schemeClr val="tx1"/>
                          </a:solidFill>
                          <a:latin typeface="Calibri"/>
                          <a:ea typeface="+mn-ea"/>
                          <a:cs typeface="+mn-cs"/>
                        </a:rPr>
                        <a:t>Under pausen grupperar du som chef identifierade utvecklingsområden antingen genom att gruppera post-it-lappar i en mind-mapp på </a:t>
                      </a:r>
                      <a:r>
                        <a:rPr lang="sv-SE" sz="1500" kern="1200" dirty="0" err="1">
                          <a:solidFill>
                            <a:schemeClr val="tx1"/>
                          </a:solidFill>
                          <a:latin typeface="Calibri"/>
                          <a:ea typeface="+mn-ea"/>
                          <a:cs typeface="+mn-cs"/>
                        </a:rPr>
                        <a:t>whiteboard</a:t>
                      </a:r>
                      <a:r>
                        <a:rPr lang="sv-SE" sz="1500" kern="1200" dirty="0">
                          <a:solidFill>
                            <a:schemeClr val="tx1"/>
                          </a:solidFill>
                          <a:latin typeface="Calibri"/>
                          <a:ea typeface="+mn-ea"/>
                          <a:cs typeface="+mn-cs"/>
                        </a:rPr>
                        <a:t> eller att gruppera det som inkommit via menti.com.</a:t>
                      </a:r>
                    </a:p>
                  </a:txBody>
                  <a:tcP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1500" kern="1200" dirty="0">
                          <a:solidFill>
                            <a:schemeClr val="dk1"/>
                          </a:solidFill>
                          <a:latin typeface="Calibri"/>
                          <a:ea typeface="+mn-ea"/>
                          <a:cs typeface="+mn-cs"/>
                        </a:rPr>
                        <a:t>Cirka 15 min</a:t>
                      </a:r>
                    </a:p>
                  </a:txBody>
                  <a:tcPr>
                    <a:solidFill>
                      <a:schemeClr val="bg1">
                        <a:lumMod val="85000"/>
                      </a:schemeClr>
                    </a:solidFill>
                  </a:tcPr>
                </a:tc>
                <a:extLst>
                  <a:ext uri="{0D108BD9-81ED-4DB2-BD59-A6C34878D82A}">
                    <a16:rowId xmlns:a16="http://schemas.microsoft.com/office/drawing/2014/main" val="7517803"/>
                  </a:ext>
                </a:extLst>
              </a:tr>
              <a:tr h="102696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500" dirty="0">
                          <a:latin typeface="Calibri"/>
                        </a:rPr>
                        <a:t>Övning 2: </a:t>
                      </a:r>
                      <a:br>
                        <a:rPr lang="sv-SE" sz="1500" dirty="0">
                          <a:latin typeface="Calibri"/>
                        </a:rPr>
                      </a:br>
                      <a:r>
                        <a:rPr lang="sv-SE" sz="1500" dirty="0">
                          <a:latin typeface="Calibri"/>
                        </a:rPr>
                        <a:t>Prioritering genom röstning</a:t>
                      </a:r>
                      <a:endParaRPr lang="sv-SE" sz="1500" dirty="0"/>
                    </a:p>
                  </a:txBody>
                  <a:tcP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1500" kern="1200" dirty="0">
                          <a:solidFill>
                            <a:schemeClr val="tx1"/>
                          </a:solidFill>
                          <a:latin typeface="Calibri"/>
                          <a:ea typeface="+mn-ea"/>
                          <a:cs typeface="+mn-cs"/>
                        </a:rPr>
                        <a:t>Vilka utvecklingsområden är det viktigast att arbeta vidare med? Vad skapar mest värde och nytta för arbetsmiljön och verksamheten?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500" kern="1200" dirty="0">
                          <a:solidFill>
                            <a:schemeClr val="tx1"/>
                          </a:solidFill>
                          <a:latin typeface="Calibri"/>
                          <a:ea typeface="+mn-ea"/>
                          <a:cs typeface="+mn-cs"/>
                        </a:rPr>
                        <a:t>Medarbetarna röstar/prioriterar cirka 1-3 utvecklingsområden (arbetsmiljöåtgärder) antingen via att markera grupperade områden på post-</a:t>
                      </a:r>
                      <a:r>
                        <a:rPr lang="sv-SE" sz="1500" kern="1200" dirty="0" err="1">
                          <a:solidFill>
                            <a:schemeClr val="tx1"/>
                          </a:solidFill>
                          <a:latin typeface="Calibri"/>
                          <a:ea typeface="+mn-ea"/>
                          <a:cs typeface="+mn-cs"/>
                        </a:rPr>
                        <a:t>itlapparna</a:t>
                      </a:r>
                      <a:r>
                        <a:rPr lang="sv-SE" sz="1500" kern="1200" dirty="0">
                          <a:solidFill>
                            <a:schemeClr val="tx1"/>
                          </a:solidFill>
                          <a:latin typeface="Calibri"/>
                          <a:ea typeface="+mn-ea"/>
                          <a:cs typeface="+mn-cs"/>
                        </a:rPr>
                        <a:t> eller via menti.com</a:t>
                      </a:r>
                    </a:p>
                  </a:txBody>
                  <a:tcP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1500" kern="1200" dirty="0">
                          <a:solidFill>
                            <a:schemeClr val="dk1"/>
                          </a:solidFill>
                          <a:latin typeface="Calibri"/>
                          <a:ea typeface="+mn-ea"/>
                          <a:cs typeface="+mn-cs"/>
                        </a:rPr>
                        <a:t>Cirka 15 min</a:t>
                      </a:r>
                    </a:p>
                  </a:txBody>
                  <a:tcPr>
                    <a:solidFill>
                      <a:schemeClr val="bg1">
                        <a:lumMod val="85000"/>
                      </a:schemeClr>
                    </a:solidFill>
                  </a:tcPr>
                </a:tc>
                <a:extLst>
                  <a:ext uri="{0D108BD9-81ED-4DB2-BD59-A6C34878D82A}">
                    <a16:rowId xmlns:a16="http://schemas.microsoft.com/office/drawing/2014/main" val="1593604460"/>
                  </a:ext>
                </a:extLst>
              </a:tr>
              <a:tr h="762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500" dirty="0">
                          <a:latin typeface="Calibri"/>
                        </a:rPr>
                        <a:t>Övning 3: Analys/underlag till handlingsplan</a:t>
                      </a:r>
                      <a:endParaRPr lang="sv-SE" sz="1500" dirty="0"/>
                    </a:p>
                  </a:txBody>
                  <a:tcPr>
                    <a:solidFill>
                      <a:schemeClr val="bg1">
                        <a:lumMod val="85000"/>
                      </a:schemeClr>
                    </a:solidFill>
                  </a:tcPr>
                </a:tc>
                <a:tc>
                  <a:txBody>
                    <a:bodyPr/>
                    <a:lstStyle/>
                    <a:p>
                      <a:pPr marL="0" indent="0">
                        <a:buFont typeface="Arial" panose="020B0604020202020204" pitchFamily="34" charset="0"/>
                        <a:buNone/>
                      </a:pPr>
                      <a:r>
                        <a:rPr lang="sv-SE" sz="1500" kern="1200" dirty="0">
                          <a:solidFill>
                            <a:schemeClr val="dk1"/>
                          </a:solidFill>
                          <a:latin typeface="Calibri"/>
                          <a:ea typeface="+mn-ea"/>
                          <a:cs typeface="+mn-cs"/>
                        </a:rPr>
                        <a:t>Fokusera på</a:t>
                      </a:r>
                      <a:r>
                        <a:rPr lang="sv-SE" sz="1500" kern="1200" baseline="0" dirty="0">
                          <a:solidFill>
                            <a:schemeClr val="dk1"/>
                          </a:solidFill>
                          <a:latin typeface="Calibri"/>
                          <a:ea typeface="+mn-ea"/>
                          <a:cs typeface="+mn-cs"/>
                        </a:rPr>
                        <a:t> önskade läget och vilka aktiviteter som ni behöver göra för att gå mot det önskade läget, alltså ruta 1 och 5. Använd analysverktyg i utskrivet A3-format alternativt digital ifyllnadsbar mall. </a:t>
                      </a:r>
                      <a:endParaRPr lang="sv-SE" sz="1500" kern="1200" dirty="0">
                        <a:solidFill>
                          <a:schemeClr val="dk1"/>
                        </a:solidFill>
                        <a:latin typeface="Calibri"/>
                        <a:ea typeface="+mn-ea"/>
                        <a:cs typeface="+mn-cs"/>
                      </a:endParaRPr>
                    </a:p>
                  </a:txBody>
                  <a:tcP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1500" kern="1200" dirty="0">
                          <a:solidFill>
                            <a:schemeClr val="dk1"/>
                          </a:solidFill>
                          <a:latin typeface="Calibri"/>
                          <a:ea typeface="+mn-ea"/>
                          <a:cs typeface="+mn-cs"/>
                        </a:rPr>
                        <a:t>Cirka 45 min</a:t>
                      </a:r>
                    </a:p>
                  </a:txBody>
                  <a:tcPr>
                    <a:solidFill>
                      <a:schemeClr val="bg1">
                        <a:lumMod val="85000"/>
                      </a:schemeClr>
                    </a:solidFill>
                  </a:tcPr>
                </a:tc>
                <a:extLst>
                  <a:ext uri="{0D108BD9-81ED-4DB2-BD59-A6C34878D82A}">
                    <a16:rowId xmlns:a16="http://schemas.microsoft.com/office/drawing/2014/main" val="4237870131"/>
                  </a:ext>
                </a:extLst>
              </a:tr>
              <a:tr h="762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500" dirty="0">
                          <a:latin typeface="Calibri"/>
                        </a:rPr>
                        <a:t>Avslutning</a:t>
                      </a:r>
                      <a:endParaRPr lang="sv-SE" sz="1500" dirty="0"/>
                    </a:p>
                  </a:txBody>
                  <a:tcPr>
                    <a:solidFill>
                      <a:schemeClr val="bg1">
                        <a:lumMod val="85000"/>
                      </a:schemeClr>
                    </a:solidFill>
                  </a:tcPr>
                </a:tc>
                <a:tc>
                  <a:txBody>
                    <a:bodyPr/>
                    <a:lstStyle/>
                    <a:p>
                      <a:pPr marL="0" indent="0">
                        <a:buFont typeface="Arial" panose="020B0604020202020204" pitchFamily="34" charset="0"/>
                        <a:buNone/>
                      </a:pPr>
                      <a:r>
                        <a:rPr lang="sv-SE" sz="1500" kern="1200" dirty="0">
                          <a:solidFill>
                            <a:schemeClr val="dk1"/>
                          </a:solidFill>
                          <a:latin typeface="Calibri"/>
                          <a:ea typeface="+mn-ea"/>
                          <a:cs typeface="+mn-cs"/>
                        </a:rPr>
                        <a:t>Berätta</a:t>
                      </a:r>
                      <a:r>
                        <a:rPr lang="sv-SE" sz="1500" kern="1200" baseline="0" dirty="0">
                          <a:solidFill>
                            <a:schemeClr val="dk1"/>
                          </a:solidFill>
                          <a:latin typeface="Calibri"/>
                          <a:ea typeface="+mn-ea"/>
                          <a:cs typeface="+mn-cs"/>
                        </a:rPr>
                        <a:t> att nästa steg är att ta med underlaget från analyserna in i handlingsplan. Handlingsplanen presenteras vid nästa APT. </a:t>
                      </a:r>
                    </a:p>
                    <a:p>
                      <a:pPr marL="0" indent="0">
                        <a:buFont typeface="Arial" panose="020B0604020202020204" pitchFamily="34" charset="0"/>
                        <a:buNone/>
                      </a:pPr>
                      <a:r>
                        <a:rPr lang="sv-SE" sz="1500" kern="1200" baseline="0" dirty="0">
                          <a:solidFill>
                            <a:schemeClr val="dk1"/>
                          </a:solidFill>
                          <a:latin typeface="Calibri"/>
                          <a:ea typeface="+mn-ea"/>
                          <a:cs typeface="+mn-cs"/>
                        </a:rPr>
                        <a:t>Tack för idag!</a:t>
                      </a:r>
                      <a:endParaRPr lang="sv-SE" sz="1500" kern="1200" dirty="0">
                        <a:solidFill>
                          <a:schemeClr val="dk1"/>
                        </a:solidFill>
                        <a:latin typeface="Calibri"/>
                        <a:ea typeface="+mn-ea"/>
                        <a:cs typeface="+mn-cs"/>
                      </a:endParaRPr>
                    </a:p>
                  </a:txBody>
                  <a:tcP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1500" kern="1200" dirty="0">
                          <a:solidFill>
                            <a:schemeClr val="dk1"/>
                          </a:solidFill>
                          <a:latin typeface="Calibri"/>
                          <a:ea typeface="+mn-ea"/>
                          <a:cs typeface="+mn-cs"/>
                        </a:rPr>
                        <a:t>Cirka 2 min</a:t>
                      </a:r>
                    </a:p>
                    <a:p>
                      <a:pPr marL="0" indent="0">
                        <a:buFont typeface="Arial" panose="020B0604020202020204" pitchFamily="34" charset="0"/>
                        <a:buNone/>
                      </a:pPr>
                      <a:endParaRPr lang="sv-SE" sz="1500" kern="1200" dirty="0">
                        <a:solidFill>
                          <a:schemeClr val="dk1"/>
                        </a:solidFill>
                        <a:latin typeface="Calibri"/>
                        <a:ea typeface="+mn-ea"/>
                        <a:cs typeface="+mn-cs"/>
                      </a:endParaRPr>
                    </a:p>
                  </a:txBody>
                  <a:tcPr>
                    <a:solidFill>
                      <a:schemeClr val="bg1">
                        <a:lumMod val="85000"/>
                      </a:schemeClr>
                    </a:solidFill>
                  </a:tcPr>
                </a:tc>
                <a:extLst>
                  <a:ext uri="{0D108BD9-81ED-4DB2-BD59-A6C34878D82A}">
                    <a16:rowId xmlns:a16="http://schemas.microsoft.com/office/drawing/2014/main" val="817454613"/>
                  </a:ext>
                </a:extLst>
              </a:tr>
            </a:tbl>
          </a:graphicData>
        </a:graphic>
      </p:graphicFrame>
    </p:spTree>
    <p:extLst>
      <p:ext uri="{BB962C8B-B14F-4D97-AF65-F5344CB8AC3E}">
        <p14:creationId xmlns:p14="http://schemas.microsoft.com/office/powerpoint/2010/main" val="5317503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p:cNvPicPr>
            <a:picLocks noChangeAspect="1"/>
          </p:cNvPicPr>
          <p:nvPr/>
        </p:nvPicPr>
        <p:blipFill>
          <a:blip r:embed="rId3"/>
          <a:stretch>
            <a:fillRect/>
          </a:stretch>
        </p:blipFill>
        <p:spPr>
          <a:xfrm>
            <a:off x="0" y="-132029"/>
            <a:ext cx="12192000" cy="6339584"/>
          </a:xfrm>
          <a:prstGeom prst="rect">
            <a:avLst/>
          </a:prstGeom>
        </p:spPr>
      </p:pic>
      <p:sp>
        <p:nvSpPr>
          <p:cNvPr id="7" name="Rektangel 6"/>
          <p:cNvSpPr/>
          <p:nvPr/>
        </p:nvSpPr>
        <p:spPr>
          <a:xfrm>
            <a:off x="2063551" y="2756925"/>
            <a:ext cx="8501286" cy="3080976"/>
          </a:xfrm>
          <a:prstGeom prst="rect">
            <a:avLst/>
          </a:prstGeom>
          <a:solidFill>
            <a:srgbClr val="FFFFFF">
              <a:alpha val="84706"/>
            </a:srgbClr>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891" indent="-342891">
              <a:spcAft>
                <a:spcPts val="1000"/>
              </a:spcAft>
              <a:buFont typeface="Wingdings" panose="05000000000000000000" pitchFamily="2" charset="2"/>
              <a:buChar char="Ø"/>
              <a:defRPr/>
            </a:pPr>
            <a:endParaRPr lang="sv-SE" sz="1801" dirty="0">
              <a:solidFill>
                <a:schemeClr val="tx1"/>
              </a:solidFill>
              <a:latin typeface="Calibri"/>
            </a:endParaRPr>
          </a:p>
        </p:txBody>
      </p:sp>
      <p:sp>
        <p:nvSpPr>
          <p:cNvPr id="8" name="textruta 7"/>
          <p:cNvSpPr txBox="1"/>
          <p:nvPr/>
        </p:nvSpPr>
        <p:spPr>
          <a:xfrm>
            <a:off x="2234849" y="2952165"/>
            <a:ext cx="8329988" cy="646331"/>
          </a:xfrm>
          <a:prstGeom prst="rect">
            <a:avLst/>
          </a:prstGeom>
          <a:noFill/>
        </p:spPr>
        <p:txBody>
          <a:bodyPr wrap="square" rtlCol="0">
            <a:spAutoFit/>
          </a:bodyPr>
          <a:lstStyle/>
          <a:p>
            <a:pPr>
              <a:spcAft>
                <a:spcPts val="1000"/>
              </a:spcAft>
              <a:defRPr/>
            </a:pPr>
            <a:r>
              <a:rPr lang="sv-SE" sz="3600" kern="0" dirty="0"/>
              <a:t>Resultat arbetsplatsundersökning 2023</a:t>
            </a:r>
            <a:endParaRPr lang="sv-SE" sz="3600" dirty="0">
              <a:latin typeface="Calibri"/>
            </a:endParaRPr>
          </a:p>
        </p:txBody>
      </p:sp>
      <p:sp>
        <p:nvSpPr>
          <p:cNvPr id="9" name="textruta 8"/>
          <p:cNvSpPr txBox="1"/>
          <p:nvPr/>
        </p:nvSpPr>
        <p:spPr>
          <a:xfrm>
            <a:off x="2327665" y="3611940"/>
            <a:ext cx="7618195" cy="2513509"/>
          </a:xfrm>
          <a:prstGeom prst="rect">
            <a:avLst/>
          </a:prstGeom>
          <a:noFill/>
        </p:spPr>
        <p:txBody>
          <a:bodyPr wrap="square" rtlCol="0">
            <a:spAutoFit/>
          </a:bodyPr>
          <a:lstStyle/>
          <a:p>
            <a:pPr marL="380990" indent="-380990">
              <a:spcAft>
                <a:spcPts val="1000"/>
              </a:spcAft>
              <a:buFont typeface="Arial" panose="020B0604020202020204" pitchFamily="34" charset="0"/>
              <a:buChar char="•"/>
              <a:defRPr/>
            </a:pPr>
            <a:r>
              <a:rPr lang="sv-SE" sz="2400" dirty="0">
                <a:latin typeface="Calibri"/>
              </a:rPr>
              <a:t>Presentation resultat</a:t>
            </a:r>
          </a:p>
          <a:p>
            <a:pPr marL="380990" indent="-380990">
              <a:spcAft>
                <a:spcPts val="1000"/>
              </a:spcAft>
              <a:buFont typeface="Arial" panose="020B0604020202020204" pitchFamily="34" charset="0"/>
              <a:buChar char="•"/>
              <a:defRPr/>
            </a:pPr>
            <a:r>
              <a:rPr lang="sv-SE" sz="2400" dirty="0">
                <a:latin typeface="Calibri"/>
              </a:rPr>
              <a:t>Kartläggning och dialog kring utvecklingsområden</a:t>
            </a:r>
          </a:p>
          <a:p>
            <a:pPr marL="380990" indent="-380990">
              <a:spcAft>
                <a:spcPts val="1000"/>
              </a:spcAft>
              <a:buFont typeface="Arial" panose="020B0604020202020204" pitchFamily="34" charset="0"/>
              <a:buChar char="•"/>
              <a:defRPr/>
            </a:pPr>
            <a:r>
              <a:rPr lang="sv-SE" sz="2400" dirty="0">
                <a:latin typeface="Calibri"/>
              </a:rPr>
              <a:t>Prioritering</a:t>
            </a:r>
          </a:p>
          <a:p>
            <a:pPr marL="380990" indent="-380990">
              <a:spcAft>
                <a:spcPts val="1000"/>
              </a:spcAft>
              <a:buFont typeface="Arial" panose="020B0604020202020204" pitchFamily="34" charset="0"/>
              <a:buChar char="•"/>
              <a:defRPr/>
            </a:pPr>
            <a:r>
              <a:rPr lang="sv-SE" sz="2400" dirty="0">
                <a:latin typeface="Calibri"/>
              </a:rPr>
              <a:t>Analys inför handlingsplan</a:t>
            </a:r>
          </a:p>
          <a:p>
            <a:pPr>
              <a:buNone/>
            </a:pPr>
            <a:endParaRPr lang="sv-SE" sz="2800" dirty="0"/>
          </a:p>
        </p:txBody>
      </p:sp>
    </p:spTree>
    <p:extLst>
      <p:ext uri="{BB962C8B-B14F-4D97-AF65-F5344CB8AC3E}">
        <p14:creationId xmlns:p14="http://schemas.microsoft.com/office/powerpoint/2010/main" val="10188249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3CAAE335-06E1-0B42-E27F-A54EFAC59C62}"/>
              </a:ext>
            </a:extLst>
          </p:cNvPr>
          <p:cNvSpPr txBox="1">
            <a:spLocks/>
          </p:cNvSpPr>
          <p:nvPr/>
        </p:nvSpPr>
        <p:spPr>
          <a:xfrm>
            <a:off x="270000" y="956603"/>
            <a:ext cx="11663998" cy="5085194"/>
          </a:xfrm>
          <a:prstGeom prst="rect">
            <a:avLst/>
          </a:prstGeom>
        </p:spPr>
        <p:txBody>
          <a:bodyPr/>
          <a:lstStyle>
            <a:lvl1pPr marL="269875" indent="-269875" algn="l" defTabSz="914400" rtl="0" eaLnBrk="1" latinLnBrk="0" hangingPunct="1">
              <a:lnSpc>
                <a:spcPct val="100000"/>
              </a:lnSpc>
              <a:spcBef>
                <a:spcPts val="1800"/>
              </a:spcBef>
              <a:buSzPct val="100000"/>
              <a:buFont typeface="Arial" panose="020B0604020202020204" pitchFamily="34" charset="0"/>
              <a:buChar char="•"/>
              <a:defRPr sz="2400" kern="1200">
                <a:solidFill>
                  <a:schemeClr val="tx1"/>
                </a:solidFill>
                <a:latin typeface="+mn-lt"/>
                <a:ea typeface="+mn-ea"/>
                <a:cs typeface="+mn-cs"/>
              </a:defRPr>
            </a:lvl1pPr>
            <a:lvl2pPr marL="486000" indent="-180000" algn="l" defTabSz="914400" rtl="0" eaLnBrk="1" latinLnBrk="0" hangingPunct="1">
              <a:lnSpc>
                <a:spcPct val="90000"/>
              </a:lnSpc>
              <a:spcBef>
                <a:spcPts val="500"/>
              </a:spcBef>
              <a:buFont typeface="Corbel" panose="020B0503020204020204" pitchFamily="34" charset="0"/>
              <a:buChar char="-"/>
              <a:defRPr sz="2400" kern="1200">
                <a:solidFill>
                  <a:schemeClr val="tx1"/>
                </a:solidFill>
                <a:latin typeface="+mn-lt"/>
                <a:ea typeface="+mn-ea"/>
                <a:cs typeface="+mn-cs"/>
              </a:defRPr>
            </a:lvl2pPr>
            <a:lvl3pPr marL="684000" indent="-180975" algn="l" defTabSz="914400" rtl="0" eaLnBrk="1" latinLnBrk="0" hangingPunct="1">
              <a:lnSpc>
                <a:spcPct val="90000"/>
              </a:lnSpc>
              <a:spcBef>
                <a:spcPts val="500"/>
              </a:spcBef>
              <a:buFont typeface="Corbel" panose="020B0503020204020204" pitchFamily="34" charset="0"/>
              <a:buChar char="-"/>
              <a:defRPr sz="2000" kern="1200">
                <a:solidFill>
                  <a:schemeClr val="tx1"/>
                </a:solidFill>
                <a:latin typeface="+mn-lt"/>
                <a:ea typeface="+mn-ea"/>
                <a:cs typeface="+mn-cs"/>
              </a:defRPr>
            </a:lvl3pPr>
            <a:lvl4pPr marL="864000" indent="-180000" algn="l" defTabSz="914400" rtl="0" eaLnBrk="1" latinLnBrk="0" hangingPunct="1">
              <a:lnSpc>
                <a:spcPct val="90000"/>
              </a:lnSpc>
              <a:spcBef>
                <a:spcPts val="500"/>
              </a:spcBef>
              <a:buFont typeface="Corbel" panose="020B0503020204020204" pitchFamily="34" charset="0"/>
              <a:buChar char="-"/>
              <a:defRPr sz="2000" kern="1200">
                <a:solidFill>
                  <a:schemeClr val="tx1"/>
                </a:solidFill>
                <a:latin typeface="+mn-lt"/>
                <a:ea typeface="+mn-ea"/>
                <a:cs typeface="+mn-cs"/>
              </a:defRPr>
            </a:lvl4pPr>
            <a:lvl5pPr marL="1062000" indent="-179388" algn="l" defTabSz="914400" rtl="0" eaLnBrk="1" latinLnBrk="0" hangingPunct="1">
              <a:lnSpc>
                <a:spcPct val="90000"/>
              </a:lnSpc>
              <a:spcBef>
                <a:spcPts val="500"/>
              </a:spcBef>
              <a:buFont typeface="Corbel" panose="020B0503020204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4000" b="1" dirty="0">
                <a:solidFill>
                  <a:schemeClr val="tx1"/>
                </a:solidFill>
              </a:rPr>
              <a:t>Syfte</a:t>
            </a:r>
            <a:endParaRPr lang="sv-SE" sz="2400" b="1" dirty="0">
              <a:solidFill>
                <a:schemeClr val="tx1"/>
              </a:solidFill>
            </a:endParaRPr>
          </a:p>
          <a:p>
            <a:r>
              <a:rPr lang="sv-SE" sz="2400" dirty="0">
                <a:solidFill>
                  <a:schemeClr val="tx1"/>
                </a:solidFill>
              </a:rPr>
              <a:t>Utifrån resultaten i APU identifiera, prioritera och analysera utvecklingsområden (arbetsmiljöåtgärder). Analysen blir underlag till handlingsplan. </a:t>
            </a:r>
          </a:p>
          <a:p>
            <a:endParaRPr lang="sv-SE" sz="2400" dirty="0">
              <a:solidFill>
                <a:schemeClr val="tx1"/>
              </a:solidFill>
            </a:endParaRPr>
          </a:p>
          <a:p>
            <a:pPr marL="0" indent="0">
              <a:buNone/>
            </a:pPr>
            <a:r>
              <a:rPr lang="sv-SE" sz="4000" b="1" dirty="0">
                <a:solidFill>
                  <a:schemeClr val="tx1"/>
                </a:solidFill>
              </a:rPr>
              <a:t>Mål</a:t>
            </a:r>
            <a:endParaRPr lang="sv-SE" sz="2400" b="1" dirty="0">
              <a:solidFill>
                <a:schemeClr val="tx1"/>
              </a:solidFill>
            </a:endParaRPr>
          </a:p>
          <a:p>
            <a:r>
              <a:rPr lang="sv-SE" sz="2400" dirty="0">
                <a:solidFill>
                  <a:schemeClr val="tx1"/>
                </a:solidFill>
              </a:rPr>
              <a:t>Att det efter vårt APT finns underlag till en handlingsplan. Med hjälp av vår handlingsplan utvecklar vi vår arbetsplats för bättre arbetsmiljö och hög kvalitet i vår verksamhet.</a:t>
            </a:r>
          </a:p>
          <a:p>
            <a:endParaRPr lang="sv-SE" dirty="0"/>
          </a:p>
        </p:txBody>
      </p:sp>
    </p:spTree>
    <p:extLst>
      <p:ext uri="{BB962C8B-B14F-4D97-AF65-F5344CB8AC3E}">
        <p14:creationId xmlns:p14="http://schemas.microsoft.com/office/powerpoint/2010/main" val="21768920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innehåll 1"/>
          <p:cNvSpPr txBox="1">
            <a:spLocks/>
          </p:cNvSpPr>
          <p:nvPr/>
        </p:nvSpPr>
        <p:spPr>
          <a:xfrm>
            <a:off x="5979860" y="1668872"/>
            <a:ext cx="2760109" cy="2992656"/>
          </a:xfrm>
          <a:prstGeom prst="rect">
            <a:avLst/>
          </a:prstGeom>
        </p:spPr>
        <p:txBody>
          <a:bodyPr vert="horz" lIns="0" tIns="0" rIns="0" bIns="0" rtlCol="0">
            <a:noAutofit/>
          </a:bodyPr>
          <a:lstStyle>
            <a:lvl1pPr marL="228600" indent="-228600" algn="l" defTabSz="914400" rtl="0" eaLnBrk="1" latinLnBrk="0" hangingPunct="1">
              <a:lnSpc>
                <a:spcPct val="100000"/>
              </a:lnSpc>
              <a:spcBef>
                <a:spcPts val="1000"/>
              </a:spcBef>
              <a:buClr>
                <a:schemeClr val="accent2"/>
              </a:buClr>
              <a:buSzPct val="120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Tahoma" panose="020B060403050404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Tahoma" panose="020B060403050404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Tahoma" panose="020B060403050404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Tahoma" panose="020B060403050404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sv-SE" sz="788" dirty="0"/>
          </a:p>
          <a:p>
            <a:pPr marL="0" indent="0">
              <a:buNone/>
            </a:pPr>
            <a:endParaRPr lang="sv-SE" sz="1800" b="1" dirty="0">
              <a:latin typeface="+mj-lt"/>
              <a:ea typeface="+mj-ea"/>
              <a:cs typeface="+mj-cs"/>
            </a:endParaRPr>
          </a:p>
          <a:p>
            <a:endParaRPr lang="sv-SE" sz="788" dirty="0"/>
          </a:p>
          <a:p>
            <a:endParaRPr lang="sv-SE" sz="788" dirty="0"/>
          </a:p>
          <a:p>
            <a:pPr marL="0" indent="0">
              <a:buNone/>
            </a:pPr>
            <a:endParaRPr lang="sv-SE" sz="788" dirty="0"/>
          </a:p>
        </p:txBody>
      </p:sp>
      <p:sp>
        <p:nvSpPr>
          <p:cNvPr id="2" name="textruta 1">
            <a:extLst>
              <a:ext uri="{FF2B5EF4-FFF2-40B4-BE49-F238E27FC236}">
                <a16:creationId xmlns:a16="http://schemas.microsoft.com/office/drawing/2014/main" id="{D9B74A65-C8EF-49F3-AE0F-594586AA93D5}"/>
              </a:ext>
            </a:extLst>
          </p:cNvPr>
          <p:cNvSpPr txBox="1"/>
          <p:nvPr/>
        </p:nvSpPr>
        <p:spPr>
          <a:xfrm>
            <a:off x="212084" y="5875774"/>
            <a:ext cx="7776864" cy="420756"/>
          </a:xfrm>
          <a:prstGeom prst="rect">
            <a:avLst/>
          </a:prstGeom>
          <a:noFill/>
        </p:spPr>
        <p:txBody>
          <a:bodyPr wrap="square" rtlCol="0">
            <a:spAutoFit/>
          </a:bodyPr>
          <a:lstStyle/>
          <a:p>
            <a:pPr>
              <a:buNone/>
            </a:pPr>
            <a:r>
              <a:rPr lang="sv-SE" sz="1067" dirty="0"/>
              <a:t>Källa: https://www.suntarbetsliv.se/forskning/ledarskap-och-organisation/sa-far-ni-en-friskare-arbetsplats-8-sakra-satt/. https://www.av.se/globalassets/filer/publikationer/rapporter/rap-2021-2-friskfaktorer-som-kan-matas-och-foljas-over-tid.pdf</a:t>
            </a:r>
          </a:p>
        </p:txBody>
      </p:sp>
      <p:sp>
        <p:nvSpPr>
          <p:cNvPr id="6" name="Rubrik 1">
            <a:extLst>
              <a:ext uri="{FF2B5EF4-FFF2-40B4-BE49-F238E27FC236}">
                <a16:creationId xmlns:a16="http://schemas.microsoft.com/office/drawing/2014/main" id="{370996C0-450D-0181-B46F-D4B06F269CF9}"/>
              </a:ext>
            </a:extLst>
          </p:cNvPr>
          <p:cNvSpPr txBox="1">
            <a:spLocks/>
          </p:cNvSpPr>
          <p:nvPr/>
        </p:nvSpPr>
        <p:spPr>
          <a:xfrm>
            <a:off x="269998" y="64577"/>
            <a:ext cx="11664000" cy="720000"/>
          </a:xfrm>
          <a:prstGeom prst="rect">
            <a:avLst/>
          </a:prstGeom>
        </p:spPr>
        <p:txBody>
          <a:bodyPr vert="horz" lIns="0" tIns="0" rIns="0" bIns="0" rtlCol="0" anchor="t" anchorCtr="0">
            <a:normAutofit/>
          </a:bodyPr>
          <a:lstStyle>
            <a:lvl1pPr algn="l" defTabSz="914400" rtl="0" eaLnBrk="1" latinLnBrk="0" hangingPunct="1">
              <a:lnSpc>
                <a:spcPct val="100000"/>
              </a:lnSpc>
              <a:spcBef>
                <a:spcPct val="0"/>
              </a:spcBef>
              <a:buNone/>
              <a:defRPr sz="4400" b="1" kern="1200">
                <a:solidFill>
                  <a:schemeClr val="tx1"/>
                </a:solidFill>
                <a:latin typeface="+mj-lt"/>
                <a:ea typeface="+mj-ea"/>
                <a:cs typeface="+mj-cs"/>
              </a:defRPr>
            </a:lvl1pPr>
          </a:lstStyle>
          <a:p>
            <a:r>
              <a:rPr lang="sv-SE" sz="4400" dirty="0"/>
              <a:t>Friskfaktorer</a:t>
            </a:r>
            <a:endParaRPr lang="sv-SE" dirty="0"/>
          </a:p>
        </p:txBody>
      </p:sp>
      <p:sp>
        <p:nvSpPr>
          <p:cNvPr id="10" name="Platshållare för innehåll 2">
            <a:extLst>
              <a:ext uri="{FF2B5EF4-FFF2-40B4-BE49-F238E27FC236}">
                <a16:creationId xmlns:a16="http://schemas.microsoft.com/office/drawing/2014/main" id="{4B344A83-50BF-A1DA-4E78-5E24DEBDDB4E}"/>
              </a:ext>
            </a:extLst>
          </p:cNvPr>
          <p:cNvSpPr txBox="1">
            <a:spLocks/>
          </p:cNvSpPr>
          <p:nvPr/>
        </p:nvSpPr>
        <p:spPr>
          <a:xfrm>
            <a:off x="212084" y="677798"/>
            <a:ext cx="11546862" cy="5321079"/>
          </a:xfrm>
          <a:prstGeom prst="rect">
            <a:avLst/>
          </a:prstGeom>
        </p:spPr>
        <p:txBody>
          <a:bodyPr/>
          <a:lstStyle>
            <a:lvl1pPr marL="269875" indent="-269875" algn="l" defTabSz="914400" rtl="0" eaLnBrk="1" latinLnBrk="0" hangingPunct="1">
              <a:lnSpc>
                <a:spcPct val="100000"/>
              </a:lnSpc>
              <a:spcBef>
                <a:spcPts val="1800"/>
              </a:spcBef>
              <a:buSzPct val="100000"/>
              <a:buFont typeface="Arial" panose="020B0604020202020204" pitchFamily="34" charset="0"/>
              <a:buChar char="•"/>
              <a:defRPr sz="2400" kern="1200">
                <a:solidFill>
                  <a:schemeClr val="tx1"/>
                </a:solidFill>
                <a:latin typeface="+mn-lt"/>
                <a:ea typeface="+mn-ea"/>
                <a:cs typeface="+mn-cs"/>
              </a:defRPr>
            </a:lvl1pPr>
            <a:lvl2pPr marL="486000" indent="-180000" algn="l" defTabSz="914400" rtl="0" eaLnBrk="1" latinLnBrk="0" hangingPunct="1">
              <a:lnSpc>
                <a:spcPct val="90000"/>
              </a:lnSpc>
              <a:spcBef>
                <a:spcPts val="500"/>
              </a:spcBef>
              <a:buFont typeface="Corbel" panose="020B0503020204020204" pitchFamily="34" charset="0"/>
              <a:buChar char="-"/>
              <a:defRPr sz="2400" kern="1200">
                <a:solidFill>
                  <a:schemeClr val="tx1"/>
                </a:solidFill>
                <a:latin typeface="+mn-lt"/>
                <a:ea typeface="+mn-ea"/>
                <a:cs typeface="+mn-cs"/>
              </a:defRPr>
            </a:lvl2pPr>
            <a:lvl3pPr marL="684000" indent="-180975" algn="l" defTabSz="914400" rtl="0" eaLnBrk="1" latinLnBrk="0" hangingPunct="1">
              <a:lnSpc>
                <a:spcPct val="90000"/>
              </a:lnSpc>
              <a:spcBef>
                <a:spcPts val="500"/>
              </a:spcBef>
              <a:buFont typeface="Corbel" panose="020B0503020204020204" pitchFamily="34" charset="0"/>
              <a:buChar char="-"/>
              <a:defRPr sz="2000" kern="1200">
                <a:solidFill>
                  <a:schemeClr val="tx1"/>
                </a:solidFill>
                <a:latin typeface="+mn-lt"/>
                <a:ea typeface="+mn-ea"/>
                <a:cs typeface="+mn-cs"/>
              </a:defRPr>
            </a:lvl3pPr>
            <a:lvl4pPr marL="864000" indent="-180000" algn="l" defTabSz="914400" rtl="0" eaLnBrk="1" latinLnBrk="0" hangingPunct="1">
              <a:lnSpc>
                <a:spcPct val="90000"/>
              </a:lnSpc>
              <a:spcBef>
                <a:spcPts val="500"/>
              </a:spcBef>
              <a:buFont typeface="Corbel" panose="020B0503020204020204" pitchFamily="34" charset="0"/>
              <a:buChar char="-"/>
              <a:defRPr sz="2000" kern="1200">
                <a:solidFill>
                  <a:schemeClr val="tx1"/>
                </a:solidFill>
                <a:latin typeface="+mn-lt"/>
                <a:ea typeface="+mn-ea"/>
                <a:cs typeface="+mn-cs"/>
              </a:defRPr>
            </a:lvl4pPr>
            <a:lvl5pPr marL="1062000" indent="-179388" algn="l" defTabSz="914400" rtl="0" eaLnBrk="1" latinLnBrk="0" hangingPunct="1">
              <a:lnSpc>
                <a:spcPct val="90000"/>
              </a:lnSpc>
              <a:spcBef>
                <a:spcPts val="500"/>
              </a:spcBef>
              <a:buFont typeface="Corbel" panose="020B0503020204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600"/>
              </a:spcAft>
            </a:pPr>
            <a:r>
              <a:rPr lang="sv-SE" sz="2400" dirty="0"/>
              <a:t>Tydligt uppdrag.</a:t>
            </a:r>
          </a:p>
          <a:p>
            <a:pPr>
              <a:spcBef>
                <a:spcPts val="0"/>
              </a:spcBef>
              <a:spcAft>
                <a:spcPts val="600"/>
              </a:spcAft>
            </a:pPr>
            <a:r>
              <a:rPr lang="sv-SE" sz="2400" dirty="0"/>
              <a:t>Rolltydlighet i arbetet och att målen är tydliga och kända.</a:t>
            </a:r>
          </a:p>
          <a:p>
            <a:pPr>
              <a:spcBef>
                <a:spcPts val="0"/>
              </a:spcBef>
              <a:spcAft>
                <a:spcPts val="600"/>
              </a:spcAft>
            </a:pPr>
            <a:r>
              <a:rPr lang="sv-SE" sz="2400" dirty="0"/>
              <a:t>Gott samarbete och teamarbete.</a:t>
            </a:r>
          </a:p>
          <a:p>
            <a:pPr>
              <a:spcBef>
                <a:spcPts val="0"/>
              </a:spcBef>
              <a:spcAft>
                <a:spcPts val="600"/>
              </a:spcAft>
            </a:pPr>
            <a:r>
              <a:rPr lang="sv-SE" sz="2400" dirty="0"/>
              <a:t>En välutvecklad kommunikation och feedback.</a:t>
            </a:r>
          </a:p>
          <a:p>
            <a:pPr>
              <a:spcBef>
                <a:spcPts val="0"/>
              </a:spcBef>
              <a:spcAft>
                <a:spcPts val="600"/>
              </a:spcAft>
            </a:pPr>
            <a:r>
              <a:rPr lang="sv-SE" sz="2400" dirty="0"/>
              <a:t>Delaktighet och möjlighet att påverka beslut.</a:t>
            </a:r>
          </a:p>
          <a:p>
            <a:pPr>
              <a:spcBef>
                <a:spcPts val="0"/>
              </a:spcBef>
              <a:spcAft>
                <a:spcPts val="600"/>
              </a:spcAft>
            </a:pPr>
            <a:r>
              <a:rPr lang="sv-SE" sz="2400" dirty="0"/>
              <a:t>En rättvis och transparent organisation.</a:t>
            </a:r>
          </a:p>
          <a:p>
            <a:pPr>
              <a:spcBef>
                <a:spcPts val="0"/>
              </a:spcBef>
              <a:spcAft>
                <a:spcPts val="600"/>
              </a:spcAft>
            </a:pPr>
            <a:r>
              <a:rPr lang="sv-SE" sz="2400" dirty="0"/>
              <a:t>Prioritering av arbetsuppgifter vid hög arbetsbelastning.</a:t>
            </a:r>
          </a:p>
          <a:p>
            <a:pPr>
              <a:spcBef>
                <a:spcPts val="0"/>
              </a:spcBef>
              <a:spcAft>
                <a:spcPts val="600"/>
              </a:spcAft>
            </a:pPr>
            <a:r>
              <a:rPr lang="sv-SE" sz="2400" dirty="0"/>
              <a:t>Kompetensutveckling under hela karriären och möjlighet till anpassning och byte av arbetsuppgifter.</a:t>
            </a:r>
          </a:p>
          <a:p>
            <a:pPr>
              <a:spcBef>
                <a:spcPts val="0"/>
              </a:spcBef>
              <a:spcAft>
                <a:spcPts val="600"/>
              </a:spcAft>
            </a:pPr>
            <a:r>
              <a:rPr lang="sv-SE" sz="2400" dirty="0"/>
              <a:t>Ett närvarande, tillitsfullt och engagerat ledarskap.</a:t>
            </a:r>
          </a:p>
          <a:p>
            <a:pPr>
              <a:spcBef>
                <a:spcPts val="0"/>
              </a:spcBef>
              <a:spcAft>
                <a:spcPts val="600"/>
              </a:spcAft>
            </a:pPr>
            <a:r>
              <a:rPr lang="sv-SE" sz="2400" dirty="0"/>
              <a:t>Ett välfungerande systematiskt arbetsmiljöarbete (SAM) i vardagen.</a:t>
            </a:r>
          </a:p>
          <a:p>
            <a:pPr>
              <a:spcBef>
                <a:spcPts val="0"/>
              </a:spcBef>
              <a:spcAft>
                <a:spcPts val="600"/>
              </a:spcAft>
            </a:pPr>
            <a:r>
              <a:rPr lang="sv-SE" sz="2400" dirty="0"/>
              <a:t>Ett väl fungerande rehabiliteringsarbete för kort- och långtidsjukfrånvaro.</a:t>
            </a:r>
            <a:endParaRPr lang="sv-SE" dirty="0"/>
          </a:p>
          <a:p>
            <a:pPr>
              <a:spcBef>
                <a:spcPts val="0"/>
              </a:spcBef>
              <a:spcAft>
                <a:spcPts val="600"/>
              </a:spcAft>
            </a:pPr>
            <a:endParaRPr lang="sv-SE" dirty="0"/>
          </a:p>
        </p:txBody>
      </p:sp>
    </p:spTree>
    <p:extLst>
      <p:ext uri="{BB962C8B-B14F-4D97-AF65-F5344CB8AC3E}">
        <p14:creationId xmlns:p14="http://schemas.microsoft.com/office/powerpoint/2010/main" val="313474958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AG_LANGUAGETEXTBOX" val="Sv"/>
</p:tagLst>
</file>

<file path=ppt/theme/theme1.xml><?xml version="1.0" encoding="utf-8"?>
<a:theme xmlns:a="http://schemas.openxmlformats.org/drawingml/2006/main" name="Haninge kommun">
  <a:themeElements>
    <a:clrScheme name="Haninge kommun - 1">
      <a:dk1>
        <a:sysClr val="windowText" lastClr="000000"/>
      </a:dk1>
      <a:lt1>
        <a:sysClr val="window" lastClr="FFFFFF"/>
      </a:lt1>
      <a:dk2>
        <a:srgbClr val="0000FF"/>
      </a:dk2>
      <a:lt2>
        <a:srgbClr val="FFFFFF"/>
      </a:lt2>
      <a:accent1>
        <a:srgbClr val="0081C5"/>
      </a:accent1>
      <a:accent2>
        <a:srgbClr val="E28F27"/>
      </a:accent2>
      <a:accent3>
        <a:srgbClr val="DC4228"/>
      </a:accent3>
      <a:accent4>
        <a:srgbClr val="8FB63F"/>
      </a:accent4>
      <a:accent5>
        <a:srgbClr val="582C83"/>
      </a:accent5>
      <a:accent6>
        <a:srgbClr val="A77550"/>
      </a:accent6>
      <a:hlink>
        <a:srgbClr val="0000FF"/>
      </a:hlink>
      <a:folHlink>
        <a:srgbClr val="800080"/>
      </a:folHlink>
    </a:clrScheme>
    <a:fontScheme name="IV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sz="240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sz="2400" smtClean="0"/>
        </a:defPPr>
      </a:lstStyle>
    </a:txDef>
  </a:objectDefaults>
  <a:extraClrSchemeLst/>
  <a:extLst>
    <a:ext uri="{05A4C25C-085E-4340-85A3-A5531E510DB2}">
      <thm15:themeFamily xmlns:thm15="http://schemas.microsoft.com/office/thememl/2012/main" name="Haninge kommun ny.potx" id="{5A37C318-071D-441B-9F0B-3DB97AD77FF9}" vid="{E70370BB-CC2A-4843-888E-17344F3D1DDF}"/>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2047</TotalTime>
  <Words>3437</Words>
  <Application>Microsoft Office PowerPoint</Application>
  <PresentationFormat>Bredbild</PresentationFormat>
  <Paragraphs>295</Paragraphs>
  <Slides>25</Slides>
  <Notes>25</Notes>
  <HiddenSlides>0</HiddenSlides>
  <MMClips>0</MMClips>
  <ScaleCrop>false</ScaleCrop>
  <HeadingPairs>
    <vt:vector size="6" baseType="variant">
      <vt:variant>
        <vt:lpstr>Använt teckensnitt</vt:lpstr>
      </vt:variant>
      <vt:variant>
        <vt:i4>6</vt:i4>
      </vt:variant>
      <vt:variant>
        <vt:lpstr>Tema</vt:lpstr>
      </vt:variant>
      <vt:variant>
        <vt:i4>1</vt:i4>
      </vt:variant>
      <vt:variant>
        <vt:lpstr>Bildrubriker</vt:lpstr>
      </vt:variant>
      <vt:variant>
        <vt:i4>25</vt:i4>
      </vt:variant>
    </vt:vector>
  </HeadingPairs>
  <TitlesOfParts>
    <vt:vector size="32" baseType="lpstr">
      <vt:lpstr>Arial</vt:lpstr>
      <vt:lpstr>Calibri</vt:lpstr>
      <vt:lpstr>Corbel</vt:lpstr>
      <vt:lpstr>Garamond</vt:lpstr>
      <vt:lpstr>Times</vt:lpstr>
      <vt:lpstr>Wingdings</vt:lpstr>
      <vt:lpstr>Haninge kommun</vt:lpstr>
      <vt:lpstr>Arbeta med APU-resultaten</vt:lpstr>
      <vt:lpstr>PowerPoint-presentation</vt:lpstr>
      <vt:lpstr>PowerPoint-presentation</vt:lpstr>
      <vt:lpstr>Chefens förberedelser </vt:lpstr>
      <vt:lpstr>Riskbedömning</vt:lpstr>
      <vt:lpstr>Förslag körschema APT</vt:lpstr>
      <vt:lpstr>PowerPoint-presentation</vt:lpstr>
      <vt:lpstr>PowerPoint-presentation</vt:lpstr>
      <vt:lpstr>PowerPoint-presentation</vt:lpstr>
      <vt:lpstr>Resultat APU 2023</vt:lpstr>
      <vt:lpstr>Resultat APU 2023  – fem frågor med högst medelvärde</vt:lpstr>
      <vt:lpstr>Resultat APU 2023  – fem frågor med lägst medelvärde </vt:lpstr>
      <vt:lpstr>Sammanställning nuläge </vt:lpstr>
      <vt:lpstr>PowerPoint-presentation</vt:lpstr>
      <vt:lpstr>Arbeta med resultatet</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Kommunens mall  ”Handlingsplan, Risk- och konsekvensbedömning”</vt:lpstr>
      <vt:lpstr>Tack för idag!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Helen</dc:creator>
  <cp:lastModifiedBy>Johanna Pettersson</cp:lastModifiedBy>
  <cp:revision>293</cp:revision>
  <dcterms:created xsi:type="dcterms:W3CDTF">2020-01-15T11:02:53Z</dcterms:created>
  <dcterms:modified xsi:type="dcterms:W3CDTF">2023-07-04T11:44:51Z</dcterms:modified>
</cp:coreProperties>
</file>