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5243" r:id="rId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FF5050"/>
    <a:srgbClr val="F2CC6E"/>
    <a:srgbClr val="99FF99"/>
    <a:srgbClr val="C0E9FF"/>
    <a:srgbClr val="0081C5"/>
    <a:srgbClr val="E5EEE9"/>
    <a:srgbClr val="BABAB3"/>
    <a:srgbClr val="BD3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3792" autoAdjust="0"/>
  </p:normalViewPr>
  <p:slideViewPr>
    <p:cSldViewPr snapToGrid="0" showGuides="1">
      <p:cViewPr>
        <p:scale>
          <a:sx n="90" d="100"/>
          <a:sy n="90" d="100"/>
        </p:scale>
        <p:origin x="-296" y="4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37" d="100"/>
          <a:sy n="137" d="100"/>
        </p:scale>
        <p:origin x="46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47D0E73-A6F7-451D-AA07-777EAC533229}"/>
              </a:ext>
            </a:extLst>
          </p:cNvPr>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3CAE9B4-E6AD-41B1-82E2-A6B1BDB6EF9D}"/>
              </a:ext>
            </a:extLst>
          </p:cNvPr>
          <p:cNvSpPr>
            <a:spLocks noGrp="1"/>
          </p:cNvSpPr>
          <p:nvPr>
            <p:ph type="dt" sz="quarter" idx="1"/>
          </p:nvPr>
        </p:nvSpPr>
        <p:spPr>
          <a:xfrm>
            <a:off x="3850443" y="0"/>
            <a:ext cx="2945659" cy="498056"/>
          </a:xfrm>
          <a:prstGeom prst="rect">
            <a:avLst/>
          </a:prstGeom>
        </p:spPr>
        <p:txBody>
          <a:bodyPr vert="horz" lIns="95558" tIns="47779" rIns="95558" bIns="47779" rtlCol="0"/>
          <a:lstStyle>
            <a:lvl1pPr algn="r">
              <a:defRPr sz="1200"/>
            </a:lvl1pPr>
          </a:lstStyle>
          <a:p>
            <a:fld id="{F39007CB-1173-4821-A8C9-A2B4DCBBDDD2}" type="datetimeFigureOut">
              <a:rPr lang="sv-SE" smtClean="0"/>
              <a:t>2023-10-03</a:t>
            </a:fld>
            <a:endParaRPr lang="sv-SE"/>
          </a:p>
        </p:txBody>
      </p:sp>
      <p:sp>
        <p:nvSpPr>
          <p:cNvPr id="4" name="Platshållare för sidfot 3">
            <a:extLst>
              <a:ext uri="{FF2B5EF4-FFF2-40B4-BE49-F238E27FC236}">
                <a16:creationId xmlns:a16="http://schemas.microsoft.com/office/drawing/2014/main" id="{42582098-6DBF-465E-A0AA-FB253F15CD97}"/>
              </a:ext>
            </a:extLst>
          </p:cNvPr>
          <p:cNvSpPr>
            <a:spLocks noGrp="1"/>
          </p:cNvSpPr>
          <p:nvPr>
            <p:ph type="ftr" sz="quarter" idx="2"/>
          </p:nvPr>
        </p:nvSpPr>
        <p:spPr>
          <a:xfrm>
            <a:off x="0" y="9428584"/>
            <a:ext cx="2945659" cy="498055"/>
          </a:xfrm>
          <a:prstGeom prst="rect">
            <a:avLst/>
          </a:prstGeom>
        </p:spPr>
        <p:txBody>
          <a:bodyPr vert="horz" lIns="95558" tIns="47779" rIns="95558" bIns="47779"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8094430-50CD-4534-9CB1-CD0CD5A334DB}"/>
              </a:ext>
            </a:extLst>
          </p:cNvPr>
          <p:cNvSpPr>
            <a:spLocks noGrp="1"/>
          </p:cNvSpPr>
          <p:nvPr>
            <p:ph type="sldNum" sz="quarter" idx="3"/>
          </p:nvPr>
        </p:nvSpPr>
        <p:spPr>
          <a:xfrm>
            <a:off x="3850443" y="9428584"/>
            <a:ext cx="2945659" cy="498055"/>
          </a:xfrm>
          <a:prstGeom prst="rect">
            <a:avLst/>
          </a:prstGeom>
        </p:spPr>
        <p:txBody>
          <a:bodyPr vert="horz" lIns="95558" tIns="47779" rIns="95558" bIns="47779" rtlCol="0" anchor="b"/>
          <a:lstStyle>
            <a:lvl1pPr algn="r">
              <a:defRPr sz="1200"/>
            </a:lvl1pPr>
          </a:lstStyle>
          <a:p>
            <a:fld id="{238FAE46-06EB-4F0D-999E-4FD1E74065F1}" type="slidenum">
              <a:rPr lang="sv-SE" smtClean="0"/>
              <a:t>‹#›</a:t>
            </a:fld>
            <a:endParaRPr lang="sv-SE"/>
          </a:p>
        </p:txBody>
      </p:sp>
    </p:spTree>
    <p:extLst>
      <p:ext uri="{BB962C8B-B14F-4D97-AF65-F5344CB8AC3E}">
        <p14:creationId xmlns:p14="http://schemas.microsoft.com/office/powerpoint/2010/main" val="353453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200"/>
            </a:lvl1pPr>
          </a:lstStyle>
          <a:p>
            <a:fld id="{AC5815E2-C6C9-401D-9E09-216972CD6236}" type="datetimeFigureOut">
              <a:rPr lang="sv-SE" smtClean="0"/>
              <a:t>2023-10-03</a:t>
            </a:fld>
            <a:endParaRPr lang="sv-SE"/>
          </a:p>
        </p:txBody>
      </p:sp>
      <p:sp>
        <p:nvSpPr>
          <p:cNvPr id="4" name="Platshållare för bildobjekt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5558" tIns="47779" rIns="95558" bIns="47779" rtlCol="0" anchor="ctr"/>
          <a:lstStyle/>
          <a:p>
            <a:endParaRPr lang="sv-SE"/>
          </a:p>
        </p:txBody>
      </p:sp>
      <p:sp>
        <p:nvSpPr>
          <p:cNvPr id="5" name="Platshållare för anteckningar 4"/>
          <p:cNvSpPr>
            <a:spLocks noGrp="1"/>
          </p:cNvSpPr>
          <p:nvPr>
            <p:ph type="body" sz="quarter" idx="3"/>
          </p:nvPr>
        </p:nvSpPr>
        <p:spPr>
          <a:xfrm>
            <a:off x="679768" y="4777195"/>
            <a:ext cx="5438140" cy="3908614"/>
          </a:xfrm>
          <a:prstGeom prst="rect">
            <a:avLst/>
          </a:prstGeom>
        </p:spPr>
        <p:txBody>
          <a:bodyPr vert="horz" lIns="95558" tIns="47779" rIns="95558" bIns="47779"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5558" tIns="47779" rIns="95558" bIns="47779"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5558" tIns="47779" rIns="95558" bIns="47779" rtlCol="0" anchor="b"/>
          <a:lstStyle>
            <a:lvl1pPr algn="r">
              <a:defRPr sz="1200"/>
            </a:lvl1pPr>
          </a:lstStyle>
          <a:p>
            <a:fld id="{1B97AB13-884B-48E2-B22F-BA5895D40DE0}" type="slidenum">
              <a:rPr lang="sv-SE" smtClean="0"/>
              <a:t>‹#›</a:t>
            </a:fld>
            <a:endParaRPr lang="sv-SE"/>
          </a:p>
        </p:txBody>
      </p:sp>
    </p:spTree>
    <p:extLst>
      <p:ext uri="{BB962C8B-B14F-4D97-AF65-F5344CB8AC3E}">
        <p14:creationId xmlns:p14="http://schemas.microsoft.com/office/powerpoint/2010/main" val="173607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57180">
              <a:buFont typeface="+mj-lt"/>
              <a:buNone/>
            </a:pPr>
            <a:r>
              <a:rPr lang="sv-SE" sz="1200" dirty="0"/>
              <a:t>Så här arbetar du med Uppdragskartan:</a:t>
            </a:r>
          </a:p>
          <a:p>
            <a:pPr marL="857220" lvl="1" indent="-457200">
              <a:buFont typeface="+mj-lt"/>
              <a:buAutoNum type="arabicPeriod"/>
            </a:pPr>
            <a:r>
              <a:rPr lang="sv-SE" sz="1200" dirty="0"/>
              <a:t>Du som chef fyller i ett utkast av Uppdragskartan. Förankra utkastet med din chef.  </a:t>
            </a:r>
          </a:p>
          <a:p>
            <a:pPr marL="857220" lvl="1" indent="-457200">
              <a:buFont typeface="+mj-lt"/>
              <a:buAutoNum type="arabicPeriod"/>
            </a:pPr>
            <a:r>
              <a:rPr lang="sv-SE" sz="1200" dirty="0"/>
              <a:t>Arbetsgruppen för dialog kring utkastet av Uppdragskartan i syfte att skapa tydlighet och samsyn om det gemensamma uppdraget. Medarbetarna går igenom om något förtydligas, läggas till eller tas bort. De reflekterar först enskilt, sedan tillsammans i mindre grupper. Därefter delger de varandra sina reflektioner i stora gruppen.</a:t>
            </a:r>
          </a:p>
          <a:p>
            <a:pPr marL="857220" lvl="1" indent="-457200">
              <a:buFont typeface="+mj-lt"/>
              <a:buAutoNum type="arabicPeriod"/>
            </a:pPr>
            <a:r>
              <a:rPr lang="sv-SE" sz="1200" dirty="0"/>
              <a:t>Uppdragskartan revideras utifrån medarbetarnas feedback. </a:t>
            </a:r>
          </a:p>
          <a:p>
            <a:pPr marL="857220" lvl="1" indent="-457200">
              <a:buFont typeface="+mj-lt"/>
              <a:buAutoNum type="arabicPeriod"/>
            </a:pPr>
            <a:r>
              <a:rPr lang="sv-SE" sz="1200" dirty="0"/>
              <a:t>Uppföljning och uppdatering av Uppdragskartan sker strukturerat och systematiskt som en del av SAM inom befintliga strukturer, till exempel APT.</a:t>
            </a:r>
          </a:p>
          <a:p>
            <a:pPr marL="0" indent="0">
              <a:buNone/>
            </a:pPr>
            <a:endParaRPr lang="sv-SE" b="1" dirty="0"/>
          </a:p>
          <a:p>
            <a:pPr marL="0" indent="0">
              <a:buNone/>
            </a:pPr>
            <a:r>
              <a:rPr lang="sv-SE" b="1" dirty="0"/>
              <a:t>Bakgrund: </a:t>
            </a:r>
            <a:r>
              <a:rPr lang="sv-SE" dirty="0"/>
              <a:t>Genom att arbeta med verktyget integreras OSA/friskfaktorer i praktiken. Detta leder till hållbara arbetsgrupper.</a:t>
            </a:r>
          </a:p>
          <a:p>
            <a:pPr marL="0" indent="0">
              <a:buNone/>
            </a:pPr>
            <a:r>
              <a:rPr lang="sv-SE" b="1" dirty="0"/>
              <a:t>Syfte: </a:t>
            </a:r>
            <a:r>
              <a:rPr lang="sv-SE" dirty="0"/>
              <a:t>Skapa gemensam samsyn och tydlighet kring uppdrag. </a:t>
            </a:r>
          </a:p>
          <a:p>
            <a:pPr marL="0" indent="0">
              <a:buNone/>
            </a:pPr>
            <a:r>
              <a:rPr lang="sv-SE" b="1" dirty="0"/>
              <a:t>Mål: </a:t>
            </a:r>
            <a:r>
              <a:rPr lang="sv-SE" dirty="0"/>
              <a:t>Ett tydligt formulerat uppdrag för att kunna prata om förutsättningarna för uppdraget.</a:t>
            </a:r>
          </a:p>
          <a:p>
            <a:endParaRPr lang="sv-SE" sz="1200"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Fördjupningskunskaper</a:t>
            </a:r>
            <a:br>
              <a:rPr lang="sv-SE" sz="1200" b="1" kern="1200" dirty="0">
                <a:solidFill>
                  <a:schemeClr val="tx1"/>
                </a:solidFill>
                <a:effectLst/>
                <a:latin typeface="Times" pitchFamily="-16" charset="0"/>
                <a:ea typeface="+mn-ea"/>
                <a:cs typeface="+mn-cs"/>
              </a:rPr>
            </a:br>
            <a:r>
              <a:rPr lang="sv-SE" sz="1200" b="0" kern="1200" dirty="0">
                <a:solidFill>
                  <a:schemeClr val="tx1"/>
                </a:solidFill>
                <a:effectLst/>
                <a:latin typeface="Times" pitchFamily="-16" charset="0"/>
                <a:ea typeface="+mn-ea"/>
                <a:cs typeface="+mn-cs"/>
              </a:rPr>
              <a:t>Uppdragska</a:t>
            </a:r>
            <a:r>
              <a:rPr lang="sv-SE" sz="1200" kern="1200" dirty="0">
                <a:solidFill>
                  <a:schemeClr val="tx1"/>
                </a:solidFill>
                <a:effectLst/>
                <a:latin typeface="Times" pitchFamily="-16" charset="0"/>
                <a:ea typeface="+mn-ea"/>
                <a:cs typeface="+mn-cs"/>
              </a:rPr>
              <a:t>rtan blir ett underlag för skapa tydlighet och samsyn i ledningsgruppen om uppdraget. Uppdragskartan kan också vara en hjälp när nya medarbetare i ledningsgruppen introduceras eller om organisationen förändras. </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Uppdragskartan ska vara ett levande dokument som kontinuerligt följs upp och blir då ett sätt att arbeta med </a:t>
            </a:r>
            <a:r>
              <a:rPr lang="sv-SE" sz="1200" i="0" kern="1200" dirty="0">
                <a:solidFill>
                  <a:schemeClr val="tx1"/>
                </a:solidFill>
                <a:effectLst/>
                <a:latin typeface="Times" pitchFamily="-16" charset="0"/>
                <a:ea typeface="+mn-ea"/>
                <a:cs typeface="+mn-cs"/>
              </a:rPr>
              <a:t>den organisatoriska och sociala arbetsmiljön enligt föreskrift </a:t>
            </a:r>
            <a:r>
              <a:rPr lang="sv-SE" sz="1200" kern="1200" dirty="0">
                <a:solidFill>
                  <a:schemeClr val="tx1"/>
                </a:solidFill>
                <a:effectLst/>
                <a:latin typeface="Times" pitchFamily="-16" charset="0"/>
                <a:ea typeface="+mn-ea"/>
                <a:cs typeface="+mn-cs"/>
              </a:rPr>
              <a:t>AFS 2015:4 i praktiken.</a:t>
            </a:r>
          </a:p>
          <a:p>
            <a:endParaRPr lang="sv-SE" sz="1200"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Uppdrag</a:t>
            </a:r>
          </a:p>
          <a:p>
            <a:r>
              <a:rPr lang="sv-SE" sz="1200" kern="1200" dirty="0">
                <a:solidFill>
                  <a:schemeClr val="tx1"/>
                </a:solidFill>
                <a:effectLst/>
                <a:latin typeface="Times" pitchFamily="-16" charset="0"/>
                <a:ea typeface="+mn-ea"/>
                <a:cs typeface="+mn-cs"/>
              </a:rPr>
              <a:t>Ett tydligt uppdrag för både enskilda medarbetare och gruppen hjälper till i styrningen för arbetsgivaren. </a:t>
            </a:r>
          </a:p>
          <a:p>
            <a:r>
              <a:rPr lang="sv-SE" sz="1200" kern="1200" dirty="0">
                <a:solidFill>
                  <a:schemeClr val="tx1"/>
                </a:solidFill>
                <a:effectLst/>
                <a:latin typeface="Times" pitchFamily="-16" charset="0"/>
                <a:ea typeface="+mn-ea"/>
                <a:cs typeface="+mn-cs"/>
              </a:rPr>
              <a:t>Tydliga uppdrag kan leda till minskad stress. Det är också lättare att föra en dialog kring uppdraget om det är tydligt. Det kan även bli tydligare vilka förväntningar medarbetare kan ha på varandra och på chefen om uppdraget är tydligt. Ett tydligt uppdrag blir också en styrning för gruppen och tydliggör fokus och prioriteringar. </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Hur uppstår ett uppdrag? Ett uppdrag kan många gånger ”falla ner” utan närmare dialog med och hänsyn till dem som ska utföra arbetet. Uppdrag kan också komma från närstående</a:t>
            </a:r>
            <a:r>
              <a:rPr lang="sv-SE" sz="1200" kern="1200" baseline="0" dirty="0">
                <a:solidFill>
                  <a:schemeClr val="tx1"/>
                </a:solidFill>
                <a:effectLst/>
                <a:latin typeface="Times" pitchFamily="-16" charset="0"/>
                <a:ea typeface="+mn-ea"/>
                <a:cs typeface="+mn-cs"/>
              </a:rPr>
              <a:t> eller </a:t>
            </a:r>
            <a:r>
              <a:rPr lang="sv-SE" sz="1200" kern="1200" dirty="0">
                <a:solidFill>
                  <a:schemeClr val="tx1"/>
                </a:solidFill>
                <a:effectLst/>
                <a:latin typeface="Times" pitchFamily="-16" charset="0"/>
                <a:ea typeface="+mn-ea"/>
                <a:cs typeface="+mn-cs"/>
              </a:rPr>
              <a:t>brukare/elever/klienter, där krav på att göra sådant som egentligen ligger utanför uppdraget kan komma. Om det inte finns någon sammantagen bild av alla uppdrag som hamnar på individ och grupp kan det till slut innebära att uppdraget ”svämmar” över vilket kan påverka grunduppdraget.</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Det finns också en viktig koppling till arbetsmiljön. Hur uppdraget tolkas och förstås av individer och grupp och de förutsättningar som finns för att utföra uppdraget är det som avgör vilken arbetsmiljö och möjlighet till lärande som finns i verksamheten. Uppdraget, hur det tolkas och de förutsättningar som ges i uppdraget, är alltså direkt kopplat till balanser och obalanser i arbetsmiljön, vilket i sin tur har betydelse för individens hälsa och utvecklingsmöjligheter. Vi behöver alltså också kontinuerligt ha en dialog om hur vi tolkar uppdraget i ledningsgruppen.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r>
              <a:rPr lang="sv-SE" sz="1200" b="1" kern="1200" dirty="0">
                <a:solidFill>
                  <a:schemeClr val="tx1"/>
                </a:solidFill>
                <a:effectLst/>
                <a:latin typeface="Times" pitchFamily="-16" charset="0"/>
                <a:ea typeface="+mn-ea"/>
                <a:cs typeface="+mn-cs"/>
              </a:rPr>
              <a:t>Mål</a:t>
            </a:r>
          </a:p>
          <a:p>
            <a:r>
              <a:rPr lang="sv-SE" sz="1200" kern="1200" dirty="0">
                <a:solidFill>
                  <a:schemeClr val="tx1"/>
                </a:solidFill>
                <a:effectLst/>
                <a:latin typeface="Times" pitchFamily="-16" charset="0"/>
                <a:ea typeface="+mn-ea"/>
                <a:cs typeface="+mn-cs"/>
              </a:rPr>
              <a:t>Mål är till för att klargöra vad som ska uppnås eller utföras eller i vilken riktning man ska arbeta.</a:t>
            </a:r>
          </a:p>
          <a:p>
            <a:r>
              <a:rPr lang="sv-SE" sz="1200" kern="1200" dirty="0">
                <a:solidFill>
                  <a:schemeClr val="tx1"/>
                </a:solidFill>
                <a:effectLst/>
                <a:latin typeface="Times" pitchFamily="-16" charset="0"/>
                <a:ea typeface="+mn-ea"/>
                <a:cs typeface="+mn-cs"/>
              </a:rPr>
              <a:t>Om målen är mätbara är de enklare att följa upp. Målen ska vara tydligt kopplade till uppdraget och även vara </a:t>
            </a:r>
            <a:r>
              <a:rPr lang="sv-SE" sz="1200" kern="1200" dirty="0" err="1">
                <a:solidFill>
                  <a:schemeClr val="tx1"/>
                </a:solidFill>
                <a:effectLst/>
                <a:latin typeface="Times" pitchFamily="-16" charset="0"/>
                <a:ea typeface="+mn-ea"/>
                <a:cs typeface="+mn-cs"/>
              </a:rPr>
              <a:t>SMARTa</a:t>
            </a:r>
            <a:r>
              <a:rPr lang="sv-SE" sz="1200" kern="1200" dirty="0">
                <a:solidFill>
                  <a:schemeClr val="tx1"/>
                </a:solidFill>
                <a:effectLst/>
                <a:latin typeface="Times" pitchFamily="-16" charset="0"/>
                <a:ea typeface="+mn-ea"/>
                <a:cs typeface="+mn-cs"/>
              </a:rPr>
              <a:t>: </a:t>
            </a:r>
          </a:p>
          <a:p>
            <a:endParaRPr lang="sv-SE" sz="1200" kern="1200" dirty="0">
              <a:solidFill>
                <a:schemeClr val="tx1"/>
              </a:solidFill>
              <a:effectLst/>
              <a:latin typeface="Times" pitchFamily="-16" charset="0"/>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Specifika: Målet ska vara tydligt och specifikt. </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Mätbara: Det ska gå att mäta målet.</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Accepterade: Målet ska vara accepterat och förankrat. </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Realistiska: Är målet rimligt och realistiskt?</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Tidsatta: Det ska vara tydligt när målet ska vara uppfyllt.</a:t>
            </a:r>
          </a:p>
          <a:p>
            <a:pPr lvl="0"/>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Om möjligt bör målen vara formulerade på kort och lång sikt. De långsiktiga målen möjliggöra ett långsiktigt strategiskt fokus. Målen behöver också vara väl kommunicerade, så alla i gruppen på ett tydligt sätt kan redogöra för målen. </a:t>
            </a:r>
            <a:br>
              <a:rPr lang="sv-SE" sz="1200" b="1" kern="1200" dirty="0">
                <a:solidFill>
                  <a:schemeClr val="tx1"/>
                </a:solidFill>
                <a:effectLst/>
                <a:latin typeface="Times" pitchFamily="-16" charset="0"/>
                <a:ea typeface="+mn-ea"/>
                <a:cs typeface="+mn-cs"/>
              </a:rPr>
            </a:br>
            <a:endParaRPr lang="sv-SE" sz="1200" kern="1200" dirty="0">
              <a:solidFill>
                <a:schemeClr val="tx1"/>
              </a:solidFill>
              <a:effectLst/>
              <a:latin typeface="Times" pitchFamily="-16" charset="0"/>
              <a:ea typeface="+mn-ea"/>
              <a:cs typeface="+mn-cs"/>
            </a:endParaRPr>
          </a:p>
          <a:p>
            <a:r>
              <a:rPr lang="sv-SE" dirty="0"/>
              <a:t>Enligt OSA-föreskriften ska det finnas mål för den organisatoriska och sociala arbetsmiljön. Målen syftar till att främja hälsa, öka organisationens förmåga att motverka ohälsa och bidra till en känsla av meningsfullhet. I Haninge kommun sätts OSA-målen i samband med arbetet med APU-resultaten och ingår naturligt i SAM-processen och i arbetet med Uppdragskartan. </a:t>
            </a:r>
          </a:p>
          <a:p>
            <a:endParaRPr lang="sv-SE" baseline="0" dirty="0"/>
          </a:p>
          <a:p>
            <a:r>
              <a:rPr lang="sv-SE" sz="1200" b="1" kern="1200" dirty="0">
                <a:solidFill>
                  <a:schemeClr val="tx1"/>
                </a:solidFill>
                <a:effectLst/>
                <a:latin typeface="Times" pitchFamily="-16" charset="0"/>
                <a:ea typeface="+mn-ea"/>
                <a:cs typeface="+mn-cs"/>
              </a:rPr>
              <a:t>Roller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Medarbetaren i en ledningsgrupp påverkas av uppgifter, ansvar, mandat, men också av övriga medarbetares personlighet och personliga resurser och begränsningar. Enligt forskning är det viktigaste inte personligheterna i en grupp utan att medarbetarna har samsyn kring mål och roller. I Uppdragskartan arbetar medarbetarna med att tydliggöra och skapa samsyn om gruppens roller.</a:t>
            </a:r>
            <a:endParaRPr lang="sv-SE" baseline="0" dirty="0"/>
          </a:p>
          <a:p>
            <a:endParaRPr lang="sv-SE" sz="1200" b="1"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Samarbete</a:t>
            </a:r>
          </a:p>
          <a:p>
            <a:r>
              <a:rPr lang="sv-SE" sz="1200" b="0" kern="1200" dirty="0">
                <a:solidFill>
                  <a:schemeClr val="tx1"/>
                </a:solidFill>
                <a:effectLst/>
                <a:latin typeface="Times" pitchFamily="-16" charset="0"/>
                <a:ea typeface="+mn-ea"/>
                <a:cs typeface="+mn-cs"/>
              </a:rPr>
              <a:t>E</a:t>
            </a:r>
            <a:r>
              <a:rPr lang="sv-SE" sz="1200" kern="1200" dirty="0">
                <a:solidFill>
                  <a:schemeClr val="tx1"/>
                </a:solidFill>
                <a:effectLst/>
                <a:latin typeface="Times" pitchFamily="-16" charset="0"/>
                <a:ea typeface="+mn-ea"/>
                <a:cs typeface="+mn-cs"/>
              </a:rPr>
              <a:t>n verksamhet klarar sig sällan helt på egen hand utan är beroende av olika samarbeten. För att skapa effektiva team behöver gruppen sätta mål för samarbetet. ”Teamsamarbetsmålen” visar vad gruppen behöver göra för att få till ett gott samarbete. Gruppen behöver kontinuerligt utvärdera hur de har samarbetat den senaste tiden och hur de kan samarbete ännu bättre. </a:t>
            </a:r>
          </a:p>
          <a:p>
            <a:endParaRPr lang="sv-SE" sz="1200"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Lästips</a:t>
            </a:r>
            <a:br>
              <a:rPr lang="sv-SE" sz="1200" b="1"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Susan </a:t>
            </a:r>
            <a:r>
              <a:rPr lang="sv-SE" sz="1200" kern="1200" dirty="0" err="1">
                <a:solidFill>
                  <a:schemeClr val="tx1"/>
                </a:solidFill>
                <a:effectLst/>
                <a:latin typeface="Times" pitchFamily="-16" charset="0"/>
                <a:ea typeface="+mn-ea"/>
                <a:cs typeface="+mn-cs"/>
              </a:rPr>
              <a:t>Wheelan</a:t>
            </a:r>
            <a:r>
              <a:rPr lang="sv-SE" sz="1200" kern="1200" dirty="0">
                <a:solidFill>
                  <a:schemeClr val="tx1"/>
                </a:solidFill>
                <a:effectLst/>
                <a:latin typeface="Times" pitchFamily="-16" charset="0"/>
                <a:ea typeface="+mn-ea"/>
                <a:cs typeface="+mn-cs"/>
              </a:rPr>
              <a:t> var tidigare lärare, forskare och professor i psykologi vid Temple University i Pennsylvania och har forskat främst om grupper, organisationsutveckling och ledarskap. </a:t>
            </a:r>
            <a:r>
              <a:rPr lang="sv-SE" sz="1200" kern="1200" dirty="0" err="1">
                <a:solidFill>
                  <a:schemeClr val="tx1"/>
                </a:solidFill>
                <a:effectLst/>
                <a:latin typeface="Times" pitchFamily="-16" charset="0"/>
                <a:ea typeface="+mn-ea"/>
                <a:cs typeface="+mn-cs"/>
              </a:rPr>
              <a:t>Wheelan</a:t>
            </a:r>
            <a:r>
              <a:rPr lang="sv-SE" sz="1200" kern="1200" dirty="0">
                <a:solidFill>
                  <a:schemeClr val="tx1"/>
                </a:solidFill>
                <a:effectLst/>
                <a:latin typeface="Times" pitchFamily="-16" charset="0"/>
                <a:ea typeface="+mn-ea"/>
                <a:cs typeface="+mn-cs"/>
              </a:rPr>
              <a:t> har med hjälp av omfattande forskning skapat modellen IMGD (</a:t>
            </a:r>
            <a:r>
              <a:rPr lang="sv-SE" sz="1200" kern="1200" dirty="0" err="1">
                <a:solidFill>
                  <a:schemeClr val="tx1"/>
                </a:solidFill>
                <a:effectLst/>
                <a:latin typeface="Times" pitchFamily="-16" charset="0"/>
                <a:ea typeface="+mn-ea"/>
                <a:cs typeface="+mn-cs"/>
              </a:rPr>
              <a:t>Integrated</a:t>
            </a:r>
            <a:r>
              <a:rPr lang="sv-SE" sz="1200" kern="1200" dirty="0">
                <a:solidFill>
                  <a:schemeClr val="tx1"/>
                </a:solidFill>
                <a:effectLst/>
                <a:latin typeface="Times" pitchFamily="-16" charset="0"/>
                <a:ea typeface="+mn-ea"/>
                <a:cs typeface="+mn-cs"/>
              </a:rPr>
              <a:t> </a:t>
            </a:r>
            <a:r>
              <a:rPr lang="sv-SE" sz="1200" kern="1200" dirty="0" err="1">
                <a:solidFill>
                  <a:schemeClr val="tx1"/>
                </a:solidFill>
                <a:effectLst/>
                <a:latin typeface="Times" pitchFamily="-16" charset="0"/>
                <a:ea typeface="+mn-ea"/>
                <a:cs typeface="+mn-cs"/>
              </a:rPr>
              <a:t>Model</a:t>
            </a:r>
            <a:r>
              <a:rPr lang="sv-SE" sz="1200" kern="1200" dirty="0">
                <a:solidFill>
                  <a:schemeClr val="tx1"/>
                </a:solidFill>
                <a:effectLst/>
                <a:latin typeface="Times" pitchFamily="-16" charset="0"/>
                <a:ea typeface="+mn-ea"/>
                <a:cs typeface="+mn-cs"/>
              </a:rPr>
              <a:t> </a:t>
            </a:r>
            <a:r>
              <a:rPr lang="sv-SE" sz="1200" kern="1200" dirty="0" err="1">
                <a:solidFill>
                  <a:schemeClr val="tx1"/>
                </a:solidFill>
                <a:effectLst/>
                <a:latin typeface="Times" pitchFamily="-16" charset="0"/>
                <a:ea typeface="+mn-ea"/>
                <a:cs typeface="+mn-cs"/>
              </a:rPr>
              <a:t>of</a:t>
            </a:r>
            <a:r>
              <a:rPr lang="sv-SE" sz="1200" kern="1200" dirty="0">
                <a:solidFill>
                  <a:schemeClr val="tx1"/>
                </a:solidFill>
                <a:effectLst/>
                <a:latin typeface="Times" pitchFamily="-16" charset="0"/>
                <a:ea typeface="+mn-ea"/>
                <a:cs typeface="+mn-cs"/>
              </a:rPr>
              <a:t> Group </a:t>
            </a:r>
            <a:r>
              <a:rPr lang="sv-SE" sz="1200" kern="1200" dirty="0" err="1">
                <a:solidFill>
                  <a:schemeClr val="tx1"/>
                </a:solidFill>
                <a:effectLst/>
                <a:latin typeface="Times" pitchFamily="-16" charset="0"/>
                <a:ea typeface="+mn-ea"/>
                <a:cs typeface="+mn-cs"/>
              </a:rPr>
              <a:t>Development</a:t>
            </a:r>
            <a:r>
              <a:rPr lang="sv-SE" sz="1200" kern="1200" dirty="0">
                <a:solidFill>
                  <a:schemeClr val="tx1"/>
                </a:solidFill>
                <a:effectLst/>
                <a:latin typeface="Times" pitchFamily="-16" charset="0"/>
                <a:ea typeface="+mn-ea"/>
                <a:cs typeface="+mn-cs"/>
              </a:rPr>
              <a:t>, eller på svenska Integrerad modell för grupputveckling). Modellen visar olika stadier gruppen går igenom innan den blir högfungerande och en trivsam </a:t>
            </a:r>
            <a:r>
              <a:rPr lang="sv-SE" sz="1200" i="0" kern="1200" dirty="0">
                <a:solidFill>
                  <a:schemeClr val="tx1"/>
                </a:solidFill>
                <a:effectLst/>
                <a:latin typeface="Times" pitchFamily="-16" charset="0"/>
                <a:ea typeface="+mn-ea"/>
                <a:cs typeface="+mn-cs"/>
              </a:rPr>
              <a:t>och effektiv grupp </a:t>
            </a:r>
            <a:r>
              <a:rPr lang="sv-SE" sz="1200" kern="1200" dirty="0">
                <a:solidFill>
                  <a:schemeClr val="tx1"/>
                </a:solidFill>
                <a:effectLst/>
                <a:latin typeface="Times" pitchFamily="-16" charset="0"/>
                <a:ea typeface="+mn-ea"/>
                <a:cs typeface="+mn-cs"/>
              </a:rPr>
              <a:t>att befinna sig i. Läs mer i Susan </a:t>
            </a:r>
            <a:r>
              <a:rPr lang="sv-SE" sz="1200" kern="1200" dirty="0" err="1">
                <a:solidFill>
                  <a:schemeClr val="tx1"/>
                </a:solidFill>
                <a:effectLst/>
                <a:latin typeface="Times" pitchFamily="-16" charset="0"/>
                <a:ea typeface="+mn-ea"/>
                <a:cs typeface="+mn-cs"/>
              </a:rPr>
              <a:t>Wheelans</a:t>
            </a:r>
            <a:r>
              <a:rPr lang="sv-SE" sz="1200" kern="1200" dirty="0">
                <a:solidFill>
                  <a:schemeClr val="tx1"/>
                </a:solidFill>
                <a:effectLst/>
                <a:latin typeface="Times" pitchFamily="-16" charset="0"/>
                <a:ea typeface="+mn-ea"/>
                <a:cs typeface="+mn-cs"/>
              </a:rPr>
              <a:t> bok ”Att skapa effektiva team: en handledning för ledare och medlemmar”, 2010.</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Forskning om kollektiv intelligens kompletterar </a:t>
            </a:r>
            <a:r>
              <a:rPr lang="sv-SE" sz="1200" kern="1200" dirty="0" err="1">
                <a:solidFill>
                  <a:schemeClr val="tx1"/>
                </a:solidFill>
                <a:effectLst/>
                <a:latin typeface="Times" pitchFamily="-16" charset="0"/>
                <a:ea typeface="+mn-ea"/>
                <a:cs typeface="+mn-cs"/>
              </a:rPr>
              <a:t>Wheelans</a:t>
            </a:r>
            <a:r>
              <a:rPr lang="sv-SE" sz="1200" kern="1200" dirty="0">
                <a:solidFill>
                  <a:schemeClr val="tx1"/>
                </a:solidFill>
                <a:effectLst/>
                <a:latin typeface="Times" pitchFamily="-16" charset="0"/>
                <a:ea typeface="+mn-ea"/>
                <a:cs typeface="+mn-cs"/>
              </a:rPr>
              <a:t> forskning. </a:t>
            </a:r>
            <a:r>
              <a:rPr lang="sv-SE" sz="1200" i="0" kern="1200" dirty="0">
                <a:solidFill>
                  <a:schemeClr val="tx1"/>
                </a:solidFill>
                <a:effectLst/>
                <a:latin typeface="Times" pitchFamily="-16" charset="0"/>
                <a:ea typeface="+mn-ea"/>
                <a:cs typeface="+mn-cs"/>
              </a:rPr>
              <a:t>Enligt forskningen om kollektiv intelligens befinner vi oss hela tiden i olika små mikrosystem. </a:t>
            </a:r>
            <a:r>
              <a:rPr lang="sv-SE" sz="1200" kern="1200" dirty="0">
                <a:solidFill>
                  <a:schemeClr val="tx1"/>
                </a:solidFill>
                <a:effectLst/>
                <a:latin typeface="Times" pitchFamily="-16" charset="0"/>
                <a:ea typeface="+mn-ea"/>
                <a:cs typeface="+mn-cs"/>
              </a:rPr>
              <a:t>I dessa system behöver vi kunna samarbeta och dela kompetens. Läs mer i ”Kunskapsintegration – om kollektiv intelligens i organisationer”, Runsten &amp; </a:t>
            </a:r>
            <a:r>
              <a:rPr lang="sv-SE" sz="1200" kern="1200" dirty="0" err="1">
                <a:solidFill>
                  <a:schemeClr val="tx1"/>
                </a:solidFill>
                <a:effectLst/>
                <a:latin typeface="Times" pitchFamily="-16" charset="0"/>
                <a:ea typeface="+mn-ea"/>
                <a:cs typeface="+mn-cs"/>
              </a:rPr>
              <a:t>Werr</a:t>
            </a:r>
            <a:r>
              <a:rPr lang="sv-SE" sz="1200" kern="1200" dirty="0">
                <a:solidFill>
                  <a:schemeClr val="tx1"/>
                </a:solidFill>
                <a:effectLst/>
                <a:latin typeface="Times" pitchFamily="-16" charset="0"/>
                <a:ea typeface="+mn-ea"/>
                <a:cs typeface="+mn-cs"/>
              </a:rPr>
              <a:t>, 2018. </a:t>
            </a:r>
            <a:endParaRPr lang="sv-SE" baseline="0" dirty="0"/>
          </a:p>
          <a:p>
            <a:endParaRPr lang="sv-SE" sz="1200" b="0"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Spelregler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solidFill>
                  <a:schemeClr val="tx1"/>
                </a:solidFill>
              </a:rPr>
              <a:t>Vilka spelregler behöver vi ha för att vi ska kunna samarbeta?</a:t>
            </a:r>
          </a:p>
          <a:p>
            <a:endParaRPr lang="sv-SE" sz="1200" kern="1200" dirty="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fld id="{419A737A-799E-46C1-A01C-95007746F301}" type="slidenum">
              <a:rPr lang="sv-SE" smtClean="0"/>
              <a:t>1</a:t>
            </a:fld>
            <a:endParaRPr lang="sv-SE"/>
          </a:p>
        </p:txBody>
      </p:sp>
    </p:spTree>
    <p:extLst>
      <p:ext uri="{BB962C8B-B14F-4D97-AF65-F5344CB8AC3E}">
        <p14:creationId xmlns:p14="http://schemas.microsoft.com/office/powerpoint/2010/main" val="4274871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14438"/>
            <a:ext cx="9799654" cy="1698735"/>
          </a:xfrm>
        </p:spPr>
        <p:txBody>
          <a:bodyPr anchor="b" anchorCtr="0">
            <a:normAutofit/>
          </a:bodyPr>
          <a:lstStyle>
            <a:lvl1pPr algn="l">
              <a:lnSpc>
                <a:spcPct val="100000"/>
              </a:lnSpc>
              <a:defRPr sz="4800" b="1" cap="none" baseline="0">
                <a:solidFill>
                  <a:schemeClr val="tx1"/>
                </a:solidFill>
              </a:defRPr>
            </a:lvl1pPr>
          </a:lstStyle>
          <a:p>
            <a:r>
              <a:rPr lang="sv-SE" dirty="0"/>
              <a:t>Klicka för att lägga till rubrik</a:t>
            </a:r>
          </a:p>
        </p:txBody>
      </p:sp>
      <p:sp>
        <p:nvSpPr>
          <p:cNvPr id="6" name="Underrubrik 2"/>
          <p:cNvSpPr>
            <a:spLocks noGrp="1"/>
          </p:cNvSpPr>
          <p:nvPr>
            <p:ph type="subTitle" idx="1" hasCustomPrompt="1"/>
          </p:nvPr>
        </p:nvSpPr>
        <p:spPr>
          <a:xfrm>
            <a:off x="688975" y="3375213"/>
            <a:ext cx="9799654" cy="793019"/>
          </a:xfrm>
        </p:spPr>
        <p:txBody>
          <a:bodyPr anchor="t" anchorCtr="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Underrubrik/ingress</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8676" y="4447242"/>
            <a:ext cx="9799937" cy="604838"/>
          </a:xfrm>
        </p:spPr>
        <p:txBody>
          <a:bodyPr/>
          <a:lstStyle>
            <a:lvl1pPr marL="0" indent="0">
              <a:spcBef>
                <a:spcPts val="0"/>
              </a:spcBef>
              <a:buNone/>
              <a:defRPr sz="1800" b="1"/>
            </a:lvl1pPr>
          </a:lstStyle>
          <a:p>
            <a:pPr lvl="0"/>
            <a:r>
              <a:rPr lang="sv-SE" dirty="0"/>
              <a:t>Klicka och ange månad och år</a:t>
            </a:r>
          </a:p>
        </p:txBody>
      </p:sp>
    </p:spTree>
    <p:extLst>
      <p:ext uri="{BB962C8B-B14F-4D97-AF65-F5344CB8AC3E}">
        <p14:creationId xmlns:p14="http://schemas.microsoft.com/office/powerpoint/2010/main" val="399228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2 färgruto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231C83-E522-46E7-A3DE-DCD624CCF0DB}"/>
              </a:ext>
              <a:ext uri="{C183D7F6-B498-43B3-948B-1728B52AA6E4}">
                <adec:decorative xmlns:adec="http://schemas.microsoft.com/office/drawing/2017/decorative" val="1"/>
              </a:ext>
            </a:extLst>
          </p:cNvPr>
          <p:cNvSpPr/>
          <p:nvPr userDrawn="1"/>
        </p:nvSpPr>
        <p:spPr>
          <a:xfrm>
            <a:off x="271099"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C183D7F6-B498-43B3-948B-1728B52AA6E4}">
                <adec:decorative xmlns:adec="http://schemas.microsoft.com/office/drawing/2017/decorative" val="1"/>
              </a:ext>
            </a:extLst>
          </p:cNvPr>
          <p:cNvSpPr/>
          <p:nvPr userDrawn="1"/>
        </p:nvSpPr>
        <p:spPr>
          <a:xfrm>
            <a:off x="6238800"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1099"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10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8874"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12" name="Platshållare för innehåll 6"/>
          <p:cNvSpPr>
            <a:spLocks noGrp="1"/>
          </p:cNvSpPr>
          <p:nvPr>
            <p:ph sz="quarter" idx="14" hasCustomPrompt="1"/>
          </p:nvPr>
        </p:nvSpPr>
        <p:spPr>
          <a:xfrm>
            <a:off x="62381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6798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70000" y="360001"/>
            <a:ext cx="5594400" cy="720000"/>
          </a:xfrm>
        </p:spPr>
        <p:txBody>
          <a:bodyPr rIns="0"/>
          <a:lstStyle>
            <a:lvl1pPr>
              <a:defRPr/>
            </a:lvl1pPr>
          </a:lstStyle>
          <a:p>
            <a:r>
              <a:rPr lang="sv-SE" dirty="0"/>
              <a:t>Rubrik</a:t>
            </a:r>
          </a:p>
        </p:txBody>
      </p:sp>
      <p:sp>
        <p:nvSpPr>
          <p:cNvPr id="7" name="Platshållare för innehåll 6"/>
          <p:cNvSpPr>
            <a:spLocks noGrp="1"/>
          </p:cNvSpPr>
          <p:nvPr>
            <p:ph sz="quarter" idx="13" hasCustomPrompt="1"/>
          </p:nvPr>
        </p:nvSpPr>
        <p:spPr>
          <a:xfrm>
            <a:off x="270000" y="1220400"/>
            <a:ext cx="5593801" cy="4863600"/>
          </a:xfrm>
        </p:spPr>
        <p:txBody>
          <a:bodyPr r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6238875" y="360363"/>
            <a:ext cx="5683125"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71874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69999" y="360363"/>
            <a:ext cx="5684400"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6237236" y="360001"/>
            <a:ext cx="56952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6237834" y="1220400"/>
            <a:ext cx="5695200" cy="4863600"/>
          </a:xfrm>
        </p:spPr>
        <p:txBody>
          <a:bodyPr l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02035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d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8298000" y="360001"/>
            <a:ext cx="36360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8298000" y="1214438"/>
            <a:ext cx="3636000" cy="4864100"/>
          </a:xfrm>
        </p:spPr>
        <p:txBody>
          <a:bodyPr lIns="0">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001"/>
            <a:ext cx="7556400" cy="5724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425305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116640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320508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55944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7" name="Platshållare för bild 7">
            <a:extLst>
              <a:ext uri="{FF2B5EF4-FFF2-40B4-BE49-F238E27FC236}">
                <a16:creationId xmlns:a16="http://schemas.microsoft.com/office/drawing/2014/main" id="{7497BEA8-51D2-43C1-95AE-EC9BF8F58C74}"/>
              </a:ext>
            </a:extLst>
          </p:cNvPr>
          <p:cNvSpPr>
            <a:spLocks noGrp="1"/>
          </p:cNvSpPr>
          <p:nvPr>
            <p:ph type="pic" sz="quarter" idx="16" hasCustomPrompt="1"/>
          </p:nvPr>
        </p:nvSpPr>
        <p:spPr>
          <a:xfrm>
            <a:off x="6238800" y="360363"/>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9" name="Platshållare för bild 7">
            <a:extLst>
              <a:ext uri="{FF2B5EF4-FFF2-40B4-BE49-F238E27FC236}">
                <a16:creationId xmlns:a16="http://schemas.microsoft.com/office/drawing/2014/main" id="{70409657-2091-44D2-818E-E58800D8F0EA}"/>
              </a:ext>
            </a:extLst>
          </p:cNvPr>
          <p:cNvSpPr>
            <a:spLocks noGrp="1"/>
          </p:cNvSpPr>
          <p:nvPr>
            <p:ph type="pic" sz="quarter" idx="17" hasCustomPrompt="1"/>
          </p:nvPr>
        </p:nvSpPr>
        <p:spPr>
          <a:xfrm>
            <a:off x="6238800" y="3396538"/>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258688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CB19C2-8694-44AB-8546-DF9F0D8CB511}"/>
              </a:ext>
            </a:extLst>
          </p:cNvPr>
          <p:cNvSpPr>
            <a:spLocks noGrp="1"/>
          </p:cNvSpPr>
          <p:nvPr>
            <p:ph type="title" hasCustomPrompt="1"/>
          </p:nvPr>
        </p:nvSpPr>
        <p:spPr/>
        <p:txBody>
          <a:bodyPr/>
          <a:lstStyle>
            <a:lvl1pPr>
              <a:defRPr/>
            </a:lvl1pPr>
          </a:lstStyle>
          <a:p>
            <a:r>
              <a:rPr lang="sv-SE" dirty="0"/>
              <a:t>Klicka och skriv rubrik</a:t>
            </a:r>
          </a:p>
        </p:txBody>
      </p:sp>
    </p:spTree>
    <p:extLst>
      <p:ext uri="{BB962C8B-B14F-4D97-AF65-F5344CB8AC3E}">
        <p14:creationId xmlns:p14="http://schemas.microsoft.com/office/powerpoint/2010/main" val="1862346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2074769"/>
            <a:ext cx="9799200" cy="2708462"/>
          </a:xfrm>
        </p:spPr>
        <p:txBody>
          <a:bodyPr anchor="ctr" anchorCtr="0">
            <a:normAutofit/>
          </a:bodyPr>
          <a:lstStyle>
            <a:lvl1pPr algn="l">
              <a:lnSpc>
                <a:spcPct val="100000"/>
              </a:lnSpc>
              <a:defRPr sz="7200" b="1" cap="none" baseline="0">
                <a:solidFill>
                  <a:schemeClr val="tx1"/>
                </a:solidFill>
              </a:defRPr>
            </a:lvl1pPr>
          </a:lstStyle>
          <a:p>
            <a:r>
              <a:rPr lang="sv-SE" dirty="0"/>
              <a:t>Kapitelrubrik</a:t>
            </a:r>
          </a:p>
        </p:txBody>
      </p:sp>
    </p:spTree>
    <p:extLst>
      <p:ext uri="{BB962C8B-B14F-4D97-AF65-F5344CB8AC3E}">
        <p14:creationId xmlns:p14="http://schemas.microsoft.com/office/powerpoint/2010/main" val="1025302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72988"/>
            <a:ext cx="9799200" cy="1640185"/>
          </a:xfrm>
        </p:spPr>
        <p:txBody>
          <a:bodyPr anchor="b" anchorCtr="0">
            <a:normAutofit/>
          </a:bodyPr>
          <a:lstStyle>
            <a:lvl1pPr algn="l">
              <a:lnSpc>
                <a:spcPct val="100000"/>
              </a:lnSpc>
              <a:defRPr sz="4800" b="1" cap="none" baseline="0">
                <a:solidFill>
                  <a:schemeClr val="tx1"/>
                </a:solidFill>
              </a:defRPr>
            </a:lvl1pPr>
          </a:lstStyle>
          <a:p>
            <a:r>
              <a:rPr lang="sv-SE" dirty="0"/>
              <a:t>Tackfras/avslutningsfras</a:t>
            </a:r>
          </a:p>
        </p:txBody>
      </p:sp>
      <p:sp>
        <p:nvSpPr>
          <p:cNvPr id="6" name="Underrubrik 2"/>
          <p:cNvSpPr>
            <a:spLocks noGrp="1"/>
          </p:cNvSpPr>
          <p:nvPr>
            <p:ph type="subTitle" idx="1" hasCustomPrompt="1"/>
          </p:nvPr>
        </p:nvSpPr>
        <p:spPr>
          <a:xfrm>
            <a:off x="684000" y="3375213"/>
            <a:ext cx="9799200" cy="457435"/>
          </a:xfrm>
        </p:spPr>
        <p:txBody>
          <a:bodyPr anchor="t" anchorCtr="0">
            <a:normAutofit/>
          </a:bodyPr>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ditt namn</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4000" y="3832648"/>
            <a:ext cx="9799200" cy="459378"/>
          </a:xfrm>
        </p:spPr>
        <p:txBody>
          <a:bodyPr>
            <a:normAutofit/>
          </a:bodyPr>
          <a:lstStyle>
            <a:lvl1pPr marL="0" indent="0">
              <a:spcBef>
                <a:spcPts val="0"/>
              </a:spcBef>
              <a:buNone/>
              <a:defRPr sz="2400" b="0"/>
            </a:lvl1pPr>
          </a:lstStyle>
          <a:p>
            <a:pPr lvl="0"/>
            <a:r>
              <a:rPr lang="sv-SE" dirty="0"/>
              <a:t>Klicka och skriv enhet/nämnd/förvaltning/avdelning</a:t>
            </a:r>
          </a:p>
        </p:txBody>
      </p:sp>
    </p:spTree>
    <p:extLst>
      <p:ext uri="{BB962C8B-B14F-4D97-AF65-F5344CB8AC3E}">
        <p14:creationId xmlns:p14="http://schemas.microsoft.com/office/powerpoint/2010/main" val="3841155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233161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a:xfrm>
            <a:off x="269998"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7652875"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8668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bre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116640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3544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6"/>
          <p:cNvSpPr>
            <a:spLocks noGrp="1"/>
          </p:cNvSpPr>
          <p:nvPr>
            <p:ph sz="quarter" idx="14" hasCustomPrompt="1"/>
          </p:nvPr>
        </p:nvSpPr>
        <p:spPr>
          <a:xfrm>
            <a:off x="6338369"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1649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bred vänst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76536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8298000" y="1220400"/>
            <a:ext cx="3636000" cy="4863600"/>
          </a:xfrm>
          <a:noFill/>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4041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bre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80400" y="1220400"/>
            <a:ext cx="7653600" cy="4863600"/>
          </a:xfrm>
          <a:noFill/>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6417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78599"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6"/>
          <p:cNvSpPr>
            <a:spLocks noGrp="1"/>
          </p:cNvSpPr>
          <p:nvPr>
            <p:ph sz="quarter" idx="15" hasCustomPrompt="1"/>
          </p:nvPr>
        </p:nvSpPr>
        <p:spPr>
          <a:xfrm>
            <a:off x="8298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0837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under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311"/>
            <a:ext cx="5593801" cy="3758444"/>
          </a:xfrm>
        </p:spPr>
        <p:txBody>
          <a:bodyPr tIns="0" b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339407"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12" name="Platshållare för innehåll 6"/>
          <p:cNvSpPr>
            <a:spLocks noGrp="1"/>
          </p:cNvSpPr>
          <p:nvPr>
            <p:ph sz="quarter" idx="14" hasCustomPrompt="1"/>
          </p:nvPr>
        </p:nvSpPr>
        <p:spPr>
          <a:xfrm>
            <a:off x="6338369" y="2322311"/>
            <a:ext cx="5593801" cy="3758443"/>
          </a:xfrm>
        </p:spPr>
        <p:txBody>
          <a:bodyPr lIns="0" tIns="0" rIns="0" bIns="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9797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 innehållsdel (färg)">
    <p:spTree>
      <p:nvGrpSpPr>
        <p:cNvPr id="1" name=""/>
        <p:cNvGrpSpPr/>
        <p:nvPr/>
      </p:nvGrpSpPr>
      <p:grpSpPr>
        <a:xfrm>
          <a:off x="0" y="0"/>
          <a:ext cx="0" cy="0"/>
          <a:chOff x="0" y="0"/>
          <a:chExt cx="0" cy="0"/>
        </a:xfrm>
      </p:grpSpPr>
      <p:sp>
        <p:nvSpPr>
          <p:cNvPr id="10" name="Rektangel 9">
            <a:extLst>
              <a:ext uri="{C183D7F6-B498-43B3-948B-1728B52AA6E4}">
                <adec:decorative xmlns:adec="http://schemas.microsoft.com/office/drawing/2017/decorative" val="1"/>
              </a:ext>
            </a:extLst>
          </p:cNvPr>
          <p:cNvSpPr/>
          <p:nvPr userDrawn="1"/>
        </p:nvSpPr>
        <p:spPr>
          <a:xfrm>
            <a:off x="270000" y="1213200"/>
            <a:ext cx="116640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7556400" cy="627489"/>
          </a:xfrm>
        </p:spPr>
        <p:txBody>
          <a:bodyPr lIns="360000" rIns="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000"/>
            <a:ext cx="7556400" cy="3758400"/>
          </a:xfrm>
        </p:spPr>
        <p:txBody>
          <a:bodyPr lIns="360000" tIns="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91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69823" y="360001"/>
            <a:ext cx="11662347" cy="720000"/>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269823" y="1220400"/>
            <a:ext cx="11662347" cy="4860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2"/>
          <a:stretch>
            <a:fillRect/>
          </a:stretch>
        </p:blipFill>
        <p:spPr>
          <a:xfrm>
            <a:off x="271701" y="6273391"/>
            <a:ext cx="1261601" cy="391861"/>
          </a:xfrm>
          <a:prstGeom prst="rect">
            <a:avLst/>
          </a:prstGeom>
        </p:spPr>
      </p:pic>
      <p:pic>
        <p:nvPicPr>
          <p:cNvPr id="11" name="Bildobjekt 10">
            <a:extLst>
              <a:ext uri="{C183D7F6-B498-43B3-948B-1728B52AA6E4}">
                <adec:decorative xmlns:adec="http://schemas.microsoft.com/office/drawing/2017/decorative" val="1"/>
              </a:ext>
            </a:extLst>
          </p:cNvPr>
          <p:cNvPicPr>
            <a:picLocks noChangeAspect="1"/>
          </p:cNvPicPr>
          <p:nvPr userDrawn="1"/>
        </p:nvPicPr>
        <p:blipFill>
          <a:blip r:embed="rId23"/>
          <a:stretch>
            <a:fillRect/>
          </a:stretch>
        </p:blipFill>
        <p:spPr>
          <a:xfrm>
            <a:off x="1795063" y="6344115"/>
            <a:ext cx="10134067" cy="274241"/>
          </a:xfrm>
          <a:prstGeom prst="rect">
            <a:avLst/>
          </a:prstGeom>
        </p:spPr>
      </p:pic>
      <p:sp>
        <p:nvSpPr>
          <p:cNvPr id="4" name="xxLanguageTextBox">
            <a:extLst>
              <a:ext uri="{FF2B5EF4-FFF2-40B4-BE49-F238E27FC236}">
                <a16:creationId xmlns:a16="http://schemas.microsoft.com/office/drawing/2014/main" id="{4A1DBCA0-9CCE-BADD-F11C-E74CBE2215D6}"/>
              </a:ext>
            </a:extLst>
          </p:cNvPr>
          <p:cNvSpPr/>
          <p:nvPr userDrawn="1">
            <p:custDataLst>
              <p:tags r:id="rId21"/>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781846998"/>
      </p:ext>
    </p:extLst>
  </p:cSld>
  <p:clrMap bg1="lt1" tx1="dk1" bg2="lt2" tx2="dk2" accent1="accent1" accent2="accent2" accent3="accent3" accent4="accent4" accent5="accent5" accent6="accent6" hlink="hlink" folHlink="folHlink"/>
  <p:sldLayoutIdLst>
    <p:sldLayoutId id="2147483675" r:id="rId1"/>
    <p:sldLayoutId id="2147483671" r:id="rId2"/>
    <p:sldLayoutId id="2147483684" r:id="rId3"/>
    <p:sldLayoutId id="2147483677" r:id="rId4"/>
    <p:sldLayoutId id="2147483682" r:id="rId5"/>
    <p:sldLayoutId id="2147483683" r:id="rId6"/>
    <p:sldLayoutId id="2147483678" r:id="rId7"/>
    <p:sldLayoutId id="2147483685" r:id="rId8"/>
    <p:sldLayoutId id="2147483689" r:id="rId9"/>
    <p:sldLayoutId id="2147483697" r:id="rId10"/>
    <p:sldLayoutId id="2147483690" r:id="rId11"/>
    <p:sldLayoutId id="2147483691" r:id="rId12"/>
    <p:sldLayoutId id="2147483693" r:id="rId13"/>
    <p:sldLayoutId id="2147483692" r:id="rId14"/>
    <p:sldLayoutId id="2147483694" r:id="rId15"/>
    <p:sldLayoutId id="2147483679" r:id="rId16"/>
    <p:sldLayoutId id="2147483695" r:id="rId17"/>
    <p:sldLayoutId id="2147483696" r:id="rId18"/>
    <p:sldLayoutId id="2147483698" r:id="rId19"/>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p15:clr>
            <a:srgbClr val="F26B43"/>
          </p15:clr>
        </p15:guide>
        <p15:guide id="3" pos="7514">
          <p15:clr>
            <a:srgbClr val="F26B43"/>
          </p15:clr>
        </p15:guide>
        <p15:guide id="6" orient="horz" pos="227">
          <p15:clr>
            <a:srgbClr val="F26B43"/>
          </p15:clr>
        </p15:guide>
        <p15:guide id="7" orient="horz" pos="3829">
          <p15:clr>
            <a:srgbClr val="F26B43"/>
          </p15:clr>
        </p15:guide>
        <p15:guide id="8" orient="horz" pos="7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med rundade hörn 3"/>
          <p:cNvSpPr/>
          <p:nvPr/>
        </p:nvSpPr>
        <p:spPr>
          <a:xfrm>
            <a:off x="3695733" y="664140"/>
            <a:ext cx="4416492" cy="391879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None/>
            </a:pPr>
            <a:r>
              <a:rPr lang="sv-SE" sz="900" b="1" dirty="0">
                <a:solidFill>
                  <a:schemeClr val="tx1"/>
                </a:solidFill>
              </a:rPr>
              <a:t>Mål</a:t>
            </a:r>
          </a:p>
          <a:p>
            <a:pPr>
              <a:buNone/>
            </a:pPr>
            <a:r>
              <a:rPr lang="sv-SE" sz="900" b="1" dirty="0">
                <a:solidFill>
                  <a:schemeClr val="tx1"/>
                </a:solidFill>
              </a:rPr>
              <a:t>Ledningsgruppens SMART-mål på kort sikt </a:t>
            </a:r>
            <a:r>
              <a:rPr lang="sv-SE" sz="900" dirty="0">
                <a:solidFill>
                  <a:schemeClr val="tx1"/>
                </a:solidFill>
              </a:rPr>
              <a:t>(inkludera även OSA-mål*)</a:t>
            </a:r>
            <a:endParaRPr lang="sv-SE" sz="900" b="1" dirty="0">
              <a:solidFill>
                <a:schemeClr val="tx1"/>
              </a:solidFill>
            </a:endParaRPr>
          </a:p>
          <a:p>
            <a:pPr marL="228594" indent="-228594"/>
            <a:endParaRPr lang="sv-SE" sz="1067"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buNone/>
            </a:pPr>
            <a:r>
              <a:rPr lang="sv-SE" sz="900" b="1" dirty="0">
                <a:solidFill>
                  <a:schemeClr val="tx1"/>
                </a:solidFill>
              </a:rPr>
              <a:t>Ledningsgruppens SMART-mål på lång sikt </a:t>
            </a:r>
            <a:r>
              <a:rPr lang="sv-SE" sz="900" dirty="0">
                <a:solidFill>
                  <a:schemeClr val="tx1"/>
                </a:solidFill>
              </a:rPr>
              <a:t>(inkludera även OSA-mål*)</a:t>
            </a:r>
            <a:endParaRPr lang="sv-SE" sz="900" b="1" dirty="0">
              <a:solidFill>
                <a:schemeClr val="tx1"/>
              </a:solidFill>
            </a:endParaRPr>
          </a:p>
          <a:p>
            <a:pPr marL="228594" indent="-228594"/>
            <a:r>
              <a:rPr lang="sv-SE" sz="1067" dirty="0">
                <a:solidFill>
                  <a:schemeClr val="tx1"/>
                </a:solidFill>
              </a:rPr>
              <a:t> </a:t>
            </a:r>
          </a:p>
          <a:p>
            <a:pPr>
              <a:buNone/>
            </a:pP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buNone/>
            </a:pPr>
            <a:endParaRPr lang="sv-SE" sz="900" dirty="0">
              <a:solidFill>
                <a:schemeClr val="tx1"/>
              </a:solidFill>
            </a:endParaRPr>
          </a:p>
        </p:txBody>
      </p:sp>
      <p:sp>
        <p:nvSpPr>
          <p:cNvPr id="8" name="Rektangel med rundade hörn 7"/>
          <p:cNvSpPr/>
          <p:nvPr/>
        </p:nvSpPr>
        <p:spPr>
          <a:xfrm>
            <a:off x="47328" y="698920"/>
            <a:ext cx="3552395" cy="4006585"/>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None/>
            </a:pPr>
            <a:r>
              <a:rPr lang="sv-SE" sz="900" b="1" dirty="0">
                <a:solidFill>
                  <a:schemeClr val="tx1"/>
                </a:solidFill>
              </a:rPr>
              <a:t>Ledningsgruppens uppdrag</a:t>
            </a:r>
          </a:p>
          <a:p>
            <a:pPr>
              <a:buNone/>
            </a:pPr>
            <a:r>
              <a:rPr lang="sv-SE" sz="900" dirty="0">
                <a:solidFill>
                  <a:schemeClr val="tx1"/>
                </a:solidFill>
              </a:rPr>
              <a:t>Vad är ledningsgruppens uppdrag? Vilka är vi till för?</a:t>
            </a:r>
          </a:p>
          <a:p>
            <a:pPr marL="228594" indent="-228594"/>
            <a:endParaRPr lang="sv-SE" sz="1067" dirty="0">
              <a:solidFill>
                <a:schemeClr val="tx1"/>
              </a:solidFill>
            </a:endParaRPr>
          </a:p>
          <a:p>
            <a:pPr>
              <a:buNone/>
            </a:pPr>
            <a:endParaRPr lang="sv-SE" sz="1067" dirty="0">
              <a:solidFill>
                <a:schemeClr val="tx1"/>
              </a:solidFill>
            </a:endParaRPr>
          </a:p>
        </p:txBody>
      </p:sp>
      <p:sp>
        <p:nvSpPr>
          <p:cNvPr id="9" name="Rektangel med rundade hörn 8"/>
          <p:cNvSpPr/>
          <p:nvPr/>
        </p:nvSpPr>
        <p:spPr>
          <a:xfrm>
            <a:off x="8208235" y="698920"/>
            <a:ext cx="3840429" cy="3882209"/>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None/>
            </a:pPr>
            <a:r>
              <a:rPr lang="sv-SE" sz="900" b="1" dirty="0">
                <a:solidFill>
                  <a:schemeClr val="tx1"/>
                </a:solidFill>
              </a:rPr>
              <a:t>Ledningsgruppens roller - </a:t>
            </a:r>
            <a:r>
              <a:rPr lang="sv-SE" sz="900" dirty="0">
                <a:solidFill>
                  <a:schemeClr val="tx1"/>
                </a:solidFill>
              </a:rPr>
              <a:t>Vilken roll/funktion har vi som ledningsgrupp? Vilka roller har vi som medlemmar i ledningsgruppen? Medlem i ledningsgrupp - vad innebär det?</a:t>
            </a:r>
            <a:endParaRPr lang="sv-SE" sz="1067" dirty="0">
              <a:solidFill>
                <a:schemeClr val="tx1"/>
              </a:solidFill>
            </a:endParaRPr>
          </a:p>
          <a:p>
            <a:pPr hangingPunct="0">
              <a:buNone/>
            </a:pPr>
            <a:r>
              <a:rPr lang="sv-SE" sz="933" dirty="0">
                <a:solidFill>
                  <a:schemeClr val="tx1"/>
                </a:solidFill>
              </a:rPr>
              <a:t> </a:t>
            </a:r>
          </a:p>
        </p:txBody>
      </p:sp>
      <p:sp>
        <p:nvSpPr>
          <p:cNvPr id="10" name="Rektangel med rundade hörn 9"/>
          <p:cNvSpPr/>
          <p:nvPr/>
        </p:nvSpPr>
        <p:spPr>
          <a:xfrm>
            <a:off x="47329" y="4754053"/>
            <a:ext cx="7358183" cy="188792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buNone/>
            </a:pPr>
            <a:r>
              <a:rPr lang="sv-SE" sz="900" b="1" dirty="0">
                <a:solidFill>
                  <a:schemeClr val="tx1"/>
                </a:solidFill>
              </a:rPr>
              <a:t>Mål samarbete - </a:t>
            </a:r>
            <a:r>
              <a:rPr lang="sv-SE" sz="900" dirty="0">
                <a:solidFill>
                  <a:schemeClr val="tx1"/>
                </a:solidFill>
              </a:rPr>
              <a:t>Hur samarbetar vi? Hur kan vi samarbeta bättre</a:t>
            </a:r>
          </a:p>
          <a:p>
            <a:pPr marL="228594" indent="-228594"/>
            <a:endParaRPr lang="sv-SE" sz="1067" dirty="0">
              <a:solidFill>
                <a:schemeClr val="tx1"/>
              </a:solidFill>
            </a:endParaRPr>
          </a:p>
          <a:p>
            <a:pPr>
              <a:buNone/>
            </a:pPr>
            <a:endParaRPr lang="sv-SE" sz="933" b="1" dirty="0">
              <a:solidFill>
                <a:schemeClr val="tx1"/>
              </a:solidFill>
            </a:endParaRPr>
          </a:p>
          <a:p>
            <a:pPr>
              <a:buNone/>
            </a:pPr>
            <a:endParaRPr lang="sv-SE" sz="900" b="1" dirty="0">
              <a:solidFill>
                <a:schemeClr val="tx1"/>
              </a:solidFill>
            </a:endParaRPr>
          </a:p>
        </p:txBody>
      </p:sp>
      <p:sp>
        <p:nvSpPr>
          <p:cNvPr id="2" name="Rektangel med rundade hörn 1"/>
          <p:cNvSpPr/>
          <p:nvPr/>
        </p:nvSpPr>
        <p:spPr>
          <a:xfrm>
            <a:off x="149089" y="68629"/>
            <a:ext cx="2440000" cy="47900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sv-SE" sz="1867" dirty="0"/>
              <a:t>Uppdragskartan</a:t>
            </a:r>
          </a:p>
        </p:txBody>
      </p:sp>
      <p:sp>
        <p:nvSpPr>
          <p:cNvPr id="14" name="Textruta 2"/>
          <p:cNvSpPr txBox="1">
            <a:spLocks noChangeArrowheads="1"/>
          </p:cNvSpPr>
          <p:nvPr/>
        </p:nvSpPr>
        <p:spPr bwMode="auto">
          <a:xfrm>
            <a:off x="10074451" y="160896"/>
            <a:ext cx="2117549" cy="3603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sv-SE" sz="700" dirty="0">
                <a:latin typeface="Calibri" panose="020F0502020204030204" pitchFamily="34" charset="0"/>
                <a:ea typeface="MS Mincho"/>
                <a:cs typeface="Arial" panose="020B0604020202020204" pitchFamily="34" charset="0"/>
              </a:rPr>
              <a:t>Ansvarig: Personalavdelningen, HR-enheten. </a:t>
            </a:r>
          </a:p>
          <a:p>
            <a:r>
              <a:rPr lang="sv-SE" sz="700" dirty="0">
                <a:latin typeface="Calibri" panose="020F0502020204030204" pitchFamily="34" charset="0"/>
                <a:ea typeface="MS Mincho"/>
                <a:cs typeface="Arial" panose="020B0604020202020204" pitchFamily="34" charset="0"/>
              </a:rPr>
              <a:t>Senast redigerad: 2023-09-23</a:t>
            </a:r>
            <a:endParaRPr lang="sv-SE" sz="1100" dirty="0">
              <a:latin typeface="Calibri" panose="020F0502020204030204" pitchFamily="34" charset="0"/>
              <a:ea typeface="MS Mincho"/>
              <a:cs typeface="Arial" panose="020B0604020202020204" pitchFamily="34" charset="0"/>
            </a:endParaRPr>
          </a:p>
        </p:txBody>
      </p:sp>
      <p:pic>
        <p:nvPicPr>
          <p:cNvPr id="15" name="Bildobjekt 14" descr="untitl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2329" y="44624"/>
            <a:ext cx="1582105" cy="476627"/>
          </a:xfrm>
          <a:prstGeom prst="rect">
            <a:avLst/>
          </a:prstGeom>
          <a:noFill/>
        </p:spPr>
      </p:pic>
      <p:sp>
        <p:nvSpPr>
          <p:cNvPr id="16" name="textruta 15"/>
          <p:cNvSpPr txBox="1"/>
          <p:nvPr/>
        </p:nvSpPr>
        <p:spPr>
          <a:xfrm>
            <a:off x="2763749" y="216028"/>
            <a:ext cx="5548562" cy="246221"/>
          </a:xfrm>
          <a:prstGeom prst="rect">
            <a:avLst/>
          </a:prstGeom>
          <a:noFill/>
        </p:spPr>
        <p:txBody>
          <a:bodyPr wrap="square" rtlCol="0">
            <a:spAutoFit/>
          </a:bodyPr>
          <a:lstStyle/>
          <a:p>
            <a:pPr>
              <a:buNone/>
            </a:pPr>
            <a:r>
              <a:rPr lang="sv-SE" sz="1000" b="1" dirty="0"/>
              <a:t>LEDNINGSGRUPP:  </a:t>
            </a:r>
            <a:r>
              <a:rPr lang="sv-SE" sz="1000" dirty="0"/>
              <a:t>	 </a:t>
            </a:r>
            <a:r>
              <a:rPr lang="sv-SE" sz="1000" b="1" dirty="0"/>
              <a:t>                                      DATUM:</a:t>
            </a:r>
          </a:p>
        </p:txBody>
      </p:sp>
      <p:sp>
        <p:nvSpPr>
          <p:cNvPr id="17" name="Rektangel med rundade hörn 16"/>
          <p:cNvSpPr/>
          <p:nvPr/>
        </p:nvSpPr>
        <p:spPr>
          <a:xfrm>
            <a:off x="7536159" y="4711533"/>
            <a:ext cx="4512503" cy="192736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buNone/>
            </a:pPr>
            <a:r>
              <a:rPr lang="sv-SE" sz="900" b="1" dirty="0">
                <a:solidFill>
                  <a:schemeClr val="tx1"/>
                </a:solidFill>
              </a:rPr>
              <a:t>Spelregler - </a:t>
            </a:r>
            <a:r>
              <a:rPr lang="sv-SE" sz="900" dirty="0">
                <a:solidFill>
                  <a:schemeClr val="tx1"/>
                </a:solidFill>
              </a:rPr>
              <a:t>Vilka spelregler behöver vi ha för att vi ska kunna samarbeta?</a:t>
            </a:r>
          </a:p>
          <a:p>
            <a:pPr marL="228594" indent="-228594" hangingPunct="0"/>
            <a:endParaRPr lang="sv-SE" sz="1067" dirty="0">
              <a:solidFill>
                <a:schemeClr val="tx1"/>
              </a:solidFill>
            </a:endParaRPr>
          </a:p>
          <a:p>
            <a:pPr hangingPunct="0">
              <a:buNone/>
            </a:pPr>
            <a:endParaRPr lang="sv-SE" sz="900" b="1" dirty="0">
              <a:solidFill>
                <a:schemeClr val="tx1"/>
              </a:solidFill>
            </a:endParaRPr>
          </a:p>
        </p:txBody>
      </p:sp>
      <p:sp>
        <p:nvSpPr>
          <p:cNvPr id="3" name="textruta 2">
            <a:extLst>
              <a:ext uri="{FF2B5EF4-FFF2-40B4-BE49-F238E27FC236}">
                <a16:creationId xmlns:a16="http://schemas.microsoft.com/office/drawing/2014/main" id="{7BF0C064-CBE9-88CA-ED64-D619DE8C9068}"/>
              </a:ext>
            </a:extLst>
          </p:cNvPr>
          <p:cNvSpPr txBox="1"/>
          <p:nvPr/>
        </p:nvSpPr>
        <p:spPr>
          <a:xfrm>
            <a:off x="9422909" y="6612617"/>
            <a:ext cx="2618024" cy="235898"/>
          </a:xfrm>
          <a:prstGeom prst="rect">
            <a:avLst/>
          </a:prstGeom>
          <a:noFill/>
        </p:spPr>
        <p:txBody>
          <a:bodyPr wrap="none" rtlCol="0">
            <a:spAutoFit/>
          </a:bodyPr>
          <a:lstStyle/>
          <a:p>
            <a:pPr>
              <a:buNone/>
            </a:pPr>
            <a:r>
              <a:rPr lang="sv-SE" sz="933" i="1" dirty="0"/>
              <a:t>* OSA = Organisatorisk och social arbetsmiljö</a:t>
            </a:r>
            <a:endParaRPr lang="sv-SE" sz="1067" i="1" dirty="0"/>
          </a:p>
        </p:txBody>
      </p:sp>
    </p:spTree>
    <p:extLst>
      <p:ext uri="{BB962C8B-B14F-4D97-AF65-F5344CB8AC3E}">
        <p14:creationId xmlns:p14="http://schemas.microsoft.com/office/powerpoint/2010/main" val="15131302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Haninge kommun">
  <a:themeElements>
    <a:clrScheme name="Haninge kommun - 2">
      <a:dk1>
        <a:sysClr val="windowText" lastClr="000000"/>
      </a:dk1>
      <a:lt1>
        <a:sysClr val="window" lastClr="FFFFFF"/>
      </a:lt1>
      <a:dk2>
        <a:srgbClr val="0000FF"/>
      </a:dk2>
      <a:lt2>
        <a:srgbClr val="000000"/>
      </a:lt2>
      <a:accent1>
        <a:srgbClr val="8FB63F"/>
      </a:accent1>
      <a:accent2>
        <a:srgbClr val="E28F27"/>
      </a:accent2>
      <a:accent3>
        <a:srgbClr val="DC4228"/>
      </a:accent3>
      <a:accent4>
        <a:srgbClr val="0081C5"/>
      </a:accent4>
      <a:accent5>
        <a:srgbClr val="582C83"/>
      </a:accent5>
      <a:accent6>
        <a:srgbClr val="A77550"/>
      </a:accent6>
      <a:hlink>
        <a:srgbClr val="0000FF"/>
      </a:hlink>
      <a:folHlink>
        <a:srgbClr val="800080"/>
      </a:folHlink>
    </a:clrScheme>
    <a:fontScheme name="IV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smtClean="0"/>
        </a:defPPr>
      </a:lstStyle>
    </a:txDef>
  </a:objectDefaults>
  <a:extraClrSchemeLst/>
  <a:extLst>
    <a:ext uri="{05A4C25C-085E-4340-85A3-A5531E510DB2}">
      <thm15:themeFamily xmlns:thm15="http://schemas.microsoft.com/office/thememl/2012/main" name="Haninge kommun ny.potx" id="{5A37C318-071D-441B-9F0B-3DB97AD77FF9}" vid="{E70370BB-CC2A-4843-888E-17344F3D1D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Haninge kommun</Template>
  <TotalTime>1132</TotalTime>
  <Words>1057</Words>
  <Application>Microsoft Office PowerPoint</Application>
  <PresentationFormat>Bredbild</PresentationFormat>
  <Paragraphs>78</Paragraphs>
  <Slides>1</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vt:i4>
      </vt:variant>
    </vt:vector>
  </HeadingPairs>
  <TitlesOfParts>
    <vt:vector size="6" baseType="lpstr">
      <vt:lpstr>Arial</vt:lpstr>
      <vt:lpstr>Calibri</vt:lpstr>
      <vt:lpstr>Corbel</vt:lpstr>
      <vt:lpstr>Times</vt:lpstr>
      <vt:lpstr>Haninge kommun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dc:creator>
  <cp:lastModifiedBy>Linda Öhman</cp:lastModifiedBy>
  <cp:revision>612</cp:revision>
  <cp:lastPrinted>2023-09-21T06:19:33Z</cp:lastPrinted>
  <dcterms:created xsi:type="dcterms:W3CDTF">2020-01-15T11:02:53Z</dcterms:created>
  <dcterms:modified xsi:type="dcterms:W3CDTF">2023-10-03T11:25:28Z</dcterms:modified>
</cp:coreProperties>
</file>