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5203" r:id="rId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5050"/>
    <a:srgbClr val="F2CC6E"/>
    <a:srgbClr val="99FF99"/>
    <a:srgbClr val="C0E9FF"/>
    <a:srgbClr val="0081C5"/>
    <a:srgbClr val="E5EEE9"/>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3792" autoAdjust="0"/>
  </p:normalViewPr>
  <p:slideViewPr>
    <p:cSldViewPr snapToGrid="0" showGuides="1">
      <p:cViewPr>
        <p:scale>
          <a:sx n="90" d="100"/>
          <a:sy n="90" d="100"/>
        </p:scale>
        <p:origin x="-500" y="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200"/>
            </a:lvl1pPr>
          </a:lstStyle>
          <a:p>
            <a:fld id="{F39007CB-1173-4821-A8C9-A2B4DCBBDDD2}" type="datetimeFigureOut">
              <a:rPr lang="sv-SE" smtClean="0"/>
              <a:t>2023-10-03</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50443" y="9428584"/>
            <a:ext cx="2945659" cy="498055"/>
          </a:xfrm>
          <a:prstGeom prst="rect">
            <a:avLst/>
          </a:prstGeom>
        </p:spPr>
        <p:txBody>
          <a:bodyPr vert="horz" lIns="95558" tIns="47779" rIns="95558" bIns="47779"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AC5815E2-C6C9-401D-9E09-216972CD6236}" type="datetimeFigureOut">
              <a:rPr lang="sv-SE" smtClean="0"/>
              <a:t>2023-10-03</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57180">
              <a:buFont typeface="+mj-lt"/>
              <a:buNone/>
            </a:pPr>
            <a:r>
              <a:rPr lang="sv-SE" sz="1200" dirty="0"/>
              <a:t>Så här arbetar du med Uppdragskartan:</a:t>
            </a:r>
          </a:p>
          <a:p>
            <a:pPr marL="857220" lvl="1" indent="-457200">
              <a:buFont typeface="+mj-lt"/>
              <a:buAutoNum type="arabicPeriod"/>
            </a:pPr>
            <a:r>
              <a:rPr lang="sv-SE" sz="1200" dirty="0"/>
              <a:t>Du som chef fyller i ett utkast av Uppdragskartan. Förankra utkastet med din chef.  </a:t>
            </a:r>
          </a:p>
          <a:p>
            <a:pPr marL="857220" lvl="1" indent="-457200">
              <a:buFont typeface="+mj-lt"/>
              <a:buAutoNum type="arabicPeriod"/>
            </a:pPr>
            <a:r>
              <a:rPr lang="sv-SE" sz="1200" dirty="0"/>
              <a:t>Arbetsgruppen för dialog kring utkastet av Uppdragskartan i syfte att skapa tydlighet och samsyn om det gemensamma uppdraget. Medarbetarna går igenom om något förtydligas, läggas till eller tas bort. De reflekterar först enskilt, sedan tillsammans i mindre grupper. Därefter delger de varandra sina reflektioner i stora gruppen.</a:t>
            </a:r>
          </a:p>
          <a:p>
            <a:pPr marL="857220" lvl="1" indent="-457200">
              <a:buFont typeface="+mj-lt"/>
              <a:buAutoNum type="arabicPeriod"/>
            </a:pPr>
            <a:r>
              <a:rPr lang="sv-SE" sz="1200" dirty="0"/>
              <a:t>Uppdragskartan revideras utifrån medarbetarnas feedback. </a:t>
            </a:r>
          </a:p>
          <a:p>
            <a:pPr marL="857220" lvl="1" indent="-457200">
              <a:buFont typeface="+mj-lt"/>
              <a:buAutoNum type="arabicPeriod"/>
            </a:pPr>
            <a:r>
              <a:rPr lang="sv-SE" sz="1200" dirty="0"/>
              <a:t>Uppföljning och uppdatering av Uppdragskartan sker strukturerat och systematiskt som en del av SAM inom befintliga strukturer, till exempel APT.</a:t>
            </a:r>
          </a:p>
          <a:p>
            <a:pPr marL="0" indent="0">
              <a:buNone/>
            </a:pPr>
            <a:endParaRPr lang="sv-SE" b="1" dirty="0"/>
          </a:p>
          <a:p>
            <a:pPr marL="0" indent="0">
              <a:buNone/>
            </a:pPr>
            <a:endParaRPr lang="sv-SE" b="1" dirty="0"/>
          </a:p>
          <a:p>
            <a:pPr marL="0" indent="0">
              <a:buNone/>
            </a:pPr>
            <a:r>
              <a:rPr lang="sv-SE" b="1" dirty="0"/>
              <a:t>Bakgrund: </a:t>
            </a:r>
            <a:r>
              <a:rPr lang="sv-SE" dirty="0"/>
              <a:t>Genom att arbeta med verktyget integreras OSA/friskfaktorer i praktiken. Detta leder till hållbara arbetsgrupper.</a:t>
            </a:r>
          </a:p>
          <a:p>
            <a:pPr marL="0" indent="0">
              <a:buNone/>
            </a:pPr>
            <a:r>
              <a:rPr lang="sv-SE" b="1" dirty="0"/>
              <a:t>Syfte: </a:t>
            </a:r>
            <a:r>
              <a:rPr lang="sv-SE" dirty="0"/>
              <a:t>Skapa gemensam samsyn och tydlighet kring uppdrag. </a:t>
            </a:r>
          </a:p>
          <a:p>
            <a:pPr marL="0" indent="0">
              <a:buNone/>
            </a:pPr>
            <a:r>
              <a:rPr lang="sv-SE" b="1" dirty="0"/>
              <a:t>Mål: </a:t>
            </a:r>
            <a:r>
              <a:rPr lang="sv-SE" dirty="0"/>
              <a:t>Ett tydligt formulerat uppdrag för att kunna prata om förutsättningarna för uppdraget.</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Fördjupningskunskaper</a:t>
            </a:r>
            <a:br>
              <a:rPr lang="sv-SE" sz="1200" b="1" kern="1200" dirty="0">
                <a:solidFill>
                  <a:schemeClr val="tx1"/>
                </a:solidFill>
                <a:effectLst/>
                <a:latin typeface="Times" pitchFamily="-16" charset="0"/>
                <a:ea typeface="+mn-ea"/>
                <a:cs typeface="+mn-cs"/>
              </a:rPr>
            </a:br>
            <a:r>
              <a:rPr lang="sv-SE" sz="1200" b="0" i="0" kern="1200" dirty="0">
                <a:solidFill>
                  <a:schemeClr val="tx1"/>
                </a:solidFill>
                <a:effectLst/>
                <a:latin typeface="Times" pitchFamily="-16" charset="0"/>
                <a:ea typeface="+mn-ea"/>
                <a:cs typeface="+mn-cs"/>
              </a:rPr>
              <a:t>Uppdragsk</a:t>
            </a:r>
            <a:r>
              <a:rPr lang="sv-SE" sz="1200" kern="1200" dirty="0">
                <a:solidFill>
                  <a:schemeClr val="tx1"/>
                </a:solidFill>
                <a:effectLst/>
                <a:latin typeface="Times" pitchFamily="-16" charset="0"/>
                <a:ea typeface="+mn-ea"/>
                <a:cs typeface="+mn-cs"/>
              </a:rPr>
              <a:t>artan blir ett underlag för att skapa tydlighet och samsyn i arbetsgruppen om uppdraget. Kartan kan också vara en hjälp när nya medarbetare i arbetsgruppen introduceras eller om organisationen förändras.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Målet med att arbeta med </a:t>
            </a:r>
            <a:r>
              <a:rPr lang="sv-SE" sz="1200" i="0" kern="1200" dirty="0">
                <a:solidFill>
                  <a:schemeClr val="tx1"/>
                </a:solidFill>
                <a:effectLst/>
                <a:latin typeface="Times" pitchFamily="-16" charset="0"/>
                <a:ea typeface="+mn-ea"/>
                <a:cs typeface="+mn-cs"/>
              </a:rPr>
              <a:t>Uppdragskartan</a:t>
            </a:r>
            <a:r>
              <a:rPr lang="sv-SE" sz="1200" kern="1200" dirty="0">
                <a:solidFill>
                  <a:schemeClr val="tx1"/>
                </a:solidFill>
                <a:effectLst/>
                <a:latin typeface="Times" pitchFamily="-16" charset="0"/>
                <a:ea typeface="+mn-ea"/>
                <a:cs typeface="+mn-cs"/>
              </a:rPr>
              <a:t> är att skapa tydlighet kring gemensamma begrepp, känna delaktighet i utformningen av övergripande frågor utifrån arbetsgruppen och att reflektera över sammanhanget som arbetsgruppen befinner sig i utifrån kommunen i stort. Kartan ska vara ett levande dokument som kontinuerligt följs upp och blir då ett sätt att arbeta med </a:t>
            </a:r>
            <a:r>
              <a:rPr lang="sv-SE" sz="1200" i="0" kern="1200" dirty="0">
                <a:solidFill>
                  <a:schemeClr val="tx1"/>
                </a:solidFill>
                <a:effectLst/>
                <a:latin typeface="Times" pitchFamily="-16" charset="0"/>
                <a:ea typeface="+mn-ea"/>
                <a:cs typeface="+mn-cs"/>
              </a:rPr>
              <a:t>Organisatorisk och social arbetsmiljö </a:t>
            </a:r>
            <a:r>
              <a:rPr lang="sv-SE" sz="1200" kern="1200" dirty="0">
                <a:solidFill>
                  <a:schemeClr val="tx1"/>
                </a:solidFill>
                <a:effectLst/>
                <a:latin typeface="Times" pitchFamily="-16" charset="0"/>
                <a:ea typeface="+mn-ea"/>
                <a:cs typeface="+mn-cs"/>
              </a:rPr>
              <a:t>(AFS 2015:4) i praktiken.</a:t>
            </a:r>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Uppdrag</a:t>
            </a:r>
          </a:p>
          <a:p>
            <a:r>
              <a:rPr lang="sv-SE" sz="1200" kern="1200" dirty="0">
                <a:solidFill>
                  <a:schemeClr val="tx1"/>
                </a:solidFill>
                <a:effectLst/>
                <a:latin typeface="Times" pitchFamily="-16" charset="0"/>
                <a:ea typeface="+mn-ea"/>
                <a:cs typeface="+mn-cs"/>
              </a:rPr>
              <a:t>Ett tydligt uppdrag för både enskilda medarbetare och gruppen hjälper till i styrningen för arbetsgivaren. </a:t>
            </a:r>
          </a:p>
          <a:p>
            <a:r>
              <a:rPr lang="sv-SE" sz="1200" kern="1200" dirty="0">
                <a:solidFill>
                  <a:schemeClr val="tx1"/>
                </a:solidFill>
                <a:effectLst/>
                <a:latin typeface="Times" pitchFamily="-16" charset="0"/>
                <a:ea typeface="+mn-ea"/>
                <a:cs typeface="+mn-cs"/>
              </a:rPr>
              <a:t>Tydliga uppdrag kan leda till minskad stress. Det är också lättare att föra en dialog kring uppdraget om det är tydligt. Det kan även bli tydligare vilka förväntningar medarbetare kan ha på varandra och på chefen om uppdraget är tydligt. Ett tydligt uppdrag blir också en styrning för gruppen och tydliggör fokus och prioriteringar.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Hur uppstår ett uppdrag? Ett uppdrag kan många gånger ”falla ner” utan närmare dialog med och hänsyn till dem som ska utföra arbetet. Uppdrag kan också komma från närstående</a:t>
            </a:r>
            <a:r>
              <a:rPr lang="sv-SE" sz="1200" kern="1200" baseline="0" dirty="0">
                <a:solidFill>
                  <a:schemeClr val="tx1"/>
                </a:solidFill>
                <a:effectLst/>
                <a:latin typeface="Times" pitchFamily="-16" charset="0"/>
                <a:ea typeface="+mn-ea"/>
                <a:cs typeface="+mn-cs"/>
              </a:rPr>
              <a:t> eller </a:t>
            </a:r>
            <a:r>
              <a:rPr lang="sv-SE" sz="1200" kern="1200" dirty="0">
                <a:solidFill>
                  <a:schemeClr val="tx1"/>
                </a:solidFill>
                <a:effectLst/>
                <a:latin typeface="Times" pitchFamily="-16" charset="0"/>
                <a:ea typeface="+mn-ea"/>
                <a:cs typeface="+mn-cs"/>
              </a:rPr>
              <a:t>brukare/elever/klienter, där krav på att göra sådant som egentligen ligger utanför uppdraget kan komma. Om det inte finns någon sammantagen bild av alla uppdrag som hamnar på individ och grupp kan det till slut innebära att uppdraget ”svämmar” över vilket kan påverka grunduppdraget.</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Det finns också en viktig koppling till arbetsmiljön. Hur uppdraget tolkas och förstås av individer och grupp och de förutsättningar som finns för att utföra uppdraget är det som avgör vilken arbetsmiljö och möjlighet till lärande som finns i verksamheten. Uppdraget, hur det tolkas och de förutsättningar som ges i uppdraget, är alltså direkt kopplat till balanser och obalanser i arbetsmiljön, vilket i sin tur har betydelse för individens hälsa och utvecklingsmöjligheter. Vi behöver alltså också kontinuerligt ha en dialog om hur vi tolkar uppdraget i arbetsgruppen.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1" kern="1200" dirty="0">
                <a:solidFill>
                  <a:schemeClr val="tx1"/>
                </a:solidFill>
                <a:effectLst/>
                <a:latin typeface="Times" pitchFamily="-16" charset="0"/>
                <a:ea typeface="+mn-ea"/>
                <a:cs typeface="+mn-cs"/>
              </a:rPr>
              <a:t>Mål</a:t>
            </a:r>
          </a:p>
          <a:p>
            <a:r>
              <a:rPr lang="sv-SE" sz="1200" kern="1200" dirty="0">
                <a:solidFill>
                  <a:schemeClr val="tx1"/>
                </a:solidFill>
                <a:effectLst/>
                <a:latin typeface="Times" pitchFamily="-16" charset="0"/>
                <a:ea typeface="+mn-ea"/>
                <a:cs typeface="+mn-cs"/>
              </a:rPr>
              <a:t>Mål är till för att klargöra vad som ska uppnås eller utföras eller i vilken riktning man ska arbeta.</a:t>
            </a:r>
          </a:p>
          <a:p>
            <a:r>
              <a:rPr lang="sv-SE" sz="1200" kern="1200" dirty="0">
                <a:solidFill>
                  <a:schemeClr val="tx1"/>
                </a:solidFill>
                <a:effectLst/>
                <a:latin typeface="Times" pitchFamily="-16" charset="0"/>
                <a:ea typeface="+mn-ea"/>
                <a:cs typeface="+mn-cs"/>
              </a:rPr>
              <a:t>Om målen är mätbara är de enklare att följa upp. Målen ska vara tydligt kopplade till uppdraget och även vara </a:t>
            </a:r>
            <a:r>
              <a:rPr lang="sv-SE" sz="1200" kern="1200" dirty="0" err="1">
                <a:solidFill>
                  <a:schemeClr val="tx1"/>
                </a:solidFill>
                <a:effectLst/>
                <a:latin typeface="Times" pitchFamily="-16" charset="0"/>
                <a:ea typeface="+mn-ea"/>
                <a:cs typeface="+mn-cs"/>
              </a:rPr>
              <a:t>SMARTa</a:t>
            </a:r>
            <a:r>
              <a:rPr lang="sv-SE" sz="1200" kern="1200" dirty="0">
                <a:solidFill>
                  <a:schemeClr val="tx1"/>
                </a:solidFill>
                <a:effectLst/>
                <a:latin typeface="Times" pitchFamily="-16" charset="0"/>
                <a:ea typeface="+mn-ea"/>
                <a:cs typeface="+mn-cs"/>
              </a:rPr>
              <a:t>: </a:t>
            </a:r>
          </a:p>
          <a:p>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Specifika: Målet ska vara tydligt och specifikt.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Mätbara: Det ska gå att mäta målet.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Accepterade: Målet ska vara accepterat och förankrat.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Realistiska: Är målet rimligt och realistiskt?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Tidsatta: Det ska vara tydligt när målet ska vara uppfyllt.</a:t>
            </a:r>
          </a:p>
          <a:p>
            <a:pPr lvl="0"/>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Om möjligt bör målen vara formulerade på kort och lång sikt. De långsiktiga målen möjliggöra ett långsiktigt strategiskt fokus. Målen behöver också vara väl kommunicerade, så alla i gruppen på ett tydligt sätt kan redogöra för målen. </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r>
              <a:rPr lang="sv-SE" dirty="0"/>
              <a:t>Enligt OSA-föreskriften ska det finnas mål för den organisatoriska och sociala arbetsmiljön. Målen syftar till att främja hälsa, öka organisationens förmåga att motverka ohälsa och bidra till en känsla av meningsfullhet. I Haninge kommun sätts OSA-målen i samband med arbetet med APU-resultaten och ingår naturligt i SAM-processen och i arbetet med Uppdragskartan. </a:t>
            </a:r>
          </a:p>
          <a:p>
            <a:endParaRPr lang="sv-SE" baseline="0" dirty="0"/>
          </a:p>
          <a:p>
            <a:r>
              <a:rPr lang="sv-SE" sz="1200" b="1" kern="1200" dirty="0">
                <a:solidFill>
                  <a:schemeClr val="tx1"/>
                </a:solidFill>
                <a:effectLst/>
                <a:latin typeface="Times" pitchFamily="-16" charset="0"/>
                <a:ea typeface="+mn-ea"/>
                <a:cs typeface="+mn-cs"/>
              </a:rPr>
              <a:t>Roller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Medarbetaren i en arbetsgrupp påverkas av uppgifter, ansvar, mandat, men också av övriga medarbetares personlighet och personliga resurser och begränsningar. Enligt forskning är det viktigaste inte personligheterna i en grupp utan att medarbetarna har samsyn kring mål och roller. I Verksamhetskartan arbetar medarbetarna med att tydliggöra och skapa samsyn om gruppens roller.</a:t>
            </a:r>
            <a:endParaRPr lang="sv-SE" baseline="0" dirty="0"/>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Samarbete</a:t>
            </a:r>
          </a:p>
          <a:p>
            <a:r>
              <a:rPr lang="sv-SE" sz="1200" b="0" kern="1200" dirty="0">
                <a:solidFill>
                  <a:schemeClr val="tx1"/>
                </a:solidFill>
                <a:effectLst/>
                <a:latin typeface="Times" pitchFamily="-16" charset="0"/>
                <a:ea typeface="+mn-ea"/>
                <a:cs typeface="+mn-cs"/>
              </a:rPr>
              <a:t>E</a:t>
            </a:r>
            <a:r>
              <a:rPr lang="sv-SE" sz="1200" kern="1200" dirty="0">
                <a:solidFill>
                  <a:schemeClr val="tx1"/>
                </a:solidFill>
                <a:effectLst/>
                <a:latin typeface="Times" pitchFamily="-16" charset="0"/>
                <a:ea typeface="+mn-ea"/>
                <a:cs typeface="+mn-cs"/>
              </a:rPr>
              <a:t>n verksamhet klarar sig sällan helt på egen hand utan är beroende av olika samarbeten. För att skapa effektiva team behöver gruppen sätta mål för samarbetet. ”Teamsamarbetsmålen” visar vad gruppen behöver göra för att få till ett gott samarbete. Gruppen behöver kontinuerligt utvärdera hur de har samarbetat den senaste tiden och hur de kan samarbete ännu bättre. </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Lästips</a:t>
            </a:r>
            <a:br>
              <a:rPr lang="sv-SE" sz="1200" b="1"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Susan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var tidigare lärare, forskare och professor i psykologi vid Temple University i Pennsylvania och har forskat främst om grupper, organisationsutveckling och ledarskap.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har med hjälp av omfattande forskning skapat modellen IMGD (</a:t>
            </a:r>
            <a:r>
              <a:rPr lang="sv-SE" sz="1200" kern="1200" dirty="0" err="1">
                <a:solidFill>
                  <a:schemeClr val="tx1"/>
                </a:solidFill>
                <a:effectLst/>
                <a:latin typeface="Times" pitchFamily="-16" charset="0"/>
                <a:ea typeface="+mn-ea"/>
                <a:cs typeface="+mn-cs"/>
              </a:rPr>
              <a:t>Integrated</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Model</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of</a:t>
            </a:r>
            <a:r>
              <a:rPr lang="sv-SE" sz="1200" kern="1200" dirty="0">
                <a:solidFill>
                  <a:schemeClr val="tx1"/>
                </a:solidFill>
                <a:effectLst/>
                <a:latin typeface="Times" pitchFamily="-16" charset="0"/>
                <a:ea typeface="+mn-ea"/>
                <a:cs typeface="+mn-cs"/>
              </a:rPr>
              <a:t> Group </a:t>
            </a:r>
            <a:r>
              <a:rPr lang="sv-SE" sz="1200" kern="1200" dirty="0" err="1">
                <a:solidFill>
                  <a:schemeClr val="tx1"/>
                </a:solidFill>
                <a:effectLst/>
                <a:latin typeface="Times" pitchFamily="-16" charset="0"/>
                <a:ea typeface="+mn-ea"/>
                <a:cs typeface="+mn-cs"/>
              </a:rPr>
              <a:t>Development</a:t>
            </a:r>
            <a:r>
              <a:rPr lang="sv-SE" sz="1200" kern="1200" dirty="0">
                <a:solidFill>
                  <a:schemeClr val="tx1"/>
                </a:solidFill>
                <a:effectLst/>
                <a:latin typeface="Times" pitchFamily="-16" charset="0"/>
                <a:ea typeface="+mn-ea"/>
                <a:cs typeface="+mn-cs"/>
              </a:rPr>
              <a:t>, eller på svenska Integrerad modell för grupputveckling). Modellen visar olika stadier gruppen går igenom innan den blir högfungerande och en trivsam </a:t>
            </a:r>
            <a:r>
              <a:rPr lang="sv-SE" sz="1200" i="0" kern="1200" dirty="0">
                <a:solidFill>
                  <a:schemeClr val="tx1"/>
                </a:solidFill>
                <a:effectLst/>
                <a:latin typeface="Times" pitchFamily="-16" charset="0"/>
                <a:ea typeface="+mn-ea"/>
                <a:cs typeface="+mn-cs"/>
              </a:rPr>
              <a:t>och effektiv grupp </a:t>
            </a:r>
            <a:r>
              <a:rPr lang="sv-SE" sz="1200" kern="1200" dirty="0">
                <a:solidFill>
                  <a:schemeClr val="tx1"/>
                </a:solidFill>
                <a:effectLst/>
                <a:latin typeface="Times" pitchFamily="-16" charset="0"/>
                <a:ea typeface="+mn-ea"/>
                <a:cs typeface="+mn-cs"/>
              </a:rPr>
              <a:t>att befinna sig i. Läs mer i Susan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bok ”Att skapa effektiva team: en handledning för ledare och medlemmar”, 2010.</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Forskning om kollektiv intelligens kompletterar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forskning. </a:t>
            </a:r>
            <a:r>
              <a:rPr lang="sv-SE" sz="1200" i="0" kern="1200" dirty="0">
                <a:solidFill>
                  <a:schemeClr val="tx1"/>
                </a:solidFill>
                <a:effectLst/>
                <a:latin typeface="Times" pitchFamily="-16" charset="0"/>
                <a:ea typeface="+mn-ea"/>
                <a:cs typeface="+mn-cs"/>
              </a:rPr>
              <a:t>Enligt forskningen om kollektiv intelligens befinner vi oss hela tiden i olika små mikrosystem. </a:t>
            </a:r>
            <a:r>
              <a:rPr lang="sv-SE" sz="1200" kern="1200" dirty="0">
                <a:solidFill>
                  <a:schemeClr val="tx1"/>
                </a:solidFill>
                <a:effectLst/>
                <a:latin typeface="Times" pitchFamily="-16" charset="0"/>
                <a:ea typeface="+mn-ea"/>
                <a:cs typeface="+mn-cs"/>
              </a:rPr>
              <a:t>I dessa system behöver vi kunna samarbeta och dela kompetens. Läs mer i ”Kunskapsintegration – om kollektiv intelligens i organisationer”, Runsten &amp; </a:t>
            </a:r>
            <a:r>
              <a:rPr lang="sv-SE" sz="1200" kern="1200" dirty="0" err="1">
                <a:solidFill>
                  <a:schemeClr val="tx1"/>
                </a:solidFill>
                <a:effectLst/>
                <a:latin typeface="Times" pitchFamily="-16" charset="0"/>
                <a:ea typeface="+mn-ea"/>
                <a:cs typeface="+mn-cs"/>
              </a:rPr>
              <a:t>Werr</a:t>
            </a:r>
            <a:r>
              <a:rPr lang="sv-SE" sz="1200" kern="1200" dirty="0">
                <a:solidFill>
                  <a:schemeClr val="tx1"/>
                </a:solidFill>
                <a:effectLst/>
                <a:latin typeface="Times" pitchFamily="-16" charset="0"/>
                <a:ea typeface="+mn-ea"/>
                <a:cs typeface="+mn-cs"/>
              </a:rPr>
              <a:t>, 2018. </a:t>
            </a:r>
            <a:endParaRPr lang="sv-SE" baseline="0" dirty="0"/>
          </a:p>
          <a:p>
            <a:endParaRPr lang="sv-SE" sz="1200" b="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Spelregler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solidFill>
                  <a:schemeClr val="tx1"/>
                </a:solidFill>
              </a:rPr>
              <a:t>Vilka spelregler behöver vi ha för att vi ska kunna samarbeta?</a:t>
            </a:r>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Prioritering</a:t>
            </a:r>
          </a:p>
          <a:p>
            <a:r>
              <a:rPr lang="sv-SE" sz="1200" kern="1200" dirty="0">
                <a:solidFill>
                  <a:schemeClr val="tx1"/>
                </a:solidFill>
                <a:effectLst/>
                <a:latin typeface="Times" pitchFamily="-16" charset="0"/>
                <a:ea typeface="+mn-ea"/>
                <a:cs typeface="+mn-cs"/>
              </a:rPr>
              <a:t>Om medarbetarens tid inte räcker till, behöver hen veta vilka arbetsuppgifter som ska göras i första hand samt vem hen ska vända sig till för att få eventuellt hjälp och stöd med prioriteringar. Det är viktigt att medarbetaren är trygg i den prioritering som görs. Som medarbetare är det viktigt att lära sig skilja på vad som är viktigt och bråttom, vilka arbetsuppgifter som har stor effekt och värde för andra. Chefen har det yttersta ansvaret för att prioritera.</a:t>
            </a:r>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Stöd</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Socialt stöd kan skydda individen mot överbelastning till viss del. Socialt stöd betyder att du kan prata med dina kollegor och få hjälp när du behöver samt kunna bolla dilemman i arbetet. </a:t>
            </a:r>
            <a:endParaRPr lang="sv-SE" sz="1200" b="1"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419A737A-799E-46C1-A01C-95007746F301}" type="slidenum">
              <a:rPr lang="sv-SE" smtClean="0"/>
              <a:t>1</a:t>
            </a:fld>
            <a:endParaRPr lang="sv-SE"/>
          </a:p>
        </p:txBody>
      </p:sp>
    </p:spTree>
    <p:extLst>
      <p:ext uri="{BB962C8B-B14F-4D97-AF65-F5344CB8AC3E}">
        <p14:creationId xmlns:p14="http://schemas.microsoft.com/office/powerpoint/2010/main" val="208674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33161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1DBCA0-9CCE-BADD-F11C-E74CBE2215D6}"/>
              </a:ext>
            </a:extLst>
          </p:cNvPr>
          <p:cNvSpPr/>
          <p:nvPr userDrawn="1">
            <p:custDataLst>
              <p:tags r:id="rId21"/>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p15:clr>
            <a:srgbClr val="F26B43"/>
          </p15:clr>
        </p15:guide>
        <p15:guide id="3" pos="7514">
          <p15:clr>
            <a:srgbClr val="F26B43"/>
          </p15:clr>
        </p15:guide>
        <p15:guide id="6" orient="horz" pos="227">
          <p15:clr>
            <a:srgbClr val="F26B43"/>
          </p15:clr>
        </p15:guide>
        <p15:guide id="7" orient="horz" pos="3829">
          <p15:clr>
            <a:srgbClr val="F26B43"/>
          </p15:clr>
        </p15:guide>
        <p15:guide id="8" orient="horz" pos="7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4422595" y="695339"/>
            <a:ext cx="4125780" cy="394831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sv-SE" sz="900" b="1" dirty="0">
                <a:solidFill>
                  <a:schemeClr val="tx1"/>
                </a:solidFill>
              </a:rPr>
              <a:t>Mål</a:t>
            </a:r>
          </a:p>
          <a:p>
            <a:pPr algn="ctr">
              <a:buNone/>
            </a:pPr>
            <a:r>
              <a:rPr lang="sv-SE" sz="900" dirty="0">
                <a:solidFill>
                  <a:schemeClr val="tx1"/>
                </a:solidFill>
              </a:rPr>
              <a:t>Verksamhetens SMART-mål på kort sikt (inkludera även OSA-mål*)</a:t>
            </a: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buNone/>
            </a:pPr>
            <a:r>
              <a:rPr lang="sv-SE" sz="900" dirty="0">
                <a:solidFill>
                  <a:schemeClr val="tx1"/>
                </a:solidFill>
              </a:rPr>
              <a:t>Verksamhetens SMART-mål på lång sikt (inkludera även OSA-mål*)</a:t>
            </a:r>
          </a:p>
          <a:p>
            <a:pPr algn="ctr">
              <a:buNone/>
            </a:pPr>
            <a:endParaRPr lang="sv-SE" sz="900" dirty="0">
              <a:solidFill>
                <a:schemeClr val="tx1"/>
              </a:solidFill>
            </a:endParaRPr>
          </a:p>
          <a:p>
            <a:pPr algn="ctr">
              <a:buNone/>
            </a:pPr>
            <a:endParaRPr lang="sv-SE" sz="900" dirty="0">
              <a:solidFill>
                <a:schemeClr val="tx1"/>
              </a:solidFill>
            </a:endParaRPr>
          </a:p>
          <a:p>
            <a:pPr algn="ctr">
              <a:buNone/>
            </a:pPr>
            <a:endParaRPr lang="sv-SE" sz="900" dirty="0">
              <a:solidFill>
                <a:schemeClr val="tx1"/>
              </a:solidFill>
            </a:endParaRPr>
          </a:p>
          <a:p>
            <a:pPr algn="ctr">
              <a:buNone/>
            </a:pPr>
            <a:endParaRPr lang="sv-SE" sz="900" dirty="0">
              <a:solidFill>
                <a:schemeClr val="tx1"/>
              </a:solidFill>
            </a:endParaRPr>
          </a:p>
          <a:p>
            <a:pPr algn="ctr">
              <a:buNone/>
            </a:pP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buNone/>
            </a:pPr>
            <a:endParaRPr lang="sv-SE" sz="900" dirty="0">
              <a:solidFill>
                <a:schemeClr val="tx1"/>
              </a:solidFill>
            </a:endParaRPr>
          </a:p>
        </p:txBody>
      </p:sp>
      <p:sp>
        <p:nvSpPr>
          <p:cNvPr id="8" name="Rektangel med rundade hörn 7"/>
          <p:cNvSpPr/>
          <p:nvPr/>
        </p:nvSpPr>
        <p:spPr>
          <a:xfrm>
            <a:off x="149085" y="708289"/>
            <a:ext cx="4164795" cy="400714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Vårt uppdrag</a:t>
            </a:r>
          </a:p>
          <a:p>
            <a:pPr>
              <a:buNone/>
            </a:pPr>
            <a:r>
              <a:rPr lang="sv-SE" sz="900" dirty="0">
                <a:solidFill>
                  <a:schemeClr val="tx1"/>
                </a:solidFill>
              </a:rPr>
              <a:t>Vad är vårt uppdrag? Vilka är våra arbetsuppgifter? Vilka resultat ska uppnås med arbetet? Vilka är vi till för?</a:t>
            </a:r>
          </a:p>
          <a:p>
            <a:pPr>
              <a:buNone/>
            </a:pPr>
            <a:endParaRPr lang="sv-SE" sz="900" dirty="0">
              <a:solidFill>
                <a:schemeClr val="tx1"/>
              </a:solidFill>
            </a:endParaRPr>
          </a:p>
        </p:txBody>
      </p:sp>
      <p:sp>
        <p:nvSpPr>
          <p:cNvPr id="9" name="Rektangel med rundade hörn 8"/>
          <p:cNvSpPr/>
          <p:nvPr/>
        </p:nvSpPr>
        <p:spPr>
          <a:xfrm>
            <a:off x="8657089" y="657066"/>
            <a:ext cx="3401115" cy="403275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Våra roller</a:t>
            </a:r>
          </a:p>
          <a:p>
            <a:pPr hangingPunct="0">
              <a:buNone/>
            </a:pPr>
            <a:r>
              <a:rPr lang="sv-SE" sz="900" dirty="0">
                <a:solidFill>
                  <a:schemeClr val="tx1"/>
                </a:solidFill>
              </a:rPr>
              <a:t>Vilka roller/funktioner har vi? Hur skapar vi samsyn om våra roller? </a:t>
            </a:r>
          </a:p>
          <a:p>
            <a:pPr hangingPunct="0">
              <a:buNone/>
            </a:pPr>
            <a:endParaRPr lang="sv-SE" sz="900" dirty="0">
              <a:solidFill>
                <a:schemeClr val="tx1"/>
              </a:solidFill>
            </a:endParaRPr>
          </a:p>
        </p:txBody>
      </p:sp>
      <p:sp>
        <p:nvSpPr>
          <p:cNvPr id="10" name="Rektangel med rundade hörn 9"/>
          <p:cNvSpPr/>
          <p:nvPr/>
        </p:nvSpPr>
        <p:spPr>
          <a:xfrm>
            <a:off x="149086" y="4805082"/>
            <a:ext cx="4077997" cy="190051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Samarbete</a:t>
            </a:r>
            <a:endParaRPr lang="sv-SE" sz="900" dirty="0">
              <a:solidFill>
                <a:schemeClr val="tx1"/>
              </a:solidFill>
            </a:endParaRPr>
          </a:p>
          <a:p>
            <a:pPr>
              <a:buNone/>
            </a:pPr>
            <a:r>
              <a:rPr lang="sv-SE" sz="900" dirty="0">
                <a:solidFill>
                  <a:schemeClr val="tx1"/>
                </a:solidFill>
              </a:rPr>
              <a:t>Hur samarbetar vi? Hur kan vi samarbeta bättre?</a:t>
            </a:r>
          </a:p>
          <a:p>
            <a:pPr>
              <a:buNone/>
            </a:pPr>
            <a:endParaRPr lang="sv-SE" sz="900" dirty="0">
              <a:solidFill>
                <a:schemeClr val="tx1"/>
              </a:solidFill>
            </a:endParaRPr>
          </a:p>
        </p:txBody>
      </p:sp>
      <p:sp>
        <p:nvSpPr>
          <p:cNvPr id="12" name="Rektangel med rundade hörn 11"/>
          <p:cNvSpPr/>
          <p:nvPr/>
        </p:nvSpPr>
        <p:spPr>
          <a:xfrm>
            <a:off x="9552384" y="4805082"/>
            <a:ext cx="2505819" cy="190051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Stöd</a:t>
            </a:r>
            <a:endParaRPr lang="sv-SE" sz="900" dirty="0">
              <a:solidFill>
                <a:schemeClr val="tx1"/>
              </a:solidFill>
            </a:endParaRPr>
          </a:p>
          <a:p>
            <a:pPr>
              <a:buNone/>
            </a:pPr>
            <a:r>
              <a:rPr lang="sv-SE" sz="900" dirty="0">
                <a:solidFill>
                  <a:schemeClr val="tx1"/>
                </a:solidFill>
              </a:rPr>
              <a:t>Vem/vilka stödjer oss i arbetet?</a:t>
            </a:r>
          </a:p>
          <a:p>
            <a:pPr>
              <a:buNone/>
            </a:pPr>
            <a:endParaRPr lang="sv-SE" sz="900" dirty="0">
              <a:solidFill>
                <a:schemeClr val="tx1"/>
              </a:solidFill>
            </a:endParaRPr>
          </a:p>
        </p:txBody>
      </p:sp>
      <p:sp>
        <p:nvSpPr>
          <p:cNvPr id="2" name="Rektangel med rundade hörn 1"/>
          <p:cNvSpPr/>
          <p:nvPr/>
        </p:nvSpPr>
        <p:spPr>
          <a:xfrm>
            <a:off x="181818" y="87225"/>
            <a:ext cx="2263432" cy="46451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v-SE" sz="1867" dirty="0"/>
              <a:t>Uppdragskartan</a:t>
            </a:r>
          </a:p>
        </p:txBody>
      </p:sp>
      <p:sp>
        <p:nvSpPr>
          <p:cNvPr id="11" name="Rektangel med rundade hörn 10"/>
          <p:cNvSpPr/>
          <p:nvPr/>
        </p:nvSpPr>
        <p:spPr>
          <a:xfrm>
            <a:off x="6921176" y="4805082"/>
            <a:ext cx="2519864" cy="190051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Prioritering</a:t>
            </a:r>
            <a:endParaRPr lang="sv-SE" sz="900" dirty="0">
              <a:solidFill>
                <a:schemeClr val="tx1"/>
              </a:solidFill>
            </a:endParaRPr>
          </a:p>
          <a:p>
            <a:pPr>
              <a:buNone/>
            </a:pPr>
            <a:r>
              <a:rPr lang="sv-SE" sz="900" dirty="0">
                <a:solidFill>
                  <a:schemeClr val="tx1"/>
                </a:solidFill>
              </a:rPr>
              <a:t>Hur ska vi prioritera?</a:t>
            </a:r>
          </a:p>
          <a:p>
            <a:pPr>
              <a:buNone/>
            </a:pPr>
            <a:r>
              <a:rPr lang="sv-SE" sz="900" dirty="0">
                <a:solidFill>
                  <a:schemeClr val="tx1"/>
                </a:solidFill>
              </a:rPr>
              <a:t> </a:t>
            </a:r>
          </a:p>
        </p:txBody>
      </p:sp>
      <p:sp>
        <p:nvSpPr>
          <p:cNvPr id="14" name="Textruta 2"/>
          <p:cNvSpPr txBox="1">
            <a:spLocks noChangeArrowheads="1"/>
          </p:cNvSpPr>
          <p:nvPr/>
        </p:nvSpPr>
        <p:spPr bwMode="auto">
          <a:xfrm>
            <a:off x="10074451" y="160896"/>
            <a:ext cx="2117549"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sv-SE" sz="800" dirty="0">
                <a:latin typeface="Calibri" panose="020F0502020204030204" pitchFamily="34" charset="0"/>
                <a:ea typeface="MS Mincho"/>
                <a:cs typeface="Arial" panose="020B0604020202020204" pitchFamily="34" charset="0"/>
              </a:rPr>
              <a:t>Ansvarig: Personalavdelningen, HR-enheten. Senast reviderad: 2023-09-23</a:t>
            </a:r>
          </a:p>
        </p:txBody>
      </p:sp>
      <p:pic>
        <p:nvPicPr>
          <p:cNvPr id="15" name="Bildobjekt 14"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2329" y="44624"/>
            <a:ext cx="1582105" cy="476627"/>
          </a:xfrm>
          <a:prstGeom prst="rect">
            <a:avLst/>
          </a:prstGeom>
          <a:noFill/>
        </p:spPr>
      </p:pic>
      <p:sp>
        <p:nvSpPr>
          <p:cNvPr id="17" name="Rektangel med rundade hörn 16"/>
          <p:cNvSpPr/>
          <p:nvPr/>
        </p:nvSpPr>
        <p:spPr>
          <a:xfrm>
            <a:off x="4338427" y="4832511"/>
            <a:ext cx="2519864" cy="18460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Spelregler </a:t>
            </a:r>
            <a:r>
              <a:rPr lang="sv-SE" sz="900" dirty="0">
                <a:solidFill>
                  <a:schemeClr val="tx1"/>
                </a:solidFill>
              </a:rPr>
              <a:t>- Vilka spelregler behöver vi ha för att vi ska kunna samarbeta?</a:t>
            </a:r>
          </a:p>
          <a:p>
            <a:pPr hangingPunct="0">
              <a:buNone/>
            </a:pPr>
            <a:endParaRPr lang="sv-SE" sz="900" dirty="0">
              <a:solidFill>
                <a:schemeClr val="tx1"/>
              </a:solidFill>
            </a:endParaRPr>
          </a:p>
        </p:txBody>
      </p:sp>
      <p:sp>
        <p:nvSpPr>
          <p:cNvPr id="3" name="textruta 2">
            <a:extLst>
              <a:ext uri="{FF2B5EF4-FFF2-40B4-BE49-F238E27FC236}">
                <a16:creationId xmlns:a16="http://schemas.microsoft.com/office/drawing/2014/main" id="{4015068D-EFF8-E30F-52ED-E15F4DA85864}"/>
              </a:ext>
            </a:extLst>
          </p:cNvPr>
          <p:cNvSpPr txBox="1"/>
          <p:nvPr/>
        </p:nvSpPr>
        <p:spPr>
          <a:xfrm>
            <a:off x="2535267" y="216027"/>
            <a:ext cx="5777044" cy="246221"/>
          </a:xfrm>
          <a:prstGeom prst="rect">
            <a:avLst/>
          </a:prstGeom>
          <a:noFill/>
        </p:spPr>
        <p:txBody>
          <a:bodyPr wrap="square" rtlCol="0">
            <a:spAutoFit/>
          </a:bodyPr>
          <a:lstStyle/>
          <a:p>
            <a:pPr>
              <a:buNone/>
            </a:pPr>
            <a:r>
              <a:rPr lang="sv-SE" sz="1000" b="1" dirty="0"/>
              <a:t>ARBETSGRUPP:  </a:t>
            </a:r>
            <a:r>
              <a:rPr lang="sv-SE" sz="1000" dirty="0"/>
              <a:t>	                                           </a:t>
            </a:r>
            <a:r>
              <a:rPr lang="sv-SE" sz="1000" b="1" dirty="0"/>
              <a:t>DATUM:</a:t>
            </a:r>
          </a:p>
        </p:txBody>
      </p:sp>
      <p:sp>
        <p:nvSpPr>
          <p:cNvPr id="5" name="textruta 4">
            <a:extLst>
              <a:ext uri="{FF2B5EF4-FFF2-40B4-BE49-F238E27FC236}">
                <a16:creationId xmlns:a16="http://schemas.microsoft.com/office/drawing/2014/main" id="{8FD4234D-8977-4EAF-B0BB-24B0186D69FA}"/>
              </a:ext>
            </a:extLst>
          </p:cNvPr>
          <p:cNvSpPr txBox="1"/>
          <p:nvPr/>
        </p:nvSpPr>
        <p:spPr>
          <a:xfrm>
            <a:off x="9493680" y="6651615"/>
            <a:ext cx="2618024" cy="235898"/>
          </a:xfrm>
          <a:prstGeom prst="rect">
            <a:avLst/>
          </a:prstGeom>
          <a:noFill/>
        </p:spPr>
        <p:txBody>
          <a:bodyPr wrap="none" rtlCol="0">
            <a:spAutoFit/>
          </a:bodyPr>
          <a:lstStyle/>
          <a:p>
            <a:pPr>
              <a:buNone/>
            </a:pPr>
            <a:r>
              <a:rPr lang="sv-SE" sz="933" i="1" dirty="0"/>
              <a:t>* OSA = Organisatorisk och social arbetsmiljö</a:t>
            </a:r>
            <a:endParaRPr lang="sv-SE" sz="1067" i="1" dirty="0"/>
          </a:p>
        </p:txBody>
      </p:sp>
    </p:spTree>
    <p:extLst>
      <p:ext uri="{BB962C8B-B14F-4D97-AF65-F5344CB8AC3E}">
        <p14:creationId xmlns:p14="http://schemas.microsoft.com/office/powerpoint/2010/main" val="2807511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2">
      <a:dk1>
        <a:sysClr val="windowText" lastClr="000000"/>
      </a:dk1>
      <a:lt1>
        <a:sysClr val="window" lastClr="FFFFFF"/>
      </a:lt1>
      <a:dk2>
        <a:srgbClr val="0000FF"/>
      </a:dk2>
      <a:lt2>
        <a:srgbClr val="000000"/>
      </a:lt2>
      <a:accent1>
        <a:srgbClr val="8FB63F"/>
      </a:accent1>
      <a:accent2>
        <a:srgbClr val="E28F27"/>
      </a:accent2>
      <a:accent3>
        <a:srgbClr val="DC4228"/>
      </a:accent3>
      <a:accent4>
        <a:srgbClr val="0081C5"/>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 kommun</Template>
  <TotalTime>1158</TotalTime>
  <Words>1229</Words>
  <Application>Microsoft Office PowerPoint</Application>
  <PresentationFormat>Bredbild</PresentationFormat>
  <Paragraphs>94</Paragraphs>
  <Slides>1</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Calibri</vt:lpstr>
      <vt:lpstr>Corbel</vt:lpstr>
      <vt:lpstr>Times</vt:lpstr>
      <vt:lpstr>Haninge kommun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Linda Öhman</cp:lastModifiedBy>
  <cp:revision>612</cp:revision>
  <cp:lastPrinted>2023-09-21T06:19:33Z</cp:lastPrinted>
  <dcterms:created xsi:type="dcterms:W3CDTF">2020-01-15T11:02:53Z</dcterms:created>
  <dcterms:modified xsi:type="dcterms:W3CDTF">2023-10-03T11:31:31Z</dcterms:modified>
</cp:coreProperties>
</file>