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57" r:id="rId2"/>
    <p:sldId id="258" r:id="rId3"/>
    <p:sldId id="260" r:id="rId4"/>
    <p:sldId id="405" r:id="rId5"/>
    <p:sldId id="406" r:id="rId6"/>
    <p:sldId id="415" r:id="rId7"/>
    <p:sldId id="408" r:id="rId8"/>
    <p:sldId id="409" r:id="rId9"/>
    <p:sldId id="414" r:id="rId10"/>
    <p:sldId id="412" r:id="rId11"/>
    <p:sldId id="413"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EEE9"/>
    <a:srgbClr val="006666"/>
    <a:srgbClr val="BABAB3"/>
    <a:srgbClr val="BD3C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31" autoAdjust="0"/>
    <p:restoredTop sz="66735" autoAdjust="0"/>
  </p:normalViewPr>
  <p:slideViewPr>
    <p:cSldViewPr snapToGrid="0" showGuides="1">
      <p:cViewPr varScale="1">
        <p:scale>
          <a:sx n="87" d="100"/>
          <a:sy n="87" d="100"/>
        </p:scale>
        <p:origin x="924" y="7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37" d="100"/>
          <a:sy n="137" d="100"/>
        </p:scale>
        <p:origin x="460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347D0E73-A6F7-451D-AA07-777EAC5332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63CAE9B4-E6AD-41B1-82E2-A6B1BDB6EF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9007CB-1173-4821-A8C9-A2B4DCBBDDD2}" type="datetimeFigureOut">
              <a:rPr lang="sv-SE" smtClean="0"/>
              <a:t>2023-04-21</a:t>
            </a:fld>
            <a:endParaRPr lang="sv-SE"/>
          </a:p>
        </p:txBody>
      </p:sp>
      <p:sp>
        <p:nvSpPr>
          <p:cNvPr id="4" name="Platshållare för sidfot 3">
            <a:extLst>
              <a:ext uri="{FF2B5EF4-FFF2-40B4-BE49-F238E27FC236}">
                <a16:creationId xmlns:a16="http://schemas.microsoft.com/office/drawing/2014/main" id="{42582098-6DBF-465E-A0AA-FB253F15CD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98094430-50CD-4534-9CB1-CD0CD5A334D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8FAE46-06EB-4F0D-999E-4FD1E74065F1}" type="slidenum">
              <a:rPr lang="sv-SE" smtClean="0"/>
              <a:t>‹#›</a:t>
            </a:fld>
            <a:endParaRPr lang="sv-SE"/>
          </a:p>
        </p:txBody>
      </p:sp>
    </p:spTree>
    <p:extLst>
      <p:ext uri="{BB962C8B-B14F-4D97-AF65-F5344CB8AC3E}">
        <p14:creationId xmlns:p14="http://schemas.microsoft.com/office/powerpoint/2010/main" val="3534531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5815E2-C6C9-401D-9E09-216972CD6236}" type="datetimeFigureOut">
              <a:rPr lang="sv-SE" smtClean="0"/>
              <a:t>2023-04-21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7AB13-884B-48E2-B22F-BA5895D40DE0}" type="slidenum">
              <a:rPr lang="sv-SE" smtClean="0"/>
              <a:t>‹#›</a:t>
            </a:fld>
            <a:endParaRPr lang="sv-SE"/>
          </a:p>
        </p:txBody>
      </p:sp>
    </p:spTree>
    <p:extLst>
      <p:ext uri="{BB962C8B-B14F-4D97-AF65-F5344CB8AC3E}">
        <p14:creationId xmlns:p14="http://schemas.microsoft.com/office/powerpoint/2010/main" val="1736072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B97AB13-884B-48E2-B22F-BA5895D40DE0}" type="slidenum">
              <a:rPr lang="sv-SE" smtClean="0"/>
              <a:t>1</a:t>
            </a:fld>
            <a:endParaRPr lang="sv-SE" dirty="0"/>
          </a:p>
        </p:txBody>
      </p:sp>
    </p:spTree>
    <p:extLst>
      <p:ext uri="{BB962C8B-B14F-4D97-AF65-F5344CB8AC3E}">
        <p14:creationId xmlns:p14="http://schemas.microsoft.com/office/powerpoint/2010/main" val="2683350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Avsluta med en dialog – bikupa eller större grupp beroende på gruppens förutsättningar, sammansättning.</a:t>
            </a:r>
          </a:p>
          <a:p>
            <a:endParaRPr lang="sv-SE" dirty="0"/>
          </a:p>
          <a:p>
            <a:r>
              <a:rPr lang="sv-SE" dirty="0"/>
              <a:t>Vi är varandras arbetsmiljö</a:t>
            </a:r>
          </a:p>
          <a:p>
            <a:pPr marL="228600" indent="-228600">
              <a:buAutoNum type="arabicPeriod"/>
            </a:pPr>
            <a:r>
              <a:rPr lang="sv-SE" dirty="0"/>
              <a:t>Hur har vi det hos oss idag – hur bemöter vi varandra?</a:t>
            </a:r>
          </a:p>
          <a:p>
            <a:pPr marL="228600" indent="-228600">
              <a:buAutoNum type="arabicPeriod"/>
            </a:pPr>
            <a:r>
              <a:rPr lang="sv-SE" dirty="0"/>
              <a:t>Hur vill jag bli bemött – hur vill vi bemöta varandra?</a:t>
            </a:r>
          </a:p>
          <a:p>
            <a:pPr marL="0" indent="0">
              <a:buNone/>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Ansvarig chef sammanfattar och avrundar dialogen och dagens presentation. </a:t>
            </a:r>
          </a:p>
          <a:p>
            <a:pPr marL="0" indent="0">
              <a:buNone/>
            </a:pPr>
            <a:r>
              <a:rPr lang="sv-SE" dirty="0"/>
              <a:t>Det kan finnas behov av att jobba vidare med ämnet beroende på samarbetet och bemötandet i gruppen fungerar.</a:t>
            </a:r>
          </a:p>
          <a:p>
            <a:pPr marL="0" indent="0">
              <a:buNone/>
            </a:pPr>
            <a:endParaRPr lang="sv-SE" dirty="0"/>
          </a:p>
          <a:p>
            <a:r>
              <a:rPr lang="sv-SE" dirty="0"/>
              <a:t>Mer information om kränkande särbehandling, riktlinjer och rutiner finns på HINT.</a:t>
            </a:r>
          </a:p>
        </p:txBody>
      </p:sp>
      <p:sp>
        <p:nvSpPr>
          <p:cNvPr id="4" name="Platshållare för bildnummer 3"/>
          <p:cNvSpPr>
            <a:spLocks noGrp="1"/>
          </p:cNvSpPr>
          <p:nvPr>
            <p:ph type="sldNum" sz="quarter" idx="5"/>
          </p:nvPr>
        </p:nvSpPr>
        <p:spPr/>
        <p:txBody>
          <a:bodyPr/>
          <a:lstStyle/>
          <a:p>
            <a:fld id="{1B97AB13-884B-48E2-B22F-BA5895D40DE0}" type="slidenum">
              <a:rPr lang="sv-SE" smtClean="0"/>
              <a:t>11</a:t>
            </a:fld>
            <a:endParaRPr lang="sv-SE"/>
          </a:p>
        </p:txBody>
      </p:sp>
    </p:spTree>
    <p:extLst>
      <p:ext uri="{BB962C8B-B14F-4D97-AF65-F5344CB8AC3E}">
        <p14:creationId xmlns:p14="http://schemas.microsoft.com/office/powerpoint/2010/main" val="2625851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Haninge Kommun har tydliga riktlinjer för kränkande särbehandling, trakasserier, sexuella trakasserier och repressalier.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Kränkande särbehandling, mobbning, trakasserier, sexuella trakasserier och repressalier accepteras inte.</a:t>
            </a:r>
          </a:p>
          <a:p>
            <a:endParaRPr lang="sv-SE" dirty="0"/>
          </a:p>
          <a:p>
            <a:r>
              <a:rPr lang="sv-SE" dirty="0"/>
              <a:t>Idag kommer vi att gå igenom vår riktlinje och den rutin för anmälan som gäller om man anser sig vara utsatt för någon form av kränkning.</a:t>
            </a:r>
          </a:p>
          <a:p>
            <a:endParaRPr lang="sv-SE" dirty="0"/>
          </a:p>
          <a:p>
            <a:r>
              <a:rPr lang="sv-SE" dirty="0"/>
              <a:t>Samtliga medarbetare ska:</a:t>
            </a:r>
          </a:p>
          <a:p>
            <a:pPr marL="171450" indent="-171450">
              <a:buFont typeface="Arial" panose="020B0604020202020204" pitchFamily="34" charset="0"/>
              <a:buChar char="•"/>
            </a:pPr>
            <a:r>
              <a:rPr lang="sv-SE" dirty="0"/>
              <a:t>känna till definitioner av begreppen.</a:t>
            </a:r>
          </a:p>
          <a:p>
            <a:pPr marL="171450" indent="-171450">
              <a:buFont typeface="Arial" panose="020B0604020202020204" pitchFamily="34" charset="0"/>
              <a:buChar char="•"/>
            </a:pPr>
            <a:r>
              <a:rPr lang="sv-SE" dirty="0"/>
              <a:t>med gott omdöme och omtanke förebygga så att kränkande särbehandling inte uppstår.</a:t>
            </a:r>
          </a:p>
          <a:p>
            <a:pPr marL="171450" indent="-171450">
              <a:buFont typeface="Arial" panose="020B0604020202020204" pitchFamily="34" charset="0"/>
              <a:buChar char="•"/>
            </a:pPr>
            <a:r>
              <a:rPr lang="sv-SE" dirty="0"/>
              <a:t>veta hur man anmäler/informerar om kränkande särbehandling skulle uppstå.</a:t>
            </a:r>
          </a:p>
          <a:p>
            <a:pPr marL="171450" indent="-171450">
              <a:buFont typeface="Arial" panose="020B0604020202020204" pitchFamily="34" charset="0"/>
              <a:buChar char="•"/>
            </a:pPr>
            <a:r>
              <a:rPr lang="sv-SE" dirty="0"/>
              <a:t>veta vad som händer med informationen och hur de kan få hjälp.</a:t>
            </a:r>
          </a:p>
          <a:p>
            <a:pPr marL="0" indent="0">
              <a:buFont typeface="Arial" panose="020B0604020202020204" pitchFamily="34" charset="0"/>
              <a:buNone/>
            </a:pPr>
            <a:endParaRPr lang="sv-SE" dirty="0"/>
          </a:p>
          <a:p>
            <a:pPr marL="0" indent="0">
              <a:buFont typeface="Arial" panose="020B0604020202020204" pitchFamily="34" charset="0"/>
              <a:buNone/>
            </a:pPr>
            <a:r>
              <a:rPr lang="sv-SE" dirty="0"/>
              <a:t>Mottagaren ska veta vad den ska göra när en anmälan inkommer.</a:t>
            </a:r>
          </a:p>
          <a:p>
            <a:pPr marL="171450" indent="-171450">
              <a:buFont typeface="Arial" panose="020B0604020202020204" pitchFamily="34" charset="0"/>
              <a:buChar char="•"/>
            </a:pPr>
            <a:endParaRPr lang="sv-SE" dirty="0"/>
          </a:p>
          <a:p>
            <a:pPr marL="0" indent="0">
              <a:buFont typeface="Arial" panose="020B0604020202020204" pitchFamily="34" charset="0"/>
              <a:buNone/>
            </a:pPr>
            <a:r>
              <a:rPr lang="sv-SE" dirty="0"/>
              <a:t>Alla medarbetare ska känna till både riktlinjer och rutiner. Chef är ansvarig att informera om riktlinjer och rutiner. Kom ihåg att introducera även nya medarbetare, vikarier, sommarpersonal etc.</a:t>
            </a:r>
          </a:p>
          <a:p>
            <a:endParaRPr lang="sv-SE" dirty="0"/>
          </a:p>
        </p:txBody>
      </p:sp>
      <p:sp>
        <p:nvSpPr>
          <p:cNvPr id="4" name="Platshållare för bildnummer 3"/>
          <p:cNvSpPr>
            <a:spLocks noGrp="1"/>
          </p:cNvSpPr>
          <p:nvPr>
            <p:ph type="sldNum" sz="quarter" idx="5"/>
          </p:nvPr>
        </p:nvSpPr>
        <p:spPr/>
        <p:txBody>
          <a:bodyPr/>
          <a:lstStyle/>
          <a:p>
            <a:fld id="{1B97AB13-884B-48E2-B22F-BA5895D40DE0}" type="slidenum">
              <a:rPr lang="sv-SE" smtClean="0"/>
              <a:t>2</a:t>
            </a:fld>
            <a:endParaRPr lang="sv-SE"/>
          </a:p>
        </p:txBody>
      </p:sp>
    </p:spTree>
    <p:extLst>
      <p:ext uri="{BB962C8B-B14F-4D97-AF65-F5344CB8AC3E}">
        <p14:creationId xmlns:p14="http://schemas.microsoft.com/office/powerpoint/2010/main" val="1546577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5000"/>
              </a:lnSpc>
              <a:spcAft>
                <a:spcPts val="1000"/>
              </a:spcAft>
            </a:pPr>
            <a:r>
              <a:rPr lang="sv-SE" sz="1800" b="0" dirty="0">
                <a:solidFill>
                  <a:srgbClr val="1B1B1D"/>
                </a:solidFill>
                <a:effectLst/>
                <a:latin typeface="Arial" panose="020B0604020202020204" pitchFamily="34" charset="0"/>
                <a:ea typeface="Times New Roman" panose="02020603050405020304" pitchFamily="18" charset="0"/>
                <a:cs typeface="Times New Roman" panose="02020603050405020304" pitchFamily="18" charset="0"/>
              </a:rPr>
              <a:t>Syftet med riktlinjen är att tydliggöra Haninge kommuns ställningstagande om att inte acceptera kränkande särbehandling, mobbning, trakasserier, sexuella trakasserier och repressalier, samt ge chefer och medarbetare kunskap inom området. </a:t>
            </a:r>
          </a:p>
          <a:p>
            <a:pPr>
              <a:lnSpc>
                <a:spcPct val="115000"/>
              </a:lnSpc>
              <a:spcAft>
                <a:spcPts val="1000"/>
              </a:spcAft>
            </a:pPr>
            <a:endParaRPr lang="sv-SE" sz="1800" b="0" dirty="0">
              <a:solidFill>
                <a:srgbClr val="1B1B1D"/>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sv-SE" sz="1800" b="0" dirty="0">
                <a:solidFill>
                  <a:srgbClr val="1B1B1D"/>
                </a:solidFill>
                <a:effectLst/>
                <a:latin typeface="Arial" panose="020B0604020202020204" pitchFamily="34" charset="0"/>
                <a:ea typeface="Times New Roman" panose="02020603050405020304" pitchFamily="18" charset="0"/>
                <a:cs typeface="Times New Roman" panose="02020603050405020304" pitchFamily="18" charset="0"/>
              </a:rPr>
              <a:t>Chefer, medarbetare, fackliga företrädare och skyddsombud ska samverka för att uppnå arbetsplatser fria från diskriminering och all form av beteende som kränker någons värdighet.</a:t>
            </a:r>
            <a:endParaRPr lang="sv-SE" sz="1800" b="0" dirty="0">
              <a:effectLst/>
              <a:latin typeface="Garamond" panose="02020404030301010803" pitchFamily="18" charset="0"/>
              <a:ea typeface="Garamond" panose="02020404030301010803" pitchFamily="18" charset="0"/>
              <a:cs typeface="Times New Roman" panose="02020603050405020304" pitchFamily="18" charset="0"/>
            </a:endParaRPr>
          </a:p>
          <a:p>
            <a:pPr>
              <a:lnSpc>
                <a:spcPct val="115000"/>
              </a:lnSpc>
              <a:spcAft>
                <a:spcPts val="1000"/>
              </a:spcAft>
            </a:pPr>
            <a:endParaRPr lang="sv-SE" sz="1800" dirty="0">
              <a:solidFill>
                <a:srgbClr val="1B1B1D"/>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sv-SE" sz="1800" dirty="0">
                <a:solidFill>
                  <a:srgbClr val="1B1B1D"/>
                </a:solidFill>
                <a:effectLst/>
                <a:latin typeface="Arial" panose="020B0604020202020204" pitchFamily="34" charset="0"/>
                <a:ea typeface="Times New Roman" panose="02020603050405020304" pitchFamily="18" charset="0"/>
                <a:cs typeface="Times New Roman" panose="02020603050405020304" pitchFamily="18" charset="0"/>
              </a:rPr>
              <a:t>Riktlinjerna omfattar samtliga medarbetare i Haninge kommun.</a:t>
            </a:r>
            <a:endParaRPr lang="sv-SE" sz="1800" dirty="0">
              <a:effectLst/>
              <a:latin typeface="Garamond" panose="02020404030301010803" pitchFamily="18" charset="0"/>
              <a:ea typeface="Garamond" panose="02020404030301010803" pitchFamily="18" charset="0"/>
              <a:cs typeface="Times New Roman" panose="02020603050405020304" pitchFamily="18" charset="0"/>
            </a:endParaRPr>
          </a:p>
          <a:p>
            <a:pPr>
              <a:lnSpc>
                <a:spcPct val="115000"/>
              </a:lnSpc>
              <a:spcAft>
                <a:spcPts val="1000"/>
              </a:spcAft>
            </a:pPr>
            <a:endParaRPr lang="sv-SE" sz="1800" b="1" dirty="0">
              <a:solidFill>
                <a:srgbClr val="1B1B1D"/>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sv-SE" sz="1800" b="1" dirty="0">
                <a:solidFill>
                  <a:srgbClr val="1B1B1D"/>
                </a:solidFill>
                <a:effectLst/>
                <a:latin typeface="Arial" panose="020B0604020202020204" pitchFamily="34" charset="0"/>
                <a:ea typeface="Times New Roman" panose="02020603050405020304" pitchFamily="18" charset="0"/>
                <a:cs typeface="Times New Roman" panose="02020603050405020304" pitchFamily="18" charset="0"/>
              </a:rPr>
              <a:t>Syfte med</a:t>
            </a:r>
          </a:p>
          <a:p>
            <a:pPr>
              <a:spcBef>
                <a:spcPts val="0"/>
              </a:spcBef>
              <a:spcAft>
                <a:spcPts val="1200"/>
              </a:spcAft>
              <a:buFont typeface="Wingdings" panose="05000000000000000000" pitchFamily="2" charset="2"/>
              <a:buChar char="Ø"/>
            </a:pPr>
            <a:r>
              <a:rPr lang="sv-SE" sz="1800" dirty="0"/>
              <a:t>Tydliggöra att kränkande särbehandling inte accepteras.</a:t>
            </a:r>
          </a:p>
          <a:p>
            <a:pPr>
              <a:spcBef>
                <a:spcPts val="0"/>
              </a:spcBef>
              <a:spcAft>
                <a:spcPts val="1200"/>
              </a:spcAft>
              <a:buFont typeface="Wingdings" panose="05000000000000000000" pitchFamily="2" charset="2"/>
              <a:buChar char="Ø"/>
            </a:pPr>
            <a:r>
              <a:rPr lang="sv-SE" sz="1800" dirty="0"/>
              <a:t>Vikten av samverkan i syfte att förebygga kränkande särbehandling.</a:t>
            </a:r>
          </a:p>
          <a:p>
            <a:pPr>
              <a:spcBef>
                <a:spcPts val="0"/>
              </a:spcBef>
              <a:spcAft>
                <a:spcPts val="1200"/>
              </a:spcAft>
              <a:buFont typeface="Wingdings" panose="05000000000000000000" pitchFamily="2" charset="2"/>
              <a:buChar char="Ø"/>
            </a:pPr>
            <a:r>
              <a:rPr lang="sv-SE" sz="1800" dirty="0"/>
              <a:t>Att vi ska bemöta varandra med respekt för varandras olikheter.</a:t>
            </a:r>
          </a:p>
          <a:p>
            <a:pPr>
              <a:spcBef>
                <a:spcPts val="0"/>
              </a:spcBef>
              <a:spcAft>
                <a:spcPts val="1200"/>
              </a:spcAft>
              <a:buFont typeface="Wingdings" panose="05000000000000000000" pitchFamily="2" charset="2"/>
              <a:buChar char="Ø"/>
            </a:pPr>
            <a:r>
              <a:rPr lang="sv-SE" sz="1800" dirty="0"/>
              <a:t>Att vi ska bemöta varandra på ett positivt och öppet sätt.</a:t>
            </a:r>
          </a:p>
          <a:p>
            <a:pPr>
              <a:spcBef>
                <a:spcPts val="0"/>
              </a:spcBef>
              <a:spcAft>
                <a:spcPts val="1200"/>
              </a:spcAft>
              <a:buFont typeface="Wingdings" panose="05000000000000000000" pitchFamily="2" charset="2"/>
              <a:buChar char="Ø"/>
            </a:pPr>
            <a:r>
              <a:rPr lang="sv-SE" sz="1800" dirty="0"/>
              <a:t>Att alla har ett ansvar för att bidra till en god arbetsmiljö och ett gott arbetsklimat.</a:t>
            </a:r>
          </a:p>
          <a:p>
            <a:pPr>
              <a:spcBef>
                <a:spcPts val="0"/>
              </a:spcBef>
              <a:spcAft>
                <a:spcPts val="1200"/>
              </a:spcAft>
              <a:buFont typeface="Wingdings" panose="05000000000000000000" pitchFamily="2" charset="2"/>
              <a:buChar char="Ø"/>
            </a:pPr>
            <a:r>
              <a:rPr lang="sv-SE" sz="1800" dirty="0"/>
              <a:t>Att alla har ett ansvar att se till att det egna eller arbetskamraters beteende inte är kränkande eller kan uppfattas som kränkande.</a:t>
            </a:r>
          </a:p>
          <a:p>
            <a:pPr>
              <a:spcBef>
                <a:spcPts val="0"/>
              </a:spcBef>
              <a:spcAft>
                <a:spcPts val="1200"/>
              </a:spcAft>
              <a:buFont typeface="Wingdings" panose="05000000000000000000" pitchFamily="2" charset="2"/>
              <a:buChar char="Ø"/>
            </a:pPr>
            <a:r>
              <a:rPr lang="sv-SE" sz="1800" dirty="0"/>
              <a:t>Att samtliga inblandade ska behandlas med respekt och sekretess.</a:t>
            </a:r>
          </a:p>
          <a:p>
            <a:pPr>
              <a:lnSpc>
                <a:spcPct val="115000"/>
              </a:lnSpc>
              <a:spcAft>
                <a:spcPts val="1000"/>
              </a:spcAft>
            </a:pPr>
            <a:endParaRPr lang="sv-SE" sz="1800" dirty="0">
              <a:effectLst/>
              <a:latin typeface="Garamond" panose="02020404030301010803" pitchFamily="18" charset="0"/>
              <a:ea typeface="Garamond" panose="02020404030301010803" pitchFamily="18" charset="0"/>
              <a:cs typeface="Times New Roman" panose="02020603050405020304" pitchFamily="18" charset="0"/>
            </a:endParaRPr>
          </a:p>
          <a:p>
            <a:pPr>
              <a:lnSpc>
                <a:spcPct val="115000"/>
              </a:lnSpc>
              <a:spcAft>
                <a:spcPts val="10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OBS, ej </a:t>
            </a:r>
            <a:r>
              <a:rPr lang="sv-SE" sz="1800" dirty="0" err="1">
                <a:effectLst/>
                <a:latin typeface="Garamond" panose="02020404030301010803" pitchFamily="18" charset="0"/>
                <a:ea typeface="Garamond" panose="02020404030301010803" pitchFamily="18" charset="0"/>
                <a:cs typeface="Times New Roman" panose="02020603050405020304" pitchFamily="18" charset="0"/>
              </a:rPr>
              <a:t>talmanus</a:t>
            </a:r>
            <a:r>
              <a:rPr lang="sv-SE" sz="1800" dirty="0">
                <a:effectLst/>
                <a:latin typeface="Garamond" panose="02020404030301010803" pitchFamily="18" charset="0"/>
                <a:ea typeface="Garamond" panose="02020404030301010803" pitchFamily="18" charset="0"/>
                <a:cs typeface="Times New Roman" panose="02020603050405020304" pitchFamily="18" charset="0"/>
              </a:rPr>
              <a:t> men för dig som chef finns vägledning och utredningsmaterial på HINT</a:t>
            </a:r>
          </a:p>
        </p:txBody>
      </p:sp>
      <p:sp>
        <p:nvSpPr>
          <p:cNvPr id="4" name="Platshållare för bildnummer 3"/>
          <p:cNvSpPr>
            <a:spLocks noGrp="1"/>
          </p:cNvSpPr>
          <p:nvPr>
            <p:ph type="sldNum" sz="quarter" idx="5"/>
          </p:nvPr>
        </p:nvSpPr>
        <p:spPr/>
        <p:txBody>
          <a:bodyPr/>
          <a:lstStyle/>
          <a:p>
            <a:fld id="{1B97AB13-884B-48E2-B22F-BA5895D40DE0}" type="slidenum">
              <a:rPr lang="sv-SE" smtClean="0"/>
              <a:t>3</a:t>
            </a:fld>
            <a:endParaRPr lang="sv-SE"/>
          </a:p>
        </p:txBody>
      </p:sp>
    </p:spTree>
    <p:extLst>
      <p:ext uri="{BB962C8B-B14F-4D97-AF65-F5344CB8AC3E}">
        <p14:creationId xmlns:p14="http://schemas.microsoft.com/office/powerpoint/2010/main" val="1082495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OBS, För att det ska bli lättillgängligt för åhörarna animeras definitionerna fram genom 5 klick</a:t>
            </a:r>
          </a:p>
          <a:p>
            <a:endParaRPr lang="sv-SE" dirty="0"/>
          </a:p>
          <a:p>
            <a:endParaRPr lang="sv-SE" dirty="0"/>
          </a:p>
          <a:p>
            <a:r>
              <a:rPr lang="sv-SE" dirty="0"/>
              <a:t>Lyft upp och prata om exemplen i gruppen, stanna upp en stund och reflektera tillsammans om exemplen.</a:t>
            </a:r>
          </a:p>
        </p:txBody>
      </p:sp>
      <p:sp>
        <p:nvSpPr>
          <p:cNvPr id="4" name="Platshållare för bildnummer 3"/>
          <p:cNvSpPr>
            <a:spLocks noGrp="1"/>
          </p:cNvSpPr>
          <p:nvPr>
            <p:ph type="sldNum" sz="quarter" idx="5"/>
          </p:nvPr>
        </p:nvSpPr>
        <p:spPr/>
        <p:txBody>
          <a:bodyPr/>
          <a:lstStyle/>
          <a:p>
            <a:fld id="{1B97AB13-884B-48E2-B22F-BA5895D40DE0}" type="slidenum">
              <a:rPr lang="sv-SE" smtClean="0"/>
              <a:t>4</a:t>
            </a:fld>
            <a:endParaRPr lang="sv-SE"/>
          </a:p>
        </p:txBody>
      </p:sp>
    </p:spTree>
    <p:extLst>
      <p:ext uri="{BB962C8B-B14F-4D97-AF65-F5344CB8AC3E}">
        <p14:creationId xmlns:p14="http://schemas.microsoft.com/office/powerpoint/2010/main" val="3941425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Som medarbetare har du ansvar för att:</a:t>
            </a:r>
          </a:p>
          <a:p>
            <a:pPr marL="171450" indent="-171450">
              <a:buFontTx/>
              <a:buChar char="-"/>
            </a:pPr>
            <a:r>
              <a:rPr lang="sv-SE" dirty="0"/>
              <a:t>Säga ifrån och markera att du inte accepterar beteendet om du blir utsatt </a:t>
            </a:r>
          </a:p>
          <a:p>
            <a:pPr marL="171450" indent="-171450">
              <a:buFontTx/>
              <a:buChar char="-"/>
            </a:pPr>
            <a:r>
              <a:rPr lang="sv-SE" dirty="0"/>
              <a:t>Du avgör vad du upplever som kränkande och vad som inte är acceptabelt</a:t>
            </a:r>
          </a:p>
          <a:p>
            <a:pPr marL="171450" indent="-171450">
              <a:buFontTx/>
              <a:buChar char="-"/>
            </a:pPr>
            <a:r>
              <a:rPr lang="sv-SE" dirty="0"/>
              <a:t>Om du blir utsatt ska du sakligt och konkret dokumentera händelserna</a:t>
            </a:r>
          </a:p>
          <a:p>
            <a:pPr marL="171450" indent="-171450">
              <a:buFontTx/>
              <a:buChar char="-"/>
            </a:pPr>
            <a:r>
              <a:rPr lang="sv-SE" dirty="0"/>
              <a:t>Om kränkningarna inte upphör ska du anmäla/informera händelsen enligt vår rutin som vi snart ska visa</a:t>
            </a:r>
          </a:p>
          <a:p>
            <a:pPr marL="171450" indent="-171450">
              <a:buFontTx/>
              <a:buChar char="-"/>
            </a:pPr>
            <a:endParaRPr lang="sv-SE" dirty="0"/>
          </a:p>
          <a:p>
            <a:pPr marL="0" indent="0">
              <a:buFontTx/>
              <a:buNone/>
            </a:pPr>
            <a:r>
              <a:rPr lang="sv-SE" dirty="0"/>
              <a:t>Som chef har du ansvar för att:</a:t>
            </a:r>
          </a:p>
          <a:p>
            <a:pPr marL="171450" indent="-171450">
              <a:buFontTx/>
              <a:buChar char="-"/>
            </a:pPr>
            <a:r>
              <a:rPr lang="sv-SE" dirty="0"/>
              <a:t>Arbetsmiljön ska vara fri från kränkande särbehandling</a:t>
            </a:r>
          </a:p>
          <a:p>
            <a:pPr marL="171450" indent="-171450">
              <a:buFontTx/>
              <a:buChar char="-"/>
            </a:pPr>
            <a:r>
              <a:rPr lang="sv-SE" dirty="0"/>
              <a:t>Skapa förutsättningar för ett gott arbetsklimat och vara ett föredöme för dina medarbetare</a:t>
            </a:r>
          </a:p>
          <a:p>
            <a:pPr marL="171450" indent="-171450">
              <a:buFontTx/>
              <a:buChar char="-"/>
            </a:pPr>
            <a:r>
              <a:rPr lang="sv-SE" dirty="0"/>
              <a:t>Om du får kännedom om att kränkningar pågår ska du se till att upphör snarast</a:t>
            </a:r>
          </a:p>
          <a:p>
            <a:pPr marL="171450" indent="-171450">
              <a:buFontTx/>
              <a:buChar char="-"/>
            </a:pPr>
            <a:r>
              <a:rPr lang="sv-SE" dirty="0"/>
              <a:t>Vidta åtgärder för att förhindra att kränkningarna fortgår</a:t>
            </a:r>
          </a:p>
          <a:p>
            <a:pPr marL="171450" indent="-171450">
              <a:buFontTx/>
              <a:buChar char="-"/>
            </a:pPr>
            <a:r>
              <a:rPr lang="sv-SE" dirty="0"/>
              <a:t>Skyndsamt utreda orsaken för att hitta en långsiktig lösning</a:t>
            </a:r>
          </a:p>
          <a:p>
            <a:pPr marL="171450" indent="-171450">
              <a:buFontTx/>
              <a:buChar char="-"/>
            </a:pPr>
            <a:r>
              <a:rPr lang="sv-SE" dirty="0"/>
              <a:t>Erbjuda hjälp/stöd till den som blir utsatt</a:t>
            </a:r>
          </a:p>
          <a:p>
            <a:pPr marL="0" indent="0">
              <a:buFontTx/>
              <a:buNone/>
            </a:pPr>
            <a:endParaRPr lang="sv-SE" dirty="0"/>
          </a:p>
          <a:p>
            <a:pPr marL="0" indent="0">
              <a:buFontTx/>
              <a:buNone/>
            </a:pPr>
            <a:r>
              <a:rPr lang="sv-SE" dirty="0"/>
              <a:t>För dig som är chef finns separat vägledning och underlag för utredning på HINT</a:t>
            </a:r>
          </a:p>
        </p:txBody>
      </p:sp>
      <p:sp>
        <p:nvSpPr>
          <p:cNvPr id="4" name="Platshållare för bildnummer 3"/>
          <p:cNvSpPr>
            <a:spLocks noGrp="1"/>
          </p:cNvSpPr>
          <p:nvPr>
            <p:ph type="sldNum" sz="quarter" idx="5"/>
          </p:nvPr>
        </p:nvSpPr>
        <p:spPr/>
        <p:txBody>
          <a:bodyPr/>
          <a:lstStyle/>
          <a:p>
            <a:fld id="{1B97AB13-884B-48E2-B22F-BA5895D40DE0}" type="slidenum">
              <a:rPr lang="sv-SE" smtClean="0"/>
              <a:t>5</a:t>
            </a:fld>
            <a:endParaRPr lang="sv-SE"/>
          </a:p>
        </p:txBody>
      </p:sp>
    </p:spTree>
    <p:extLst>
      <p:ext uri="{BB962C8B-B14F-4D97-AF65-F5344CB8AC3E}">
        <p14:creationId xmlns:p14="http://schemas.microsoft.com/office/powerpoint/2010/main" val="1701457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Så här ser vår rutin ut när det gäller vad som händer med anmälan.</a:t>
            </a:r>
          </a:p>
          <a:p>
            <a:endParaRPr lang="sv-SE" dirty="0"/>
          </a:p>
          <a:p>
            <a:r>
              <a:rPr lang="sv-SE" dirty="0"/>
              <a:t>När en anmälan om kränkande särbehandling inkommer är det mottagarens ansvar att skyndsamt se till att påbörja en utredning. </a:t>
            </a:r>
          </a:p>
          <a:p>
            <a:r>
              <a:rPr lang="sv-SE" dirty="0"/>
              <a:t>Utredningen ska vara saklig och ske med respekt för samtliga inblandade.</a:t>
            </a:r>
          </a:p>
          <a:p>
            <a:r>
              <a:rPr lang="sv-SE" dirty="0"/>
              <a:t>Arbetsmiljölagstiftningens ändamål är att förebygga ohälsa och olycksfall och reglerar inte frågor om kompensation och skuld.</a:t>
            </a:r>
          </a:p>
          <a:p>
            <a:endParaRPr lang="sv-SE" dirty="0"/>
          </a:p>
          <a:p>
            <a:r>
              <a:rPr lang="sv-SE" dirty="0"/>
              <a:t>I de flesta fall är det lämpligt att ansvarig chef gör en första bedömning genom att hålla ett första utredande samtal med den som anmält kränkning. Vid det samtalet utgår chef ifrån en samtalsmall.</a:t>
            </a:r>
          </a:p>
          <a:p>
            <a:r>
              <a:rPr lang="sv-SE" dirty="0"/>
              <a:t>Om det bedöms att utredningen ska fortgå så är det lämpligt att den som mottagit anmälan håller utredande samtal med de som blivit utpekade för kränkning</a:t>
            </a:r>
          </a:p>
          <a:p>
            <a:r>
              <a:rPr lang="sv-SE" dirty="0"/>
              <a:t>De uppgifter som lämnas ska dokumenteras och stämmas av med berörda. </a:t>
            </a:r>
          </a:p>
          <a:p>
            <a:r>
              <a:rPr lang="sv-SE" dirty="0"/>
              <a:t>De som är berörda ska hållas underrättade om ärendets gång.</a:t>
            </a:r>
          </a:p>
          <a:p>
            <a:r>
              <a:rPr lang="sv-SE" dirty="0"/>
              <a:t>Ansvarig chef ska bedöma vilka åtgärder som kan behövas enskilt eller i grupp.</a:t>
            </a:r>
          </a:p>
          <a:p>
            <a:r>
              <a:rPr lang="sv-SE" dirty="0"/>
              <a:t>Ansvarig chef ska rådgöra med HR som har expertkompetens i arbetsrätt och arbetsmiljö.</a:t>
            </a:r>
          </a:p>
          <a:p>
            <a:r>
              <a:rPr lang="sv-SE" dirty="0"/>
              <a:t>Om det finns behöv kan ansvarig chef ta kontakt med extern kompetens som t ex företagshälsovård för att ytterligare kartlägga orsaker och utreda om det finns indikation på kränkande särbehandling eller inte.</a:t>
            </a:r>
          </a:p>
          <a:p>
            <a:endParaRPr lang="sv-SE" dirty="0"/>
          </a:p>
          <a:p>
            <a:endParaRPr lang="sv-SE" dirty="0"/>
          </a:p>
        </p:txBody>
      </p:sp>
      <p:sp>
        <p:nvSpPr>
          <p:cNvPr id="4" name="Platshållare för bildnummer 3"/>
          <p:cNvSpPr>
            <a:spLocks noGrp="1"/>
          </p:cNvSpPr>
          <p:nvPr>
            <p:ph type="sldNum" sz="quarter" idx="5"/>
          </p:nvPr>
        </p:nvSpPr>
        <p:spPr/>
        <p:txBody>
          <a:bodyPr/>
          <a:lstStyle/>
          <a:p>
            <a:fld id="{1B97AB13-884B-48E2-B22F-BA5895D40DE0}" type="slidenum">
              <a:rPr lang="sv-SE" smtClean="0"/>
              <a:t>7</a:t>
            </a:fld>
            <a:endParaRPr lang="sv-SE"/>
          </a:p>
        </p:txBody>
      </p:sp>
    </p:spTree>
    <p:extLst>
      <p:ext uri="{BB962C8B-B14F-4D97-AF65-F5344CB8AC3E}">
        <p14:creationId xmlns:p14="http://schemas.microsoft.com/office/powerpoint/2010/main" val="3775631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Enligt vår rutin är det viktigt att anmälaren och </a:t>
            </a:r>
            <a:r>
              <a:rPr lang="sv-SE" dirty="0" err="1"/>
              <a:t>ev</a:t>
            </a:r>
            <a:r>
              <a:rPr lang="sv-SE" dirty="0"/>
              <a:t> de som blivit anmälda får hjälp och stöd.</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j-lt"/>
                <a:ea typeface="Garamond" panose="02020404030301010803" pitchFamily="18" charset="0"/>
                <a:cs typeface="Times New Roman" panose="02020603050405020304" pitchFamily="18" charset="0"/>
              </a:rPr>
              <a:t>Det kan finnas behov av ansvarig chef att ingripa snabbt och göra en bedömning av situationen för att förhindra att den förvärras och se till att snabbt ombesörja att de som är utsatta snabbt får stöd som en första åtgärd.</a:t>
            </a:r>
          </a:p>
          <a:p>
            <a:endParaRPr lang="sv-SE" dirty="0"/>
          </a:p>
        </p:txBody>
      </p:sp>
      <p:sp>
        <p:nvSpPr>
          <p:cNvPr id="4" name="Platshållare för bildnummer 3"/>
          <p:cNvSpPr>
            <a:spLocks noGrp="1"/>
          </p:cNvSpPr>
          <p:nvPr>
            <p:ph type="sldNum" sz="quarter" idx="5"/>
          </p:nvPr>
        </p:nvSpPr>
        <p:spPr/>
        <p:txBody>
          <a:bodyPr/>
          <a:lstStyle/>
          <a:p>
            <a:fld id="{1B97AB13-884B-48E2-B22F-BA5895D40DE0}" type="slidenum">
              <a:rPr lang="sv-SE" smtClean="0"/>
              <a:t>8</a:t>
            </a:fld>
            <a:endParaRPr lang="sv-SE"/>
          </a:p>
        </p:txBody>
      </p:sp>
    </p:spTree>
    <p:extLst>
      <p:ext uri="{BB962C8B-B14F-4D97-AF65-F5344CB8AC3E}">
        <p14:creationId xmlns:p14="http://schemas.microsoft.com/office/powerpoint/2010/main" val="2737459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är bra att lyfta och prata om att vissa saker anses som rimligt och därmed vanligen inte ryms inom </a:t>
            </a:r>
            <a:r>
              <a:rPr lang="sv-SE" sz="1100" dirty="0"/>
              <a:t>begreppet</a:t>
            </a:r>
            <a:r>
              <a:rPr lang="sv-SE" dirty="0"/>
              <a:t> kränkande särbehandling. </a:t>
            </a:r>
          </a:p>
          <a:p>
            <a:endParaRPr lang="sv-SE" dirty="0"/>
          </a:p>
          <a:p>
            <a:r>
              <a:rPr lang="sv-SE" dirty="0"/>
              <a:t>Forskaren Thomas Jordan som är docent och lektor i arbetsvetenskap har formulerat exempel på beteenden som är acceptabla och normalt inte ses som kränkande särbehandling.</a:t>
            </a:r>
          </a:p>
          <a:p>
            <a:r>
              <a:rPr lang="sv-SE" dirty="0"/>
              <a:t>Exempel på acceptabla beteenden: </a:t>
            </a:r>
          </a:p>
          <a:p>
            <a:r>
              <a:rPr lang="sv-SE" dirty="0"/>
              <a:t>Att framföra sakligt kritiska synpunkter på någons uppfattningar, bemötande eller sätt att sköta arbetet.</a:t>
            </a:r>
          </a:p>
          <a:p>
            <a:endParaRPr lang="sv-SE" dirty="0"/>
          </a:p>
          <a:p>
            <a:r>
              <a:rPr lang="sv-SE" dirty="0"/>
              <a:t>Han har även formulerat exempel på beteenden som inte är acceptabla:</a:t>
            </a:r>
          </a:p>
          <a:p>
            <a:r>
              <a:rPr lang="sv-SE" dirty="0"/>
              <a:t>Att fälla nedsättande, förlöjligande, sarkastiska kommentarer om någon (även på sociala medier).</a:t>
            </a:r>
          </a:p>
          <a:p>
            <a:endParaRPr lang="sv-SE" dirty="0"/>
          </a:p>
          <a:p>
            <a:r>
              <a:rPr lang="sv-SE" dirty="0"/>
              <a:t>Flera exempel finns i dokumentet ”vägledning för chefer utredning kränkande särbehandling”.</a:t>
            </a:r>
          </a:p>
          <a:p>
            <a:endParaRPr lang="sv-SE" dirty="0"/>
          </a:p>
          <a:p>
            <a:endParaRPr lang="sv-SE" dirty="0"/>
          </a:p>
        </p:txBody>
      </p:sp>
      <p:sp>
        <p:nvSpPr>
          <p:cNvPr id="4" name="Platshållare för bildnummer 3"/>
          <p:cNvSpPr>
            <a:spLocks noGrp="1"/>
          </p:cNvSpPr>
          <p:nvPr>
            <p:ph type="sldNum" sz="quarter" idx="5"/>
          </p:nvPr>
        </p:nvSpPr>
        <p:spPr/>
        <p:txBody>
          <a:bodyPr/>
          <a:lstStyle/>
          <a:p>
            <a:fld id="{1B97AB13-884B-48E2-B22F-BA5895D40DE0}" type="slidenum">
              <a:rPr lang="sv-SE" smtClean="0"/>
              <a:t>9</a:t>
            </a:fld>
            <a:endParaRPr lang="sv-SE"/>
          </a:p>
        </p:txBody>
      </p:sp>
    </p:spTree>
    <p:extLst>
      <p:ext uri="{BB962C8B-B14F-4D97-AF65-F5344CB8AC3E}">
        <p14:creationId xmlns:p14="http://schemas.microsoft.com/office/powerpoint/2010/main" val="1123093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0" dirty="0">
                <a:solidFill>
                  <a:srgbClr val="1B1B1D"/>
                </a:solidFill>
                <a:effectLst/>
                <a:latin typeface="Arial" panose="020B0604020202020204" pitchFamily="34" charset="0"/>
                <a:ea typeface="Times New Roman" panose="02020603050405020304" pitchFamily="18" charset="0"/>
                <a:cs typeface="Times New Roman" panose="02020603050405020304" pitchFamily="18" charset="0"/>
              </a:rPr>
              <a:t>I våra riktlinjer framgår att chefer, medarbetare, fackliga företrädare och skyddsombud ska samverka för att uppnå arbetsplatser fria från diskriminering och all form av beteende som kränker någons värdighet.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0" dirty="0">
                <a:solidFill>
                  <a:srgbClr val="1B1B1D"/>
                </a:solidFill>
                <a:effectLst/>
                <a:latin typeface="Arial" panose="020B0604020202020204" pitchFamily="34" charset="0"/>
                <a:ea typeface="Garamond" panose="02020404030301010803" pitchFamily="18" charset="0"/>
                <a:cs typeface="Times New Roman" panose="02020603050405020304" pitchFamily="18" charset="0"/>
              </a:rPr>
              <a:t>Det är allas ansvar att förebygga att kränkande särbehandling inte förekommer. </a:t>
            </a:r>
            <a:endParaRPr lang="sv-SE" dirty="0"/>
          </a:p>
          <a:p>
            <a:pPr marL="0" indent="0">
              <a:buNone/>
            </a:pPr>
            <a:endParaRPr lang="sv-SE" dirty="0"/>
          </a:p>
          <a:p>
            <a:r>
              <a:rPr lang="sv-SE" dirty="0"/>
              <a:t>Det är viktigt att arbeta aktivt med att utveckla arbetsmiljön</a:t>
            </a:r>
            <a:r>
              <a:rPr lang="sv-SE" baseline="0" dirty="0"/>
              <a:t> och skapa hållbara arbetsplatser. Att förebygga och hindra uppkomsten av kränkande särbehandling ska vara målet. Här har chef och medarbetare mycket att bidra med. </a:t>
            </a:r>
          </a:p>
          <a:p>
            <a:endParaRPr lang="sv-SE" baseline="0" dirty="0"/>
          </a:p>
          <a:p>
            <a:r>
              <a:rPr lang="sv-SE" baseline="0" dirty="0"/>
              <a:t>Att regelbundet lyfta frågor om hur vi samarbetar, förhåller oss till varandra och vilka som är våra spelregler är en framgångsfaktor. Hur vill vi ha det tillsammans på vår arbetsplats och hur skapar vi en god arbetsmiljö?</a:t>
            </a:r>
          </a:p>
          <a:p>
            <a:pPr marL="0" indent="0">
              <a:buNone/>
            </a:pPr>
            <a:endParaRPr lang="sv-SE" dirty="0"/>
          </a:p>
        </p:txBody>
      </p:sp>
      <p:sp>
        <p:nvSpPr>
          <p:cNvPr id="4" name="Platshållare för bildnummer 3"/>
          <p:cNvSpPr>
            <a:spLocks noGrp="1"/>
          </p:cNvSpPr>
          <p:nvPr>
            <p:ph type="sldNum" sz="quarter" idx="5"/>
          </p:nvPr>
        </p:nvSpPr>
        <p:spPr/>
        <p:txBody>
          <a:bodyPr/>
          <a:lstStyle/>
          <a:p>
            <a:fld id="{1B97AB13-884B-48E2-B22F-BA5895D40DE0}" type="slidenum">
              <a:rPr lang="sv-SE" smtClean="0"/>
              <a:t>10</a:t>
            </a:fld>
            <a:endParaRPr lang="sv-SE"/>
          </a:p>
        </p:txBody>
      </p:sp>
    </p:spTree>
    <p:extLst>
      <p:ext uri="{BB962C8B-B14F-4D97-AF65-F5344CB8AC3E}">
        <p14:creationId xmlns:p14="http://schemas.microsoft.com/office/powerpoint/2010/main" val="2922114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1214438"/>
            <a:ext cx="9799654" cy="1698735"/>
          </a:xfrm>
        </p:spPr>
        <p:txBody>
          <a:bodyPr anchor="b" anchorCtr="0">
            <a:normAutofit/>
          </a:bodyPr>
          <a:lstStyle>
            <a:lvl1pPr algn="l">
              <a:lnSpc>
                <a:spcPct val="100000"/>
              </a:lnSpc>
              <a:defRPr sz="4800" b="1" cap="none" baseline="0">
                <a:solidFill>
                  <a:schemeClr val="tx1"/>
                </a:solidFill>
              </a:defRPr>
            </a:lvl1pPr>
          </a:lstStyle>
          <a:p>
            <a:r>
              <a:rPr lang="sv-SE" dirty="0"/>
              <a:t>Klicka för att lägga till rubrik</a:t>
            </a:r>
          </a:p>
        </p:txBody>
      </p:sp>
      <p:sp>
        <p:nvSpPr>
          <p:cNvPr id="6" name="Underrubrik 2"/>
          <p:cNvSpPr>
            <a:spLocks noGrp="1"/>
          </p:cNvSpPr>
          <p:nvPr>
            <p:ph type="subTitle" idx="1" hasCustomPrompt="1"/>
          </p:nvPr>
        </p:nvSpPr>
        <p:spPr>
          <a:xfrm>
            <a:off x="688975" y="3375213"/>
            <a:ext cx="9799654" cy="793019"/>
          </a:xfrm>
        </p:spPr>
        <p:txBody>
          <a:bodyPr anchor="t" anchorCtr="0">
            <a:noAutofit/>
          </a:bodyPr>
          <a:lstStyle>
            <a:lvl1pPr marL="0" indent="0" algn="l">
              <a:spcBef>
                <a:spcPts val="0"/>
              </a:spcBef>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Underrubrik/ingress</a:t>
            </a:r>
          </a:p>
        </p:txBody>
      </p:sp>
      <p:sp>
        <p:nvSpPr>
          <p:cNvPr id="10" name="Platshållare för text 9">
            <a:extLst>
              <a:ext uri="{FF2B5EF4-FFF2-40B4-BE49-F238E27FC236}">
                <a16:creationId xmlns:a16="http://schemas.microsoft.com/office/drawing/2014/main" id="{76BCF07D-5289-47CE-9539-EB1A5B5AC9AD}"/>
              </a:ext>
            </a:extLst>
          </p:cNvPr>
          <p:cNvSpPr>
            <a:spLocks noGrp="1"/>
          </p:cNvSpPr>
          <p:nvPr>
            <p:ph type="body" sz="quarter" idx="10" hasCustomPrompt="1"/>
          </p:nvPr>
        </p:nvSpPr>
        <p:spPr>
          <a:xfrm>
            <a:off x="688676" y="4447242"/>
            <a:ext cx="9799937" cy="604838"/>
          </a:xfrm>
        </p:spPr>
        <p:txBody>
          <a:bodyPr/>
          <a:lstStyle>
            <a:lvl1pPr marL="0" indent="0">
              <a:spcBef>
                <a:spcPts val="0"/>
              </a:spcBef>
              <a:buNone/>
              <a:defRPr sz="1800" b="1"/>
            </a:lvl1pPr>
          </a:lstStyle>
          <a:p>
            <a:pPr lvl="0"/>
            <a:r>
              <a:rPr lang="sv-SE" dirty="0"/>
              <a:t>Klicka och ange månad och år</a:t>
            </a:r>
          </a:p>
        </p:txBody>
      </p:sp>
    </p:spTree>
    <p:extLst>
      <p:ext uri="{BB962C8B-B14F-4D97-AF65-F5344CB8AC3E}">
        <p14:creationId xmlns:p14="http://schemas.microsoft.com/office/powerpoint/2010/main" val="3992280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vå innehållsdelar (2 färgrutor)">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231C83-E522-46E7-A3DE-DCD624CCF0DB}"/>
              </a:ext>
              <a:ext uri="{C183D7F6-B498-43B3-948B-1728B52AA6E4}">
                <adec:decorative xmlns:adec="http://schemas.microsoft.com/office/drawing/2017/decorative" val="1"/>
              </a:ext>
            </a:extLst>
          </p:cNvPr>
          <p:cNvSpPr/>
          <p:nvPr userDrawn="1"/>
        </p:nvSpPr>
        <p:spPr>
          <a:xfrm>
            <a:off x="271099" y="1213200"/>
            <a:ext cx="5695200" cy="48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ektangel 9">
            <a:extLst>
              <a:ext uri="{C183D7F6-B498-43B3-948B-1728B52AA6E4}">
                <adec:decorative xmlns:adec="http://schemas.microsoft.com/office/drawing/2017/decorative" val="1"/>
              </a:ext>
            </a:extLst>
          </p:cNvPr>
          <p:cNvSpPr/>
          <p:nvPr userDrawn="1"/>
        </p:nvSpPr>
        <p:spPr>
          <a:xfrm>
            <a:off x="6238800" y="1213200"/>
            <a:ext cx="5695200" cy="48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p:txBody>
          <a:bodyPr/>
          <a:lstStyle>
            <a:lvl1pPr>
              <a:defRPr/>
            </a:lvl1pPr>
          </a:lstStyle>
          <a:p>
            <a:r>
              <a:rPr lang="sv-SE" dirty="0"/>
              <a:t>Klicka och skriv rubrik</a:t>
            </a:r>
          </a:p>
        </p:txBody>
      </p:sp>
      <p:sp>
        <p:nvSpPr>
          <p:cNvPr id="15" name="Platshållare för text 7">
            <a:extLst>
              <a:ext uri="{FF2B5EF4-FFF2-40B4-BE49-F238E27FC236}">
                <a16:creationId xmlns:a16="http://schemas.microsoft.com/office/drawing/2014/main" id="{045292D7-A75C-4328-ADAB-6A5B9476AAD3}"/>
              </a:ext>
            </a:extLst>
          </p:cNvPr>
          <p:cNvSpPr>
            <a:spLocks noGrp="1"/>
          </p:cNvSpPr>
          <p:nvPr>
            <p:ph type="body" sz="quarter" idx="16" hasCustomPrompt="1"/>
          </p:nvPr>
        </p:nvSpPr>
        <p:spPr>
          <a:xfrm>
            <a:off x="271099" y="1569034"/>
            <a:ext cx="5695200" cy="627489"/>
          </a:xfrm>
        </p:spPr>
        <p:txBody>
          <a:bodyPr lIns="360000" rIns="360000">
            <a:noAutofit/>
          </a:bodyPr>
          <a:lstStyle>
            <a:lvl1pPr marL="0" indent="0">
              <a:spcBef>
                <a:spcPts val="0"/>
              </a:spcBef>
              <a:buNone/>
              <a:defRPr sz="3200" b="1">
                <a:solidFill>
                  <a:schemeClr val="bg2"/>
                </a:solidFill>
              </a:defRPr>
            </a:lvl1pPr>
          </a:lstStyle>
          <a:p>
            <a:pPr lvl="0"/>
            <a:r>
              <a:rPr lang="sv-SE" dirty="0"/>
              <a:t>Underrubrik</a:t>
            </a:r>
          </a:p>
        </p:txBody>
      </p:sp>
      <p:sp>
        <p:nvSpPr>
          <p:cNvPr id="7" name="Platshållare för innehåll 6"/>
          <p:cNvSpPr>
            <a:spLocks noGrp="1"/>
          </p:cNvSpPr>
          <p:nvPr>
            <p:ph sz="quarter" idx="13" hasCustomPrompt="1"/>
          </p:nvPr>
        </p:nvSpPr>
        <p:spPr>
          <a:xfrm>
            <a:off x="271098" y="2322000"/>
            <a:ext cx="5695200" cy="3758400"/>
          </a:xfrm>
        </p:spPr>
        <p:txBody>
          <a:bodyPr lIns="360000" tIns="0" rIns="360000" bIns="36000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text 7">
            <a:extLst>
              <a:ext uri="{FF2B5EF4-FFF2-40B4-BE49-F238E27FC236}">
                <a16:creationId xmlns:a16="http://schemas.microsoft.com/office/drawing/2014/main" id="{B9738AF2-350A-407D-96A9-933F4A74A47C}"/>
              </a:ext>
            </a:extLst>
          </p:cNvPr>
          <p:cNvSpPr>
            <a:spLocks noGrp="1"/>
          </p:cNvSpPr>
          <p:nvPr>
            <p:ph type="body" sz="quarter" idx="15" hasCustomPrompt="1"/>
          </p:nvPr>
        </p:nvSpPr>
        <p:spPr>
          <a:xfrm>
            <a:off x="6238874" y="1569034"/>
            <a:ext cx="5695200" cy="627489"/>
          </a:xfrm>
        </p:spPr>
        <p:txBody>
          <a:bodyPr lIns="360000" rIns="360000">
            <a:noAutofit/>
          </a:bodyPr>
          <a:lstStyle>
            <a:lvl1pPr marL="0" indent="0">
              <a:spcBef>
                <a:spcPts val="0"/>
              </a:spcBef>
              <a:buNone/>
              <a:defRPr sz="3200" b="1">
                <a:solidFill>
                  <a:schemeClr val="bg2"/>
                </a:solidFill>
              </a:defRPr>
            </a:lvl1pPr>
          </a:lstStyle>
          <a:p>
            <a:pPr lvl="0"/>
            <a:r>
              <a:rPr lang="sv-SE" dirty="0"/>
              <a:t>Underrubrik</a:t>
            </a:r>
          </a:p>
        </p:txBody>
      </p:sp>
      <p:sp>
        <p:nvSpPr>
          <p:cNvPr id="12" name="Platshållare för innehåll 6"/>
          <p:cNvSpPr>
            <a:spLocks noGrp="1"/>
          </p:cNvSpPr>
          <p:nvPr>
            <p:ph sz="quarter" idx="14" hasCustomPrompt="1"/>
          </p:nvPr>
        </p:nvSpPr>
        <p:spPr>
          <a:xfrm>
            <a:off x="6238198" y="2322000"/>
            <a:ext cx="5695200" cy="3758400"/>
          </a:xfrm>
        </p:spPr>
        <p:txBody>
          <a:bodyPr lIns="360000" tIns="0" rIns="360000" bIns="36000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967982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hög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70000" y="360001"/>
            <a:ext cx="5594400" cy="720000"/>
          </a:xfrm>
        </p:spPr>
        <p:txBody>
          <a:bodyPr rIns="0"/>
          <a:lstStyle>
            <a:lvl1pPr>
              <a:defRPr/>
            </a:lvl1pPr>
          </a:lstStyle>
          <a:p>
            <a:r>
              <a:rPr lang="sv-SE" dirty="0"/>
              <a:t>Rubrik</a:t>
            </a:r>
          </a:p>
        </p:txBody>
      </p:sp>
      <p:sp>
        <p:nvSpPr>
          <p:cNvPr id="7" name="Platshållare för innehåll 6"/>
          <p:cNvSpPr>
            <a:spLocks noGrp="1"/>
          </p:cNvSpPr>
          <p:nvPr>
            <p:ph sz="quarter" idx="13" hasCustomPrompt="1"/>
          </p:nvPr>
        </p:nvSpPr>
        <p:spPr>
          <a:xfrm>
            <a:off x="270000" y="1220400"/>
            <a:ext cx="5593801" cy="4863600"/>
          </a:xfrm>
        </p:spPr>
        <p:txBody>
          <a:bodyPr rIns="0">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6238875" y="360363"/>
            <a:ext cx="5683125" cy="5723637"/>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718745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vänster">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69999" y="360363"/>
            <a:ext cx="5684400" cy="5723637"/>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6237236" y="360001"/>
            <a:ext cx="5695200" cy="720000"/>
          </a:xfrm>
        </p:spPr>
        <p:txBody>
          <a:bodyPr lIns="0"/>
          <a:lstStyle>
            <a:lvl1pPr>
              <a:defRPr/>
            </a:lvl1pPr>
          </a:lstStyle>
          <a:p>
            <a:r>
              <a:rPr lang="sv-SE" dirty="0"/>
              <a:t>Rubrik</a:t>
            </a:r>
          </a:p>
        </p:txBody>
      </p:sp>
      <p:sp>
        <p:nvSpPr>
          <p:cNvPr id="7" name="Platshållare för innehåll 6"/>
          <p:cNvSpPr>
            <a:spLocks noGrp="1"/>
          </p:cNvSpPr>
          <p:nvPr>
            <p:ph sz="quarter" idx="13" hasCustomPrompt="1"/>
          </p:nvPr>
        </p:nvSpPr>
        <p:spPr>
          <a:xfrm>
            <a:off x="6237834" y="1220400"/>
            <a:ext cx="5695200" cy="4863600"/>
          </a:xfrm>
        </p:spPr>
        <p:txBody>
          <a:bodyPr lIns="0">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402035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d bi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8298000" y="360001"/>
            <a:ext cx="3636000" cy="720000"/>
          </a:xfrm>
        </p:spPr>
        <p:txBody>
          <a:bodyPr lIns="0"/>
          <a:lstStyle>
            <a:lvl1pPr>
              <a:defRPr/>
            </a:lvl1pPr>
          </a:lstStyle>
          <a:p>
            <a:r>
              <a:rPr lang="sv-SE" dirty="0"/>
              <a:t>Rubrik</a:t>
            </a:r>
          </a:p>
        </p:txBody>
      </p:sp>
      <p:sp>
        <p:nvSpPr>
          <p:cNvPr id="7" name="Platshållare för innehåll 6"/>
          <p:cNvSpPr>
            <a:spLocks noGrp="1"/>
          </p:cNvSpPr>
          <p:nvPr>
            <p:ph sz="quarter" idx="13" hasCustomPrompt="1"/>
          </p:nvPr>
        </p:nvSpPr>
        <p:spPr>
          <a:xfrm>
            <a:off x="8298000" y="1214438"/>
            <a:ext cx="3636000" cy="4864100"/>
          </a:xfrm>
        </p:spPr>
        <p:txBody>
          <a:bodyPr lIns="0">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70000" y="360001"/>
            <a:ext cx="7556400" cy="5724000"/>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4253051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 bild">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70000" y="360363"/>
            <a:ext cx="11664000" cy="5718175"/>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3205086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e bilder">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70000" y="360363"/>
            <a:ext cx="5594400" cy="5718175"/>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
        <p:nvSpPr>
          <p:cNvPr id="7" name="Platshållare för bild 7">
            <a:extLst>
              <a:ext uri="{FF2B5EF4-FFF2-40B4-BE49-F238E27FC236}">
                <a16:creationId xmlns:a16="http://schemas.microsoft.com/office/drawing/2014/main" id="{7497BEA8-51D2-43C1-95AE-EC9BF8F58C74}"/>
              </a:ext>
            </a:extLst>
          </p:cNvPr>
          <p:cNvSpPr>
            <a:spLocks noGrp="1"/>
          </p:cNvSpPr>
          <p:nvPr>
            <p:ph type="pic" sz="quarter" idx="16" hasCustomPrompt="1"/>
          </p:nvPr>
        </p:nvSpPr>
        <p:spPr>
          <a:xfrm>
            <a:off x="6238800" y="360363"/>
            <a:ext cx="5689675" cy="2682000"/>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
        <p:nvSpPr>
          <p:cNvPr id="9" name="Platshållare för bild 7">
            <a:extLst>
              <a:ext uri="{FF2B5EF4-FFF2-40B4-BE49-F238E27FC236}">
                <a16:creationId xmlns:a16="http://schemas.microsoft.com/office/drawing/2014/main" id="{70409657-2091-44D2-818E-E58800D8F0EA}"/>
              </a:ext>
            </a:extLst>
          </p:cNvPr>
          <p:cNvSpPr>
            <a:spLocks noGrp="1"/>
          </p:cNvSpPr>
          <p:nvPr>
            <p:ph type="pic" sz="quarter" idx="17" hasCustomPrompt="1"/>
          </p:nvPr>
        </p:nvSpPr>
        <p:spPr>
          <a:xfrm>
            <a:off x="6238800" y="3396538"/>
            <a:ext cx="5689675" cy="2682000"/>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2586889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BCB19C2-8694-44AB-8546-DF9F0D8CB511}"/>
              </a:ext>
            </a:extLst>
          </p:cNvPr>
          <p:cNvSpPr>
            <a:spLocks noGrp="1"/>
          </p:cNvSpPr>
          <p:nvPr>
            <p:ph type="title" hasCustomPrompt="1"/>
          </p:nvPr>
        </p:nvSpPr>
        <p:spPr/>
        <p:txBody>
          <a:bodyPr/>
          <a:lstStyle>
            <a:lvl1pPr>
              <a:defRPr/>
            </a:lvl1pPr>
          </a:lstStyle>
          <a:p>
            <a:r>
              <a:rPr lang="sv-SE" dirty="0"/>
              <a:t>Klicka och skriv rubrik</a:t>
            </a:r>
          </a:p>
        </p:txBody>
      </p:sp>
    </p:spTree>
    <p:extLst>
      <p:ext uri="{BB962C8B-B14F-4D97-AF65-F5344CB8AC3E}">
        <p14:creationId xmlns:p14="http://schemas.microsoft.com/office/powerpoint/2010/main" val="1862346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2074769"/>
            <a:ext cx="9799200" cy="2708462"/>
          </a:xfrm>
        </p:spPr>
        <p:txBody>
          <a:bodyPr anchor="ctr" anchorCtr="0">
            <a:normAutofit/>
          </a:bodyPr>
          <a:lstStyle>
            <a:lvl1pPr algn="l">
              <a:lnSpc>
                <a:spcPct val="100000"/>
              </a:lnSpc>
              <a:defRPr sz="7200" b="1" cap="none" baseline="0">
                <a:solidFill>
                  <a:schemeClr val="tx1"/>
                </a:solidFill>
              </a:defRPr>
            </a:lvl1pPr>
          </a:lstStyle>
          <a:p>
            <a:r>
              <a:rPr lang="sv-SE" dirty="0"/>
              <a:t>Kapitelrubrik</a:t>
            </a:r>
          </a:p>
        </p:txBody>
      </p:sp>
    </p:spTree>
    <p:extLst>
      <p:ext uri="{BB962C8B-B14F-4D97-AF65-F5344CB8AC3E}">
        <p14:creationId xmlns:p14="http://schemas.microsoft.com/office/powerpoint/2010/main" val="1025302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utsi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1272988"/>
            <a:ext cx="9799200" cy="1640185"/>
          </a:xfrm>
        </p:spPr>
        <p:txBody>
          <a:bodyPr anchor="b" anchorCtr="0">
            <a:normAutofit/>
          </a:bodyPr>
          <a:lstStyle>
            <a:lvl1pPr algn="l">
              <a:lnSpc>
                <a:spcPct val="100000"/>
              </a:lnSpc>
              <a:defRPr sz="4800" b="1" cap="none" baseline="0">
                <a:solidFill>
                  <a:schemeClr val="tx1"/>
                </a:solidFill>
              </a:defRPr>
            </a:lvl1pPr>
          </a:lstStyle>
          <a:p>
            <a:r>
              <a:rPr lang="sv-SE" dirty="0"/>
              <a:t>Tackfras/avslutningsfras</a:t>
            </a:r>
          </a:p>
        </p:txBody>
      </p:sp>
      <p:sp>
        <p:nvSpPr>
          <p:cNvPr id="6" name="Underrubrik 2"/>
          <p:cNvSpPr>
            <a:spLocks noGrp="1"/>
          </p:cNvSpPr>
          <p:nvPr>
            <p:ph type="subTitle" idx="1" hasCustomPrompt="1"/>
          </p:nvPr>
        </p:nvSpPr>
        <p:spPr>
          <a:xfrm>
            <a:off x="684000" y="3375213"/>
            <a:ext cx="9799200" cy="457435"/>
          </a:xfrm>
        </p:spPr>
        <p:txBody>
          <a:bodyPr anchor="t" anchorCtr="0">
            <a:normAutofit/>
          </a:bodyPr>
          <a:lstStyle>
            <a:lvl1pPr marL="0" indent="0" algn="l">
              <a:spcBef>
                <a:spcPts val="0"/>
              </a:spcBef>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ditt namn</a:t>
            </a:r>
          </a:p>
        </p:txBody>
      </p:sp>
      <p:sp>
        <p:nvSpPr>
          <p:cNvPr id="10" name="Platshållare för text 9">
            <a:extLst>
              <a:ext uri="{FF2B5EF4-FFF2-40B4-BE49-F238E27FC236}">
                <a16:creationId xmlns:a16="http://schemas.microsoft.com/office/drawing/2014/main" id="{76BCF07D-5289-47CE-9539-EB1A5B5AC9AD}"/>
              </a:ext>
            </a:extLst>
          </p:cNvPr>
          <p:cNvSpPr>
            <a:spLocks noGrp="1"/>
          </p:cNvSpPr>
          <p:nvPr>
            <p:ph type="body" sz="quarter" idx="10" hasCustomPrompt="1"/>
          </p:nvPr>
        </p:nvSpPr>
        <p:spPr>
          <a:xfrm>
            <a:off x="684000" y="3832648"/>
            <a:ext cx="9799200" cy="459378"/>
          </a:xfrm>
        </p:spPr>
        <p:txBody>
          <a:bodyPr>
            <a:normAutofit/>
          </a:bodyPr>
          <a:lstStyle>
            <a:lvl1pPr marL="0" indent="0">
              <a:spcBef>
                <a:spcPts val="0"/>
              </a:spcBef>
              <a:buNone/>
              <a:defRPr sz="2400" b="0"/>
            </a:lvl1pPr>
          </a:lstStyle>
          <a:p>
            <a:pPr lvl="0"/>
            <a:r>
              <a:rPr lang="sv-SE" dirty="0"/>
              <a:t>Klicka och skriv enhet/nämnd/förvaltning/avdelning</a:t>
            </a:r>
          </a:p>
        </p:txBody>
      </p:sp>
    </p:spTree>
    <p:extLst>
      <p:ext uri="{BB962C8B-B14F-4D97-AF65-F5344CB8AC3E}">
        <p14:creationId xmlns:p14="http://schemas.microsoft.com/office/powerpoint/2010/main" val="3841155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D76B892-BB11-4468-87F0-AD6F839D52F4}"/>
              </a:ext>
            </a:extLst>
          </p:cNvPr>
          <p:cNvSpPr>
            <a:spLocks noGrp="1"/>
          </p:cNvSpPr>
          <p:nvPr>
            <p:ph type="title" hasCustomPrompt="1"/>
          </p:nvPr>
        </p:nvSpPr>
        <p:spPr>
          <a:xfrm>
            <a:off x="269998"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7652875" cy="4863600"/>
          </a:xfrm>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86686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bre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D76B892-BB11-4468-87F0-AD6F839D52F4}"/>
              </a:ext>
            </a:extLst>
          </p:cNvPr>
          <p:cNvSpPr>
            <a:spLocks noGrp="1"/>
          </p:cNvSpPr>
          <p:nvPr>
            <p:ph type="title" hasCustomPrompt="1"/>
          </p:nvPr>
        </p:nvSpPr>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11664000" cy="4863600"/>
          </a:xfrm>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535443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69823" y="360001"/>
            <a:ext cx="11662347"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5593801" cy="4863600"/>
          </a:xfrm>
        </p:spPr>
        <p:txBody>
          <a:bodyPr>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6"/>
          <p:cNvSpPr>
            <a:spLocks noGrp="1"/>
          </p:cNvSpPr>
          <p:nvPr>
            <p:ph sz="quarter" idx="14" hasCustomPrompt="1"/>
          </p:nvPr>
        </p:nvSpPr>
        <p:spPr>
          <a:xfrm>
            <a:off x="6338369" y="1220400"/>
            <a:ext cx="5593801" cy="4863600"/>
          </a:xfrm>
        </p:spPr>
        <p:txBody>
          <a:bodyPr>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816499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vå innehållsdelar (bred vänst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CCB779B-E4BF-4933-A13E-3DEBC473C330}"/>
              </a:ext>
            </a:extLst>
          </p:cNvPr>
          <p:cNvSpPr>
            <a:spLocks noGrp="1"/>
          </p:cNvSpPr>
          <p:nvPr>
            <p:ph type="title" hasCustomPrompt="1"/>
          </p:nvPr>
        </p:nvSpPr>
        <p:spPr>
          <a:xfrm>
            <a:off x="270000"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69999" y="1220400"/>
            <a:ext cx="7653600" cy="4863600"/>
          </a:xfrm>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innehåll 6"/>
          <p:cNvSpPr>
            <a:spLocks noGrp="1"/>
          </p:cNvSpPr>
          <p:nvPr>
            <p:ph sz="quarter" idx="14" hasCustomPrompt="1"/>
          </p:nvPr>
        </p:nvSpPr>
        <p:spPr>
          <a:xfrm>
            <a:off x="8298000" y="1220400"/>
            <a:ext cx="3636000" cy="4863600"/>
          </a:xfrm>
          <a:noFill/>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4041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bred hög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CCB779B-E4BF-4933-A13E-3DEBC473C330}"/>
              </a:ext>
            </a:extLst>
          </p:cNvPr>
          <p:cNvSpPr>
            <a:spLocks noGrp="1"/>
          </p:cNvSpPr>
          <p:nvPr>
            <p:ph type="title" hasCustomPrompt="1"/>
          </p:nvPr>
        </p:nvSpPr>
        <p:spPr>
          <a:xfrm>
            <a:off x="270000"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innehåll 6"/>
          <p:cNvSpPr>
            <a:spLocks noGrp="1"/>
          </p:cNvSpPr>
          <p:nvPr>
            <p:ph sz="quarter" idx="14" hasCustomPrompt="1"/>
          </p:nvPr>
        </p:nvSpPr>
        <p:spPr>
          <a:xfrm>
            <a:off x="4280400" y="1220400"/>
            <a:ext cx="7653600" cy="4863600"/>
          </a:xfrm>
          <a:noFill/>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264176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 innehållsdela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CCB779B-E4BF-4933-A13E-3DEBC473C330}"/>
              </a:ext>
            </a:extLst>
          </p:cNvPr>
          <p:cNvSpPr>
            <a:spLocks noGrp="1"/>
          </p:cNvSpPr>
          <p:nvPr>
            <p:ph type="title" hasCustomPrompt="1"/>
          </p:nvPr>
        </p:nvSpPr>
        <p:spPr>
          <a:xfrm>
            <a:off x="270000"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innehåll 6"/>
          <p:cNvSpPr>
            <a:spLocks noGrp="1"/>
          </p:cNvSpPr>
          <p:nvPr>
            <p:ph sz="quarter" idx="14" hasCustomPrompt="1"/>
          </p:nvPr>
        </p:nvSpPr>
        <p:spPr>
          <a:xfrm>
            <a:off x="4278599"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8" name="Platshållare för innehåll 6"/>
          <p:cNvSpPr>
            <a:spLocks noGrp="1"/>
          </p:cNvSpPr>
          <p:nvPr>
            <p:ph sz="quarter" idx="15" hasCustomPrompt="1"/>
          </p:nvPr>
        </p:nvSpPr>
        <p:spPr>
          <a:xfrm>
            <a:off x="8298000"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208370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vå innehållsdelar (underrubrik)">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69823" y="360001"/>
            <a:ext cx="11662347" cy="720000"/>
          </a:xfrm>
        </p:spPr>
        <p:txBody>
          <a:bodyPr/>
          <a:lstStyle>
            <a:lvl1pPr>
              <a:defRPr/>
            </a:lvl1pPr>
          </a:lstStyle>
          <a:p>
            <a:r>
              <a:rPr lang="sv-SE" dirty="0"/>
              <a:t>Klicka och skriv rubrik</a:t>
            </a:r>
          </a:p>
        </p:txBody>
      </p:sp>
      <p:sp>
        <p:nvSpPr>
          <p:cNvPr id="15" name="Platshållare för text 7">
            <a:extLst>
              <a:ext uri="{FF2B5EF4-FFF2-40B4-BE49-F238E27FC236}">
                <a16:creationId xmlns:a16="http://schemas.microsoft.com/office/drawing/2014/main" id="{045292D7-A75C-4328-ADAB-6A5B9476AAD3}"/>
              </a:ext>
            </a:extLst>
          </p:cNvPr>
          <p:cNvSpPr>
            <a:spLocks noGrp="1"/>
          </p:cNvSpPr>
          <p:nvPr>
            <p:ph type="body" sz="quarter" idx="16" hasCustomPrompt="1"/>
          </p:nvPr>
        </p:nvSpPr>
        <p:spPr>
          <a:xfrm>
            <a:off x="270000" y="1569034"/>
            <a:ext cx="5592763" cy="627489"/>
          </a:xfrm>
        </p:spPr>
        <p:txBody>
          <a:bodyPr lIns="0" rIns="0">
            <a:noAutofit/>
          </a:bodyPr>
          <a:lstStyle>
            <a:lvl1pPr marL="0" indent="0">
              <a:spcBef>
                <a:spcPts val="0"/>
              </a:spcBef>
              <a:buNone/>
              <a:defRPr sz="3200" b="1">
                <a:solidFill>
                  <a:schemeClr val="tx1"/>
                </a:solidFill>
              </a:defRPr>
            </a:lvl1pPr>
          </a:lstStyle>
          <a:p>
            <a:pPr lvl="0"/>
            <a:r>
              <a:rPr lang="sv-SE" dirty="0"/>
              <a:t>Underrubrik</a:t>
            </a:r>
          </a:p>
        </p:txBody>
      </p:sp>
      <p:sp>
        <p:nvSpPr>
          <p:cNvPr id="7" name="Platshållare för innehåll 6"/>
          <p:cNvSpPr>
            <a:spLocks noGrp="1"/>
          </p:cNvSpPr>
          <p:nvPr>
            <p:ph sz="quarter" idx="13" hasCustomPrompt="1"/>
          </p:nvPr>
        </p:nvSpPr>
        <p:spPr>
          <a:xfrm>
            <a:off x="270000" y="2322311"/>
            <a:ext cx="5593801" cy="3758444"/>
          </a:xfrm>
        </p:spPr>
        <p:txBody>
          <a:bodyPr tIns="0" bIns="0">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text 7">
            <a:extLst>
              <a:ext uri="{FF2B5EF4-FFF2-40B4-BE49-F238E27FC236}">
                <a16:creationId xmlns:a16="http://schemas.microsoft.com/office/drawing/2014/main" id="{B9738AF2-350A-407D-96A9-933F4A74A47C}"/>
              </a:ext>
            </a:extLst>
          </p:cNvPr>
          <p:cNvSpPr>
            <a:spLocks noGrp="1"/>
          </p:cNvSpPr>
          <p:nvPr>
            <p:ph type="body" sz="quarter" idx="15" hasCustomPrompt="1"/>
          </p:nvPr>
        </p:nvSpPr>
        <p:spPr>
          <a:xfrm>
            <a:off x="6339407" y="1569034"/>
            <a:ext cx="5592763" cy="627489"/>
          </a:xfrm>
        </p:spPr>
        <p:txBody>
          <a:bodyPr lIns="0" rIns="0">
            <a:noAutofit/>
          </a:bodyPr>
          <a:lstStyle>
            <a:lvl1pPr marL="0" indent="0">
              <a:spcBef>
                <a:spcPts val="0"/>
              </a:spcBef>
              <a:buNone/>
              <a:defRPr sz="3200" b="1">
                <a:solidFill>
                  <a:schemeClr val="tx1"/>
                </a:solidFill>
              </a:defRPr>
            </a:lvl1pPr>
          </a:lstStyle>
          <a:p>
            <a:pPr lvl="0"/>
            <a:r>
              <a:rPr lang="sv-SE" dirty="0"/>
              <a:t>Underrubrik</a:t>
            </a:r>
          </a:p>
        </p:txBody>
      </p:sp>
      <p:sp>
        <p:nvSpPr>
          <p:cNvPr id="12" name="Platshållare för innehåll 6"/>
          <p:cNvSpPr>
            <a:spLocks noGrp="1"/>
          </p:cNvSpPr>
          <p:nvPr>
            <p:ph sz="quarter" idx="14" hasCustomPrompt="1"/>
          </p:nvPr>
        </p:nvSpPr>
        <p:spPr>
          <a:xfrm>
            <a:off x="6338369" y="2322311"/>
            <a:ext cx="5593801" cy="3758443"/>
          </a:xfrm>
        </p:spPr>
        <p:txBody>
          <a:bodyPr lIns="0" tIns="0" rIns="0" bIns="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197975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 innehållsdel (färg)">
    <p:spTree>
      <p:nvGrpSpPr>
        <p:cNvPr id="1" name=""/>
        <p:cNvGrpSpPr/>
        <p:nvPr/>
      </p:nvGrpSpPr>
      <p:grpSpPr>
        <a:xfrm>
          <a:off x="0" y="0"/>
          <a:ext cx="0" cy="0"/>
          <a:chOff x="0" y="0"/>
          <a:chExt cx="0" cy="0"/>
        </a:xfrm>
      </p:grpSpPr>
      <p:sp>
        <p:nvSpPr>
          <p:cNvPr id="10" name="Rektangel 9">
            <a:extLst>
              <a:ext uri="{C183D7F6-B498-43B3-948B-1728B52AA6E4}">
                <adec:decorative xmlns:adec="http://schemas.microsoft.com/office/drawing/2017/decorative" val="1"/>
              </a:ext>
            </a:extLst>
          </p:cNvPr>
          <p:cNvSpPr/>
          <p:nvPr userDrawn="1"/>
        </p:nvSpPr>
        <p:spPr>
          <a:xfrm>
            <a:off x="270000" y="1213200"/>
            <a:ext cx="11664000" cy="48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p:txBody>
          <a:bodyPr/>
          <a:lstStyle>
            <a:lvl1pPr>
              <a:defRPr/>
            </a:lvl1pPr>
          </a:lstStyle>
          <a:p>
            <a:r>
              <a:rPr lang="sv-SE" dirty="0"/>
              <a:t>Klicka och skriv rubrik</a:t>
            </a:r>
          </a:p>
        </p:txBody>
      </p:sp>
      <p:sp>
        <p:nvSpPr>
          <p:cNvPr id="15" name="Platshållare för text 7">
            <a:extLst>
              <a:ext uri="{FF2B5EF4-FFF2-40B4-BE49-F238E27FC236}">
                <a16:creationId xmlns:a16="http://schemas.microsoft.com/office/drawing/2014/main" id="{045292D7-A75C-4328-ADAB-6A5B9476AAD3}"/>
              </a:ext>
            </a:extLst>
          </p:cNvPr>
          <p:cNvSpPr>
            <a:spLocks noGrp="1"/>
          </p:cNvSpPr>
          <p:nvPr>
            <p:ph type="body" sz="quarter" idx="16" hasCustomPrompt="1"/>
          </p:nvPr>
        </p:nvSpPr>
        <p:spPr>
          <a:xfrm>
            <a:off x="270000" y="1569034"/>
            <a:ext cx="7556400" cy="627489"/>
          </a:xfrm>
        </p:spPr>
        <p:txBody>
          <a:bodyPr lIns="360000" rIns="0">
            <a:noAutofit/>
          </a:bodyPr>
          <a:lstStyle>
            <a:lvl1pPr marL="0" indent="0">
              <a:spcBef>
                <a:spcPts val="0"/>
              </a:spcBef>
              <a:buNone/>
              <a:defRPr sz="3200" b="1">
                <a:solidFill>
                  <a:schemeClr val="bg2"/>
                </a:solidFill>
              </a:defRPr>
            </a:lvl1pPr>
          </a:lstStyle>
          <a:p>
            <a:pPr lvl="0"/>
            <a:r>
              <a:rPr lang="sv-SE" dirty="0"/>
              <a:t>Underrubrik</a:t>
            </a:r>
          </a:p>
        </p:txBody>
      </p:sp>
      <p:sp>
        <p:nvSpPr>
          <p:cNvPr id="7" name="Platshållare för innehåll 6"/>
          <p:cNvSpPr>
            <a:spLocks noGrp="1"/>
          </p:cNvSpPr>
          <p:nvPr>
            <p:ph sz="quarter" idx="13" hasCustomPrompt="1"/>
          </p:nvPr>
        </p:nvSpPr>
        <p:spPr>
          <a:xfrm>
            <a:off x="270000" y="2322000"/>
            <a:ext cx="7556400" cy="3758400"/>
          </a:xfrm>
        </p:spPr>
        <p:txBody>
          <a:bodyPr lIns="360000" tIns="0" bIns="36000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61917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269823" y="360001"/>
            <a:ext cx="11662347" cy="720000"/>
          </a:xfrm>
          <a:prstGeom prst="rect">
            <a:avLst/>
          </a:prstGeom>
        </p:spPr>
        <p:txBody>
          <a:bodyPr vert="horz" lIns="0" tIns="0" rIns="0" bIns="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269823" y="1220400"/>
            <a:ext cx="11662347" cy="4860000"/>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9" name="Bildobjekt 8">
            <a:extLst>
              <a:ext uri="{C183D7F6-B498-43B3-948B-1728B52AA6E4}">
                <adec:decorative xmlns:adec="http://schemas.microsoft.com/office/drawing/2017/decorative" val="1"/>
              </a:ext>
            </a:extLst>
          </p:cNvPr>
          <p:cNvPicPr>
            <a:picLocks noChangeAspect="1"/>
          </p:cNvPicPr>
          <p:nvPr userDrawn="1"/>
        </p:nvPicPr>
        <p:blipFill>
          <a:blip r:embed="rId21"/>
          <a:stretch>
            <a:fillRect/>
          </a:stretch>
        </p:blipFill>
        <p:spPr>
          <a:xfrm>
            <a:off x="271701" y="6273391"/>
            <a:ext cx="1261601" cy="391861"/>
          </a:xfrm>
          <a:prstGeom prst="rect">
            <a:avLst/>
          </a:prstGeom>
        </p:spPr>
      </p:pic>
      <p:pic>
        <p:nvPicPr>
          <p:cNvPr id="11" name="Bildobjekt 10">
            <a:extLst>
              <a:ext uri="{C183D7F6-B498-43B3-948B-1728B52AA6E4}">
                <adec:decorative xmlns:adec="http://schemas.microsoft.com/office/drawing/2017/decorative" val="1"/>
              </a:ext>
            </a:extLst>
          </p:cNvPr>
          <p:cNvPicPr>
            <a:picLocks noChangeAspect="1"/>
          </p:cNvPicPr>
          <p:nvPr userDrawn="1"/>
        </p:nvPicPr>
        <p:blipFill>
          <a:blip r:embed="rId22"/>
          <a:stretch>
            <a:fillRect/>
          </a:stretch>
        </p:blipFill>
        <p:spPr>
          <a:xfrm>
            <a:off x="1795063" y="6344115"/>
            <a:ext cx="10134067" cy="274241"/>
          </a:xfrm>
          <a:prstGeom prst="rect">
            <a:avLst/>
          </a:prstGeom>
        </p:spPr>
      </p:pic>
      <p:sp>
        <p:nvSpPr>
          <p:cNvPr id="4" name="xxLanguageTextBox">
            <a:extLst>
              <a:ext uri="{FF2B5EF4-FFF2-40B4-BE49-F238E27FC236}">
                <a16:creationId xmlns:a16="http://schemas.microsoft.com/office/drawing/2014/main" id="{4A2A96F6-CE34-82F7-C00F-BE2F9E7F5509}"/>
              </a:ext>
            </a:extLst>
          </p:cNvPr>
          <p:cNvSpPr/>
          <p:nvPr userDrawn="1">
            <p:custDataLst>
              <p:tags r:id="rId20"/>
            </p:custDataLst>
          </p:nvPr>
        </p:nvSpPr>
        <p:spPr>
          <a:xfrm>
            <a:off x="0" y="0"/>
            <a:ext cx="12700" cy="1270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Tree>
    <p:extLst>
      <p:ext uri="{BB962C8B-B14F-4D97-AF65-F5344CB8AC3E}">
        <p14:creationId xmlns:p14="http://schemas.microsoft.com/office/powerpoint/2010/main" val="781846998"/>
      </p:ext>
    </p:extLst>
  </p:cSld>
  <p:clrMap bg1="lt1" tx1="dk1" bg2="lt2" tx2="dk2" accent1="accent1" accent2="accent2" accent3="accent3" accent4="accent4" accent5="accent5" accent6="accent6" hlink="hlink" folHlink="folHlink"/>
  <p:sldLayoutIdLst>
    <p:sldLayoutId id="2147483675" r:id="rId1"/>
    <p:sldLayoutId id="2147483671" r:id="rId2"/>
    <p:sldLayoutId id="2147483684" r:id="rId3"/>
    <p:sldLayoutId id="2147483677" r:id="rId4"/>
    <p:sldLayoutId id="2147483682" r:id="rId5"/>
    <p:sldLayoutId id="2147483683" r:id="rId6"/>
    <p:sldLayoutId id="2147483678" r:id="rId7"/>
    <p:sldLayoutId id="2147483685" r:id="rId8"/>
    <p:sldLayoutId id="2147483689" r:id="rId9"/>
    <p:sldLayoutId id="2147483697" r:id="rId10"/>
    <p:sldLayoutId id="2147483690" r:id="rId11"/>
    <p:sldLayoutId id="2147483691" r:id="rId12"/>
    <p:sldLayoutId id="2147483693" r:id="rId13"/>
    <p:sldLayoutId id="2147483692" r:id="rId14"/>
    <p:sldLayoutId id="2147483694" r:id="rId15"/>
    <p:sldLayoutId id="2147483679" r:id="rId16"/>
    <p:sldLayoutId id="2147483695" r:id="rId17"/>
    <p:sldLayoutId id="2147483696" r:id="rId18"/>
  </p:sldLayoutIdLst>
  <p:hf sldNum="0" hdr="0" ftr="0" dt="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66" userDrawn="1">
          <p15:clr>
            <a:srgbClr val="F26B43"/>
          </p15:clr>
        </p15:guide>
        <p15:guide id="3" pos="7514" userDrawn="1">
          <p15:clr>
            <a:srgbClr val="F26B43"/>
          </p15:clr>
        </p15:guide>
        <p15:guide id="6" orient="horz" pos="227" userDrawn="1">
          <p15:clr>
            <a:srgbClr val="F26B43"/>
          </p15:clr>
        </p15:guide>
        <p15:guide id="7" orient="horz" pos="3829" userDrawn="1">
          <p15:clr>
            <a:srgbClr val="F26B43"/>
          </p15:clr>
        </p15:guide>
        <p15:guide id="8" orient="horz" pos="76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a:bodyPr>
          <a:lstStyle/>
          <a:p>
            <a:r>
              <a:rPr lang="sv-SE" sz="5400" dirty="0"/>
              <a:t>APT</a:t>
            </a:r>
          </a:p>
        </p:txBody>
      </p:sp>
      <p:sp>
        <p:nvSpPr>
          <p:cNvPr id="4" name="Underrubrik 3">
            <a:extLst>
              <a:ext uri="{FF2B5EF4-FFF2-40B4-BE49-F238E27FC236}">
                <a16:creationId xmlns:a16="http://schemas.microsoft.com/office/drawing/2014/main" id="{4103059D-B921-881E-A118-126167595336}"/>
              </a:ext>
            </a:extLst>
          </p:cNvPr>
          <p:cNvSpPr>
            <a:spLocks noGrp="1"/>
          </p:cNvSpPr>
          <p:nvPr>
            <p:ph type="subTitle" idx="1"/>
          </p:nvPr>
        </p:nvSpPr>
        <p:spPr/>
        <p:txBody>
          <a:bodyPr/>
          <a:lstStyle/>
          <a:p>
            <a:r>
              <a:rPr lang="sv-SE" sz="3200" dirty="0"/>
              <a:t>Kränkande särbehandling, mobbning, trakasserier, sexuella trakasserier och repressalier</a:t>
            </a:r>
          </a:p>
        </p:txBody>
      </p:sp>
      <p:sp>
        <p:nvSpPr>
          <p:cNvPr id="5" name="Platshållare för text 4">
            <a:extLst>
              <a:ext uri="{FF2B5EF4-FFF2-40B4-BE49-F238E27FC236}">
                <a16:creationId xmlns:a16="http://schemas.microsoft.com/office/drawing/2014/main" id="{0AEC3017-7128-31CC-B692-A4DFC7F2B3F6}"/>
              </a:ext>
            </a:extLst>
          </p:cNvPr>
          <p:cNvSpPr>
            <a:spLocks noGrp="1"/>
          </p:cNvSpPr>
          <p:nvPr>
            <p:ph type="body" sz="quarter" idx="10"/>
          </p:nvPr>
        </p:nvSpPr>
        <p:spPr>
          <a:xfrm>
            <a:off x="684000" y="5341143"/>
            <a:ext cx="9799937" cy="604838"/>
          </a:xfrm>
        </p:spPr>
        <p:txBody>
          <a:bodyPr>
            <a:normAutofit/>
          </a:bodyPr>
          <a:lstStyle/>
          <a:p>
            <a:r>
              <a:rPr lang="sv-SE" sz="1400" dirty="0"/>
              <a:t>HR-enheten 2023-04-18</a:t>
            </a:r>
          </a:p>
          <a:p>
            <a:endParaRPr lang="sv-SE" dirty="0"/>
          </a:p>
        </p:txBody>
      </p:sp>
    </p:spTree>
    <p:extLst>
      <p:ext uri="{BB962C8B-B14F-4D97-AF65-F5344CB8AC3E}">
        <p14:creationId xmlns:p14="http://schemas.microsoft.com/office/powerpoint/2010/main" val="957702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654D44-EBAA-CC3E-0D78-C46F9B00866A}"/>
              </a:ext>
            </a:extLst>
          </p:cNvPr>
          <p:cNvSpPr>
            <a:spLocks noGrp="1"/>
          </p:cNvSpPr>
          <p:nvPr>
            <p:ph type="title"/>
          </p:nvPr>
        </p:nvSpPr>
        <p:spPr/>
        <p:txBody>
          <a:bodyPr/>
          <a:lstStyle/>
          <a:p>
            <a:r>
              <a:rPr lang="sv-SE" dirty="0"/>
              <a:t>Förebygg kränkande särbehandling</a:t>
            </a:r>
          </a:p>
        </p:txBody>
      </p:sp>
      <p:sp>
        <p:nvSpPr>
          <p:cNvPr id="5" name="Platshållare för innehåll 4">
            <a:extLst>
              <a:ext uri="{FF2B5EF4-FFF2-40B4-BE49-F238E27FC236}">
                <a16:creationId xmlns:a16="http://schemas.microsoft.com/office/drawing/2014/main" id="{6FDBC841-9E4E-2016-C066-9D8CFC8E4C40}"/>
              </a:ext>
            </a:extLst>
          </p:cNvPr>
          <p:cNvSpPr>
            <a:spLocks noGrp="1"/>
          </p:cNvSpPr>
          <p:nvPr>
            <p:ph sz="quarter" idx="13"/>
          </p:nvPr>
        </p:nvSpPr>
        <p:spPr>
          <a:xfrm>
            <a:off x="431181" y="1338185"/>
            <a:ext cx="11664000" cy="4863600"/>
          </a:xfrm>
        </p:spPr>
        <p:txBody>
          <a:bodyPr>
            <a:normAutofit fontScale="47500" lnSpcReduction="20000"/>
          </a:bodyPr>
          <a:lstStyle/>
          <a:p>
            <a:pPr marL="0" indent="0">
              <a:lnSpc>
                <a:spcPct val="150000"/>
              </a:lnSpc>
              <a:buNone/>
            </a:pPr>
            <a:r>
              <a:rPr lang="sv-SE" sz="3600" b="1" dirty="0"/>
              <a:t>Kränkande särbehandling på arbetsplatsen kan förhindras genom bland annat:</a:t>
            </a:r>
          </a:p>
          <a:p>
            <a:pPr marL="0" indent="0">
              <a:lnSpc>
                <a:spcPct val="150000"/>
              </a:lnSpc>
              <a:buNone/>
            </a:pPr>
            <a:endParaRPr lang="sv-SE" sz="3600" dirty="0"/>
          </a:p>
          <a:p>
            <a:pPr>
              <a:lnSpc>
                <a:spcPct val="150000"/>
              </a:lnSpc>
              <a:spcBef>
                <a:spcPts val="0"/>
              </a:spcBef>
              <a:spcAft>
                <a:spcPts val="1200"/>
              </a:spcAft>
              <a:buFont typeface="Wingdings" panose="05000000000000000000" pitchFamily="2" charset="2"/>
              <a:buChar char="Ø"/>
            </a:pPr>
            <a:r>
              <a:rPr lang="sv-SE" sz="3600" dirty="0"/>
              <a:t>Delaktighet genom att alla har ett ansvar för att bidra till en god arbetsmiljö och ett gott arbetsklimat.</a:t>
            </a:r>
          </a:p>
          <a:p>
            <a:pPr>
              <a:lnSpc>
                <a:spcPct val="150000"/>
              </a:lnSpc>
              <a:spcBef>
                <a:spcPts val="0"/>
              </a:spcBef>
              <a:spcAft>
                <a:spcPts val="1200"/>
              </a:spcAft>
              <a:buFont typeface="Wingdings" panose="05000000000000000000" pitchFamily="2" charset="2"/>
              <a:buChar char="Ø"/>
            </a:pPr>
            <a:r>
              <a:rPr lang="sv-SE" sz="3600" dirty="0"/>
              <a:t>Respektera varandras olikheter, ge både beröm och konstruktiv kritik.</a:t>
            </a:r>
          </a:p>
          <a:p>
            <a:pPr>
              <a:lnSpc>
                <a:spcPct val="150000"/>
              </a:lnSpc>
              <a:spcBef>
                <a:spcPts val="0"/>
              </a:spcBef>
              <a:spcAft>
                <a:spcPts val="1200"/>
              </a:spcAft>
              <a:buFont typeface="Wingdings" panose="05000000000000000000" pitchFamily="2" charset="2"/>
              <a:buChar char="Ø"/>
            </a:pPr>
            <a:r>
              <a:rPr lang="sv-SE" sz="3600" dirty="0"/>
              <a:t>Bemöta varandra på ett positivt och öppet sätt.</a:t>
            </a:r>
          </a:p>
          <a:p>
            <a:pPr>
              <a:lnSpc>
                <a:spcPct val="150000"/>
              </a:lnSpc>
              <a:spcBef>
                <a:spcPts val="0"/>
              </a:spcBef>
              <a:spcAft>
                <a:spcPts val="1200"/>
              </a:spcAft>
              <a:buFont typeface="Wingdings" panose="05000000000000000000" pitchFamily="2" charset="2"/>
              <a:buChar char="Ø"/>
            </a:pPr>
            <a:r>
              <a:rPr lang="sv-SE" sz="3600" dirty="0"/>
              <a:t>Öppen kommunikation på arbetsplatsen gör det möjligt att tidigt uppmärksamma eventuella missförhållanden i arbetsgruppen. </a:t>
            </a:r>
          </a:p>
          <a:p>
            <a:pPr>
              <a:lnSpc>
                <a:spcPct val="150000"/>
              </a:lnSpc>
              <a:spcBef>
                <a:spcPts val="0"/>
              </a:spcBef>
              <a:spcAft>
                <a:spcPts val="1200"/>
              </a:spcAft>
              <a:buFont typeface="Wingdings" panose="05000000000000000000" pitchFamily="2" charset="2"/>
              <a:buChar char="Ø"/>
            </a:pPr>
            <a:r>
              <a:rPr lang="sv-SE" sz="3600" dirty="0"/>
              <a:t>Diskussion om förhållningssätt på arbetsplatsträffarna om</a:t>
            </a:r>
          </a:p>
          <a:p>
            <a:pPr lvl="1">
              <a:lnSpc>
                <a:spcPct val="150000"/>
              </a:lnSpc>
              <a:spcBef>
                <a:spcPts val="0"/>
              </a:spcBef>
              <a:spcAft>
                <a:spcPts val="1200"/>
              </a:spcAft>
              <a:buFont typeface="Arial" panose="020B0604020202020204" pitchFamily="34" charset="0"/>
              <a:buChar char="•"/>
            </a:pPr>
            <a:r>
              <a:rPr lang="sv-SE" sz="3600" dirty="0"/>
              <a:t> vad kan uppfattas som otrevligt, obehagligt och kränkande</a:t>
            </a:r>
          </a:p>
          <a:p>
            <a:pPr lvl="1">
              <a:lnSpc>
                <a:spcPct val="150000"/>
              </a:lnSpc>
              <a:spcBef>
                <a:spcPts val="0"/>
              </a:spcBef>
              <a:spcAft>
                <a:spcPts val="1200"/>
              </a:spcAft>
              <a:buFont typeface="Arial" panose="020B0604020202020204" pitchFamily="34" charset="0"/>
              <a:buChar char="•"/>
            </a:pPr>
            <a:r>
              <a:rPr lang="sv-SE" sz="3600" dirty="0"/>
              <a:t> hur vi vill ha det och hur vi beter oss mot varandra.</a:t>
            </a:r>
          </a:p>
          <a:p>
            <a:pPr lvl="1">
              <a:lnSpc>
                <a:spcPct val="150000"/>
              </a:lnSpc>
              <a:spcBef>
                <a:spcPts val="0"/>
              </a:spcBef>
              <a:spcAft>
                <a:spcPts val="1200"/>
              </a:spcAft>
              <a:buFont typeface="Arial" panose="020B0604020202020204" pitchFamily="34" charset="0"/>
              <a:buChar char="•"/>
            </a:pPr>
            <a:endParaRPr lang="sv-SE" sz="3600" dirty="0"/>
          </a:p>
          <a:p>
            <a:pPr marL="0" indent="0">
              <a:buNone/>
            </a:pPr>
            <a:endParaRPr lang="sv-SE" dirty="0"/>
          </a:p>
        </p:txBody>
      </p:sp>
    </p:spTree>
    <p:extLst>
      <p:ext uri="{BB962C8B-B14F-4D97-AF65-F5344CB8AC3E}">
        <p14:creationId xmlns:p14="http://schemas.microsoft.com/office/powerpoint/2010/main" val="895057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2E9702-8943-EEC7-D487-26CBE4162381}"/>
              </a:ext>
            </a:extLst>
          </p:cNvPr>
          <p:cNvSpPr>
            <a:spLocks noGrp="1"/>
          </p:cNvSpPr>
          <p:nvPr>
            <p:ph type="title"/>
          </p:nvPr>
        </p:nvSpPr>
        <p:spPr/>
        <p:txBody>
          <a:bodyPr/>
          <a:lstStyle/>
          <a:p>
            <a:r>
              <a:rPr lang="sv-SE" dirty="0"/>
              <a:t>Vi är varandras arbetsmiljö</a:t>
            </a:r>
          </a:p>
        </p:txBody>
      </p:sp>
      <p:sp>
        <p:nvSpPr>
          <p:cNvPr id="7" name="Platshållare för innehåll 6">
            <a:extLst>
              <a:ext uri="{FF2B5EF4-FFF2-40B4-BE49-F238E27FC236}">
                <a16:creationId xmlns:a16="http://schemas.microsoft.com/office/drawing/2014/main" id="{8D94798F-4297-1141-CB37-7AA0B45471AA}"/>
              </a:ext>
            </a:extLst>
          </p:cNvPr>
          <p:cNvSpPr>
            <a:spLocks noGrp="1"/>
          </p:cNvSpPr>
          <p:nvPr>
            <p:ph sz="quarter" idx="13"/>
          </p:nvPr>
        </p:nvSpPr>
        <p:spPr>
          <a:xfrm>
            <a:off x="270000" y="1220400"/>
            <a:ext cx="11664000" cy="5051308"/>
          </a:xfrm>
        </p:spPr>
        <p:txBody>
          <a:bodyPr>
            <a:normAutofit lnSpcReduction="10000"/>
          </a:bodyPr>
          <a:lstStyle/>
          <a:p>
            <a:pPr marL="0" indent="0" algn="ctr">
              <a:buNone/>
            </a:pPr>
            <a:endParaRPr lang="sv-SE" b="1" dirty="0">
              <a:solidFill>
                <a:srgbClr val="0070C0"/>
              </a:solidFill>
            </a:endParaRPr>
          </a:p>
          <a:p>
            <a:pPr marL="0" indent="0" algn="ctr">
              <a:buNone/>
            </a:pPr>
            <a:r>
              <a:rPr lang="sv-SE" dirty="0"/>
              <a:t>Hur har vi det på vår arbetsplats idag - hur bemöter vi varandra?</a:t>
            </a:r>
          </a:p>
          <a:p>
            <a:pPr marL="0" indent="0" algn="ctr">
              <a:buNone/>
            </a:pPr>
            <a:endParaRPr lang="sv-SE" dirty="0"/>
          </a:p>
          <a:p>
            <a:pPr marL="0" indent="0" algn="ctr">
              <a:buNone/>
            </a:pPr>
            <a:endParaRPr lang="sv-SE" dirty="0"/>
          </a:p>
          <a:p>
            <a:pPr marL="0" indent="0" algn="ctr">
              <a:buNone/>
            </a:pPr>
            <a:endParaRPr lang="sv-SE" dirty="0"/>
          </a:p>
          <a:p>
            <a:pPr algn="ctr"/>
            <a:endParaRPr lang="sv-SE" dirty="0"/>
          </a:p>
          <a:p>
            <a:pPr marL="0" indent="0" algn="ctr">
              <a:buNone/>
            </a:pPr>
            <a:endParaRPr lang="sv-SE" dirty="0"/>
          </a:p>
          <a:p>
            <a:pPr marL="0" indent="0" algn="ctr">
              <a:buNone/>
            </a:pPr>
            <a:r>
              <a:rPr lang="sv-SE" dirty="0"/>
              <a:t>Vad känns Otrevligt – Obehagligt – Orättvist?</a:t>
            </a:r>
          </a:p>
          <a:p>
            <a:pPr marL="0" indent="0" algn="ctr">
              <a:buNone/>
            </a:pPr>
            <a:r>
              <a:rPr lang="sv-SE" dirty="0"/>
              <a:t>Hur vill jag bli bemött – hur vill vi bemöta varandra?</a:t>
            </a:r>
          </a:p>
        </p:txBody>
      </p:sp>
      <p:pic>
        <p:nvPicPr>
          <p:cNvPr id="1028" name="Picture 4" descr="Så jobbar chefer som når höga resultat för grupper">
            <a:extLst>
              <a:ext uri="{FF2B5EF4-FFF2-40B4-BE49-F238E27FC236}">
                <a16:creationId xmlns:a16="http://schemas.microsoft.com/office/drawing/2014/main" id="{9BA850DF-98D7-5905-7BC6-EC4FECA2B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447" y="2476362"/>
            <a:ext cx="2665105" cy="2172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234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7806B559-DA40-7BE9-4611-DD4AC59445C3}"/>
              </a:ext>
            </a:extLst>
          </p:cNvPr>
          <p:cNvSpPr>
            <a:spLocks noGrp="1"/>
          </p:cNvSpPr>
          <p:nvPr>
            <p:ph sz="quarter" idx="13"/>
          </p:nvPr>
        </p:nvSpPr>
        <p:spPr>
          <a:xfrm>
            <a:off x="159726" y="240631"/>
            <a:ext cx="11664000" cy="6132126"/>
          </a:xfrm>
        </p:spPr>
        <p:txBody>
          <a:bodyPr>
            <a:normAutofit/>
          </a:bodyPr>
          <a:lstStyle/>
          <a:p>
            <a:pPr marL="0" indent="0" algn="ctr">
              <a:buNone/>
            </a:pPr>
            <a:endParaRPr lang="sv-SE" sz="3200" dirty="0"/>
          </a:p>
          <a:p>
            <a:pPr marL="0" indent="0" algn="ctr">
              <a:buNone/>
            </a:pPr>
            <a:endParaRPr lang="sv-SE" sz="3200" b="1" dirty="0"/>
          </a:p>
          <a:p>
            <a:pPr marL="0" indent="0" algn="ctr">
              <a:buNone/>
            </a:pPr>
            <a:endParaRPr lang="sv-SE" sz="3200" b="1" dirty="0"/>
          </a:p>
          <a:p>
            <a:pPr marL="0" indent="0" algn="ctr">
              <a:buNone/>
            </a:pPr>
            <a:r>
              <a:rPr lang="sv-SE" sz="3200" b="1" dirty="0"/>
              <a:t>Haninge kommun accepterar ingen form av</a:t>
            </a:r>
          </a:p>
          <a:p>
            <a:pPr marL="0" indent="0" algn="ctr">
              <a:buNone/>
            </a:pPr>
            <a:r>
              <a:rPr lang="sv-SE" sz="3200" b="1" dirty="0"/>
              <a:t> kränkande särbehandling, mobbning,</a:t>
            </a:r>
          </a:p>
          <a:p>
            <a:pPr marL="0" indent="0" algn="ctr">
              <a:buNone/>
            </a:pPr>
            <a:r>
              <a:rPr lang="sv-SE" sz="3200" b="1" dirty="0"/>
              <a:t> trakasserier, sexuella trakasserier och repressalier.</a:t>
            </a:r>
          </a:p>
        </p:txBody>
      </p:sp>
    </p:spTree>
    <p:extLst>
      <p:ext uri="{BB962C8B-B14F-4D97-AF65-F5344CB8AC3E}">
        <p14:creationId xmlns:p14="http://schemas.microsoft.com/office/powerpoint/2010/main" val="108577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2000"/>
                                        <p:tgtEl>
                                          <p:spTgt spid="4">
                                            <p:txEl>
                                              <p:pRg st="3" end="3"/>
                                            </p:txEl>
                                          </p:spTgt>
                                        </p:tgtEl>
                                      </p:cBhvr>
                                    </p:animEffect>
                                    <p:anim calcmode="lin" valueType="num">
                                      <p:cBhvr>
                                        <p:cTn id="8" dur="2000" fill="hold"/>
                                        <p:tgtEl>
                                          <p:spTgt spid="4">
                                            <p:txEl>
                                              <p:pRg st="3" end="3"/>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3" end="3"/>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2000"/>
                                        <p:tgtEl>
                                          <p:spTgt spid="4">
                                            <p:txEl>
                                              <p:pRg st="4" end="4"/>
                                            </p:txEl>
                                          </p:spTgt>
                                        </p:tgtEl>
                                      </p:cBhvr>
                                    </p:animEffect>
                                    <p:anim calcmode="lin" valueType="num">
                                      <p:cBhvr>
                                        <p:cTn id="13" dur="2000" fill="hold"/>
                                        <p:tgtEl>
                                          <p:spTgt spid="4">
                                            <p:txEl>
                                              <p:pRg st="4" end="4"/>
                                            </p:txEl>
                                          </p:spTgt>
                                        </p:tgtEl>
                                        <p:attrNameLst>
                                          <p:attrName>ppt_w</p:attrName>
                                        </p:attrNameLst>
                                      </p:cBhvr>
                                      <p:tavLst>
                                        <p:tav tm="0" fmla="#ppt_w*sin(2.5*pi*$)">
                                          <p:val>
                                            <p:fltVal val="0"/>
                                          </p:val>
                                        </p:tav>
                                        <p:tav tm="100000">
                                          <p:val>
                                            <p:fltVal val="1"/>
                                          </p:val>
                                        </p:tav>
                                      </p:tavLst>
                                    </p:anim>
                                    <p:anim calcmode="lin" valueType="num">
                                      <p:cBhvr>
                                        <p:cTn id="14" dur="2000" fill="hold"/>
                                        <p:tgtEl>
                                          <p:spTgt spid="4">
                                            <p:txEl>
                                              <p:pRg st="4" end="4"/>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2000"/>
                                        <p:tgtEl>
                                          <p:spTgt spid="4">
                                            <p:txEl>
                                              <p:pRg st="5" end="5"/>
                                            </p:txEl>
                                          </p:spTgt>
                                        </p:tgtEl>
                                      </p:cBhvr>
                                    </p:animEffect>
                                    <p:anim calcmode="lin" valueType="num">
                                      <p:cBhvr>
                                        <p:cTn id="18" dur="2000" fill="hold"/>
                                        <p:tgtEl>
                                          <p:spTgt spid="4">
                                            <p:txEl>
                                              <p:pRg st="5" end="5"/>
                                            </p:txEl>
                                          </p:spTgt>
                                        </p:tgtEl>
                                        <p:attrNameLst>
                                          <p:attrName>ppt_w</p:attrName>
                                        </p:attrNameLst>
                                      </p:cBhvr>
                                      <p:tavLst>
                                        <p:tav tm="0" fmla="#ppt_w*sin(2.5*pi*$)">
                                          <p:val>
                                            <p:fltVal val="0"/>
                                          </p:val>
                                        </p:tav>
                                        <p:tav tm="100000">
                                          <p:val>
                                            <p:fltVal val="1"/>
                                          </p:val>
                                        </p:tav>
                                      </p:tavLst>
                                    </p:anim>
                                    <p:anim calcmode="lin" valueType="num">
                                      <p:cBhvr>
                                        <p:cTn id="19" dur="2000" fill="hold"/>
                                        <p:tgtEl>
                                          <p:spTgt spid="4">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9DBF49-5A26-E63E-1944-DDB1B6D17978}"/>
              </a:ext>
            </a:extLst>
          </p:cNvPr>
          <p:cNvSpPr>
            <a:spLocks noGrp="1"/>
          </p:cNvSpPr>
          <p:nvPr>
            <p:ph type="title"/>
          </p:nvPr>
        </p:nvSpPr>
        <p:spPr/>
        <p:txBody>
          <a:bodyPr>
            <a:normAutofit/>
          </a:bodyPr>
          <a:lstStyle/>
          <a:p>
            <a:r>
              <a:rPr lang="sv-SE" dirty="0"/>
              <a:t>Syfte med riktlinjerna </a:t>
            </a:r>
          </a:p>
        </p:txBody>
      </p:sp>
      <p:sp>
        <p:nvSpPr>
          <p:cNvPr id="4" name="Platshållare för innehåll 3">
            <a:extLst>
              <a:ext uri="{FF2B5EF4-FFF2-40B4-BE49-F238E27FC236}">
                <a16:creationId xmlns:a16="http://schemas.microsoft.com/office/drawing/2014/main" id="{3EC40F92-F1C3-364D-477C-2E5F0E000242}"/>
              </a:ext>
            </a:extLst>
          </p:cNvPr>
          <p:cNvSpPr>
            <a:spLocks noGrp="1"/>
          </p:cNvSpPr>
          <p:nvPr>
            <p:ph sz="quarter" idx="13"/>
          </p:nvPr>
        </p:nvSpPr>
        <p:spPr>
          <a:xfrm>
            <a:off x="269998" y="1220400"/>
            <a:ext cx="10566323" cy="4863600"/>
          </a:xfrm>
        </p:spPr>
        <p:txBody>
          <a:bodyPr>
            <a:normAutofit/>
          </a:bodyPr>
          <a:lstStyle/>
          <a:p>
            <a:pPr marL="0" indent="0">
              <a:spcBef>
                <a:spcPts val="0"/>
              </a:spcBef>
              <a:spcAft>
                <a:spcPts val="1200"/>
              </a:spcAft>
              <a:buNone/>
            </a:pPr>
            <a:r>
              <a:rPr lang="sv-SE" sz="2000" b="1" dirty="0"/>
              <a:t>Riktlinjen omfattar samtliga medarbetare i Haninge kommun</a:t>
            </a:r>
          </a:p>
          <a:p>
            <a:pPr marL="0" indent="0">
              <a:spcBef>
                <a:spcPts val="0"/>
              </a:spcBef>
              <a:spcAft>
                <a:spcPts val="1200"/>
              </a:spcAft>
              <a:buNone/>
            </a:pPr>
            <a:endParaRPr lang="sv-SE" sz="1800" b="1" dirty="0"/>
          </a:p>
          <a:p>
            <a:pPr>
              <a:spcBef>
                <a:spcPts val="0"/>
              </a:spcBef>
              <a:spcAft>
                <a:spcPts val="1200"/>
              </a:spcAft>
              <a:buFont typeface="Wingdings" panose="05000000000000000000" pitchFamily="2" charset="2"/>
              <a:buChar char="Ø"/>
            </a:pPr>
            <a:r>
              <a:rPr lang="sv-SE" sz="2000" dirty="0"/>
              <a:t>Tydliggöra att kränkande särbehandling inte accepteras.</a:t>
            </a:r>
          </a:p>
          <a:p>
            <a:pPr>
              <a:spcBef>
                <a:spcPts val="0"/>
              </a:spcBef>
              <a:spcAft>
                <a:spcPts val="1200"/>
              </a:spcAft>
              <a:buFont typeface="Wingdings" panose="05000000000000000000" pitchFamily="2" charset="2"/>
              <a:buChar char="Ø"/>
            </a:pPr>
            <a:r>
              <a:rPr lang="sv-SE" sz="2000" dirty="0"/>
              <a:t>Vikten av samverkan i syfte att förebygga kränkande särbehandling.</a:t>
            </a:r>
          </a:p>
          <a:p>
            <a:pPr>
              <a:spcBef>
                <a:spcPts val="0"/>
              </a:spcBef>
              <a:spcAft>
                <a:spcPts val="1200"/>
              </a:spcAft>
              <a:buFont typeface="Wingdings" panose="05000000000000000000" pitchFamily="2" charset="2"/>
              <a:buChar char="Ø"/>
            </a:pPr>
            <a:r>
              <a:rPr lang="sv-SE" sz="2000" dirty="0"/>
              <a:t>Att vi ska bemöta varandra med respekt för varandras olikheter.</a:t>
            </a:r>
          </a:p>
          <a:p>
            <a:pPr>
              <a:spcBef>
                <a:spcPts val="0"/>
              </a:spcBef>
              <a:spcAft>
                <a:spcPts val="1200"/>
              </a:spcAft>
              <a:buFont typeface="Wingdings" panose="05000000000000000000" pitchFamily="2" charset="2"/>
              <a:buChar char="Ø"/>
            </a:pPr>
            <a:r>
              <a:rPr lang="sv-SE" sz="2000" dirty="0"/>
              <a:t>Att vi ska bemöta varandra på ett positivt och öppet sätt.</a:t>
            </a:r>
          </a:p>
          <a:p>
            <a:pPr>
              <a:spcBef>
                <a:spcPts val="0"/>
              </a:spcBef>
              <a:spcAft>
                <a:spcPts val="1200"/>
              </a:spcAft>
              <a:buFont typeface="Wingdings" panose="05000000000000000000" pitchFamily="2" charset="2"/>
              <a:buChar char="Ø"/>
            </a:pPr>
            <a:r>
              <a:rPr lang="sv-SE" sz="2000" dirty="0"/>
              <a:t>Att alla har ett ansvar för att bidra till en god arbetsmiljö och ett gott arbetsklimat.</a:t>
            </a:r>
          </a:p>
          <a:p>
            <a:pPr>
              <a:spcBef>
                <a:spcPts val="0"/>
              </a:spcBef>
              <a:spcAft>
                <a:spcPts val="1200"/>
              </a:spcAft>
              <a:buFont typeface="Wingdings" panose="05000000000000000000" pitchFamily="2" charset="2"/>
              <a:buChar char="Ø"/>
            </a:pPr>
            <a:r>
              <a:rPr lang="sv-SE" sz="2000" dirty="0"/>
              <a:t>Att alla har ett ansvar att se till att det egna eller arbetskamraters beteende inte är kränkande eller kan uppfattas som kränkande.</a:t>
            </a:r>
          </a:p>
          <a:p>
            <a:pPr>
              <a:spcBef>
                <a:spcPts val="0"/>
              </a:spcBef>
              <a:spcAft>
                <a:spcPts val="1200"/>
              </a:spcAft>
              <a:buFont typeface="Wingdings" panose="05000000000000000000" pitchFamily="2" charset="2"/>
              <a:buChar char="Ø"/>
            </a:pPr>
            <a:r>
              <a:rPr lang="sv-SE" sz="2000" dirty="0"/>
              <a:t>Att samtliga inblandade ska behandlas med respekt och sekretess.</a:t>
            </a:r>
          </a:p>
          <a:p>
            <a:pPr marL="0" indent="0">
              <a:buNone/>
            </a:pPr>
            <a:endParaRPr lang="sv-SE" sz="1800" dirty="0"/>
          </a:p>
        </p:txBody>
      </p:sp>
    </p:spTree>
    <p:extLst>
      <p:ext uri="{BB962C8B-B14F-4D97-AF65-F5344CB8AC3E}">
        <p14:creationId xmlns:p14="http://schemas.microsoft.com/office/powerpoint/2010/main" val="489692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945489-3056-0705-E55F-2C1DDD1343B5}"/>
              </a:ext>
            </a:extLst>
          </p:cNvPr>
          <p:cNvSpPr>
            <a:spLocks noGrp="1"/>
          </p:cNvSpPr>
          <p:nvPr>
            <p:ph type="title"/>
          </p:nvPr>
        </p:nvSpPr>
        <p:spPr/>
        <p:txBody>
          <a:bodyPr/>
          <a:lstStyle/>
          <a:p>
            <a:r>
              <a:rPr lang="sv-SE" dirty="0"/>
              <a:t>Definition av begreppen</a:t>
            </a:r>
          </a:p>
        </p:txBody>
      </p:sp>
      <p:sp>
        <p:nvSpPr>
          <p:cNvPr id="4" name="Platshållare för innehåll 3">
            <a:extLst>
              <a:ext uri="{FF2B5EF4-FFF2-40B4-BE49-F238E27FC236}">
                <a16:creationId xmlns:a16="http://schemas.microsoft.com/office/drawing/2014/main" id="{25D7CB14-482C-6064-AF54-1BBCEFC28A58}"/>
              </a:ext>
            </a:extLst>
          </p:cNvPr>
          <p:cNvSpPr>
            <a:spLocks noGrp="1"/>
          </p:cNvSpPr>
          <p:nvPr>
            <p:ph sz="quarter" idx="13"/>
          </p:nvPr>
        </p:nvSpPr>
        <p:spPr/>
        <p:txBody>
          <a:bodyPr>
            <a:normAutofit fontScale="25000" lnSpcReduction="20000"/>
          </a:bodyPr>
          <a:lstStyle/>
          <a:p>
            <a:pPr marL="0" indent="0">
              <a:lnSpc>
                <a:spcPct val="120000"/>
              </a:lnSpc>
              <a:spcBef>
                <a:spcPts val="600"/>
              </a:spcBef>
              <a:spcAft>
                <a:spcPts val="600"/>
              </a:spcAft>
              <a:buNone/>
            </a:pPr>
            <a:r>
              <a:rPr lang="sv-SE" sz="5600" b="1" dirty="0">
                <a:solidFill>
                  <a:srgbClr val="1B1B1D"/>
                </a:solidFill>
                <a:effectLst/>
                <a:latin typeface="+mj-lt"/>
                <a:ea typeface="Times New Roman" panose="02020603050405020304" pitchFamily="18" charset="0"/>
                <a:cs typeface="Times New Roman" panose="02020603050405020304" pitchFamily="18" charset="0"/>
              </a:rPr>
              <a:t>Kränkande särbehandling</a:t>
            </a:r>
          </a:p>
          <a:p>
            <a:pPr marL="0" indent="0">
              <a:lnSpc>
                <a:spcPct val="120000"/>
              </a:lnSpc>
              <a:spcBef>
                <a:spcPts val="600"/>
              </a:spcBef>
              <a:spcAft>
                <a:spcPts val="600"/>
              </a:spcAft>
              <a:buNone/>
            </a:pPr>
            <a:r>
              <a:rPr lang="sv-SE" sz="4000" dirty="0">
                <a:solidFill>
                  <a:srgbClr val="1B1B1D"/>
                </a:solidFill>
                <a:effectLst/>
                <a:latin typeface="+mj-lt"/>
                <a:ea typeface="Times New Roman" panose="02020603050405020304" pitchFamily="18" charset="0"/>
                <a:cs typeface="Times New Roman" panose="02020603050405020304" pitchFamily="18" charset="0"/>
              </a:rPr>
              <a:t>Handlingar som riktas mot en eller flera arbetstagare på ett kränkande sätt och som kan leda till ohälsa eller att dessa ställs utanför arbetsplatsens gemenskap. </a:t>
            </a:r>
          </a:p>
          <a:p>
            <a:pPr marL="0" lvl="0" indent="0">
              <a:lnSpc>
                <a:spcPct val="120000"/>
              </a:lnSpc>
              <a:spcBef>
                <a:spcPts val="600"/>
              </a:spcBef>
              <a:spcAft>
                <a:spcPts val="600"/>
              </a:spcAft>
              <a:buNone/>
            </a:pPr>
            <a:r>
              <a:rPr lang="sv-SE" sz="4000" dirty="0">
                <a:solidFill>
                  <a:srgbClr val="1B1B1D"/>
                </a:solidFill>
                <a:latin typeface="+mj-lt"/>
                <a:ea typeface="Times New Roman" panose="02020603050405020304" pitchFamily="18" charset="0"/>
                <a:cs typeface="Times New Roman" panose="02020603050405020304" pitchFamily="18" charset="0"/>
              </a:rPr>
              <a:t>        </a:t>
            </a:r>
            <a:r>
              <a:rPr lang="sv-SE" sz="4000" dirty="0">
                <a:solidFill>
                  <a:srgbClr val="1B1B1D"/>
                </a:solidFill>
                <a:effectLst/>
                <a:latin typeface="+mj-lt"/>
                <a:ea typeface="Times New Roman" panose="02020603050405020304" pitchFamily="18" charset="0"/>
                <a:cs typeface="Times New Roman" panose="02020603050405020304" pitchFamily="18" charset="0"/>
              </a:rPr>
              <a:t>Exempel:</a:t>
            </a:r>
            <a:endParaRPr lang="sv-SE" sz="4000" dirty="0">
              <a:effectLst/>
              <a:latin typeface="+mj-lt"/>
              <a:ea typeface="Garamond" panose="02020404030301010803" pitchFamily="18" charset="0"/>
              <a:cs typeface="Times New Roman" panose="02020603050405020304" pitchFamily="18" charset="0"/>
            </a:endParaRPr>
          </a:p>
          <a:p>
            <a:pPr lvl="1">
              <a:lnSpc>
                <a:spcPct val="120000"/>
              </a:lnSpc>
              <a:spcBef>
                <a:spcPts val="0"/>
              </a:spcBef>
              <a:buSzPts val="1000"/>
              <a:buFont typeface="Wingdings" panose="05000000000000000000" pitchFamily="2" charset="2"/>
              <a:buChar char="Ø"/>
              <a:tabLst>
                <a:tab pos="457200" algn="l"/>
              </a:tabLst>
            </a:pPr>
            <a:r>
              <a:rPr lang="sv-SE" sz="4000" dirty="0">
                <a:solidFill>
                  <a:srgbClr val="1B1B1D"/>
                </a:solidFill>
                <a:effectLst/>
                <a:latin typeface="+mj-lt"/>
                <a:ea typeface="Times New Roman" panose="02020603050405020304" pitchFamily="18" charset="0"/>
                <a:cs typeface="Times New Roman" panose="02020603050405020304" pitchFamily="18" charset="0"/>
              </a:rPr>
              <a:t>Förtal eller nedsvärtning av en anställd/chef eller dess familj.</a:t>
            </a:r>
            <a:endParaRPr lang="sv-SE" sz="4000" dirty="0">
              <a:solidFill>
                <a:srgbClr val="1B1B1D"/>
              </a:solidFill>
              <a:effectLst/>
              <a:latin typeface="+mj-lt"/>
              <a:ea typeface="Garamond" panose="02020404030301010803" pitchFamily="18" charset="0"/>
              <a:cs typeface="Times New Roman" panose="02020603050405020304" pitchFamily="18" charset="0"/>
            </a:endParaRPr>
          </a:p>
          <a:p>
            <a:pPr lvl="1">
              <a:lnSpc>
                <a:spcPct val="120000"/>
              </a:lnSpc>
              <a:spcBef>
                <a:spcPts val="0"/>
              </a:spcBef>
              <a:buSzPts val="1000"/>
              <a:buFont typeface="Wingdings" panose="05000000000000000000" pitchFamily="2" charset="2"/>
              <a:buChar char="Ø"/>
              <a:tabLst>
                <a:tab pos="457200" algn="l"/>
              </a:tabLst>
            </a:pPr>
            <a:r>
              <a:rPr lang="sv-SE" sz="4000" dirty="0">
                <a:solidFill>
                  <a:srgbClr val="1B1B1D"/>
                </a:solidFill>
                <a:effectLst/>
                <a:latin typeface="+mj-lt"/>
                <a:ea typeface="Times New Roman" panose="02020603050405020304" pitchFamily="18" charset="0"/>
                <a:cs typeface="Times New Roman" panose="02020603050405020304" pitchFamily="18" charset="0"/>
              </a:rPr>
              <a:t>Medvetna förolämpningar.</a:t>
            </a:r>
            <a:endParaRPr lang="sv-SE" sz="4000" dirty="0">
              <a:solidFill>
                <a:srgbClr val="1B1B1D"/>
              </a:solidFill>
              <a:effectLst/>
              <a:latin typeface="+mj-lt"/>
              <a:ea typeface="Garamond" panose="02020404030301010803" pitchFamily="18" charset="0"/>
              <a:cs typeface="Times New Roman" panose="02020603050405020304" pitchFamily="18" charset="0"/>
            </a:endParaRPr>
          </a:p>
          <a:p>
            <a:pPr lvl="1">
              <a:lnSpc>
                <a:spcPct val="120000"/>
              </a:lnSpc>
              <a:spcBef>
                <a:spcPts val="0"/>
              </a:spcBef>
              <a:buSzPts val="1000"/>
              <a:buFont typeface="Wingdings" panose="05000000000000000000" pitchFamily="2" charset="2"/>
              <a:buChar char="Ø"/>
              <a:tabLst>
                <a:tab pos="457200" algn="l"/>
              </a:tabLst>
            </a:pPr>
            <a:r>
              <a:rPr lang="sv-SE" sz="4000" dirty="0">
                <a:solidFill>
                  <a:srgbClr val="1B1B1D"/>
                </a:solidFill>
                <a:effectLst/>
                <a:latin typeface="+mj-lt"/>
                <a:ea typeface="Times New Roman" panose="02020603050405020304" pitchFamily="18" charset="0"/>
                <a:cs typeface="Times New Roman" panose="02020603050405020304" pitchFamily="18" charset="0"/>
              </a:rPr>
              <a:t>Överkritiskt bemötande eller ett negativt förhållningssätt.</a:t>
            </a:r>
            <a:endParaRPr lang="sv-SE" sz="4000" dirty="0">
              <a:solidFill>
                <a:srgbClr val="1B1B1D"/>
              </a:solidFill>
              <a:effectLst/>
              <a:latin typeface="+mj-lt"/>
              <a:ea typeface="Garamond" panose="02020404030301010803" pitchFamily="18" charset="0"/>
              <a:cs typeface="Times New Roman" panose="02020603050405020304" pitchFamily="18" charset="0"/>
            </a:endParaRPr>
          </a:p>
          <a:p>
            <a:pPr lvl="1">
              <a:lnSpc>
                <a:spcPct val="120000"/>
              </a:lnSpc>
              <a:spcBef>
                <a:spcPts val="0"/>
              </a:spcBef>
              <a:buSzPts val="1000"/>
              <a:buFont typeface="Wingdings" panose="05000000000000000000" pitchFamily="2" charset="2"/>
              <a:buChar char="Ø"/>
              <a:tabLst>
                <a:tab pos="457200" algn="l"/>
              </a:tabLst>
            </a:pPr>
            <a:r>
              <a:rPr lang="sv-SE" sz="4000" dirty="0">
                <a:solidFill>
                  <a:srgbClr val="1B1B1D"/>
                </a:solidFill>
                <a:effectLst/>
                <a:latin typeface="+mj-lt"/>
                <a:ea typeface="Times New Roman" panose="02020603050405020304" pitchFamily="18" charset="0"/>
                <a:cs typeface="Times New Roman" panose="02020603050405020304" pitchFamily="18" charset="0"/>
              </a:rPr>
              <a:t>Förlöjligande, hån.</a:t>
            </a:r>
            <a:endParaRPr lang="sv-SE" sz="4000" dirty="0">
              <a:solidFill>
                <a:srgbClr val="1B1B1D"/>
              </a:solidFill>
              <a:effectLst/>
              <a:latin typeface="+mj-lt"/>
              <a:ea typeface="Garamond" panose="02020404030301010803" pitchFamily="18" charset="0"/>
              <a:cs typeface="Times New Roman" panose="02020603050405020304" pitchFamily="18" charset="0"/>
            </a:endParaRPr>
          </a:p>
          <a:p>
            <a:pPr lvl="1">
              <a:lnSpc>
                <a:spcPct val="120000"/>
              </a:lnSpc>
              <a:spcBef>
                <a:spcPts val="0"/>
              </a:spcBef>
              <a:buSzPts val="1000"/>
              <a:buFont typeface="Wingdings" panose="05000000000000000000" pitchFamily="2" charset="2"/>
              <a:buChar char="Ø"/>
              <a:tabLst>
                <a:tab pos="457200" algn="l"/>
              </a:tabLst>
            </a:pPr>
            <a:r>
              <a:rPr lang="sv-SE" sz="4000" dirty="0">
                <a:solidFill>
                  <a:srgbClr val="1B1B1D"/>
                </a:solidFill>
                <a:effectLst/>
                <a:latin typeface="+mj-lt"/>
                <a:ea typeface="Times New Roman" panose="02020603050405020304" pitchFamily="18" charset="0"/>
                <a:cs typeface="Times New Roman" panose="02020603050405020304" pitchFamily="18" charset="0"/>
              </a:rPr>
              <a:t>Omotiverad fråntagande av/eller förändring av arbetsuppgifter.</a:t>
            </a:r>
            <a:endParaRPr lang="sv-SE" sz="4000" dirty="0">
              <a:solidFill>
                <a:srgbClr val="1B1B1D"/>
              </a:solidFill>
              <a:effectLst/>
              <a:latin typeface="+mj-lt"/>
              <a:ea typeface="Garamond" panose="02020404030301010803" pitchFamily="18" charset="0"/>
              <a:cs typeface="Times New Roman" panose="02020603050405020304" pitchFamily="18" charset="0"/>
            </a:endParaRPr>
          </a:p>
          <a:p>
            <a:pPr lvl="1">
              <a:lnSpc>
                <a:spcPct val="120000"/>
              </a:lnSpc>
              <a:spcBef>
                <a:spcPts val="0"/>
              </a:spcBef>
              <a:buSzPts val="1000"/>
              <a:buFont typeface="Wingdings" panose="05000000000000000000" pitchFamily="2" charset="2"/>
              <a:buChar char="Ø"/>
              <a:tabLst>
                <a:tab pos="457200" algn="l"/>
              </a:tabLst>
            </a:pPr>
            <a:r>
              <a:rPr lang="sv-SE" sz="4000" dirty="0">
                <a:solidFill>
                  <a:srgbClr val="1B1B1D"/>
                </a:solidFill>
                <a:effectLst/>
                <a:latin typeface="+mj-lt"/>
                <a:ea typeface="Times New Roman" panose="02020603050405020304" pitchFamily="18" charset="0"/>
                <a:cs typeface="Times New Roman" panose="02020603050405020304" pitchFamily="18" charset="0"/>
              </a:rPr>
              <a:t>Medvetet försvåra utförande av arbetet.</a:t>
            </a:r>
            <a:endParaRPr lang="sv-SE" sz="4000" dirty="0">
              <a:solidFill>
                <a:srgbClr val="1B1B1D"/>
              </a:solidFill>
              <a:effectLst/>
              <a:latin typeface="+mj-lt"/>
              <a:ea typeface="Garamond" panose="02020404030301010803" pitchFamily="18" charset="0"/>
              <a:cs typeface="Times New Roman" panose="02020603050405020304" pitchFamily="18" charset="0"/>
            </a:endParaRPr>
          </a:p>
          <a:p>
            <a:pPr lvl="1">
              <a:lnSpc>
                <a:spcPct val="120000"/>
              </a:lnSpc>
              <a:spcBef>
                <a:spcPts val="0"/>
              </a:spcBef>
              <a:buSzPts val="1000"/>
              <a:buFont typeface="Wingdings" panose="05000000000000000000" pitchFamily="2" charset="2"/>
              <a:buChar char="Ø"/>
              <a:tabLst>
                <a:tab pos="457200" algn="l"/>
              </a:tabLst>
            </a:pPr>
            <a:r>
              <a:rPr lang="sv-SE" sz="4000" dirty="0">
                <a:solidFill>
                  <a:srgbClr val="1B1B1D"/>
                </a:solidFill>
                <a:effectLst/>
                <a:latin typeface="+mj-lt"/>
                <a:ea typeface="Times New Roman" panose="02020603050405020304" pitchFamily="18" charset="0"/>
                <a:cs typeface="Times New Roman" panose="02020603050405020304" pitchFamily="18" charset="0"/>
              </a:rPr>
              <a:t>Medvetet kontrollera medarbetare/chef utan dess vetskap.</a:t>
            </a:r>
            <a:endParaRPr lang="sv-SE" sz="4000" dirty="0">
              <a:solidFill>
                <a:srgbClr val="1B1B1D"/>
              </a:solidFill>
              <a:effectLst/>
              <a:latin typeface="+mj-lt"/>
              <a:ea typeface="Garamond" panose="02020404030301010803" pitchFamily="18" charset="0"/>
              <a:cs typeface="Times New Roman" panose="02020603050405020304" pitchFamily="18" charset="0"/>
            </a:endParaRPr>
          </a:p>
          <a:p>
            <a:pPr lvl="1">
              <a:lnSpc>
                <a:spcPct val="120000"/>
              </a:lnSpc>
              <a:spcBef>
                <a:spcPts val="0"/>
              </a:spcBef>
              <a:buSzPts val="1000"/>
              <a:buFont typeface="Wingdings" panose="05000000000000000000" pitchFamily="2" charset="2"/>
              <a:buChar char="Ø"/>
              <a:tabLst>
                <a:tab pos="457200" algn="l"/>
              </a:tabLst>
            </a:pPr>
            <a:r>
              <a:rPr lang="sv-SE" sz="4000" dirty="0">
                <a:solidFill>
                  <a:srgbClr val="1B1B1D"/>
                </a:solidFill>
                <a:effectLst/>
                <a:latin typeface="+mj-lt"/>
                <a:ea typeface="Times New Roman" panose="02020603050405020304" pitchFamily="18" charset="0"/>
                <a:cs typeface="Times New Roman" panose="02020603050405020304" pitchFamily="18" charset="0"/>
              </a:rPr>
              <a:t>Överdriven kontroll.</a:t>
            </a:r>
            <a:endParaRPr lang="sv-SE" sz="4000" dirty="0">
              <a:solidFill>
                <a:srgbClr val="1B1B1D"/>
              </a:solidFill>
              <a:effectLst/>
              <a:latin typeface="+mj-lt"/>
              <a:ea typeface="Garamond" panose="02020404030301010803" pitchFamily="18" charset="0"/>
              <a:cs typeface="Times New Roman" panose="02020603050405020304" pitchFamily="18" charset="0"/>
            </a:endParaRPr>
          </a:p>
          <a:p>
            <a:pPr lvl="1">
              <a:lnSpc>
                <a:spcPct val="120000"/>
              </a:lnSpc>
              <a:spcBef>
                <a:spcPts val="0"/>
              </a:spcBef>
              <a:buSzPts val="1000"/>
              <a:buFont typeface="Wingdings" panose="05000000000000000000" pitchFamily="2" charset="2"/>
              <a:buChar char="Ø"/>
              <a:tabLst>
                <a:tab pos="457200" algn="l"/>
              </a:tabLst>
            </a:pPr>
            <a:r>
              <a:rPr lang="sv-SE" sz="4000" dirty="0">
                <a:solidFill>
                  <a:srgbClr val="1B1B1D"/>
                </a:solidFill>
                <a:effectLst/>
                <a:latin typeface="+mj-lt"/>
                <a:ea typeface="Times New Roman" panose="02020603050405020304" pitchFamily="18" charset="0"/>
                <a:cs typeface="Times New Roman" panose="02020603050405020304" pitchFamily="18" charset="0"/>
              </a:rPr>
              <a:t>Utfrysning eller undanhållande av information.</a:t>
            </a:r>
            <a:endParaRPr lang="sv-SE" sz="4000" dirty="0">
              <a:solidFill>
                <a:srgbClr val="1B1B1D"/>
              </a:solidFill>
              <a:effectLst/>
              <a:latin typeface="+mj-lt"/>
              <a:ea typeface="Garamond" panose="02020404030301010803" pitchFamily="18" charset="0"/>
              <a:cs typeface="Times New Roman" panose="02020603050405020304" pitchFamily="18" charset="0"/>
            </a:endParaRPr>
          </a:p>
          <a:p>
            <a:pPr lvl="1">
              <a:lnSpc>
                <a:spcPct val="120000"/>
              </a:lnSpc>
              <a:spcBef>
                <a:spcPts val="0"/>
              </a:spcBef>
              <a:buSzPts val="1000"/>
              <a:buFont typeface="Wingdings" panose="05000000000000000000" pitchFamily="2" charset="2"/>
              <a:buChar char="Ø"/>
              <a:tabLst>
                <a:tab pos="457200" algn="l"/>
              </a:tabLst>
            </a:pPr>
            <a:r>
              <a:rPr lang="sv-SE" sz="4000" dirty="0">
                <a:solidFill>
                  <a:srgbClr val="1B1B1D"/>
                </a:solidFill>
                <a:effectLst/>
                <a:latin typeface="+mj-lt"/>
                <a:ea typeface="Times New Roman" panose="02020603050405020304" pitchFamily="18" charset="0"/>
                <a:cs typeface="Times New Roman" panose="02020603050405020304" pitchFamily="18" charset="0"/>
              </a:rPr>
              <a:t>Kränkning via mejl, sms och sociala medier.</a:t>
            </a:r>
          </a:p>
          <a:p>
            <a:pPr lvl="1">
              <a:lnSpc>
                <a:spcPct val="120000"/>
              </a:lnSpc>
              <a:spcBef>
                <a:spcPts val="0"/>
              </a:spcBef>
              <a:buSzPts val="1000"/>
              <a:buFont typeface="Wingdings" panose="05000000000000000000" pitchFamily="2" charset="2"/>
              <a:buChar char="Ø"/>
              <a:tabLst>
                <a:tab pos="457200" algn="l"/>
              </a:tabLst>
            </a:pPr>
            <a:r>
              <a:rPr lang="sv-SE" sz="4000" dirty="0">
                <a:solidFill>
                  <a:srgbClr val="1B1B1D"/>
                </a:solidFill>
                <a:effectLst/>
                <a:latin typeface="+mj-lt"/>
                <a:ea typeface="Times New Roman" panose="02020603050405020304" pitchFamily="18" charset="0"/>
                <a:cs typeface="Times New Roman" panose="02020603050405020304" pitchFamily="18" charset="0"/>
              </a:rPr>
              <a:t>Social utstötning, mobbning.</a:t>
            </a:r>
            <a:endParaRPr lang="sv-SE" sz="4000" dirty="0">
              <a:solidFill>
                <a:srgbClr val="1B1B1D"/>
              </a:solidFill>
              <a:effectLst/>
              <a:latin typeface="+mj-lt"/>
              <a:ea typeface="Garamond" panose="02020404030301010803" pitchFamily="18" charset="0"/>
              <a:cs typeface="Times New Roman" panose="02020603050405020304" pitchFamily="18" charset="0"/>
            </a:endParaRPr>
          </a:p>
          <a:p>
            <a:pPr marL="0" indent="0">
              <a:lnSpc>
                <a:spcPct val="120000"/>
              </a:lnSpc>
              <a:buNone/>
            </a:pPr>
            <a:r>
              <a:rPr lang="sv-SE" sz="5600" b="1" dirty="0">
                <a:solidFill>
                  <a:srgbClr val="1B1B1D"/>
                </a:solidFill>
                <a:effectLst/>
                <a:ea typeface="Times New Roman" panose="02020603050405020304" pitchFamily="18" charset="0"/>
                <a:cs typeface="Times New Roman" panose="02020603050405020304" pitchFamily="18" charset="0"/>
              </a:rPr>
              <a:t>Mobbning</a:t>
            </a:r>
            <a:br>
              <a:rPr lang="sv-SE" sz="5600" b="1" dirty="0">
                <a:solidFill>
                  <a:srgbClr val="1B1B1D"/>
                </a:solidFill>
                <a:effectLst/>
                <a:ea typeface="Times New Roman" panose="02020603050405020304" pitchFamily="18" charset="0"/>
                <a:cs typeface="Times New Roman" panose="02020603050405020304" pitchFamily="18" charset="0"/>
              </a:rPr>
            </a:br>
            <a:br>
              <a:rPr lang="sv-SE" sz="5600" b="1" dirty="0">
                <a:solidFill>
                  <a:srgbClr val="1B1B1D"/>
                </a:solidFill>
                <a:effectLst/>
                <a:ea typeface="Times New Roman" panose="02020603050405020304" pitchFamily="18" charset="0"/>
                <a:cs typeface="Times New Roman" panose="02020603050405020304" pitchFamily="18" charset="0"/>
              </a:rPr>
            </a:br>
            <a:r>
              <a:rPr lang="sv-SE" sz="4000" dirty="0">
                <a:solidFill>
                  <a:srgbClr val="000000"/>
                </a:solidFill>
                <a:effectLst/>
                <a:ea typeface="Garamond" panose="02020404030301010803" pitchFamily="18" charset="0"/>
                <a:cs typeface="Times New Roman" panose="02020603050405020304" pitchFamily="18" charset="0"/>
              </a:rPr>
              <a:t>Återkommande negativa handlingar över en tidsperiod (oftast minst ett halvår) riktade mot enskilda eller en grupp. I definitionen ingår också att det råder en obalans i makt mellan förövare och offer och att handlingarna leder till att offret ställs utanför den sociala gemenskapen</a:t>
            </a:r>
            <a:r>
              <a:rPr lang="sv-SE" sz="2400" dirty="0">
                <a:solidFill>
                  <a:srgbClr val="000000"/>
                </a:solidFill>
                <a:effectLst/>
                <a:ea typeface="Garamond" panose="02020404030301010803" pitchFamily="18" charset="0"/>
                <a:cs typeface="Times New Roman" panose="02020603050405020304" pitchFamily="18" charset="0"/>
              </a:rPr>
              <a:t>. </a:t>
            </a:r>
            <a:endParaRPr lang="sv-SE" sz="2400" dirty="0">
              <a:effectLst/>
              <a:ea typeface="Garamond" panose="02020404030301010803" pitchFamily="18" charset="0"/>
              <a:cs typeface="Times New Roman" panose="02020603050405020304" pitchFamily="18" charset="0"/>
            </a:endParaRPr>
          </a:p>
          <a:p>
            <a:endParaRPr lang="sv-SE" dirty="0"/>
          </a:p>
        </p:txBody>
      </p:sp>
      <p:sp>
        <p:nvSpPr>
          <p:cNvPr id="5" name="Platshållare för innehåll 4">
            <a:extLst>
              <a:ext uri="{FF2B5EF4-FFF2-40B4-BE49-F238E27FC236}">
                <a16:creationId xmlns:a16="http://schemas.microsoft.com/office/drawing/2014/main" id="{81467C85-0642-55AB-679C-FE28FC49ABD0}"/>
              </a:ext>
            </a:extLst>
          </p:cNvPr>
          <p:cNvSpPr>
            <a:spLocks noGrp="1"/>
          </p:cNvSpPr>
          <p:nvPr>
            <p:ph sz="quarter" idx="14"/>
          </p:nvPr>
        </p:nvSpPr>
        <p:spPr/>
        <p:txBody>
          <a:bodyPr>
            <a:normAutofit fontScale="25000" lnSpcReduction="20000"/>
          </a:bodyPr>
          <a:lstStyle/>
          <a:p>
            <a:pPr marL="0" indent="0">
              <a:lnSpc>
                <a:spcPct val="120000"/>
              </a:lnSpc>
              <a:buNone/>
            </a:pPr>
            <a:r>
              <a:rPr lang="sv-SE" sz="1800" b="1" dirty="0">
                <a:solidFill>
                  <a:srgbClr val="1B1B1D"/>
                </a:solidFill>
                <a:effectLst/>
                <a:latin typeface="Arial" panose="020B0604020202020204" pitchFamily="34" charset="0"/>
                <a:ea typeface="Times New Roman" panose="02020603050405020304" pitchFamily="18" charset="0"/>
                <a:cs typeface="Times New Roman" panose="02020603050405020304" pitchFamily="18" charset="0"/>
              </a:rPr>
              <a:t> </a:t>
            </a:r>
            <a:r>
              <a:rPr lang="sv-SE" sz="5600" b="1" dirty="0">
                <a:solidFill>
                  <a:srgbClr val="1B1B1D"/>
                </a:solidFill>
                <a:effectLst/>
                <a:latin typeface="Arial" panose="020B0604020202020204" pitchFamily="34" charset="0"/>
                <a:ea typeface="Times New Roman" panose="02020603050405020304" pitchFamily="18" charset="0"/>
                <a:cs typeface="Times New Roman" panose="02020603050405020304" pitchFamily="18" charset="0"/>
              </a:rPr>
              <a:t>Trakasserier</a:t>
            </a:r>
            <a:br>
              <a:rPr lang="sv-SE" sz="5600" b="1" dirty="0">
                <a:solidFill>
                  <a:srgbClr val="1B1B1D"/>
                </a:solidFill>
                <a:effectLst/>
                <a:latin typeface="Arial" panose="020B0604020202020204" pitchFamily="34" charset="0"/>
                <a:ea typeface="Times New Roman" panose="02020603050405020304" pitchFamily="18" charset="0"/>
                <a:cs typeface="Times New Roman" panose="02020603050405020304" pitchFamily="18" charset="0"/>
              </a:rPr>
            </a:br>
            <a:br>
              <a:rPr lang="sv-SE" sz="5600" b="1" dirty="0">
                <a:solidFill>
                  <a:srgbClr val="1B1B1D"/>
                </a:solidFill>
                <a:effectLst/>
                <a:latin typeface="Arial" panose="020B0604020202020204" pitchFamily="34" charset="0"/>
                <a:ea typeface="Times New Roman" panose="02020603050405020304" pitchFamily="18" charset="0"/>
                <a:cs typeface="Times New Roman" panose="02020603050405020304" pitchFamily="18" charset="0"/>
              </a:rPr>
            </a:br>
            <a:r>
              <a:rPr lang="sv-SE" sz="4000" dirty="0">
                <a:solidFill>
                  <a:srgbClr val="1B1B1D"/>
                </a:solidFill>
                <a:effectLst/>
                <a:latin typeface="Arial" panose="020B0604020202020204" pitchFamily="34" charset="0"/>
                <a:ea typeface="Times New Roman" panose="02020603050405020304" pitchFamily="18" charset="0"/>
                <a:cs typeface="Times New Roman" panose="02020603050405020304" pitchFamily="18" charset="0"/>
              </a:rPr>
              <a:t>Ett uppträdande som kränker någons värdighet (känna sig förolämpad, hotad, kränkt eller illa behandlad) utifrån tillhörighet och som har samband med någon av diskrimineringsgrunderna kön, könsöverskridande identitet eller uttryck, etnisk tillhörighet, religion eller annan trosuppfattning, funktionsnedsättning, sexuell läggning eller ålder. </a:t>
            </a:r>
            <a:endParaRPr lang="sv-SE" sz="4000" dirty="0">
              <a:effectLst/>
              <a:latin typeface="Garamond" panose="02020404030301010803" pitchFamily="18" charset="0"/>
              <a:ea typeface="Garamond" panose="02020404030301010803" pitchFamily="18" charset="0"/>
              <a:cs typeface="Times New Roman" panose="02020603050405020304" pitchFamily="18" charset="0"/>
            </a:endParaRPr>
          </a:p>
          <a:p>
            <a:pPr marL="0" indent="0">
              <a:lnSpc>
                <a:spcPct val="120000"/>
              </a:lnSpc>
              <a:buNone/>
            </a:pPr>
            <a:r>
              <a:rPr lang="sv-SE" sz="5600" b="1" dirty="0">
                <a:solidFill>
                  <a:srgbClr val="1B1B1D"/>
                </a:solidFill>
                <a:effectLst/>
                <a:latin typeface="Arial" panose="020B0604020202020204" pitchFamily="34" charset="0"/>
                <a:ea typeface="Times New Roman" panose="02020603050405020304" pitchFamily="18" charset="0"/>
                <a:cs typeface="Times New Roman" panose="02020603050405020304" pitchFamily="18" charset="0"/>
              </a:rPr>
              <a:t>Sexuella trakasserier</a:t>
            </a:r>
          </a:p>
          <a:p>
            <a:pPr marL="0" indent="0">
              <a:lnSpc>
                <a:spcPct val="120000"/>
              </a:lnSpc>
              <a:buNone/>
            </a:pPr>
            <a:r>
              <a:rPr lang="sv-SE" sz="4000" dirty="0">
                <a:solidFill>
                  <a:srgbClr val="1B1B1D"/>
                </a:solidFill>
                <a:effectLst/>
                <a:latin typeface="Arial" panose="020B0604020202020204" pitchFamily="34" charset="0"/>
                <a:ea typeface="Times New Roman" panose="02020603050405020304" pitchFamily="18" charset="0"/>
                <a:cs typeface="Times New Roman" panose="02020603050405020304" pitchFamily="18" charset="0"/>
              </a:rPr>
              <a:t>Ett uppträdande av sexuell natur som kränker någons värdighet och /eller personliga integritet genom verbalt, icke verbalt eller fysiskt agerande.</a:t>
            </a:r>
          </a:p>
          <a:p>
            <a:pPr marL="0" indent="0">
              <a:lnSpc>
                <a:spcPct val="120000"/>
              </a:lnSpc>
              <a:buNone/>
            </a:pPr>
            <a:r>
              <a:rPr lang="sv-SE" sz="4000" dirty="0">
                <a:solidFill>
                  <a:srgbClr val="1B1B1D"/>
                </a:solidFill>
                <a:effectLst/>
                <a:latin typeface="Arial" panose="020B0604020202020204" pitchFamily="34" charset="0"/>
                <a:ea typeface="Times New Roman" panose="02020603050405020304" pitchFamily="18" charset="0"/>
                <a:cs typeface="Times New Roman" panose="02020603050405020304" pitchFamily="18" charset="0"/>
              </a:rPr>
              <a:t>Det kan t.ex. handla om skämt, ovälkomna kommentarer eller komplimanger, närgångna blickar och inbjudningar, anspelningar eller ovälkommen beröring. Det är den som är utsatt som avgör om beteendet är ovälkommet eller inte.</a:t>
            </a:r>
            <a:endParaRPr lang="sv-SE" sz="4000" dirty="0">
              <a:effectLst/>
              <a:latin typeface="Garamond" panose="02020404030301010803" pitchFamily="18" charset="0"/>
              <a:ea typeface="Garamond" panose="02020404030301010803" pitchFamily="18" charset="0"/>
              <a:cs typeface="Times New Roman" panose="02020603050405020304" pitchFamily="18" charset="0"/>
            </a:endParaRPr>
          </a:p>
          <a:p>
            <a:pPr marL="0" indent="0">
              <a:lnSpc>
                <a:spcPct val="120000"/>
              </a:lnSpc>
              <a:buNone/>
            </a:pPr>
            <a:r>
              <a:rPr lang="sv-SE" sz="5600" b="1" dirty="0">
                <a:solidFill>
                  <a:srgbClr val="1B1B1D"/>
                </a:solidFill>
                <a:effectLst/>
                <a:latin typeface="Arial" panose="020B0604020202020204" pitchFamily="34" charset="0"/>
                <a:ea typeface="Times New Roman" panose="02020603050405020304" pitchFamily="18" charset="0"/>
                <a:cs typeface="Times New Roman" panose="02020603050405020304" pitchFamily="18" charset="0"/>
              </a:rPr>
              <a:t>Repressalier</a:t>
            </a:r>
          </a:p>
          <a:p>
            <a:pPr marL="0" indent="0">
              <a:lnSpc>
                <a:spcPct val="120000"/>
              </a:lnSpc>
              <a:buNone/>
            </a:pPr>
            <a:r>
              <a:rPr lang="sv-SE"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Repressalier innebär att någon blir utsatt för någon form av bestraffning eller dålig behandling, som en reaktion på att hen har påtalat eller anmält diskriminering. </a:t>
            </a:r>
          </a:p>
          <a:p>
            <a:pPr marL="0" indent="0">
              <a:lnSpc>
                <a:spcPct val="120000"/>
              </a:lnSpc>
              <a:buNone/>
            </a:pPr>
            <a:r>
              <a:rPr lang="sv-SE"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Exempel på repressalier är handlingar eller uttalanden som medför skada eller obehag för någon som anmält eller påtalat diskriminering. Det kan också vara handlingar som försämrar hens villkor eller förhållanden på arbetsplatsen.</a:t>
            </a:r>
            <a:endParaRPr lang="sv-SE" sz="4000" dirty="0">
              <a:effectLst/>
              <a:latin typeface="Garamond" panose="02020404030301010803" pitchFamily="18" charset="0"/>
              <a:ea typeface="Garamond" panose="02020404030301010803" pitchFamily="18" charset="0"/>
              <a:cs typeface="Times New Roman" panose="02020603050405020304" pitchFamily="18" charset="0"/>
            </a:endParaRPr>
          </a:p>
          <a:p>
            <a:pPr marL="0" indent="0">
              <a:lnSpc>
                <a:spcPct val="120000"/>
              </a:lnSpc>
              <a:buNone/>
            </a:pPr>
            <a:r>
              <a:rPr lang="sv-SE" sz="3100" b="1" dirty="0">
                <a:solidFill>
                  <a:srgbClr val="1B1B1D"/>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sv-SE" sz="3100" dirty="0">
              <a:effectLst/>
              <a:latin typeface="Garamond" panose="02020404030301010803" pitchFamily="18" charset="0"/>
              <a:ea typeface="Garamond" panose="02020404030301010803" pitchFamily="18" charset="0"/>
              <a:cs typeface="Times New Roman" panose="02020603050405020304" pitchFamily="18" charset="0"/>
            </a:endParaRPr>
          </a:p>
          <a:p>
            <a:endParaRPr lang="sv-SE" dirty="0"/>
          </a:p>
        </p:txBody>
      </p:sp>
    </p:spTree>
    <p:extLst>
      <p:ext uri="{BB962C8B-B14F-4D97-AF65-F5344CB8AC3E}">
        <p14:creationId xmlns:p14="http://schemas.microsoft.com/office/powerpoint/2010/main" val="345629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1" end="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
                                            <p:txEl>
                                              <p:pRg st="4" end="4"/>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
                                            <p:txEl>
                                              <p:pRg st="5" end="5"/>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
                                            <p:txEl>
                                              <p:pRg st="6" end="6"/>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24C6E6-56CF-E467-60F7-4DE7F3EA160D}"/>
              </a:ext>
            </a:extLst>
          </p:cNvPr>
          <p:cNvSpPr>
            <a:spLocks noGrp="1"/>
          </p:cNvSpPr>
          <p:nvPr>
            <p:ph type="title"/>
          </p:nvPr>
        </p:nvSpPr>
        <p:spPr/>
        <p:txBody>
          <a:bodyPr/>
          <a:lstStyle/>
          <a:p>
            <a:r>
              <a:rPr lang="sv-SE" dirty="0"/>
              <a:t>Alla har ett ansvar</a:t>
            </a:r>
          </a:p>
        </p:txBody>
      </p:sp>
      <p:sp>
        <p:nvSpPr>
          <p:cNvPr id="3" name="Platshållare för innehåll 2">
            <a:extLst>
              <a:ext uri="{FF2B5EF4-FFF2-40B4-BE49-F238E27FC236}">
                <a16:creationId xmlns:a16="http://schemas.microsoft.com/office/drawing/2014/main" id="{9EE12D8D-D04F-B954-7284-77DC28976DEB}"/>
              </a:ext>
            </a:extLst>
          </p:cNvPr>
          <p:cNvSpPr>
            <a:spLocks noGrp="1"/>
          </p:cNvSpPr>
          <p:nvPr>
            <p:ph sz="quarter" idx="13"/>
          </p:nvPr>
        </p:nvSpPr>
        <p:spPr/>
        <p:txBody>
          <a:bodyPr>
            <a:normAutofit/>
          </a:bodyPr>
          <a:lstStyle/>
          <a:p>
            <a:pPr marL="0" indent="0">
              <a:lnSpc>
                <a:spcPct val="115000"/>
              </a:lnSpc>
              <a:spcAft>
                <a:spcPts val="1000"/>
              </a:spcAft>
              <a:buNone/>
            </a:pPr>
            <a:r>
              <a:rPr lang="sv-SE" sz="1400" b="1" dirty="0">
                <a:solidFill>
                  <a:srgbClr val="1B1B1D"/>
                </a:solidFill>
                <a:effectLst/>
                <a:latin typeface="Arial" panose="020B0604020202020204" pitchFamily="34" charset="0"/>
                <a:ea typeface="Times New Roman" panose="02020603050405020304" pitchFamily="18" charset="0"/>
                <a:cs typeface="Times New Roman" panose="02020603050405020304" pitchFamily="18" charset="0"/>
              </a:rPr>
              <a:t>Medarbetarens ansvar</a:t>
            </a:r>
            <a:endParaRPr lang="sv-SE" sz="1400" dirty="0">
              <a:effectLst/>
              <a:latin typeface="Garamond" panose="02020404030301010803" pitchFamily="18" charset="0"/>
              <a:ea typeface="Garamond" panose="02020404030301010803" pitchFamily="18" charset="0"/>
              <a:cs typeface="Times New Roman" panose="02020603050405020304" pitchFamily="18" charset="0"/>
            </a:endParaRPr>
          </a:p>
          <a:p>
            <a:pPr lvl="1">
              <a:lnSpc>
                <a:spcPct val="120000"/>
              </a:lnSpc>
              <a:spcBef>
                <a:spcPts val="0"/>
              </a:spcBef>
              <a:spcAft>
                <a:spcPts val="1000"/>
              </a:spcAft>
            </a:pPr>
            <a:r>
              <a:rPr lang="sv-SE" sz="1400" dirty="0">
                <a:solidFill>
                  <a:srgbClr val="1B1B1D"/>
                </a:solidFill>
                <a:effectLst/>
                <a:ea typeface="Times New Roman" panose="02020603050405020304" pitchFamily="18" charset="0"/>
                <a:cs typeface="Times New Roman" panose="02020603050405020304" pitchFamily="18" charset="0"/>
              </a:rPr>
              <a:t>Om du som medarbetare blir utsatt för kränkande särbehandling, mobbning, trakasserier, sexuella trakasserier eller repressalier ska du säga ifrån och markera att du inte accepterar beteendet. </a:t>
            </a:r>
          </a:p>
          <a:p>
            <a:pPr lvl="1">
              <a:lnSpc>
                <a:spcPct val="120000"/>
              </a:lnSpc>
              <a:spcBef>
                <a:spcPts val="0"/>
              </a:spcBef>
            </a:pPr>
            <a:r>
              <a:rPr lang="sv-SE" sz="1400" dirty="0">
                <a:effectLst/>
                <a:ea typeface="Garamond" panose="02020404030301010803" pitchFamily="18" charset="0"/>
                <a:cs typeface="Times New Roman" panose="02020603050405020304" pitchFamily="18" charset="0"/>
              </a:rPr>
              <a:t>Det är du som är utsatt som avgör vad du upplever som kränkande och vad som inte är acceptabelt. </a:t>
            </a:r>
          </a:p>
          <a:p>
            <a:pPr lvl="1">
              <a:lnSpc>
                <a:spcPct val="120000"/>
              </a:lnSpc>
              <a:spcBef>
                <a:spcPts val="0"/>
              </a:spcBef>
            </a:pPr>
            <a:endParaRPr lang="sv-SE" sz="1400" dirty="0">
              <a:ea typeface="Garamond" panose="02020404030301010803" pitchFamily="18" charset="0"/>
              <a:cs typeface="Times New Roman" panose="02020603050405020304" pitchFamily="18" charset="0"/>
            </a:endParaRPr>
          </a:p>
          <a:p>
            <a:pPr lvl="1">
              <a:lnSpc>
                <a:spcPct val="120000"/>
              </a:lnSpc>
              <a:spcBef>
                <a:spcPts val="0"/>
              </a:spcBef>
            </a:pPr>
            <a:r>
              <a:rPr lang="sv-SE" sz="1400" dirty="0">
                <a:effectLst/>
                <a:ea typeface="Garamond" panose="02020404030301010803" pitchFamily="18" charset="0"/>
                <a:cs typeface="Times New Roman" panose="02020603050405020304" pitchFamily="18" charset="0"/>
              </a:rPr>
              <a:t>Om du upplever att du blir kränkt är det viktigt att du dokumenterar händelseförloppet med sakliga och konkreta beskrivningar. Ange datum, klockslag, plats, eventuella vittnen och vilka följder som kränkningen orsakade.</a:t>
            </a:r>
          </a:p>
          <a:p>
            <a:pPr lvl="1">
              <a:lnSpc>
                <a:spcPct val="120000"/>
              </a:lnSpc>
              <a:spcBef>
                <a:spcPts val="0"/>
              </a:spcBef>
            </a:pPr>
            <a:endParaRPr lang="sv-SE" sz="1400" dirty="0">
              <a:effectLst/>
              <a:ea typeface="Garamond" panose="02020404030301010803" pitchFamily="18" charset="0"/>
              <a:cs typeface="Times New Roman" panose="02020603050405020304" pitchFamily="18" charset="0"/>
            </a:endParaRPr>
          </a:p>
          <a:p>
            <a:pPr lvl="1">
              <a:lnSpc>
                <a:spcPct val="120000"/>
              </a:lnSpc>
              <a:spcBef>
                <a:spcPts val="0"/>
              </a:spcBef>
            </a:pPr>
            <a:r>
              <a:rPr lang="sv-SE" sz="1400" dirty="0">
                <a:ea typeface="Garamond" panose="02020404030301010803" pitchFamily="18" charset="0"/>
                <a:cs typeface="Times New Roman" panose="02020603050405020304" pitchFamily="18" charset="0"/>
              </a:rPr>
              <a:t>Om kränkningen inte upphör ska du enligt rutin anmäla händelsen.</a:t>
            </a:r>
            <a:r>
              <a:rPr lang="sv-SE" sz="1400" dirty="0">
                <a:effectLst/>
                <a:ea typeface="Garamond" panose="02020404030301010803" pitchFamily="18" charset="0"/>
                <a:cs typeface="Times New Roman" panose="02020603050405020304" pitchFamily="18" charset="0"/>
              </a:rPr>
              <a:t> </a:t>
            </a:r>
          </a:p>
          <a:p>
            <a:pPr marL="0" indent="0">
              <a:lnSpc>
                <a:spcPct val="115000"/>
              </a:lnSpc>
              <a:spcAft>
                <a:spcPts val="1000"/>
              </a:spcAft>
              <a:buNone/>
            </a:pPr>
            <a:r>
              <a:rPr lang="sv-SE" sz="1400" b="1" dirty="0">
                <a:solidFill>
                  <a:srgbClr val="1B1B1D"/>
                </a:solidFill>
                <a:effectLst/>
                <a:ea typeface="Times New Roman" panose="02020603050405020304" pitchFamily="18" charset="0"/>
                <a:cs typeface="Times New Roman" panose="02020603050405020304" pitchFamily="18" charset="0"/>
              </a:rPr>
              <a:t>Chefens ansvar </a:t>
            </a:r>
            <a:endParaRPr lang="sv-SE" sz="1400" dirty="0">
              <a:effectLst/>
              <a:ea typeface="Garamond" panose="02020404030301010803" pitchFamily="18" charset="0"/>
              <a:cs typeface="Times New Roman" panose="02020603050405020304" pitchFamily="18" charset="0"/>
            </a:endParaRPr>
          </a:p>
          <a:p>
            <a:pPr lvl="1">
              <a:lnSpc>
                <a:spcPct val="115000"/>
              </a:lnSpc>
              <a:spcAft>
                <a:spcPts val="1000"/>
              </a:spcAft>
            </a:pPr>
            <a:r>
              <a:rPr lang="sv-SE" sz="1400" dirty="0">
                <a:cs typeface="Times New Roman" panose="02020603050405020304" pitchFamily="18" charset="0"/>
              </a:rPr>
              <a:t>Du som chef ansvarar för att arbetsmiljön är fri från kränkande särbehandling, mobbning, trakasserier, sexuella trakasserier och repressalier. Du som chef ska agera för att skapa förutsättningar för ett gott arbetsklimat och vara ett föredöme för dina medarbetare.</a:t>
            </a:r>
          </a:p>
          <a:p>
            <a:pPr lvl="1">
              <a:lnSpc>
                <a:spcPct val="115000"/>
              </a:lnSpc>
              <a:spcAft>
                <a:spcPts val="1000"/>
              </a:spcAft>
            </a:pPr>
            <a:r>
              <a:rPr lang="sv-SE" sz="1400" dirty="0">
                <a:cs typeface="Times New Roman" panose="02020603050405020304" pitchFamily="18" charset="0"/>
              </a:rPr>
              <a:t>Om du som chef får kännedom om att någon form av kränkningar förekommer ska du se till att detta upphör snarast. Du ska vidta åtgärder i syfte att förhindra att beteendet och handlingarna fortgår. Orsaken ska utredas för att hitta en långsiktig lösning. </a:t>
            </a:r>
          </a:p>
          <a:p>
            <a:pPr marL="306000" lvl="1" indent="0">
              <a:lnSpc>
                <a:spcPct val="115000"/>
              </a:lnSpc>
              <a:spcAft>
                <a:spcPts val="1000"/>
              </a:spcAft>
              <a:buNone/>
            </a:pPr>
            <a:endParaRPr lang="sv-SE" sz="1000" dirty="0">
              <a:effectLst/>
              <a:ea typeface="Garamond" panose="02020404030301010803" pitchFamily="18" charset="0"/>
              <a:cs typeface="Times New Roman" panose="02020603050405020304" pitchFamily="18" charset="0"/>
            </a:endParaRPr>
          </a:p>
          <a:p>
            <a:pPr>
              <a:lnSpc>
                <a:spcPct val="115000"/>
              </a:lnSpc>
              <a:spcAft>
                <a:spcPts val="1000"/>
              </a:spcAft>
            </a:pPr>
            <a:endParaRPr lang="sv-SE" dirty="0"/>
          </a:p>
        </p:txBody>
      </p:sp>
    </p:spTree>
    <p:extLst>
      <p:ext uri="{BB962C8B-B14F-4D97-AF65-F5344CB8AC3E}">
        <p14:creationId xmlns:p14="http://schemas.microsoft.com/office/powerpoint/2010/main" val="3311973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AD104D-F1AE-D30A-2622-5D25118CE05D}"/>
              </a:ext>
            </a:extLst>
          </p:cNvPr>
          <p:cNvSpPr>
            <a:spLocks noGrp="1"/>
          </p:cNvSpPr>
          <p:nvPr>
            <p:ph type="title"/>
          </p:nvPr>
        </p:nvSpPr>
        <p:spPr/>
        <p:txBody>
          <a:bodyPr>
            <a:normAutofit/>
          </a:bodyPr>
          <a:lstStyle/>
          <a:p>
            <a:r>
              <a:rPr lang="sv-SE" sz="3600" dirty="0"/>
              <a:t>Hur görs anmälan och vem tar emot den</a:t>
            </a:r>
          </a:p>
        </p:txBody>
      </p:sp>
      <p:sp>
        <p:nvSpPr>
          <p:cNvPr id="3" name="Platshållare för innehåll 2">
            <a:extLst>
              <a:ext uri="{FF2B5EF4-FFF2-40B4-BE49-F238E27FC236}">
                <a16:creationId xmlns:a16="http://schemas.microsoft.com/office/drawing/2014/main" id="{C2A69247-359C-80EF-53D8-8785B36563C4}"/>
              </a:ext>
            </a:extLst>
          </p:cNvPr>
          <p:cNvSpPr>
            <a:spLocks noGrp="1"/>
          </p:cNvSpPr>
          <p:nvPr>
            <p:ph sz="quarter" idx="13"/>
          </p:nvPr>
        </p:nvSpPr>
        <p:spPr>
          <a:xfrm>
            <a:off x="269823" y="1303893"/>
            <a:ext cx="11664000" cy="4863600"/>
          </a:xfrm>
        </p:spPr>
        <p:txBody>
          <a:bodyPr>
            <a:normAutofit/>
          </a:bodyPr>
          <a:lstStyle/>
          <a:p>
            <a:pPr marL="0" indent="0">
              <a:buNone/>
            </a:pPr>
            <a:r>
              <a:rPr lang="sv-SE" sz="2000" b="1" dirty="0"/>
              <a:t>Anmälan kan göras på flera sätt:</a:t>
            </a:r>
          </a:p>
          <a:p>
            <a:pPr>
              <a:buFont typeface="Wingdings" panose="05000000000000000000" pitchFamily="2" charset="2"/>
              <a:buChar char="Ø"/>
            </a:pPr>
            <a:r>
              <a:rPr lang="sv-SE" sz="2000" dirty="0"/>
              <a:t>Skriftligt via kommunens incidentrapporteringssystem KIA.</a:t>
            </a:r>
          </a:p>
          <a:p>
            <a:pPr>
              <a:buFont typeface="Wingdings" panose="05000000000000000000" pitchFamily="2" charset="2"/>
              <a:buChar char="Ø"/>
            </a:pPr>
            <a:r>
              <a:rPr lang="sv-SE" sz="2000" dirty="0"/>
              <a:t>Muntligt eller skriftligt till närmsta chef.</a:t>
            </a:r>
          </a:p>
          <a:p>
            <a:pPr>
              <a:buFont typeface="Wingdings" panose="05000000000000000000" pitchFamily="2" charset="2"/>
              <a:buChar char="Ø"/>
            </a:pPr>
            <a:r>
              <a:rPr lang="sv-SE" sz="2000" dirty="0"/>
              <a:t>Muntligt eller skriftligt till chefens chef när det är chef som upplevs vara den som kränker.</a:t>
            </a:r>
          </a:p>
          <a:p>
            <a:endParaRPr lang="sv-SE" sz="1800" i="1" dirty="0"/>
          </a:p>
          <a:p>
            <a:r>
              <a:rPr lang="sv-SE" sz="1800" i="1" dirty="0"/>
              <a:t>Du kan göra din anmälan med stöd av skyddsombud, facklig företrädare eller någon annan du har förtroende för på arbetsplatsen.</a:t>
            </a:r>
          </a:p>
          <a:p>
            <a:r>
              <a:rPr lang="sv-SE" sz="1800" i="1" dirty="0"/>
              <a:t>Du kan även anmäla till Diskrimineringsombudsmannen i de fall kränkningen har samband med någon av diskrimineringsgrunderna.</a:t>
            </a:r>
          </a:p>
          <a:p>
            <a:pPr>
              <a:buFont typeface="Wingdings" panose="05000000000000000000" pitchFamily="2" charset="2"/>
              <a:buChar char="Ø"/>
            </a:pPr>
            <a:endParaRPr lang="sv-SE" dirty="0"/>
          </a:p>
          <a:p>
            <a:pPr>
              <a:buFont typeface="Wingdings" panose="05000000000000000000" pitchFamily="2" charset="2"/>
              <a:buChar char="Ø"/>
            </a:pPr>
            <a:endParaRPr lang="sv-SE" dirty="0"/>
          </a:p>
        </p:txBody>
      </p:sp>
    </p:spTree>
    <p:extLst>
      <p:ext uri="{BB962C8B-B14F-4D97-AF65-F5344CB8AC3E}">
        <p14:creationId xmlns:p14="http://schemas.microsoft.com/office/powerpoint/2010/main" val="2632546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FD210D-91DF-9A4C-693C-87F32E47A413}"/>
              </a:ext>
            </a:extLst>
          </p:cNvPr>
          <p:cNvSpPr>
            <a:spLocks noGrp="1"/>
          </p:cNvSpPr>
          <p:nvPr>
            <p:ph type="title"/>
          </p:nvPr>
        </p:nvSpPr>
        <p:spPr/>
        <p:txBody>
          <a:bodyPr/>
          <a:lstStyle/>
          <a:p>
            <a:r>
              <a:rPr lang="sv-SE" dirty="0"/>
              <a:t>Vad händer med anmälan</a:t>
            </a:r>
          </a:p>
        </p:txBody>
      </p:sp>
      <p:sp>
        <p:nvSpPr>
          <p:cNvPr id="3" name="Platshållare för innehåll 2">
            <a:extLst>
              <a:ext uri="{FF2B5EF4-FFF2-40B4-BE49-F238E27FC236}">
                <a16:creationId xmlns:a16="http://schemas.microsoft.com/office/drawing/2014/main" id="{DB192796-8F79-163F-8751-4518CD13B236}"/>
              </a:ext>
            </a:extLst>
          </p:cNvPr>
          <p:cNvSpPr>
            <a:spLocks noGrp="1"/>
          </p:cNvSpPr>
          <p:nvPr>
            <p:ph sz="quarter" idx="13"/>
          </p:nvPr>
        </p:nvSpPr>
        <p:spPr>
          <a:xfrm>
            <a:off x="269823" y="1249924"/>
            <a:ext cx="11664000" cy="5049771"/>
          </a:xfrm>
        </p:spPr>
        <p:txBody>
          <a:bodyPr>
            <a:normAutofit/>
          </a:bodyPr>
          <a:lstStyle/>
          <a:p>
            <a:pPr>
              <a:lnSpc>
                <a:spcPct val="150000"/>
              </a:lnSpc>
              <a:spcBef>
                <a:spcPts val="600"/>
              </a:spcBef>
              <a:spcAft>
                <a:spcPts val="600"/>
              </a:spcAft>
              <a:buFont typeface="Wingdings" panose="05000000000000000000" pitchFamily="2" charset="2"/>
              <a:buChar char="Ø"/>
            </a:pPr>
            <a:r>
              <a:rPr lang="sv-SE" sz="2000" dirty="0">
                <a:latin typeface="+mj-lt"/>
                <a:cs typeface="Times New Roman" panose="02020603050405020304" pitchFamily="18" charset="0"/>
              </a:rPr>
              <a:t>Arbetsgivaren ska snabbt starta en utredning. Syftet med utredningen är att utreda orsaker för att förhindra risk för ohälsa eller olycksfall.</a:t>
            </a:r>
          </a:p>
          <a:p>
            <a:pPr>
              <a:lnSpc>
                <a:spcPct val="200000"/>
              </a:lnSpc>
              <a:spcBef>
                <a:spcPts val="600"/>
              </a:spcBef>
              <a:spcAft>
                <a:spcPts val="600"/>
              </a:spcAft>
              <a:buFont typeface="Wingdings" panose="05000000000000000000" pitchFamily="2" charset="2"/>
              <a:buChar char="Ø"/>
            </a:pPr>
            <a:r>
              <a:rPr lang="sv-SE" sz="2000" dirty="0">
                <a:latin typeface="+mj-lt"/>
                <a:cs typeface="Times New Roman" panose="02020603050405020304" pitchFamily="18" charset="0"/>
              </a:rPr>
              <a:t>Chef ska hålla ett första utredande samtal med den som gjort anmälan.</a:t>
            </a:r>
          </a:p>
          <a:p>
            <a:pPr>
              <a:lnSpc>
                <a:spcPct val="150000"/>
              </a:lnSpc>
              <a:spcBef>
                <a:spcPts val="600"/>
              </a:spcBef>
              <a:spcAft>
                <a:spcPts val="600"/>
              </a:spcAft>
              <a:buFont typeface="Wingdings" panose="05000000000000000000" pitchFamily="2" charset="2"/>
              <a:buChar char="Ø"/>
            </a:pPr>
            <a:r>
              <a:rPr lang="sv-SE" sz="2000" dirty="0">
                <a:latin typeface="+mj-lt"/>
                <a:cs typeface="Times New Roman" panose="02020603050405020304" pitchFamily="18" charset="0"/>
              </a:rPr>
              <a:t>Om det samtalet visar behov av vidare utredning, ska samtal hållas även med den eller de som har blivit utpekade för kränkande särbehandling. </a:t>
            </a:r>
          </a:p>
          <a:p>
            <a:pPr>
              <a:lnSpc>
                <a:spcPct val="200000"/>
              </a:lnSpc>
              <a:spcBef>
                <a:spcPts val="600"/>
              </a:spcBef>
              <a:spcAft>
                <a:spcPts val="600"/>
              </a:spcAft>
              <a:buFont typeface="Wingdings" panose="05000000000000000000" pitchFamily="2" charset="2"/>
              <a:buChar char="Ø"/>
            </a:pPr>
            <a:r>
              <a:rPr lang="sv-SE" sz="2000" dirty="0">
                <a:latin typeface="+mj-lt"/>
                <a:cs typeface="Times New Roman" panose="02020603050405020304" pitchFamily="18" charset="0"/>
              </a:rPr>
              <a:t>Chef bedömer vilka åtgärder som behöver göras enskilt eller gruppvis. </a:t>
            </a:r>
          </a:p>
          <a:p>
            <a:pPr>
              <a:lnSpc>
                <a:spcPct val="200000"/>
              </a:lnSpc>
              <a:spcBef>
                <a:spcPts val="600"/>
              </a:spcBef>
              <a:spcAft>
                <a:spcPts val="600"/>
              </a:spcAft>
              <a:buFont typeface="Wingdings" panose="05000000000000000000" pitchFamily="2" charset="2"/>
              <a:buChar char="Ø"/>
            </a:pPr>
            <a:r>
              <a:rPr lang="sv-SE" sz="2000" dirty="0">
                <a:latin typeface="+mj-lt"/>
                <a:cs typeface="Times New Roman" panose="02020603050405020304" pitchFamily="18" charset="0"/>
              </a:rPr>
              <a:t>Berörda medarbetare får löpande information under utredningens gång.</a:t>
            </a:r>
          </a:p>
          <a:p>
            <a:pPr lvl="1">
              <a:lnSpc>
                <a:spcPct val="120000"/>
              </a:lnSpc>
              <a:spcBef>
                <a:spcPts val="600"/>
              </a:spcBef>
              <a:spcAft>
                <a:spcPts val="600"/>
              </a:spcAft>
              <a:buFont typeface="Wingdings" panose="05000000000000000000" pitchFamily="2" charset="2"/>
              <a:buChar char="Ø"/>
            </a:pPr>
            <a:endParaRPr lang="sv-SE" sz="3700" dirty="0">
              <a:effectLst/>
              <a:latin typeface="+mj-lt"/>
              <a:ea typeface="Garamond" panose="02020404030301010803" pitchFamily="18" charset="0"/>
              <a:cs typeface="Times New Roman" panose="02020603050405020304" pitchFamily="18" charset="0"/>
            </a:endParaRPr>
          </a:p>
          <a:p>
            <a:endParaRPr lang="sv-SE" dirty="0"/>
          </a:p>
        </p:txBody>
      </p:sp>
    </p:spTree>
    <p:extLst>
      <p:ext uri="{BB962C8B-B14F-4D97-AF65-F5344CB8AC3E}">
        <p14:creationId xmlns:p14="http://schemas.microsoft.com/office/powerpoint/2010/main" val="3056852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170330-3D17-6D22-23BC-8CA83610A6FD}"/>
              </a:ext>
            </a:extLst>
          </p:cNvPr>
          <p:cNvSpPr>
            <a:spLocks noGrp="1"/>
          </p:cNvSpPr>
          <p:nvPr>
            <p:ph type="title"/>
          </p:nvPr>
        </p:nvSpPr>
        <p:spPr/>
        <p:txBody>
          <a:bodyPr>
            <a:normAutofit/>
          </a:bodyPr>
          <a:lstStyle/>
          <a:p>
            <a:r>
              <a:rPr lang="sv-SE" sz="4000" dirty="0"/>
              <a:t>Hur kan den som är utsatt få hjälp och stöd</a:t>
            </a:r>
          </a:p>
        </p:txBody>
      </p:sp>
      <p:sp>
        <p:nvSpPr>
          <p:cNvPr id="3" name="Platshållare för innehåll 2">
            <a:extLst>
              <a:ext uri="{FF2B5EF4-FFF2-40B4-BE49-F238E27FC236}">
                <a16:creationId xmlns:a16="http://schemas.microsoft.com/office/drawing/2014/main" id="{E3C012A6-FB5D-80C0-051D-4C4AF7E0090E}"/>
              </a:ext>
            </a:extLst>
          </p:cNvPr>
          <p:cNvSpPr>
            <a:spLocks noGrp="1"/>
          </p:cNvSpPr>
          <p:nvPr>
            <p:ph sz="quarter" idx="13"/>
          </p:nvPr>
        </p:nvSpPr>
        <p:spPr/>
        <p:txBody>
          <a:bodyPr/>
          <a:lstStyle/>
          <a:p>
            <a:pPr>
              <a:lnSpc>
                <a:spcPct val="115000"/>
              </a:lnSpc>
              <a:spcAft>
                <a:spcPts val="1000"/>
              </a:spcAft>
            </a:pPr>
            <a:endParaRPr lang="sv-SE" sz="1800" dirty="0">
              <a:effectLst/>
              <a:latin typeface="+mj-lt"/>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None/>
              <a:tabLst/>
              <a:defRPr/>
            </a:pPr>
            <a:endParaRPr lang="sv-SE" sz="1800" dirty="0">
              <a:effectLst/>
              <a:latin typeface="+mj-lt"/>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None/>
              <a:tabLst/>
              <a:defRPr/>
            </a:pPr>
            <a:r>
              <a:rPr lang="sv-SE" sz="2200" dirty="0">
                <a:effectLst/>
                <a:latin typeface="+mj-lt"/>
                <a:ea typeface="Garamond" panose="02020404030301010803" pitchFamily="18" charset="0"/>
                <a:cs typeface="Times New Roman" panose="02020603050405020304" pitchFamily="18" charset="0"/>
              </a:rPr>
              <a:t>För att situationen inte ska förvärras kan det behöva göras en första bedömning och ett snabbt ingripande. </a:t>
            </a:r>
            <a:r>
              <a:rPr lang="sv-SE" sz="2200" dirty="0">
                <a:latin typeface="+mj-lt"/>
                <a:ea typeface="Garamond" panose="02020404030301010803" pitchFamily="18" charset="0"/>
                <a:cs typeface="Times New Roman" panose="02020603050405020304" pitchFamily="18" charset="0"/>
              </a:rPr>
              <a:t>Berörda medarbetare kan snabbt behöva få </a:t>
            </a:r>
            <a:r>
              <a:rPr lang="sv-SE" sz="2200" dirty="0">
                <a:effectLst/>
                <a:latin typeface="+mj-lt"/>
                <a:ea typeface="Garamond" panose="02020404030301010803" pitchFamily="18" charset="0"/>
                <a:cs typeface="Times New Roman" panose="02020603050405020304" pitchFamily="18" charset="0"/>
              </a:rPr>
              <a:t>stöd som en första åtgärd.</a:t>
            </a:r>
          </a:p>
          <a:p>
            <a:pPr marL="0" marR="0" lvl="0" indent="0" algn="l" defTabSz="914400" rtl="0" eaLnBrk="1" fontAlgn="auto" latinLnBrk="0" hangingPunct="1">
              <a:lnSpc>
                <a:spcPct val="100000"/>
              </a:lnSpc>
              <a:spcBef>
                <a:spcPts val="0"/>
              </a:spcBef>
              <a:spcAft>
                <a:spcPts val="0"/>
              </a:spcAft>
              <a:buClrTx/>
              <a:buSzTx/>
              <a:buNone/>
              <a:tabLst/>
              <a:defRPr/>
            </a:pPr>
            <a:endParaRPr lang="sv-SE" sz="2200" dirty="0">
              <a:effectLst/>
              <a:latin typeface="+mj-lt"/>
              <a:ea typeface="Garamond" panose="02020404030301010803" pitchFamily="18" charset="0"/>
              <a:cs typeface="Times New Roman" panose="02020603050405020304" pitchFamily="18" charset="0"/>
            </a:endParaRPr>
          </a:p>
          <a:p>
            <a:pPr>
              <a:lnSpc>
                <a:spcPct val="115000"/>
              </a:lnSpc>
              <a:spcAft>
                <a:spcPts val="1000"/>
              </a:spcAft>
              <a:buFont typeface="Wingdings" panose="05000000000000000000" pitchFamily="2" charset="2"/>
              <a:buChar char="Ø"/>
            </a:pPr>
            <a:r>
              <a:rPr lang="sv-SE" sz="2200" dirty="0">
                <a:effectLst/>
                <a:latin typeface="+mj-lt"/>
                <a:ea typeface="Garamond" panose="02020404030301010803" pitchFamily="18" charset="0"/>
                <a:cs typeface="Times New Roman" panose="02020603050405020304" pitchFamily="18" charset="0"/>
              </a:rPr>
              <a:t>Chef kan ge företagshälsovård eller annan sakkunnig uppdraget att ge stöd och hjälp.</a:t>
            </a:r>
          </a:p>
          <a:p>
            <a:pPr>
              <a:lnSpc>
                <a:spcPct val="115000"/>
              </a:lnSpc>
              <a:spcAft>
                <a:spcPts val="1000"/>
              </a:spcAft>
              <a:buFont typeface="Wingdings" panose="05000000000000000000" pitchFamily="2" charset="2"/>
              <a:buChar char="Ø"/>
            </a:pPr>
            <a:r>
              <a:rPr lang="sv-SE" sz="2200" dirty="0">
                <a:effectLst/>
                <a:latin typeface="+mj-lt"/>
                <a:ea typeface="Garamond" panose="02020404030301010803" pitchFamily="18" charset="0"/>
                <a:cs typeface="Times New Roman" panose="02020603050405020304" pitchFamily="18" charset="0"/>
              </a:rPr>
              <a:t>Chef kan kontakta HR för vägledning.</a:t>
            </a:r>
          </a:p>
          <a:p>
            <a:pPr marL="0" indent="0">
              <a:lnSpc>
                <a:spcPct val="115000"/>
              </a:lnSpc>
              <a:spcAft>
                <a:spcPts val="1000"/>
              </a:spcAft>
              <a:buNone/>
            </a:pPr>
            <a:endParaRPr lang="sv-SE" sz="1800" dirty="0">
              <a:effectLst/>
              <a:latin typeface="+mj-lt"/>
              <a:ea typeface="Garamond" panose="02020404030301010803" pitchFamily="18" charset="0"/>
              <a:cs typeface="Times New Roman" panose="02020603050405020304" pitchFamily="18" charset="0"/>
            </a:endParaRPr>
          </a:p>
          <a:p>
            <a:endParaRPr lang="sv-SE" dirty="0"/>
          </a:p>
        </p:txBody>
      </p:sp>
    </p:spTree>
    <p:extLst>
      <p:ext uri="{BB962C8B-B14F-4D97-AF65-F5344CB8AC3E}">
        <p14:creationId xmlns:p14="http://schemas.microsoft.com/office/powerpoint/2010/main" val="4170408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1F442BC3-FF94-32B3-B299-D4CAE5E5BE5C}"/>
              </a:ext>
            </a:extLst>
          </p:cNvPr>
          <p:cNvSpPr>
            <a:spLocks noGrp="1"/>
          </p:cNvSpPr>
          <p:nvPr>
            <p:ph type="title"/>
          </p:nvPr>
        </p:nvSpPr>
        <p:spPr/>
        <p:txBody>
          <a:bodyPr>
            <a:normAutofit/>
          </a:bodyPr>
          <a:lstStyle/>
          <a:p>
            <a:r>
              <a:rPr lang="sv-SE" dirty="0"/>
              <a:t>Allt är inte kränkande…</a:t>
            </a:r>
          </a:p>
        </p:txBody>
      </p:sp>
      <p:sp>
        <p:nvSpPr>
          <p:cNvPr id="6" name="Platshållare för innehåll 5">
            <a:extLst>
              <a:ext uri="{FF2B5EF4-FFF2-40B4-BE49-F238E27FC236}">
                <a16:creationId xmlns:a16="http://schemas.microsoft.com/office/drawing/2014/main" id="{E806F50B-AA22-1640-FEC3-1410443D0547}"/>
              </a:ext>
            </a:extLst>
          </p:cNvPr>
          <p:cNvSpPr>
            <a:spLocks noGrp="1"/>
          </p:cNvSpPr>
          <p:nvPr>
            <p:ph sz="quarter" idx="13"/>
          </p:nvPr>
        </p:nvSpPr>
        <p:spPr>
          <a:xfrm>
            <a:off x="264000" y="1352601"/>
            <a:ext cx="11664000" cy="5037181"/>
          </a:xfrm>
        </p:spPr>
        <p:txBody>
          <a:bodyPr>
            <a:noAutofit/>
          </a:bodyPr>
          <a:lstStyle/>
          <a:p>
            <a:pPr marL="0" indent="0">
              <a:lnSpc>
                <a:spcPct val="115000"/>
              </a:lnSpc>
              <a:spcAft>
                <a:spcPts val="1000"/>
              </a:spcAft>
              <a:buNone/>
            </a:pPr>
            <a:r>
              <a:rPr lang="sv-SE" sz="1800" b="1" dirty="0">
                <a:effectLst/>
                <a:latin typeface="+mj-lt"/>
                <a:ea typeface="Garamond" panose="02020404030301010803" pitchFamily="18" charset="0"/>
                <a:cs typeface="Times New Roman" panose="02020603050405020304" pitchFamily="18" charset="0"/>
              </a:rPr>
              <a:t>Tillfälliga meningsmotsättningar och samarbetsproblem som inte medvetet syftar till att skada eller kränka någon ses normalt inte som kränkande särbehandling. </a:t>
            </a:r>
            <a:r>
              <a:rPr lang="sv-SE" sz="1800" b="1" dirty="0">
                <a:latin typeface="+mj-lt"/>
                <a:ea typeface="Garamond" panose="02020404030301010803" pitchFamily="18" charset="0"/>
                <a:cs typeface="Times New Roman" panose="02020603050405020304" pitchFamily="18" charset="0"/>
              </a:rPr>
              <a:t>Som exempel kan nämnas….</a:t>
            </a:r>
            <a:endParaRPr lang="sv-SE" sz="1800" b="1" dirty="0">
              <a:effectLst/>
              <a:latin typeface="+mj-lt"/>
              <a:ea typeface="Garamond" panose="02020404030301010803" pitchFamily="18" charset="0"/>
              <a:cs typeface="Times New Roman" panose="02020603050405020304" pitchFamily="18" charset="0"/>
            </a:endParaRPr>
          </a:p>
          <a:p>
            <a:pPr lvl="0">
              <a:lnSpc>
                <a:spcPct val="115000"/>
              </a:lnSpc>
              <a:buFont typeface="Wingdings" panose="05000000000000000000" pitchFamily="2" charset="2"/>
              <a:buChar char="Ø"/>
            </a:pPr>
            <a:r>
              <a:rPr lang="sv-SE" sz="1800" dirty="0">
                <a:effectLst/>
                <a:latin typeface="+mj-lt"/>
                <a:ea typeface="Garamond" panose="02020404030301010803" pitchFamily="18" charset="0"/>
                <a:cs typeface="Times New Roman" panose="02020603050405020304" pitchFamily="18" charset="0"/>
              </a:rPr>
              <a:t>Att </a:t>
            </a:r>
            <a:r>
              <a:rPr lang="sv-SE" sz="1800" dirty="0">
                <a:latin typeface="+mj-lt"/>
                <a:ea typeface="Garamond" panose="02020404030301010803" pitchFamily="18" charset="0"/>
                <a:cs typeface="Times New Roman" panose="02020603050405020304" pitchFamily="18" charset="0"/>
              </a:rPr>
              <a:t>din chef </a:t>
            </a:r>
            <a:r>
              <a:rPr lang="sv-SE" sz="1800" dirty="0">
                <a:effectLst/>
                <a:latin typeface="+mj-lt"/>
                <a:ea typeface="Garamond" panose="02020404030301010803" pitchFamily="18" charset="0"/>
                <a:cs typeface="Times New Roman" panose="02020603050405020304" pitchFamily="18" charset="0"/>
              </a:rPr>
              <a:t>vill att du utför andra/nya arbetsuppgifter.</a:t>
            </a:r>
          </a:p>
          <a:p>
            <a:pPr lvl="0">
              <a:lnSpc>
                <a:spcPct val="115000"/>
              </a:lnSpc>
              <a:buFont typeface="Wingdings" panose="05000000000000000000" pitchFamily="2" charset="2"/>
              <a:buChar char="Ø"/>
            </a:pPr>
            <a:r>
              <a:rPr lang="sv-SE" sz="1800" dirty="0">
                <a:effectLst/>
                <a:latin typeface="+mj-lt"/>
                <a:ea typeface="Garamond" panose="02020404030301010803" pitchFamily="18" charset="0"/>
                <a:cs typeface="Times New Roman" panose="02020603050405020304" pitchFamily="18" charset="0"/>
              </a:rPr>
              <a:t>Att du har fått upprepad, väl underbyggd, saklig och förståelig återkoppling på ditt sätt att sköta jobbet.</a:t>
            </a:r>
          </a:p>
          <a:p>
            <a:pPr lvl="0">
              <a:lnSpc>
                <a:spcPct val="115000"/>
              </a:lnSpc>
              <a:buFont typeface="Wingdings" panose="05000000000000000000" pitchFamily="2" charset="2"/>
              <a:buChar char="Ø"/>
            </a:pPr>
            <a:r>
              <a:rPr lang="sv-SE" sz="1800" dirty="0">
                <a:effectLst/>
                <a:latin typeface="+mj-lt"/>
                <a:ea typeface="Garamond" panose="02020404030301010803" pitchFamily="18" charset="0"/>
                <a:cs typeface="Times New Roman" panose="02020603050405020304" pitchFamily="18" charset="0"/>
              </a:rPr>
              <a:t>Att du inte har fått önskemål beviljade om till exempel arbetstider, semesterförläggning, fortbildning, förmåner eller lönehöjning, när det finns sakliga grunder.</a:t>
            </a:r>
          </a:p>
          <a:p>
            <a:pPr lvl="0">
              <a:lnSpc>
                <a:spcPct val="115000"/>
              </a:lnSpc>
              <a:buFont typeface="Wingdings" panose="05000000000000000000" pitchFamily="2" charset="2"/>
              <a:buChar char="Ø"/>
            </a:pPr>
            <a:r>
              <a:rPr lang="sv-SE" sz="1800" dirty="0">
                <a:effectLst/>
                <a:latin typeface="+mj-lt"/>
                <a:ea typeface="Garamond" panose="02020404030301010803" pitchFamily="18" charset="0"/>
                <a:cs typeface="Times New Roman" panose="02020603050405020304" pitchFamily="18" charset="0"/>
              </a:rPr>
              <a:t>Enstaka tillfällen av olämpligt agerande, till exempel tillfällig klumpighet, fyrkantighet, passivitet.</a:t>
            </a:r>
          </a:p>
          <a:p>
            <a:pPr lvl="0">
              <a:lnSpc>
                <a:spcPct val="115000"/>
              </a:lnSpc>
              <a:spcAft>
                <a:spcPts val="1000"/>
              </a:spcAft>
              <a:buFont typeface="Wingdings" panose="05000000000000000000" pitchFamily="2" charset="2"/>
              <a:buChar char="Ø"/>
            </a:pPr>
            <a:r>
              <a:rPr lang="sv-SE" sz="1800" dirty="0">
                <a:effectLst/>
                <a:latin typeface="+mj-lt"/>
                <a:ea typeface="Garamond" panose="02020404030301010803" pitchFamily="18" charset="0"/>
                <a:cs typeface="Times New Roman" panose="02020603050405020304" pitchFamily="18" charset="0"/>
              </a:rPr>
              <a:t>En person har önskemål om mer personliga relationer och samtal med kollegor, men där kollegorna vill hålla relationen mindre personlig.</a:t>
            </a:r>
            <a:endParaRPr lang="sv-SE" sz="1800" dirty="0"/>
          </a:p>
        </p:txBody>
      </p:sp>
    </p:spTree>
    <p:extLst>
      <p:ext uri="{BB962C8B-B14F-4D97-AF65-F5344CB8AC3E}">
        <p14:creationId xmlns:p14="http://schemas.microsoft.com/office/powerpoint/2010/main" val="36811027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Haninge kommun">
  <a:themeElements>
    <a:clrScheme name="Haninge kommun - 1">
      <a:dk1>
        <a:sysClr val="windowText" lastClr="000000"/>
      </a:dk1>
      <a:lt1>
        <a:sysClr val="window" lastClr="FFFFFF"/>
      </a:lt1>
      <a:dk2>
        <a:srgbClr val="0000FF"/>
      </a:dk2>
      <a:lt2>
        <a:srgbClr val="FFFFFF"/>
      </a:lt2>
      <a:accent1>
        <a:srgbClr val="0081C5"/>
      </a:accent1>
      <a:accent2>
        <a:srgbClr val="E28F27"/>
      </a:accent2>
      <a:accent3>
        <a:srgbClr val="DC4228"/>
      </a:accent3>
      <a:accent4>
        <a:srgbClr val="8FB63F"/>
      </a:accent4>
      <a:accent5>
        <a:srgbClr val="582C83"/>
      </a:accent5>
      <a:accent6>
        <a:srgbClr val="A77550"/>
      </a:accent6>
      <a:hlink>
        <a:srgbClr val="0000FF"/>
      </a:hlink>
      <a:folHlink>
        <a:srgbClr val="800080"/>
      </a:folHlink>
    </a:clrScheme>
    <a:fontScheme name="IV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2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400" smtClean="0"/>
        </a:defPPr>
      </a:lstStyle>
    </a:txDef>
  </a:objectDefaults>
  <a:extraClrSchemeLst/>
  <a:extLst>
    <a:ext uri="{05A4C25C-085E-4340-85A3-A5531E510DB2}">
      <thm15:themeFamily xmlns:thm15="http://schemas.microsoft.com/office/thememl/2012/main" name="Haninge kommun ny.potx" id="{5A37C318-071D-441B-9F0B-3DB97AD77FF9}" vid="{E70370BB-CC2A-4843-888E-17344F3D1DD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Haninge kommun - 1">
    <a:dk1>
      <a:sysClr val="windowText" lastClr="000000"/>
    </a:dk1>
    <a:lt1>
      <a:sysClr val="window" lastClr="FFFFFF"/>
    </a:lt1>
    <a:dk2>
      <a:srgbClr val="0000FF"/>
    </a:dk2>
    <a:lt2>
      <a:srgbClr val="FFFFFF"/>
    </a:lt2>
    <a:accent1>
      <a:srgbClr val="0081C5"/>
    </a:accent1>
    <a:accent2>
      <a:srgbClr val="E28F27"/>
    </a:accent2>
    <a:accent3>
      <a:srgbClr val="DC4228"/>
    </a:accent3>
    <a:accent4>
      <a:srgbClr val="8FB63F"/>
    </a:accent4>
    <a:accent5>
      <a:srgbClr val="582C83"/>
    </a:accent5>
    <a:accent6>
      <a:srgbClr val="A77550"/>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2265</Words>
  <Application>Microsoft Office PowerPoint</Application>
  <PresentationFormat>Bredbild</PresentationFormat>
  <Paragraphs>204</Paragraphs>
  <Slides>11</Slides>
  <Notes>10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11</vt:i4>
      </vt:variant>
    </vt:vector>
  </HeadingPairs>
  <TitlesOfParts>
    <vt:vector size="18" baseType="lpstr">
      <vt:lpstr>Arial</vt:lpstr>
      <vt:lpstr>Calibri</vt:lpstr>
      <vt:lpstr>Calibri Light</vt:lpstr>
      <vt:lpstr>Corbel</vt:lpstr>
      <vt:lpstr>Garamond</vt:lpstr>
      <vt:lpstr>Wingdings</vt:lpstr>
      <vt:lpstr>Haninge kommun</vt:lpstr>
      <vt:lpstr>APT</vt:lpstr>
      <vt:lpstr>PowerPoint-presentation</vt:lpstr>
      <vt:lpstr>Syfte med riktlinjerna </vt:lpstr>
      <vt:lpstr>Definition av begreppen</vt:lpstr>
      <vt:lpstr>Alla har ett ansvar</vt:lpstr>
      <vt:lpstr>Hur görs anmälan och vem tar emot den</vt:lpstr>
      <vt:lpstr>Vad händer med anmälan</vt:lpstr>
      <vt:lpstr>Hur kan den som är utsatt få hjälp och stöd</vt:lpstr>
      <vt:lpstr>Allt är inte kränkande…</vt:lpstr>
      <vt:lpstr>Förebygg kränkande särbehandling</vt:lpstr>
      <vt:lpstr>Vi är varandras arbetsmiljö</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Helen</dc:creator>
  <cp:lastModifiedBy>Maud Sundin</cp:lastModifiedBy>
  <cp:revision>332</cp:revision>
  <dcterms:created xsi:type="dcterms:W3CDTF">2020-01-15T11:02:53Z</dcterms:created>
  <dcterms:modified xsi:type="dcterms:W3CDTF">2023-04-21T09:31:16Z</dcterms:modified>
</cp:coreProperties>
</file>