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4" r:id="rId5"/>
    <p:sldId id="294" r:id="rId6"/>
    <p:sldId id="279" r:id="rId7"/>
    <p:sldId id="264" r:id="rId8"/>
    <p:sldId id="266" r:id="rId9"/>
    <p:sldId id="280" r:id="rId10"/>
    <p:sldId id="276" r:id="rId11"/>
    <p:sldId id="292" r:id="rId12"/>
    <p:sldId id="295" r:id="rId13"/>
    <p:sldId id="271" r:id="rId14"/>
    <p:sldId id="281" r:id="rId15"/>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A3CC"/>
    <a:srgbClr val="0081C5"/>
    <a:srgbClr val="2976CF"/>
    <a:srgbClr val="32ACE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11DAF8-5F5B-4391-6317-110EBD51B0F0}" v="30" dt="2024-02-21T14:57:05.157"/>
    <p1510:client id="{6AD4CC28-1DDF-801E-C91F-8EB71542A2E3}" v="894" dt="2024-02-21T09:24:07.818"/>
    <p1510:client id="{76CCE1D0-EB6D-3380-083D-7EE8EB10E45E}" v="3" dt="2024-02-21T11:52:05.013"/>
    <p1510:client id="{76F3F42E-153D-82C0-C36D-AF42DB4444C0}" v="19" dt="2024-02-21T14:06:03.271"/>
    <p1510:client id="{9E39335A-4543-2537-6D0A-7D660EF6AD85}" v="12" dt="2024-02-19T15:01:25.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381" autoAdjust="0"/>
  </p:normalViewPr>
  <p:slideViewPr>
    <p:cSldViewPr snapToGrid="0">
      <p:cViewPr varScale="1">
        <p:scale>
          <a:sx n="121" d="100"/>
          <a:sy n="121" d="100"/>
        </p:scale>
        <p:origin x="177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7D6A42-C243-4473-AFED-8D329962FC0B}" type="datetimeFigureOut">
              <a:t>2024-02-22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1C06E-BC14-473C-A16D-2C4154A3190D}" type="slidenum">
              <a:t>‹#›</a:t>
            </a:fld>
            <a:endParaRPr lang="sv-SE"/>
          </a:p>
        </p:txBody>
      </p:sp>
    </p:spTree>
    <p:extLst>
      <p:ext uri="{BB962C8B-B14F-4D97-AF65-F5344CB8AC3E}">
        <p14:creationId xmlns:p14="http://schemas.microsoft.com/office/powerpoint/2010/main" val="2305955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fhttps/intranet.haninge.se/min-anstallning/ny-sjuk--frisk--och-vab-anmalan-sjukfranvaro-och-arbetslivsinriktad-rehabilitering-foretagshalsovard/foretagshalsovard/"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mailto:Arbetsledning.ost@avarnsecurity.com" TargetMode="External"/><Relationship Id="rId5" Type="http://schemas.openxmlformats.org/officeDocument/2006/relationships/hyperlink" Target="mailto:personlarm@avarnsecurity.com" TargetMode="External"/><Relationship Id="rId4" Type="http://schemas.openxmlformats.org/officeDocument/2006/relationships/hyperlink" Target="https://intranet.haninge.se/support-och-stod/sakerhet/krisberedskap/krissto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t>Våld</a:t>
            </a:r>
            <a:r>
              <a:rPr lang="en-US"/>
              <a:t> </a:t>
            </a:r>
            <a:r>
              <a:rPr lang="en-US" err="1"/>
              <a:t>och</a:t>
            </a:r>
            <a:r>
              <a:rPr lang="en-US"/>
              <a:t> hot om </a:t>
            </a:r>
            <a:r>
              <a:rPr lang="en-US" err="1"/>
              <a:t>våld</a:t>
            </a:r>
            <a:r>
              <a:rPr lang="en-US"/>
              <a:t> </a:t>
            </a:r>
            <a:r>
              <a:rPr lang="en-US" err="1"/>
              <a:t>är</a:t>
            </a:r>
            <a:r>
              <a:rPr lang="en-US"/>
              <a:t> </a:t>
            </a:r>
            <a:r>
              <a:rPr lang="en-US" err="1"/>
              <a:t>ett</a:t>
            </a:r>
            <a:r>
              <a:rPr lang="en-US"/>
              <a:t> </a:t>
            </a:r>
            <a:r>
              <a:rPr lang="en-US" err="1"/>
              <a:t>område</a:t>
            </a:r>
            <a:r>
              <a:rPr lang="en-US"/>
              <a:t> </a:t>
            </a:r>
            <a:r>
              <a:rPr lang="en-US" err="1"/>
              <a:t>som</a:t>
            </a:r>
            <a:r>
              <a:rPr lang="en-US"/>
              <a:t> </a:t>
            </a:r>
            <a:r>
              <a:rPr lang="en-US" err="1"/>
              <a:t>är</a:t>
            </a:r>
            <a:r>
              <a:rPr lang="en-US"/>
              <a:t> </a:t>
            </a:r>
            <a:r>
              <a:rPr lang="en-US" err="1"/>
              <a:t>högaktuellt</a:t>
            </a:r>
            <a:r>
              <a:rPr lang="en-US"/>
              <a:t> </a:t>
            </a:r>
            <a:r>
              <a:rPr lang="en-US" err="1"/>
              <a:t>utifrån</a:t>
            </a:r>
            <a:r>
              <a:rPr lang="en-US"/>
              <a:t> det </a:t>
            </a:r>
            <a:r>
              <a:rPr lang="en-US" err="1"/>
              <a:t>som</a:t>
            </a:r>
            <a:r>
              <a:rPr lang="en-US"/>
              <a:t> </a:t>
            </a:r>
            <a:r>
              <a:rPr lang="en-US" err="1"/>
              <a:t>händer</a:t>
            </a:r>
            <a:r>
              <a:rPr lang="en-US"/>
              <a:t> </a:t>
            </a:r>
            <a:r>
              <a:rPr lang="en-US" err="1"/>
              <a:t>i</a:t>
            </a:r>
            <a:r>
              <a:rPr lang="en-US"/>
              <a:t> </a:t>
            </a:r>
            <a:r>
              <a:rPr lang="en-US" err="1"/>
              <a:t>vår</a:t>
            </a:r>
            <a:r>
              <a:rPr lang="en-US"/>
              <a:t> </a:t>
            </a:r>
            <a:r>
              <a:rPr lang="en-US" err="1"/>
              <a:t>närmiljö</a:t>
            </a:r>
            <a:r>
              <a:rPr lang="en-US"/>
              <a:t>! Vi lever </a:t>
            </a:r>
            <a:r>
              <a:rPr lang="en-US" err="1"/>
              <a:t>i</a:t>
            </a:r>
            <a:r>
              <a:rPr lang="en-US"/>
              <a:t> </a:t>
            </a:r>
            <a:r>
              <a:rPr lang="en-US" err="1"/>
              <a:t>en</a:t>
            </a:r>
            <a:r>
              <a:rPr lang="en-US"/>
              <a:t> </a:t>
            </a:r>
            <a:r>
              <a:rPr lang="en-US" err="1"/>
              <a:t>tid</a:t>
            </a:r>
            <a:r>
              <a:rPr lang="en-US"/>
              <a:t> av kris, </a:t>
            </a:r>
            <a:r>
              <a:rPr lang="en-US" err="1"/>
              <a:t>oro</a:t>
            </a:r>
            <a:r>
              <a:rPr lang="en-US"/>
              <a:t> </a:t>
            </a:r>
            <a:r>
              <a:rPr lang="en-US" err="1"/>
              <a:t>och</a:t>
            </a:r>
            <a:r>
              <a:rPr lang="en-US"/>
              <a:t> </a:t>
            </a:r>
            <a:r>
              <a:rPr lang="en-US" err="1"/>
              <a:t>våld</a:t>
            </a:r>
            <a:r>
              <a:rPr lang="en-US"/>
              <a:t> </a:t>
            </a:r>
            <a:r>
              <a:rPr lang="en-US" err="1"/>
              <a:t>och</a:t>
            </a:r>
            <a:r>
              <a:rPr lang="en-US"/>
              <a:t> hot om </a:t>
            </a:r>
            <a:r>
              <a:rPr lang="en-US" err="1"/>
              <a:t>våld</a:t>
            </a:r>
            <a:r>
              <a:rPr lang="en-US"/>
              <a:t> </a:t>
            </a:r>
            <a:r>
              <a:rPr lang="en-US" err="1"/>
              <a:t>har</a:t>
            </a:r>
            <a:r>
              <a:rPr lang="en-US"/>
              <a:t> </a:t>
            </a:r>
            <a:r>
              <a:rPr lang="en-US" err="1"/>
              <a:t>kommit</a:t>
            </a:r>
            <a:r>
              <a:rPr lang="en-US"/>
              <a:t> </a:t>
            </a:r>
            <a:r>
              <a:rPr lang="en-US" err="1"/>
              <a:t>mycket</a:t>
            </a:r>
            <a:r>
              <a:rPr lang="en-US"/>
              <a:t> </a:t>
            </a:r>
            <a:r>
              <a:rPr lang="en-US" err="1"/>
              <a:t>närmre</a:t>
            </a:r>
            <a:r>
              <a:rPr lang="en-US"/>
              <a:t> </a:t>
            </a:r>
            <a:r>
              <a:rPr lang="en-US" err="1"/>
              <a:t>oss</a:t>
            </a:r>
            <a:r>
              <a:rPr lang="en-US"/>
              <a:t> </a:t>
            </a:r>
            <a:r>
              <a:rPr lang="en-US" err="1"/>
              <a:t>allihopa</a:t>
            </a:r>
            <a:r>
              <a:rPr lang="en-US"/>
              <a:t> </a:t>
            </a:r>
            <a:r>
              <a:rPr lang="en-US" err="1"/>
              <a:t>oavsett</a:t>
            </a:r>
            <a:r>
              <a:rPr lang="en-US"/>
              <a:t> </a:t>
            </a:r>
            <a:r>
              <a:rPr lang="en-US" err="1"/>
              <a:t>vilken</a:t>
            </a:r>
            <a:r>
              <a:rPr lang="en-US"/>
              <a:t> </a:t>
            </a:r>
            <a:r>
              <a:rPr lang="en-US" err="1"/>
              <a:t>verksamhet</a:t>
            </a:r>
            <a:r>
              <a:rPr lang="en-US"/>
              <a:t> vi </a:t>
            </a:r>
            <a:r>
              <a:rPr lang="en-US" err="1"/>
              <a:t>jobbar</a:t>
            </a:r>
            <a:r>
              <a:rPr lang="en-US"/>
              <a:t> </a:t>
            </a:r>
            <a:r>
              <a:rPr lang="en-US" err="1"/>
              <a:t>i</a:t>
            </a:r>
            <a:r>
              <a:rPr lang="en-US"/>
              <a:t>.</a:t>
            </a:r>
            <a:endParaRPr lang="sv-SE"/>
          </a:p>
          <a:p>
            <a:endParaRPr lang="en-US">
              <a:cs typeface="Calibri"/>
            </a:endParaRPr>
          </a:p>
          <a:p>
            <a:r>
              <a:rPr lang="en-US" err="1"/>
              <a:t>Forskningen</a:t>
            </a:r>
            <a:r>
              <a:rPr lang="en-US"/>
              <a:t> </a:t>
            </a:r>
            <a:r>
              <a:rPr lang="en-US" err="1"/>
              <a:t>visar</a:t>
            </a:r>
            <a:r>
              <a:rPr lang="en-US"/>
              <a:t> </a:t>
            </a:r>
            <a:r>
              <a:rPr lang="en-US" err="1"/>
              <a:t>att</a:t>
            </a:r>
            <a:r>
              <a:rPr lang="en-US"/>
              <a:t> </a:t>
            </a:r>
            <a:r>
              <a:rPr lang="en-US" err="1"/>
              <a:t>ett</a:t>
            </a:r>
            <a:r>
              <a:rPr lang="en-US"/>
              <a:t> </a:t>
            </a:r>
            <a:r>
              <a:rPr lang="en-US" err="1"/>
              <a:t>främjande</a:t>
            </a:r>
            <a:r>
              <a:rPr lang="en-US"/>
              <a:t> </a:t>
            </a:r>
            <a:r>
              <a:rPr lang="en-US" err="1"/>
              <a:t>och</a:t>
            </a:r>
            <a:r>
              <a:rPr lang="en-US"/>
              <a:t> </a:t>
            </a:r>
            <a:r>
              <a:rPr lang="en-US" err="1"/>
              <a:t>förebyggande</a:t>
            </a:r>
            <a:r>
              <a:rPr lang="en-US"/>
              <a:t> </a:t>
            </a:r>
            <a:r>
              <a:rPr lang="en-US" err="1"/>
              <a:t>arbetsmiljöarbete</a:t>
            </a:r>
            <a:r>
              <a:rPr lang="en-US"/>
              <a:t> </a:t>
            </a:r>
            <a:r>
              <a:rPr lang="en-US" err="1"/>
              <a:t>är</a:t>
            </a:r>
            <a:r>
              <a:rPr lang="en-US"/>
              <a:t> det </a:t>
            </a:r>
            <a:r>
              <a:rPr lang="en-US" err="1"/>
              <a:t>bästa</a:t>
            </a:r>
            <a:r>
              <a:rPr lang="en-US"/>
              <a:t> man </a:t>
            </a:r>
            <a:r>
              <a:rPr lang="en-US" err="1"/>
              <a:t>kan</a:t>
            </a:r>
            <a:r>
              <a:rPr lang="en-US"/>
              <a:t> </a:t>
            </a:r>
            <a:r>
              <a:rPr lang="en-US" err="1"/>
              <a:t>göra</a:t>
            </a:r>
            <a:r>
              <a:rPr lang="en-US"/>
              <a:t> för </a:t>
            </a:r>
            <a:r>
              <a:rPr lang="en-US" err="1"/>
              <a:t>att</a:t>
            </a:r>
            <a:r>
              <a:rPr lang="en-US"/>
              <a:t> </a:t>
            </a:r>
            <a:r>
              <a:rPr lang="en-US" err="1"/>
              <a:t>skapa</a:t>
            </a:r>
            <a:r>
              <a:rPr lang="en-US"/>
              <a:t> </a:t>
            </a:r>
            <a:r>
              <a:rPr lang="en-US" err="1"/>
              <a:t>en</a:t>
            </a:r>
            <a:r>
              <a:rPr lang="en-US"/>
              <a:t> </a:t>
            </a:r>
            <a:r>
              <a:rPr lang="en-US" err="1"/>
              <a:t>trygg</a:t>
            </a:r>
            <a:r>
              <a:rPr lang="en-US"/>
              <a:t> </a:t>
            </a:r>
            <a:r>
              <a:rPr lang="en-US" err="1"/>
              <a:t>och</a:t>
            </a:r>
            <a:r>
              <a:rPr lang="en-US"/>
              <a:t> </a:t>
            </a:r>
            <a:r>
              <a:rPr lang="en-US" err="1"/>
              <a:t>säker</a:t>
            </a:r>
            <a:r>
              <a:rPr lang="en-US"/>
              <a:t> </a:t>
            </a:r>
            <a:r>
              <a:rPr lang="en-US" err="1"/>
              <a:t>arbetsplats</a:t>
            </a:r>
            <a:r>
              <a:rPr lang="en-US"/>
              <a:t>.</a:t>
            </a:r>
            <a:endParaRPr lang="en-US">
              <a:cs typeface="Calibri"/>
            </a:endParaRPr>
          </a:p>
          <a:p>
            <a:endParaRPr lang="en-US">
              <a:cs typeface="Calibri"/>
            </a:endParaRPr>
          </a:p>
          <a:p>
            <a:r>
              <a:rPr lang="en-US" err="1">
                <a:cs typeface="Calibri"/>
              </a:rPr>
              <a:t>Alla</a:t>
            </a:r>
            <a:r>
              <a:rPr lang="en-US">
                <a:cs typeface="Calibri"/>
              </a:rPr>
              <a:t> ska </a:t>
            </a:r>
            <a:r>
              <a:rPr lang="en-US" err="1">
                <a:cs typeface="Calibri"/>
              </a:rPr>
              <a:t>känna</a:t>
            </a:r>
            <a:r>
              <a:rPr lang="en-US">
                <a:cs typeface="Calibri"/>
              </a:rPr>
              <a:t> sig </a:t>
            </a:r>
            <a:r>
              <a:rPr lang="en-US" err="1">
                <a:cs typeface="Calibri"/>
              </a:rPr>
              <a:t>trygga</a:t>
            </a:r>
            <a:r>
              <a:rPr lang="en-US">
                <a:cs typeface="Calibri"/>
              </a:rPr>
              <a:t> </a:t>
            </a:r>
            <a:r>
              <a:rPr lang="en-US" err="1">
                <a:cs typeface="Calibri"/>
              </a:rPr>
              <a:t>på</a:t>
            </a:r>
            <a:r>
              <a:rPr lang="en-US">
                <a:cs typeface="Calibri"/>
              </a:rPr>
              <a:t> </a:t>
            </a:r>
            <a:r>
              <a:rPr lang="en-US" err="1">
                <a:cs typeface="Calibri"/>
              </a:rPr>
              <a:t>jobbet</a:t>
            </a:r>
            <a:r>
              <a:rPr lang="en-US">
                <a:cs typeface="Calibri"/>
              </a:rPr>
              <a:t> </a:t>
            </a:r>
            <a:r>
              <a:rPr lang="en-US" err="1">
                <a:cs typeface="Calibri"/>
              </a:rPr>
              <a:t>och</a:t>
            </a:r>
            <a:r>
              <a:rPr lang="en-US">
                <a:cs typeface="Calibri"/>
              </a:rPr>
              <a:t> det </a:t>
            </a:r>
            <a:r>
              <a:rPr lang="en-US" err="1">
                <a:cs typeface="Calibri"/>
              </a:rPr>
              <a:t>här</a:t>
            </a:r>
            <a:r>
              <a:rPr lang="en-US">
                <a:cs typeface="Calibri"/>
              </a:rPr>
              <a:t> </a:t>
            </a:r>
            <a:r>
              <a:rPr lang="en-US" err="1">
                <a:cs typeface="Calibri"/>
              </a:rPr>
              <a:t>materialet</a:t>
            </a:r>
            <a:r>
              <a:rPr lang="en-US">
                <a:cs typeface="Calibri"/>
              </a:rPr>
              <a:t> </a:t>
            </a:r>
            <a:r>
              <a:rPr lang="en-US" err="1">
                <a:cs typeface="Calibri"/>
              </a:rPr>
              <a:t>är</a:t>
            </a:r>
            <a:r>
              <a:rPr lang="en-US">
                <a:cs typeface="Calibri"/>
              </a:rPr>
              <a:t> </a:t>
            </a:r>
            <a:r>
              <a:rPr lang="en-US" err="1">
                <a:cs typeface="Calibri"/>
              </a:rPr>
              <a:t>tänkt</a:t>
            </a:r>
            <a:r>
              <a:rPr lang="en-US">
                <a:cs typeface="Calibri"/>
              </a:rPr>
              <a:t> </a:t>
            </a:r>
            <a:r>
              <a:rPr lang="en-US" err="1">
                <a:cs typeface="Calibri"/>
              </a:rPr>
              <a:t>att</a:t>
            </a:r>
            <a:r>
              <a:rPr lang="en-US">
                <a:cs typeface="Calibri"/>
              </a:rPr>
              <a:t> </a:t>
            </a:r>
            <a:r>
              <a:rPr lang="en-US" err="1">
                <a:cs typeface="Calibri"/>
              </a:rPr>
              <a:t>användas</a:t>
            </a:r>
            <a:r>
              <a:rPr lang="en-US">
                <a:cs typeface="Calibri"/>
              </a:rPr>
              <a:t> I </a:t>
            </a:r>
            <a:r>
              <a:rPr lang="en-US" b="1" err="1">
                <a:cs typeface="Calibri"/>
              </a:rPr>
              <a:t>syfte</a:t>
            </a:r>
            <a:r>
              <a:rPr lang="en-US" b="1">
                <a:cs typeface="Calibri"/>
              </a:rPr>
              <a:t> </a:t>
            </a:r>
            <a:r>
              <a:rPr lang="en-US" b="1" err="1">
                <a:cs typeface="Calibri"/>
              </a:rPr>
              <a:t>att</a:t>
            </a:r>
            <a:r>
              <a:rPr lang="en-US" b="1">
                <a:cs typeface="Calibri"/>
              </a:rPr>
              <a:t> </a:t>
            </a:r>
            <a:r>
              <a:rPr lang="en-US" b="1" err="1">
                <a:cs typeface="Calibri"/>
              </a:rPr>
              <a:t>öka</a:t>
            </a:r>
            <a:r>
              <a:rPr lang="en-US" b="1">
                <a:cs typeface="Calibri"/>
              </a:rPr>
              <a:t> </a:t>
            </a:r>
            <a:r>
              <a:rPr lang="en-US" b="1" err="1">
                <a:cs typeface="Calibri"/>
              </a:rPr>
              <a:t>tryggheten</a:t>
            </a:r>
            <a:r>
              <a:rPr lang="en-US" b="1">
                <a:cs typeface="Calibri"/>
              </a:rPr>
              <a:t> </a:t>
            </a:r>
            <a:r>
              <a:rPr lang="en-US" b="1" err="1">
                <a:cs typeface="Calibri"/>
              </a:rPr>
              <a:t>genom</a:t>
            </a:r>
            <a:r>
              <a:rPr lang="en-US" b="1">
                <a:cs typeface="Calibri"/>
              </a:rPr>
              <a:t> </a:t>
            </a:r>
            <a:r>
              <a:rPr lang="en-US" b="1" err="1">
                <a:cs typeface="Calibri"/>
              </a:rPr>
              <a:t>att</a:t>
            </a:r>
            <a:r>
              <a:rPr lang="en-US" b="1">
                <a:cs typeface="Calibri"/>
              </a:rPr>
              <a:t> </a:t>
            </a:r>
            <a:r>
              <a:rPr lang="en-US" b="1" err="1">
                <a:cs typeface="Calibri"/>
              </a:rPr>
              <a:t>medvetandegöra</a:t>
            </a:r>
            <a:r>
              <a:rPr lang="en-US" b="1">
                <a:cs typeface="Calibri"/>
              </a:rPr>
              <a:t> </a:t>
            </a:r>
            <a:r>
              <a:rPr lang="en-US" b="1" err="1">
                <a:cs typeface="Calibri"/>
              </a:rPr>
              <a:t>och</a:t>
            </a:r>
            <a:r>
              <a:rPr lang="en-US" b="1">
                <a:cs typeface="Calibri"/>
              </a:rPr>
              <a:t> </a:t>
            </a:r>
            <a:r>
              <a:rPr lang="en-US" b="1" err="1">
                <a:cs typeface="Calibri"/>
              </a:rPr>
              <a:t>skapa</a:t>
            </a:r>
            <a:r>
              <a:rPr lang="en-US" b="1">
                <a:cs typeface="Calibri"/>
              </a:rPr>
              <a:t> dialog I </a:t>
            </a:r>
            <a:r>
              <a:rPr lang="en-US" b="1" err="1">
                <a:cs typeface="Calibri"/>
              </a:rPr>
              <a:t>ämnet</a:t>
            </a:r>
            <a:r>
              <a:rPr lang="en-US" b="1">
                <a:cs typeface="Calibri"/>
              </a:rPr>
              <a:t>.</a:t>
            </a:r>
          </a:p>
          <a:p>
            <a:endParaRPr lang="en-US">
              <a:cs typeface="Calibri"/>
            </a:endParaRPr>
          </a:p>
          <a:p>
            <a:r>
              <a:rPr lang="en-US" b="1">
                <a:cs typeface="Calibri"/>
              </a:rPr>
              <a:t>Till chef:</a:t>
            </a:r>
          </a:p>
          <a:p>
            <a:endParaRPr lang="en-US">
              <a:cs typeface="Calibri"/>
            </a:endParaRPr>
          </a:p>
          <a:p>
            <a:r>
              <a:rPr lang="en-US" err="1">
                <a:cs typeface="Calibri"/>
              </a:rPr>
              <a:t>Materialet</a:t>
            </a:r>
            <a:r>
              <a:rPr lang="en-US">
                <a:cs typeface="Calibri"/>
              </a:rPr>
              <a:t> tar ca 45 </a:t>
            </a:r>
            <a:r>
              <a:rPr lang="en-US" err="1">
                <a:cs typeface="Calibri"/>
              </a:rPr>
              <a:t>minuter</a:t>
            </a:r>
            <a:r>
              <a:rPr lang="en-US">
                <a:cs typeface="Calibri"/>
              </a:rPr>
              <a:t> </a:t>
            </a:r>
            <a:r>
              <a:rPr lang="en-US" err="1">
                <a:cs typeface="Calibri"/>
              </a:rPr>
              <a:t>att</a:t>
            </a:r>
            <a:r>
              <a:rPr lang="en-US">
                <a:cs typeface="Calibri"/>
              </a:rPr>
              <a:t> </a:t>
            </a:r>
            <a:r>
              <a:rPr lang="en-US" err="1">
                <a:cs typeface="Calibri"/>
              </a:rPr>
              <a:t>gå</a:t>
            </a:r>
            <a:r>
              <a:rPr lang="en-US">
                <a:cs typeface="Calibri"/>
              </a:rPr>
              <a:t> </a:t>
            </a:r>
            <a:r>
              <a:rPr lang="en-US" err="1">
                <a:cs typeface="Calibri"/>
              </a:rPr>
              <a:t>igenom</a:t>
            </a:r>
            <a:r>
              <a:rPr lang="en-US">
                <a:cs typeface="Calibri"/>
              </a:rPr>
              <a:t> men du </a:t>
            </a:r>
            <a:r>
              <a:rPr lang="en-US" err="1">
                <a:cs typeface="Calibri"/>
              </a:rPr>
              <a:t>kan</a:t>
            </a:r>
            <a:r>
              <a:rPr lang="en-US">
                <a:cs typeface="Calibri"/>
              </a:rPr>
              <a:t> </a:t>
            </a:r>
            <a:r>
              <a:rPr lang="en-US" err="1">
                <a:cs typeface="Calibri"/>
              </a:rPr>
              <a:t>själv</a:t>
            </a:r>
            <a:r>
              <a:rPr lang="en-US">
                <a:cs typeface="Calibri"/>
              </a:rPr>
              <a:t> </a:t>
            </a:r>
            <a:r>
              <a:rPr lang="en-US" err="1">
                <a:cs typeface="Calibri"/>
              </a:rPr>
              <a:t>styra</a:t>
            </a:r>
            <a:r>
              <a:rPr lang="en-US">
                <a:cs typeface="Calibri"/>
              </a:rPr>
              <a:t> </a:t>
            </a:r>
            <a:r>
              <a:rPr lang="en-US" err="1">
                <a:cs typeface="Calibri"/>
              </a:rPr>
              <a:t>upplägget</a:t>
            </a:r>
            <a:r>
              <a:rPr lang="en-US">
                <a:cs typeface="Calibri"/>
              </a:rPr>
              <a:t> </a:t>
            </a:r>
            <a:r>
              <a:rPr lang="en-US" err="1">
                <a:cs typeface="Calibri"/>
              </a:rPr>
              <a:t>utifrån</a:t>
            </a:r>
            <a:r>
              <a:rPr lang="en-US">
                <a:cs typeface="Calibri"/>
              </a:rPr>
              <a:t> er </a:t>
            </a:r>
            <a:r>
              <a:rPr lang="en-US" err="1">
                <a:cs typeface="Calibri"/>
              </a:rPr>
              <a:t>tid</a:t>
            </a:r>
            <a:r>
              <a:rPr lang="en-US">
                <a:cs typeface="Calibri"/>
              </a:rPr>
              <a:t>, </a:t>
            </a:r>
            <a:r>
              <a:rPr lang="en-US" err="1">
                <a:cs typeface="Calibri"/>
              </a:rPr>
              <a:t>behov</a:t>
            </a:r>
            <a:r>
              <a:rPr lang="en-US">
                <a:cs typeface="Calibri"/>
              </a:rPr>
              <a:t>, </a:t>
            </a:r>
            <a:r>
              <a:rPr lang="en-US" err="1">
                <a:cs typeface="Calibri"/>
              </a:rPr>
              <a:t>grupp</a:t>
            </a:r>
            <a:r>
              <a:rPr lang="en-US">
                <a:cs typeface="Calibri"/>
              </a:rPr>
              <a:t> etc.</a:t>
            </a:r>
          </a:p>
          <a:p>
            <a:endParaRPr lang="en-US" b="1">
              <a:cs typeface="Calibri"/>
            </a:endParaRPr>
          </a:p>
          <a:p>
            <a:r>
              <a:rPr lang="en-US" err="1">
                <a:cs typeface="Calibri"/>
              </a:rPr>
              <a:t>Allt</a:t>
            </a:r>
            <a:r>
              <a:rPr lang="en-US">
                <a:cs typeface="Calibri"/>
              </a:rPr>
              <a:t> </a:t>
            </a:r>
            <a:r>
              <a:rPr lang="en-US" err="1">
                <a:cs typeface="Calibri"/>
              </a:rPr>
              <a:t>som</a:t>
            </a:r>
            <a:r>
              <a:rPr lang="en-US">
                <a:cs typeface="Calibri"/>
              </a:rPr>
              <a:t> </a:t>
            </a:r>
            <a:r>
              <a:rPr lang="en-US" err="1">
                <a:cs typeface="Calibri"/>
              </a:rPr>
              <a:t>kommer</a:t>
            </a:r>
            <a:r>
              <a:rPr lang="en-US">
                <a:cs typeface="Calibri"/>
              </a:rPr>
              <a:t> </a:t>
            </a:r>
            <a:r>
              <a:rPr lang="en-US" err="1">
                <a:cs typeface="Calibri"/>
              </a:rPr>
              <a:t>fram</a:t>
            </a:r>
            <a:r>
              <a:rPr lang="en-US">
                <a:cs typeface="Calibri"/>
              </a:rPr>
              <a:t> </a:t>
            </a:r>
            <a:r>
              <a:rPr lang="en-US" err="1">
                <a:cs typeface="Calibri"/>
              </a:rPr>
              <a:t>utifrån</a:t>
            </a:r>
            <a:r>
              <a:rPr lang="en-US">
                <a:cs typeface="Calibri"/>
              </a:rPr>
              <a:t> </a:t>
            </a:r>
            <a:r>
              <a:rPr lang="en-US" err="1">
                <a:cs typeface="Calibri"/>
              </a:rPr>
              <a:t>denna</a:t>
            </a:r>
            <a:r>
              <a:rPr lang="en-US">
                <a:cs typeface="Calibri"/>
              </a:rPr>
              <a:t> </a:t>
            </a:r>
            <a:r>
              <a:rPr lang="en-US" err="1">
                <a:cs typeface="Calibri"/>
              </a:rPr>
              <a:t>genomgång</a:t>
            </a:r>
            <a:r>
              <a:rPr lang="en-US">
                <a:cs typeface="Calibri"/>
              </a:rPr>
              <a:t> ska </a:t>
            </a:r>
            <a:r>
              <a:rPr lang="en-US" err="1">
                <a:cs typeface="Calibri"/>
              </a:rPr>
              <a:t>användas</a:t>
            </a:r>
            <a:r>
              <a:rPr lang="en-US">
                <a:cs typeface="Calibri"/>
              </a:rPr>
              <a:t> </a:t>
            </a:r>
            <a:r>
              <a:rPr lang="en-US" err="1">
                <a:cs typeface="Calibri"/>
              </a:rPr>
              <a:t>som</a:t>
            </a:r>
            <a:r>
              <a:rPr lang="en-US">
                <a:cs typeface="Calibri"/>
              </a:rPr>
              <a:t> </a:t>
            </a:r>
            <a:r>
              <a:rPr lang="en-US" err="1">
                <a:cs typeface="Calibri"/>
              </a:rPr>
              <a:t>en</a:t>
            </a:r>
            <a:r>
              <a:rPr lang="en-US">
                <a:cs typeface="Calibri"/>
              </a:rPr>
              <a:t> del I det </a:t>
            </a:r>
            <a:r>
              <a:rPr lang="en-US" err="1">
                <a:cs typeface="Calibri"/>
              </a:rPr>
              <a:t>systematiska</a:t>
            </a:r>
            <a:r>
              <a:rPr lang="en-US">
                <a:cs typeface="Calibri"/>
              </a:rPr>
              <a:t> </a:t>
            </a:r>
            <a:r>
              <a:rPr lang="en-US" err="1">
                <a:cs typeface="Calibri"/>
              </a:rPr>
              <a:t>arbetsmiljöarbetet</a:t>
            </a:r>
            <a:r>
              <a:rPr lang="en-US">
                <a:cs typeface="Calibri"/>
              </a:rPr>
              <a:t>. Den </a:t>
            </a:r>
            <a:r>
              <a:rPr lang="en-US" err="1">
                <a:cs typeface="Calibri"/>
              </a:rPr>
              <a:t>här</a:t>
            </a:r>
            <a:r>
              <a:rPr lang="en-US">
                <a:cs typeface="Calibri"/>
              </a:rPr>
              <a:t> </a:t>
            </a:r>
            <a:r>
              <a:rPr lang="en-US" err="1">
                <a:cs typeface="Calibri"/>
              </a:rPr>
              <a:t>är</a:t>
            </a:r>
            <a:r>
              <a:rPr lang="en-US">
                <a:cs typeface="Calibri"/>
              </a:rPr>
              <a:t> </a:t>
            </a:r>
            <a:r>
              <a:rPr lang="en-US" err="1">
                <a:cs typeface="Calibri"/>
              </a:rPr>
              <a:t>ett</a:t>
            </a:r>
            <a:r>
              <a:rPr lang="en-US">
                <a:cs typeface="Calibri"/>
              </a:rPr>
              <a:t> </a:t>
            </a:r>
            <a:r>
              <a:rPr lang="en-US" err="1">
                <a:cs typeface="Calibri"/>
              </a:rPr>
              <a:t>sätt</a:t>
            </a:r>
            <a:r>
              <a:rPr lang="en-US">
                <a:cs typeface="Calibri"/>
              </a:rPr>
              <a:t> </a:t>
            </a:r>
            <a:r>
              <a:rPr lang="en-US" err="1">
                <a:cs typeface="Calibri"/>
              </a:rPr>
              <a:t>att</a:t>
            </a:r>
            <a:r>
              <a:rPr lang="en-US">
                <a:cs typeface="Calibri"/>
              </a:rPr>
              <a:t> </a:t>
            </a:r>
            <a:r>
              <a:rPr lang="en-US" err="1">
                <a:cs typeface="Calibri"/>
              </a:rPr>
              <a:t>undersöka</a:t>
            </a:r>
            <a:r>
              <a:rPr lang="en-US">
                <a:cs typeface="Calibri"/>
              </a:rPr>
              <a:t> </a:t>
            </a:r>
            <a:r>
              <a:rPr lang="en-US" err="1">
                <a:cs typeface="Calibri"/>
              </a:rPr>
              <a:t>arbetsmiljön</a:t>
            </a:r>
            <a:r>
              <a:rPr lang="en-US">
                <a:cs typeface="Calibri"/>
              </a:rPr>
              <a:t> </a:t>
            </a:r>
            <a:r>
              <a:rPr lang="en-US" err="1">
                <a:cs typeface="Calibri"/>
              </a:rPr>
              <a:t>kopplat</a:t>
            </a:r>
            <a:r>
              <a:rPr lang="en-US">
                <a:cs typeface="Calibri"/>
              </a:rPr>
              <a:t> till </a:t>
            </a:r>
            <a:r>
              <a:rPr lang="en-US" err="1">
                <a:cs typeface="Calibri"/>
              </a:rPr>
              <a:t>våld</a:t>
            </a:r>
            <a:r>
              <a:rPr lang="en-US">
                <a:cs typeface="Calibri"/>
              </a:rPr>
              <a:t> </a:t>
            </a:r>
            <a:r>
              <a:rPr lang="en-US" err="1">
                <a:cs typeface="Calibri"/>
              </a:rPr>
              <a:t>och</a:t>
            </a:r>
            <a:r>
              <a:rPr lang="en-US">
                <a:cs typeface="Calibri"/>
              </a:rPr>
              <a:t> hot om </a:t>
            </a:r>
            <a:r>
              <a:rPr lang="en-US" err="1">
                <a:cs typeface="Calibri"/>
              </a:rPr>
              <a:t>våld</a:t>
            </a:r>
            <a:r>
              <a:rPr lang="en-US">
                <a:cs typeface="Calibri"/>
              </a:rPr>
              <a:t>.</a:t>
            </a:r>
          </a:p>
          <a:p>
            <a:r>
              <a:rPr lang="en-US">
                <a:cs typeface="Calibri"/>
              </a:rPr>
              <a:t>Som chef </a:t>
            </a:r>
            <a:r>
              <a:rPr lang="en-US" err="1">
                <a:cs typeface="Calibri"/>
              </a:rPr>
              <a:t>har</a:t>
            </a:r>
            <a:r>
              <a:rPr lang="en-US">
                <a:cs typeface="Calibri"/>
              </a:rPr>
              <a:t> du </a:t>
            </a:r>
            <a:r>
              <a:rPr lang="en-US" err="1">
                <a:cs typeface="Calibri"/>
              </a:rPr>
              <a:t>ansvar</a:t>
            </a:r>
            <a:r>
              <a:rPr lang="en-US">
                <a:cs typeface="Calibri"/>
              </a:rPr>
              <a:t> för </a:t>
            </a:r>
            <a:r>
              <a:rPr lang="en-US" err="1">
                <a:cs typeface="Calibri"/>
              </a:rPr>
              <a:t>alla</a:t>
            </a:r>
            <a:r>
              <a:rPr lang="en-US">
                <a:cs typeface="Calibri"/>
              </a:rPr>
              <a:t> </a:t>
            </a:r>
            <a:r>
              <a:rPr lang="en-US" err="1">
                <a:cs typeface="Calibri"/>
              </a:rPr>
              <a:t>delar</a:t>
            </a:r>
            <a:r>
              <a:rPr lang="en-US">
                <a:cs typeface="Calibri"/>
              </a:rPr>
              <a:t> </a:t>
            </a:r>
            <a:r>
              <a:rPr lang="en-US" err="1">
                <a:cs typeface="Calibri"/>
              </a:rPr>
              <a:t>inom</a:t>
            </a:r>
            <a:r>
              <a:rPr lang="en-US">
                <a:cs typeface="Calibri"/>
              </a:rPr>
              <a:t> det </a:t>
            </a:r>
            <a:r>
              <a:rPr lang="en-US" err="1">
                <a:cs typeface="Calibri"/>
              </a:rPr>
              <a:t>systematiska</a:t>
            </a:r>
            <a:r>
              <a:rPr lang="en-US">
                <a:cs typeface="Calibri"/>
              </a:rPr>
              <a:t> </a:t>
            </a:r>
            <a:r>
              <a:rPr lang="en-US" err="1">
                <a:cs typeface="Calibri"/>
              </a:rPr>
              <a:t>arbetsmiljöarbetet</a:t>
            </a:r>
            <a:r>
              <a:rPr lang="en-US">
                <a:cs typeface="Calibri"/>
              </a:rPr>
              <a:t>. </a:t>
            </a:r>
            <a:r>
              <a:rPr lang="en-US" err="1">
                <a:cs typeface="Calibri"/>
              </a:rPr>
              <a:t>När</a:t>
            </a:r>
            <a:r>
              <a:rPr lang="en-US">
                <a:cs typeface="Calibri"/>
              </a:rPr>
              <a:t> </a:t>
            </a:r>
            <a:r>
              <a:rPr lang="en-US" err="1">
                <a:cs typeface="Calibri"/>
              </a:rPr>
              <a:t>undersökningen</a:t>
            </a:r>
            <a:r>
              <a:rPr lang="en-US">
                <a:cs typeface="Calibri"/>
              </a:rPr>
              <a:t> </a:t>
            </a:r>
            <a:r>
              <a:rPr lang="en-US" err="1">
                <a:cs typeface="Calibri"/>
              </a:rPr>
              <a:t>är</a:t>
            </a:r>
            <a:r>
              <a:rPr lang="en-US">
                <a:cs typeface="Calibri"/>
              </a:rPr>
              <a:t> </a:t>
            </a:r>
            <a:r>
              <a:rPr lang="en-US" err="1">
                <a:cs typeface="Calibri"/>
              </a:rPr>
              <a:t>klar</a:t>
            </a:r>
            <a:r>
              <a:rPr lang="en-US">
                <a:cs typeface="Calibri"/>
              </a:rPr>
              <a:t> ska du </a:t>
            </a:r>
            <a:r>
              <a:rPr lang="en-US" err="1">
                <a:cs typeface="Calibri"/>
              </a:rPr>
              <a:t>tillsammans</a:t>
            </a:r>
            <a:r>
              <a:rPr lang="en-US">
                <a:cs typeface="Calibri"/>
              </a:rPr>
              <a:t> med </a:t>
            </a:r>
            <a:r>
              <a:rPr lang="en-US" err="1">
                <a:cs typeface="Calibri"/>
              </a:rPr>
              <a:t>skyddsombud</a:t>
            </a:r>
            <a:r>
              <a:rPr lang="en-US">
                <a:cs typeface="Calibri"/>
              </a:rPr>
              <a:t> </a:t>
            </a:r>
            <a:r>
              <a:rPr lang="en-US" err="1">
                <a:cs typeface="Calibri"/>
              </a:rPr>
              <a:t>och</a:t>
            </a:r>
            <a:r>
              <a:rPr lang="en-US">
                <a:cs typeface="Calibri"/>
              </a:rPr>
              <a:t> </a:t>
            </a:r>
            <a:r>
              <a:rPr lang="en-US" err="1">
                <a:cs typeface="Calibri"/>
              </a:rPr>
              <a:t>dina</a:t>
            </a:r>
            <a:r>
              <a:rPr lang="en-US">
                <a:cs typeface="Calibri"/>
              </a:rPr>
              <a:t> </a:t>
            </a:r>
            <a:r>
              <a:rPr lang="en-US" err="1">
                <a:cs typeface="Calibri"/>
              </a:rPr>
              <a:t>medarbetare</a:t>
            </a:r>
            <a:r>
              <a:rPr lang="en-US">
                <a:cs typeface="Calibri"/>
              </a:rPr>
              <a:t> sedan </a:t>
            </a:r>
            <a:r>
              <a:rPr lang="en-US" err="1">
                <a:cs typeface="Calibri"/>
              </a:rPr>
              <a:t>riskbedöma</a:t>
            </a:r>
            <a:r>
              <a:rPr lang="en-US">
                <a:cs typeface="Calibri"/>
              </a:rPr>
              <a:t>, </a:t>
            </a:r>
            <a:r>
              <a:rPr lang="en-US" err="1">
                <a:cs typeface="Calibri"/>
              </a:rPr>
              <a:t>analysera</a:t>
            </a:r>
            <a:r>
              <a:rPr lang="en-US">
                <a:cs typeface="Calibri"/>
              </a:rPr>
              <a:t> </a:t>
            </a:r>
            <a:r>
              <a:rPr lang="en-US" err="1">
                <a:cs typeface="Calibri"/>
              </a:rPr>
              <a:t>och</a:t>
            </a:r>
            <a:r>
              <a:rPr lang="en-US">
                <a:cs typeface="Calibri"/>
              </a:rPr>
              <a:t> </a:t>
            </a:r>
            <a:r>
              <a:rPr lang="en-US" err="1">
                <a:cs typeface="Calibri"/>
              </a:rPr>
              <a:t>prioritera</a:t>
            </a:r>
            <a:r>
              <a:rPr lang="en-US">
                <a:cs typeface="Calibri"/>
              </a:rPr>
              <a:t> de risker </a:t>
            </a:r>
            <a:r>
              <a:rPr lang="en-US" err="1">
                <a:cs typeface="Calibri"/>
              </a:rPr>
              <a:t>som</a:t>
            </a:r>
            <a:r>
              <a:rPr lang="en-US">
                <a:cs typeface="Calibri"/>
              </a:rPr>
              <a:t> </a:t>
            </a:r>
            <a:r>
              <a:rPr lang="en-US" err="1">
                <a:cs typeface="Calibri"/>
              </a:rPr>
              <a:t>kommer</a:t>
            </a:r>
            <a:r>
              <a:rPr lang="en-US">
                <a:cs typeface="Calibri"/>
              </a:rPr>
              <a:t> </a:t>
            </a:r>
            <a:r>
              <a:rPr lang="en-US" err="1">
                <a:cs typeface="Calibri"/>
              </a:rPr>
              <a:t>fram</a:t>
            </a:r>
            <a:r>
              <a:rPr lang="en-US">
                <a:cs typeface="Calibri"/>
              </a:rPr>
              <a:t>. Det </a:t>
            </a:r>
            <a:r>
              <a:rPr lang="en-US" err="1">
                <a:cs typeface="Calibri"/>
              </a:rPr>
              <a:t>som</a:t>
            </a:r>
            <a:r>
              <a:rPr lang="en-US">
                <a:cs typeface="Calibri"/>
              </a:rPr>
              <a:t> </a:t>
            </a:r>
            <a:r>
              <a:rPr lang="en-US" err="1">
                <a:cs typeface="Calibri"/>
              </a:rPr>
              <a:t>inte</a:t>
            </a:r>
            <a:r>
              <a:rPr lang="en-US">
                <a:cs typeface="Calibri"/>
              </a:rPr>
              <a:t> </a:t>
            </a:r>
            <a:r>
              <a:rPr lang="en-US" err="1">
                <a:cs typeface="Calibri"/>
              </a:rPr>
              <a:t>kan</a:t>
            </a:r>
            <a:r>
              <a:rPr lang="en-US">
                <a:cs typeface="Calibri"/>
              </a:rPr>
              <a:t> </a:t>
            </a:r>
            <a:r>
              <a:rPr lang="en-US" err="1">
                <a:cs typeface="Calibri"/>
              </a:rPr>
              <a:t>åtgärdas</a:t>
            </a:r>
            <a:r>
              <a:rPr lang="en-US">
                <a:cs typeface="Calibri"/>
              </a:rPr>
              <a:t> </a:t>
            </a:r>
            <a:r>
              <a:rPr lang="en-US" err="1">
                <a:cs typeface="Calibri"/>
              </a:rPr>
              <a:t>direkt</a:t>
            </a:r>
            <a:r>
              <a:rPr lang="en-US">
                <a:cs typeface="Calibri"/>
              </a:rPr>
              <a:t> ska </a:t>
            </a:r>
            <a:r>
              <a:rPr lang="en-US" err="1">
                <a:cs typeface="Calibri"/>
              </a:rPr>
              <a:t>sättas</a:t>
            </a:r>
            <a:r>
              <a:rPr lang="en-US">
                <a:cs typeface="Calibri"/>
              </a:rPr>
              <a:t> </a:t>
            </a:r>
            <a:r>
              <a:rPr lang="en-US" err="1">
                <a:cs typeface="Calibri"/>
              </a:rPr>
              <a:t>upp</a:t>
            </a:r>
            <a:r>
              <a:rPr lang="en-US">
                <a:cs typeface="Calibri"/>
              </a:rPr>
              <a:t> </a:t>
            </a:r>
            <a:r>
              <a:rPr lang="en-US" err="1">
                <a:cs typeface="Calibri"/>
              </a:rPr>
              <a:t>i</a:t>
            </a:r>
            <a:r>
              <a:rPr lang="en-US">
                <a:cs typeface="Calibri"/>
              </a:rPr>
              <a:t> </a:t>
            </a:r>
            <a:r>
              <a:rPr lang="en-US" err="1">
                <a:cs typeface="Calibri"/>
              </a:rPr>
              <a:t>en</a:t>
            </a:r>
            <a:r>
              <a:rPr lang="en-US">
                <a:cs typeface="Calibri"/>
              </a:rPr>
              <a:t> </a:t>
            </a:r>
            <a:r>
              <a:rPr lang="en-US" err="1">
                <a:cs typeface="Calibri"/>
              </a:rPr>
              <a:t>handlingsplan</a:t>
            </a:r>
            <a:r>
              <a:rPr lang="en-US">
                <a:cs typeface="Calibri"/>
              </a:rPr>
              <a:t>. </a:t>
            </a:r>
          </a:p>
          <a:p>
            <a:r>
              <a:rPr lang="en-US">
                <a:cs typeface="Calibri"/>
              </a:rPr>
              <a:t>Mall för risk- </a:t>
            </a:r>
            <a:r>
              <a:rPr lang="en-US" err="1">
                <a:cs typeface="Calibri"/>
              </a:rPr>
              <a:t>och</a:t>
            </a:r>
            <a:r>
              <a:rPr lang="en-US">
                <a:cs typeface="Calibri"/>
              </a:rPr>
              <a:t> </a:t>
            </a:r>
            <a:r>
              <a:rPr lang="en-US" err="1">
                <a:cs typeface="Calibri"/>
              </a:rPr>
              <a:t>konsekvensbedömning</a:t>
            </a:r>
            <a:r>
              <a:rPr lang="en-US">
                <a:cs typeface="Calibri"/>
              </a:rPr>
              <a:t> </a:t>
            </a:r>
            <a:r>
              <a:rPr lang="en-US" err="1">
                <a:cs typeface="Calibri"/>
              </a:rPr>
              <a:t>samt</a:t>
            </a:r>
            <a:r>
              <a:rPr lang="en-US">
                <a:cs typeface="Calibri"/>
              </a:rPr>
              <a:t> </a:t>
            </a:r>
            <a:r>
              <a:rPr lang="en-US" err="1">
                <a:cs typeface="Calibri"/>
              </a:rPr>
              <a:t>handlingsplan</a:t>
            </a:r>
            <a:r>
              <a:rPr lang="en-US">
                <a:cs typeface="Calibri"/>
              </a:rPr>
              <a:t> </a:t>
            </a:r>
            <a:r>
              <a:rPr lang="en-US" err="1">
                <a:cs typeface="Calibri"/>
              </a:rPr>
              <a:t>hittar</a:t>
            </a:r>
            <a:r>
              <a:rPr lang="en-US">
                <a:cs typeface="Calibri"/>
              </a:rPr>
              <a:t> du </a:t>
            </a:r>
            <a:r>
              <a:rPr lang="en-US" err="1">
                <a:cs typeface="Calibri"/>
              </a:rPr>
              <a:t>på</a:t>
            </a:r>
            <a:r>
              <a:rPr lang="en-US">
                <a:cs typeface="Calibri"/>
              </a:rPr>
              <a:t> </a:t>
            </a:r>
            <a:r>
              <a:rPr lang="en-US" err="1">
                <a:cs typeface="Calibri"/>
              </a:rPr>
              <a:t>vårt</a:t>
            </a:r>
            <a:r>
              <a:rPr lang="en-US">
                <a:cs typeface="Calibri"/>
              </a:rPr>
              <a:t> </a:t>
            </a:r>
            <a:r>
              <a:rPr lang="en-US" err="1">
                <a:cs typeface="Calibri"/>
              </a:rPr>
              <a:t>intranät</a:t>
            </a:r>
            <a:r>
              <a:rPr lang="en-US">
                <a:cs typeface="Calibri"/>
              </a:rPr>
              <a:t>, HINT.</a:t>
            </a:r>
          </a:p>
          <a:p>
            <a:endParaRPr lang="en-US">
              <a:cs typeface="Calibri"/>
            </a:endParaRPr>
          </a:p>
          <a:p>
            <a:r>
              <a:rPr lang="en-US" err="1">
                <a:cs typeface="Calibri"/>
              </a:rPr>
              <a:t>Handlingsplanen</a:t>
            </a:r>
            <a:r>
              <a:rPr lang="en-US">
                <a:cs typeface="Calibri"/>
              </a:rPr>
              <a:t> ska sedan </a:t>
            </a:r>
            <a:r>
              <a:rPr lang="en-US" err="1">
                <a:cs typeface="Calibri"/>
              </a:rPr>
              <a:t>följas</a:t>
            </a:r>
            <a:r>
              <a:rPr lang="en-US">
                <a:cs typeface="Calibri"/>
              </a:rPr>
              <a:t> </a:t>
            </a:r>
            <a:r>
              <a:rPr lang="en-US" err="1">
                <a:cs typeface="Calibri"/>
              </a:rPr>
              <a:t>upp</a:t>
            </a:r>
            <a:r>
              <a:rPr lang="en-US">
                <a:cs typeface="Calibri"/>
              </a:rPr>
              <a:t> </a:t>
            </a:r>
            <a:r>
              <a:rPr lang="en-US" err="1">
                <a:cs typeface="Calibri"/>
              </a:rPr>
              <a:t>och</a:t>
            </a:r>
            <a:r>
              <a:rPr lang="en-US">
                <a:cs typeface="Calibri"/>
              </a:rPr>
              <a:t> </a:t>
            </a:r>
            <a:r>
              <a:rPr lang="en-US" err="1">
                <a:cs typeface="Calibri"/>
              </a:rPr>
              <a:t>kontrolleras</a:t>
            </a:r>
            <a:r>
              <a:rPr lang="en-US">
                <a:cs typeface="Calibri"/>
              </a:rPr>
              <a:t> för </a:t>
            </a:r>
            <a:r>
              <a:rPr lang="en-US" err="1">
                <a:cs typeface="Calibri"/>
              </a:rPr>
              <a:t>att</a:t>
            </a:r>
            <a:r>
              <a:rPr lang="en-US">
                <a:cs typeface="Calibri"/>
              </a:rPr>
              <a:t> se om </a:t>
            </a:r>
            <a:r>
              <a:rPr lang="en-US" err="1">
                <a:cs typeface="Calibri"/>
              </a:rPr>
              <a:t>åtgärderna</a:t>
            </a:r>
            <a:r>
              <a:rPr lang="en-US">
                <a:cs typeface="Calibri"/>
              </a:rPr>
              <a:t> </a:t>
            </a:r>
            <a:r>
              <a:rPr lang="en-US" err="1">
                <a:cs typeface="Calibri"/>
              </a:rPr>
              <a:t>har</a:t>
            </a:r>
            <a:r>
              <a:rPr lang="en-US">
                <a:cs typeface="Calibri"/>
              </a:rPr>
              <a:t> haft </a:t>
            </a:r>
            <a:r>
              <a:rPr lang="en-US" err="1">
                <a:cs typeface="Calibri"/>
              </a:rPr>
              <a:t>önskad</a:t>
            </a:r>
            <a:r>
              <a:rPr lang="en-US">
                <a:cs typeface="Calibri"/>
              </a:rPr>
              <a:t> </a:t>
            </a:r>
            <a:r>
              <a:rPr lang="en-US" err="1">
                <a:cs typeface="Calibri"/>
              </a:rPr>
              <a:t>effekt</a:t>
            </a:r>
            <a:r>
              <a:rPr lang="en-US">
                <a:cs typeface="Calibri"/>
              </a:rPr>
              <a:t>. Vid </a:t>
            </a:r>
            <a:r>
              <a:rPr lang="en-US" err="1">
                <a:cs typeface="Calibri"/>
              </a:rPr>
              <a:t>behov</a:t>
            </a:r>
            <a:r>
              <a:rPr lang="en-US">
                <a:cs typeface="Calibri"/>
              </a:rPr>
              <a:t> ska </a:t>
            </a:r>
            <a:r>
              <a:rPr lang="en-US" err="1">
                <a:cs typeface="Calibri"/>
              </a:rPr>
              <a:t>planen</a:t>
            </a:r>
            <a:r>
              <a:rPr lang="en-US">
                <a:cs typeface="Calibri"/>
              </a:rPr>
              <a:t> </a:t>
            </a:r>
            <a:r>
              <a:rPr lang="en-US" err="1">
                <a:cs typeface="Calibri"/>
              </a:rPr>
              <a:t>revideras</a:t>
            </a:r>
            <a:r>
              <a:rPr lang="en-US">
                <a:cs typeface="Calibri"/>
              </a:rPr>
              <a:t>.</a:t>
            </a:r>
            <a:endParaRPr lang="en-US"/>
          </a:p>
          <a:p>
            <a:endParaRPr lang="en-US">
              <a:cs typeface="Calibri"/>
            </a:endParaRPr>
          </a:p>
          <a:p>
            <a:r>
              <a:rPr lang="en-US">
                <a:cs typeface="Calibri"/>
              </a:rPr>
              <a:t>Till </a:t>
            </a:r>
            <a:r>
              <a:rPr lang="en-US" err="1">
                <a:cs typeface="Calibri"/>
              </a:rPr>
              <a:t>ditt</a:t>
            </a:r>
            <a:r>
              <a:rPr lang="en-US">
                <a:cs typeface="Calibri"/>
              </a:rPr>
              <a:t> </a:t>
            </a:r>
            <a:r>
              <a:rPr lang="en-US" err="1">
                <a:cs typeface="Calibri"/>
              </a:rPr>
              <a:t>stöd</a:t>
            </a:r>
            <a:r>
              <a:rPr lang="en-US">
                <a:cs typeface="Calibri"/>
              </a:rPr>
              <a:t> </a:t>
            </a:r>
            <a:r>
              <a:rPr lang="en-US" err="1">
                <a:cs typeface="Calibri"/>
              </a:rPr>
              <a:t>utöver</a:t>
            </a:r>
            <a:r>
              <a:rPr lang="en-US">
                <a:cs typeface="Calibri"/>
              </a:rPr>
              <a:t> </a:t>
            </a:r>
            <a:r>
              <a:rPr lang="en-US" err="1">
                <a:cs typeface="Calibri"/>
              </a:rPr>
              <a:t>detta</a:t>
            </a:r>
            <a:r>
              <a:rPr lang="en-US">
                <a:cs typeface="Calibri"/>
              </a:rPr>
              <a:t> APT-material </a:t>
            </a:r>
            <a:r>
              <a:rPr lang="en-US" err="1">
                <a:cs typeface="Calibri"/>
              </a:rPr>
              <a:t>finns</a:t>
            </a:r>
            <a:r>
              <a:rPr lang="en-US">
                <a:cs typeface="Calibri"/>
              </a:rPr>
              <a:t> </a:t>
            </a:r>
            <a:r>
              <a:rPr lang="en-US" err="1">
                <a:cs typeface="Calibri"/>
              </a:rPr>
              <a:t>mer</a:t>
            </a:r>
            <a:r>
              <a:rPr lang="en-US">
                <a:cs typeface="Calibri"/>
              </a:rPr>
              <a:t> information </a:t>
            </a:r>
            <a:r>
              <a:rPr lang="en-US" err="1">
                <a:cs typeface="Calibri"/>
              </a:rPr>
              <a:t>på</a:t>
            </a:r>
            <a:r>
              <a:rPr lang="en-US">
                <a:cs typeface="Calibri"/>
              </a:rPr>
              <a:t> HINT.  I </a:t>
            </a:r>
            <a:r>
              <a:rPr lang="en-US" err="1">
                <a:cs typeface="Calibri"/>
              </a:rPr>
              <a:t>Utbildningskatalogen</a:t>
            </a:r>
            <a:r>
              <a:rPr lang="en-US">
                <a:cs typeface="Calibri"/>
              </a:rPr>
              <a:t> </a:t>
            </a:r>
            <a:r>
              <a:rPr lang="en-US" err="1">
                <a:cs typeface="Calibri"/>
              </a:rPr>
              <a:t>finns</a:t>
            </a:r>
            <a:r>
              <a:rPr lang="en-US">
                <a:cs typeface="Calibri"/>
              </a:rPr>
              <a:t> </a:t>
            </a:r>
            <a:r>
              <a:rPr lang="en-US" err="1">
                <a:cs typeface="Calibri"/>
              </a:rPr>
              <a:t>även</a:t>
            </a:r>
            <a:r>
              <a:rPr lang="en-US">
                <a:cs typeface="Calibri"/>
              </a:rPr>
              <a:t> </a:t>
            </a:r>
            <a:r>
              <a:rPr lang="en-US" err="1">
                <a:cs typeface="Calibri"/>
              </a:rPr>
              <a:t>vår</a:t>
            </a:r>
            <a:r>
              <a:rPr lang="en-US">
                <a:cs typeface="Calibri"/>
              </a:rPr>
              <a:t> </a:t>
            </a:r>
            <a:r>
              <a:rPr lang="en-US" err="1">
                <a:cs typeface="Calibri"/>
              </a:rPr>
              <a:t>arbetsmiljöutbildning</a:t>
            </a:r>
            <a:r>
              <a:rPr lang="en-US">
                <a:cs typeface="Calibri"/>
              </a:rPr>
              <a:t>.</a:t>
            </a:r>
          </a:p>
          <a:p>
            <a:endParaRPr lang="en-US">
              <a:cs typeface="Calibri"/>
            </a:endParaRPr>
          </a:p>
          <a:p>
            <a:r>
              <a:rPr lang="en-US">
                <a:cs typeface="Calibri"/>
              </a:rPr>
              <a:t>Du </a:t>
            </a:r>
            <a:r>
              <a:rPr lang="en-US" err="1">
                <a:cs typeface="Calibri"/>
              </a:rPr>
              <a:t>kan</a:t>
            </a:r>
            <a:r>
              <a:rPr lang="en-US">
                <a:cs typeface="Calibri"/>
              </a:rPr>
              <a:t> </a:t>
            </a:r>
            <a:r>
              <a:rPr lang="en-US" err="1">
                <a:cs typeface="Calibri"/>
              </a:rPr>
              <a:t>alltid</a:t>
            </a:r>
            <a:r>
              <a:rPr lang="en-US">
                <a:cs typeface="Calibri"/>
              </a:rPr>
              <a:t> </a:t>
            </a:r>
            <a:r>
              <a:rPr lang="en-US" err="1">
                <a:cs typeface="Calibri"/>
              </a:rPr>
              <a:t>kontakta</a:t>
            </a:r>
            <a:r>
              <a:rPr lang="en-US">
                <a:cs typeface="Calibri"/>
              </a:rPr>
              <a:t> HR </a:t>
            </a:r>
            <a:r>
              <a:rPr lang="en-US" err="1">
                <a:cs typeface="Calibri"/>
              </a:rPr>
              <a:t>Chefsstöd</a:t>
            </a:r>
            <a:r>
              <a:rPr lang="en-US">
                <a:cs typeface="Calibri"/>
              </a:rPr>
              <a:t> </a:t>
            </a:r>
            <a:r>
              <a:rPr lang="en-US" err="1">
                <a:cs typeface="Calibri"/>
              </a:rPr>
              <a:t>och</a:t>
            </a:r>
            <a:r>
              <a:rPr lang="en-US">
                <a:cs typeface="Calibri"/>
              </a:rPr>
              <a:t> </a:t>
            </a:r>
            <a:r>
              <a:rPr lang="en-US" err="1">
                <a:cs typeface="Calibri"/>
              </a:rPr>
              <a:t>Trygghet</a:t>
            </a:r>
            <a:r>
              <a:rPr lang="en-US">
                <a:cs typeface="Calibri"/>
              </a:rPr>
              <a:t> </a:t>
            </a:r>
            <a:r>
              <a:rPr lang="en-US" err="1">
                <a:cs typeface="Calibri"/>
              </a:rPr>
              <a:t>och</a:t>
            </a:r>
            <a:r>
              <a:rPr lang="en-US">
                <a:cs typeface="Calibri"/>
              </a:rPr>
              <a:t> </a:t>
            </a:r>
            <a:r>
              <a:rPr lang="en-US" err="1">
                <a:cs typeface="Calibri"/>
              </a:rPr>
              <a:t>säkerhet</a:t>
            </a:r>
            <a:r>
              <a:rPr lang="en-US">
                <a:cs typeface="Calibri"/>
              </a:rPr>
              <a:t> för </a:t>
            </a:r>
            <a:r>
              <a:rPr lang="en-US" err="1">
                <a:cs typeface="Calibri"/>
              </a:rPr>
              <a:t>att</a:t>
            </a:r>
            <a:r>
              <a:rPr lang="en-US">
                <a:cs typeface="Calibri"/>
              </a:rPr>
              <a:t> </a:t>
            </a:r>
            <a:r>
              <a:rPr lang="en-US" err="1">
                <a:cs typeface="Calibri"/>
              </a:rPr>
              <a:t>få</a:t>
            </a:r>
            <a:r>
              <a:rPr lang="en-US">
                <a:cs typeface="Calibri"/>
              </a:rPr>
              <a:t> </a:t>
            </a:r>
            <a:r>
              <a:rPr lang="en-US" err="1">
                <a:cs typeface="Calibri"/>
              </a:rPr>
              <a:t>mer</a:t>
            </a:r>
            <a:r>
              <a:rPr lang="en-US">
                <a:cs typeface="Calibri"/>
              </a:rPr>
              <a:t> </a:t>
            </a:r>
            <a:r>
              <a:rPr lang="en-US" err="1">
                <a:cs typeface="Calibri"/>
              </a:rPr>
              <a:t>stöd</a:t>
            </a:r>
            <a:r>
              <a:rPr lang="en-US">
                <a:cs typeface="Calibri"/>
              </a:rPr>
              <a:t> </a:t>
            </a:r>
            <a:r>
              <a:rPr lang="en-US" err="1">
                <a:cs typeface="Calibri"/>
              </a:rPr>
              <a:t>i</a:t>
            </a:r>
            <a:r>
              <a:rPr lang="en-US">
                <a:cs typeface="Calibri"/>
              </a:rPr>
              <a:t> </a:t>
            </a:r>
            <a:r>
              <a:rPr lang="en-US" err="1">
                <a:cs typeface="Calibri"/>
              </a:rPr>
              <a:t>dina</a:t>
            </a:r>
            <a:r>
              <a:rPr lang="en-US">
                <a:cs typeface="Calibri"/>
              </a:rPr>
              <a:t> </a:t>
            </a:r>
            <a:r>
              <a:rPr lang="en-US" err="1">
                <a:cs typeface="Calibri"/>
              </a:rPr>
              <a:t>frågor</a:t>
            </a:r>
            <a:r>
              <a:rPr lang="en-US">
                <a:cs typeface="Calibri"/>
              </a:rPr>
              <a:t> </a:t>
            </a:r>
            <a:r>
              <a:rPr lang="en-US" err="1">
                <a:cs typeface="Calibri"/>
              </a:rPr>
              <a:t>och</a:t>
            </a:r>
            <a:r>
              <a:rPr lang="en-US">
                <a:cs typeface="Calibri"/>
              </a:rPr>
              <a:t> </a:t>
            </a:r>
            <a:r>
              <a:rPr lang="en-US" err="1">
                <a:cs typeface="Calibri"/>
              </a:rPr>
              <a:t>funderingar</a:t>
            </a:r>
            <a:r>
              <a:rPr lang="en-US">
                <a:cs typeface="Calibri"/>
              </a:rPr>
              <a:t>.</a:t>
            </a:r>
          </a:p>
          <a:p>
            <a:endParaRPr lang="en-US">
              <a:cs typeface="Calibri"/>
            </a:endParaRPr>
          </a:p>
          <a:p>
            <a:endParaRPr lang="en-US">
              <a:cs typeface="Calibri"/>
            </a:endParaRPr>
          </a:p>
          <a:p>
            <a:endParaRPr lang="en-US">
              <a:cs typeface="Calibri"/>
            </a:endParaRPr>
          </a:p>
          <a:p>
            <a:endParaRPr lang="en-US">
              <a:ea typeface="Calibri" panose="020F0502020204030204"/>
              <a:cs typeface="+mn-lt"/>
            </a:endParaRPr>
          </a:p>
        </p:txBody>
      </p:sp>
      <p:sp>
        <p:nvSpPr>
          <p:cNvPr id="4" name="Platshållare för bildnummer 3"/>
          <p:cNvSpPr>
            <a:spLocks noGrp="1"/>
          </p:cNvSpPr>
          <p:nvPr>
            <p:ph type="sldNum" sz="quarter" idx="5"/>
          </p:nvPr>
        </p:nvSpPr>
        <p:spPr/>
        <p:txBody>
          <a:bodyPr/>
          <a:lstStyle/>
          <a:p>
            <a:fld id="{1B97AB13-884B-48E2-B22F-BA5895D40DE0}" type="slidenum">
              <a:rPr lang="sv-SE" smtClean="0"/>
              <a:t>1</a:t>
            </a:fld>
            <a:endParaRPr lang="sv-SE"/>
          </a:p>
        </p:txBody>
      </p:sp>
    </p:spTree>
    <p:extLst>
      <p:ext uri="{BB962C8B-B14F-4D97-AF65-F5344CB8AC3E}">
        <p14:creationId xmlns:p14="http://schemas.microsoft.com/office/powerpoint/2010/main" val="1662648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ea typeface="Calibri"/>
                <a:cs typeface="Calibri"/>
              </a:rPr>
              <a:t>Gör</a:t>
            </a:r>
            <a:r>
              <a:rPr lang="en-US">
                <a:ea typeface="Calibri"/>
                <a:cs typeface="Calibri"/>
              </a:rPr>
              <a:t> ny bild!!!</a:t>
            </a:r>
          </a:p>
        </p:txBody>
      </p:sp>
      <p:sp>
        <p:nvSpPr>
          <p:cNvPr id="4" name="Platshållare för bildnummer 3"/>
          <p:cNvSpPr>
            <a:spLocks noGrp="1"/>
          </p:cNvSpPr>
          <p:nvPr>
            <p:ph type="sldNum" sz="quarter" idx="5"/>
          </p:nvPr>
        </p:nvSpPr>
        <p:spPr/>
        <p:txBody>
          <a:bodyPr/>
          <a:lstStyle/>
          <a:p>
            <a:fld id="{1B97AB13-884B-48E2-B22F-BA5895D40DE0}" type="slidenum">
              <a:rPr lang="sv-SE" smtClean="0"/>
              <a:t>11</a:t>
            </a:fld>
            <a:endParaRPr lang="sv-SE"/>
          </a:p>
        </p:txBody>
      </p:sp>
    </p:spTree>
    <p:extLst>
      <p:ext uri="{BB962C8B-B14F-4D97-AF65-F5344CB8AC3E}">
        <p14:creationId xmlns:p14="http://schemas.microsoft.com/office/powerpoint/2010/main" val="263737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Hot och våld är ett ganska komplext område.</a:t>
            </a:r>
            <a:endParaRPr lang="en-US"/>
          </a:p>
          <a:p>
            <a:endParaRPr lang="en-US"/>
          </a:p>
          <a:p>
            <a:r>
              <a:rPr lang="en-US"/>
              <a:t>Vad </a:t>
            </a:r>
            <a:r>
              <a:rPr lang="en-US" err="1"/>
              <a:t>som</a:t>
            </a:r>
            <a:r>
              <a:rPr lang="en-US"/>
              <a:t> </a:t>
            </a:r>
            <a:r>
              <a:rPr lang="en-US" err="1"/>
              <a:t>upplevs</a:t>
            </a:r>
            <a:r>
              <a:rPr lang="en-US"/>
              <a:t> </a:t>
            </a:r>
            <a:r>
              <a:rPr lang="en-US" err="1"/>
              <a:t>som</a:t>
            </a:r>
            <a:r>
              <a:rPr lang="en-US"/>
              <a:t> hot </a:t>
            </a:r>
            <a:r>
              <a:rPr lang="en-US" err="1"/>
              <a:t>eller</a:t>
            </a:r>
            <a:r>
              <a:rPr lang="en-US"/>
              <a:t> </a:t>
            </a:r>
            <a:r>
              <a:rPr lang="en-US" err="1"/>
              <a:t>våld</a:t>
            </a:r>
            <a:r>
              <a:rPr lang="en-US"/>
              <a:t> </a:t>
            </a:r>
            <a:r>
              <a:rPr lang="en-US" err="1"/>
              <a:t>i</a:t>
            </a:r>
            <a:r>
              <a:rPr lang="en-US"/>
              <a:t> </a:t>
            </a:r>
            <a:r>
              <a:rPr lang="en-US" err="1"/>
              <a:t>arbetet</a:t>
            </a:r>
            <a:r>
              <a:rPr lang="en-US"/>
              <a:t> </a:t>
            </a:r>
            <a:r>
              <a:rPr lang="en-US" err="1"/>
              <a:t>varierar</a:t>
            </a:r>
            <a:r>
              <a:rPr lang="en-US"/>
              <a:t> </a:t>
            </a:r>
            <a:r>
              <a:rPr lang="en-US" err="1"/>
              <a:t>och</a:t>
            </a:r>
            <a:r>
              <a:rPr lang="en-US"/>
              <a:t> </a:t>
            </a:r>
            <a:r>
              <a:rPr lang="en-US" err="1"/>
              <a:t>går</a:t>
            </a:r>
            <a:r>
              <a:rPr lang="en-US"/>
              <a:t> </a:t>
            </a:r>
            <a:r>
              <a:rPr lang="en-US" err="1"/>
              <a:t>inte</a:t>
            </a:r>
            <a:r>
              <a:rPr lang="en-US"/>
              <a:t> </a:t>
            </a:r>
            <a:r>
              <a:rPr lang="en-US" err="1"/>
              <a:t>alltid</a:t>
            </a:r>
            <a:r>
              <a:rPr lang="en-US"/>
              <a:t> </a:t>
            </a:r>
            <a:r>
              <a:rPr lang="en-US" err="1"/>
              <a:t>att</a:t>
            </a:r>
            <a:r>
              <a:rPr lang="en-US"/>
              <a:t> </a:t>
            </a:r>
            <a:r>
              <a:rPr lang="en-US" err="1"/>
              <a:t>särskilja</a:t>
            </a:r>
            <a:r>
              <a:rPr lang="en-US"/>
              <a:t>. Ibland </a:t>
            </a:r>
            <a:r>
              <a:rPr lang="en-US" err="1"/>
              <a:t>är</a:t>
            </a:r>
            <a:r>
              <a:rPr lang="en-US"/>
              <a:t> </a:t>
            </a:r>
            <a:r>
              <a:rPr lang="en-US" err="1"/>
              <a:t>gränsen</a:t>
            </a:r>
            <a:r>
              <a:rPr lang="en-US"/>
              <a:t> </a:t>
            </a:r>
            <a:r>
              <a:rPr lang="en-US" err="1"/>
              <a:t>hårfin</a:t>
            </a:r>
            <a:r>
              <a:rPr lang="en-US"/>
              <a:t>. En </a:t>
            </a:r>
            <a:r>
              <a:rPr lang="en-US" err="1"/>
              <a:t>mycket</a:t>
            </a:r>
            <a:r>
              <a:rPr lang="en-US"/>
              <a:t> </a:t>
            </a:r>
            <a:r>
              <a:rPr lang="en-US" err="1"/>
              <a:t>viktig</a:t>
            </a:r>
            <a:r>
              <a:rPr lang="en-US"/>
              <a:t> </a:t>
            </a:r>
            <a:r>
              <a:rPr lang="en-US" err="1"/>
              <a:t>faktor</a:t>
            </a:r>
            <a:r>
              <a:rPr lang="en-US"/>
              <a:t> </a:t>
            </a:r>
            <a:r>
              <a:rPr lang="en-US" err="1"/>
              <a:t>är</a:t>
            </a:r>
            <a:r>
              <a:rPr lang="en-US"/>
              <a:t> </a:t>
            </a:r>
            <a:r>
              <a:rPr lang="en-US" err="1"/>
              <a:t>hur</a:t>
            </a:r>
            <a:r>
              <a:rPr lang="en-US"/>
              <a:t> den </a:t>
            </a:r>
            <a:r>
              <a:rPr lang="en-US" err="1"/>
              <a:t>som</a:t>
            </a:r>
            <a:r>
              <a:rPr lang="en-US"/>
              <a:t> </a:t>
            </a:r>
            <a:r>
              <a:rPr lang="en-US" err="1"/>
              <a:t>utsätts</a:t>
            </a:r>
            <a:r>
              <a:rPr lang="en-US"/>
              <a:t> </a:t>
            </a:r>
            <a:r>
              <a:rPr lang="en-US" err="1"/>
              <a:t>upplever</a:t>
            </a:r>
            <a:r>
              <a:rPr lang="en-US"/>
              <a:t> </a:t>
            </a:r>
            <a:r>
              <a:rPr lang="en-US" err="1"/>
              <a:t>situationen</a:t>
            </a:r>
            <a:r>
              <a:rPr lang="en-US"/>
              <a:t>. Hur </a:t>
            </a:r>
            <a:r>
              <a:rPr lang="en-US" err="1"/>
              <a:t>planerat</a:t>
            </a:r>
            <a:r>
              <a:rPr lang="en-US"/>
              <a:t> det </a:t>
            </a:r>
            <a:r>
              <a:rPr lang="en-US" err="1"/>
              <a:t>är</a:t>
            </a:r>
            <a:r>
              <a:rPr lang="en-US"/>
              <a:t>, </a:t>
            </a:r>
            <a:r>
              <a:rPr lang="en-US" err="1"/>
              <a:t>vilket</a:t>
            </a:r>
            <a:r>
              <a:rPr lang="en-US"/>
              <a:t> </a:t>
            </a:r>
            <a:r>
              <a:rPr lang="en-US" err="1"/>
              <a:t>våldskapital</a:t>
            </a:r>
            <a:r>
              <a:rPr lang="en-US"/>
              <a:t> </a:t>
            </a:r>
            <a:r>
              <a:rPr lang="en-US" err="1"/>
              <a:t>och</a:t>
            </a:r>
            <a:r>
              <a:rPr lang="en-US"/>
              <a:t> </a:t>
            </a:r>
            <a:r>
              <a:rPr lang="en-US" err="1"/>
              <a:t>vilken</a:t>
            </a:r>
            <a:r>
              <a:rPr lang="en-US"/>
              <a:t> intention den </a:t>
            </a:r>
            <a:r>
              <a:rPr lang="en-US" err="1"/>
              <a:t>som</a:t>
            </a:r>
            <a:r>
              <a:rPr lang="en-US"/>
              <a:t> </a:t>
            </a:r>
            <a:r>
              <a:rPr lang="en-US" err="1"/>
              <a:t>utsätter</a:t>
            </a:r>
            <a:r>
              <a:rPr lang="en-US"/>
              <a:t> </a:t>
            </a:r>
            <a:r>
              <a:rPr lang="en-US" err="1"/>
              <a:t>har</a:t>
            </a:r>
            <a:r>
              <a:rPr lang="en-US"/>
              <a:t> </a:t>
            </a:r>
            <a:r>
              <a:rPr lang="en-US" err="1"/>
              <a:t>är</a:t>
            </a:r>
            <a:r>
              <a:rPr lang="en-US"/>
              <a:t> </a:t>
            </a:r>
            <a:r>
              <a:rPr lang="en-US" err="1"/>
              <a:t>också</a:t>
            </a:r>
            <a:r>
              <a:rPr lang="en-US"/>
              <a:t> av </a:t>
            </a:r>
            <a:r>
              <a:rPr lang="en-US" err="1"/>
              <a:t>betydelse</a:t>
            </a:r>
            <a:r>
              <a:rPr lang="en-US"/>
              <a:t>. </a:t>
            </a:r>
          </a:p>
          <a:p>
            <a:r>
              <a:rPr lang="en-US"/>
              <a:t>Det </a:t>
            </a:r>
            <a:r>
              <a:rPr lang="en-US" err="1"/>
              <a:t>är</a:t>
            </a:r>
            <a:r>
              <a:rPr lang="en-US"/>
              <a:t> </a:t>
            </a:r>
            <a:r>
              <a:rPr lang="en-US" err="1"/>
              <a:t>därför</a:t>
            </a:r>
            <a:r>
              <a:rPr lang="en-US"/>
              <a:t> bra </a:t>
            </a:r>
            <a:r>
              <a:rPr lang="en-US" err="1"/>
              <a:t>att</a:t>
            </a:r>
            <a:r>
              <a:rPr lang="en-US"/>
              <a:t> prata om </a:t>
            </a:r>
            <a:r>
              <a:rPr lang="en-US" err="1"/>
              <a:t>vad</a:t>
            </a:r>
            <a:r>
              <a:rPr lang="en-US"/>
              <a:t> </a:t>
            </a:r>
            <a:r>
              <a:rPr lang="en-US" err="1"/>
              <a:t>som</a:t>
            </a:r>
            <a:r>
              <a:rPr lang="en-US"/>
              <a:t> </a:t>
            </a:r>
            <a:r>
              <a:rPr lang="en-US" err="1"/>
              <a:t>är</a:t>
            </a:r>
            <a:r>
              <a:rPr lang="en-US"/>
              <a:t> hot </a:t>
            </a:r>
            <a:r>
              <a:rPr lang="en-US" err="1"/>
              <a:t>eller</a:t>
            </a:r>
            <a:r>
              <a:rPr lang="en-US"/>
              <a:t> </a:t>
            </a:r>
            <a:r>
              <a:rPr lang="en-US" err="1"/>
              <a:t>våld</a:t>
            </a:r>
            <a:r>
              <a:rPr lang="en-US"/>
              <a:t> </a:t>
            </a:r>
            <a:r>
              <a:rPr lang="en-US" err="1"/>
              <a:t>i</a:t>
            </a:r>
            <a:r>
              <a:rPr lang="en-US"/>
              <a:t> </a:t>
            </a:r>
            <a:r>
              <a:rPr lang="en-US" err="1"/>
              <a:t>verksamheten</a:t>
            </a:r>
            <a:r>
              <a:rPr lang="en-US"/>
              <a:t> </a:t>
            </a:r>
            <a:r>
              <a:rPr lang="en-US" err="1"/>
              <a:t>och</a:t>
            </a:r>
            <a:r>
              <a:rPr lang="en-US"/>
              <a:t> var </a:t>
            </a:r>
            <a:r>
              <a:rPr lang="en-US" err="1"/>
              <a:t>gränsen</a:t>
            </a:r>
            <a:r>
              <a:rPr lang="en-US"/>
              <a:t> </a:t>
            </a:r>
            <a:r>
              <a:rPr lang="en-US" err="1"/>
              <a:t>går</a:t>
            </a:r>
            <a:r>
              <a:rPr lang="en-US"/>
              <a:t>. </a:t>
            </a:r>
            <a:r>
              <a:rPr lang="en-US" err="1"/>
              <a:t>Enkelt</a:t>
            </a:r>
            <a:r>
              <a:rPr lang="en-US"/>
              <a:t> </a:t>
            </a:r>
            <a:r>
              <a:rPr lang="en-US" err="1"/>
              <a:t>uttryckt</a:t>
            </a:r>
            <a:r>
              <a:rPr lang="en-US"/>
              <a:t> </a:t>
            </a:r>
            <a:r>
              <a:rPr lang="en-US" err="1"/>
              <a:t>är</a:t>
            </a:r>
            <a:r>
              <a:rPr lang="en-US"/>
              <a:t> hot </a:t>
            </a:r>
            <a:r>
              <a:rPr lang="en-US" err="1"/>
              <a:t>och</a:t>
            </a:r>
            <a:r>
              <a:rPr lang="en-US"/>
              <a:t> </a:t>
            </a:r>
            <a:r>
              <a:rPr lang="en-US" err="1"/>
              <a:t>våld</a:t>
            </a:r>
            <a:r>
              <a:rPr lang="en-US"/>
              <a:t> </a:t>
            </a:r>
            <a:r>
              <a:rPr lang="en-US" err="1"/>
              <a:t>olika</a:t>
            </a:r>
            <a:r>
              <a:rPr lang="en-US"/>
              <a:t> </a:t>
            </a:r>
            <a:r>
              <a:rPr lang="en-US" err="1"/>
              <a:t>handlingar</a:t>
            </a:r>
            <a:r>
              <a:rPr lang="en-US"/>
              <a:t> </a:t>
            </a:r>
            <a:r>
              <a:rPr lang="en-US" err="1"/>
              <a:t>eller</a:t>
            </a:r>
            <a:r>
              <a:rPr lang="en-US"/>
              <a:t> </a:t>
            </a:r>
            <a:r>
              <a:rPr lang="en-US" err="1"/>
              <a:t>ageranden</a:t>
            </a:r>
            <a:r>
              <a:rPr lang="en-US"/>
              <a:t> </a:t>
            </a:r>
            <a:r>
              <a:rPr lang="en-US" err="1"/>
              <a:t>från</a:t>
            </a:r>
            <a:r>
              <a:rPr lang="en-US"/>
              <a:t> </a:t>
            </a:r>
            <a:r>
              <a:rPr lang="en-US" err="1"/>
              <a:t>andra</a:t>
            </a:r>
            <a:r>
              <a:rPr lang="en-US"/>
              <a:t> </a:t>
            </a:r>
            <a:r>
              <a:rPr lang="en-US" err="1"/>
              <a:t>som</a:t>
            </a:r>
            <a:r>
              <a:rPr lang="en-US"/>
              <a:t> </a:t>
            </a:r>
            <a:r>
              <a:rPr lang="en-US" err="1"/>
              <a:t>leder</a:t>
            </a:r>
            <a:r>
              <a:rPr lang="en-US"/>
              <a:t> till </a:t>
            </a:r>
            <a:r>
              <a:rPr lang="en-US" err="1"/>
              <a:t>fysisk</a:t>
            </a:r>
            <a:r>
              <a:rPr lang="en-US"/>
              <a:t> </a:t>
            </a:r>
            <a:r>
              <a:rPr lang="en-US" err="1"/>
              <a:t>eller</a:t>
            </a:r>
            <a:r>
              <a:rPr lang="en-US"/>
              <a:t> </a:t>
            </a:r>
            <a:r>
              <a:rPr lang="en-US" err="1"/>
              <a:t>psykisk</a:t>
            </a:r>
            <a:r>
              <a:rPr lang="en-US"/>
              <a:t> </a:t>
            </a:r>
            <a:r>
              <a:rPr lang="en-US" err="1"/>
              <a:t>påverkan</a:t>
            </a:r>
            <a:r>
              <a:rPr lang="en-US"/>
              <a:t> </a:t>
            </a:r>
            <a:r>
              <a:rPr lang="en-US" err="1"/>
              <a:t>eller</a:t>
            </a:r>
            <a:r>
              <a:rPr lang="en-US"/>
              <a:t> </a:t>
            </a:r>
            <a:r>
              <a:rPr lang="en-US" err="1"/>
              <a:t>lidande</a:t>
            </a:r>
            <a:r>
              <a:rPr lang="en-US"/>
              <a:t> för den </a:t>
            </a:r>
            <a:r>
              <a:rPr lang="en-US" err="1"/>
              <a:t>som</a:t>
            </a:r>
            <a:r>
              <a:rPr lang="en-US"/>
              <a:t> </a:t>
            </a:r>
            <a:r>
              <a:rPr lang="en-US" err="1"/>
              <a:t>utsätts</a:t>
            </a:r>
            <a:r>
              <a:rPr lang="en-US"/>
              <a:t>.</a:t>
            </a:r>
          </a:p>
          <a:p>
            <a:endParaRPr lang="sv-SE">
              <a:cs typeface="Calibri" panose="020F0502020204030204"/>
            </a:endParaRPr>
          </a:p>
          <a:p>
            <a:r>
              <a:rPr lang="sv-SE"/>
              <a:t>Våldet kan ta sig olika uttryck. Det kan vara både verbalt som att skrika åt någon på ett aggressivt sätt. Det kan vara sexuellt som våldtäkter eller ngn form av sexuella övergrepp. Det kan vara fysiskt som att sparka, slå, riva, bita </a:t>
            </a:r>
            <a:r>
              <a:rPr lang="sv-SE" b="0"/>
              <a:t>någon. Eller det kan vara digitalt </a:t>
            </a:r>
            <a:r>
              <a:rPr lang="sv-SE"/>
              <a:t>som att skicka hot eller hat på mejl eller i sociala medier. Det kan också vara socialt eller relationellt som att frysa ut någon, låta bli att bjuda in någon på ett möte, himla med ögonen, sucka när någon säger något och så vidare.</a:t>
            </a:r>
            <a:endParaRPr lang="sv-SE" b="1">
              <a:cs typeface="Calibri"/>
            </a:endParaRPr>
          </a:p>
          <a:p>
            <a:endParaRPr lang="sv-SE" b="1"/>
          </a:p>
          <a:p>
            <a:r>
              <a:rPr lang="sv-SE"/>
              <a:t>Sen är ju upplevelsen viktig och den kan vara allt från liten till kraftig. Och det kan bero på att våldet var milt, måttligt eller grovt men det kan också bero på enskildas sårbarhet, för alla har vi med oss trauman och andra saker som kan påverka upplevelsen.</a:t>
            </a:r>
            <a:endParaRPr lang="sv-SE" b="1"/>
          </a:p>
          <a:p>
            <a:endParaRPr lang="sv-SE" b="1"/>
          </a:p>
          <a:p>
            <a:r>
              <a:rPr lang="sv-SE"/>
              <a:t>Sedan har vi dessutom begrepp som liksom går på tvären, och som kan innehålla både verbalt våld, sexuellt, fysiskt och digitalt våld. Exempelvis en kund som omväxlande kommer in på kontoret och skäller, skickar upprepade mejl med hot och hat, beter sig illa och som t o m står utanför dörren när du slutar jobbet en dag och knuffar till dig med kommentaren ”nu får du ge dig snart – jag vet var du bor”. Det kan betraktas som hot, men också som trakasserier. Exakt vad ska vi inte konstatera för då behöver vi betydligt mer information. Andra begrepp som går på tvären är hat, hot, mobbning.</a:t>
            </a:r>
            <a:endParaRPr lang="en-US"/>
          </a:p>
        </p:txBody>
      </p:sp>
      <p:sp>
        <p:nvSpPr>
          <p:cNvPr id="4" name="Platshållare för bildnummer 3"/>
          <p:cNvSpPr>
            <a:spLocks noGrp="1"/>
          </p:cNvSpPr>
          <p:nvPr>
            <p:ph type="sldNum" sz="quarter" idx="5"/>
          </p:nvPr>
        </p:nvSpPr>
        <p:spPr/>
        <p:txBody>
          <a:bodyPr/>
          <a:lstStyle/>
          <a:p>
            <a:fld id="{E71B5D58-1387-4385-A7F0-FA6862C94009}" type="slidenum">
              <a:rPr lang="sv-SE" smtClean="0"/>
              <a:t>2</a:t>
            </a:fld>
            <a:endParaRPr lang="sv-SE"/>
          </a:p>
        </p:txBody>
      </p:sp>
    </p:spTree>
    <p:extLst>
      <p:ext uri="{BB962C8B-B14F-4D97-AF65-F5344CB8AC3E}">
        <p14:creationId xmlns:p14="http://schemas.microsoft.com/office/powerpoint/2010/main" val="4194735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Vi kan konstatera att vi har ett antal olika begrepp.</a:t>
            </a:r>
            <a:endParaRPr lang="en-US"/>
          </a:p>
          <a:p>
            <a:endParaRPr lang="sv-SE"/>
          </a:p>
          <a:p>
            <a:r>
              <a:rPr lang="sv-SE"/>
              <a:t>Gemensamt skulle man kunna säga att det är antal uttryck för den mänskliga aggressiviteten som kommit in i arbetslivet på olika sätt. Vi ser här några olika exempel på vad vi menar med hot och våld, listan är inte komplett. </a:t>
            </a:r>
            <a:endParaRPr lang="sv-SE">
              <a:cs typeface="Calibri"/>
            </a:endParaRPr>
          </a:p>
          <a:p>
            <a:r>
              <a:rPr lang="sv-SE"/>
              <a:t>Ni känner igen flera och jag vill uppmärksamma att även </a:t>
            </a:r>
            <a:r>
              <a:rPr lang="sv-SE" b="1"/>
              <a:t>otillåten påverkan </a:t>
            </a:r>
            <a:r>
              <a:rPr lang="sv-SE"/>
              <a:t>ofta tar sig uttryck som en typ av hot eller våld. </a:t>
            </a:r>
            <a:endParaRPr lang="sv-SE">
              <a:cs typeface="Calibri"/>
            </a:endParaRPr>
          </a:p>
          <a:p>
            <a:endParaRPr lang="sv-SE"/>
          </a:p>
          <a:p>
            <a:r>
              <a:rPr lang="sv-SE" b="1"/>
              <a:t>Det viktiga är att vi funderar över vilka risker vi behöver hantera i just vår verksamhet. Är det ett problem för arbetsmiljön - då ska det förebyggas.  Andra former kanske inte påverkar arbetsmiljön på samma sätt som hot och våld direkt i verksamheten, men behöver ju ändå hanteras. </a:t>
            </a:r>
            <a:endParaRPr lang="sv-SE"/>
          </a:p>
          <a:p>
            <a:endParaRPr lang="sv-SE"/>
          </a:p>
          <a:p>
            <a:r>
              <a:rPr lang="sv-SE" b="1"/>
              <a:t>Till chef:</a:t>
            </a:r>
            <a:endParaRPr lang="sv-SE" b="1">
              <a:cs typeface="Calibri"/>
            </a:endParaRPr>
          </a:p>
          <a:p>
            <a:r>
              <a:rPr lang="sv-SE"/>
              <a:t>Områden som otillåten påverkan (men som kan ta sig uttryck som hot, våld eller trakasserier) och våld i nära relationer, hedersvåld behöver också prioriteras. Det här materialet går inte in närmre runt det området, det skulle bli för omfattande. Om ni har tid och om det är en verksamhet som berörs mycket av det så kan ni självklart lägga mer fokus på att prata om de områdena. Det finns bra stödmaterial på den sista bilden i presentationen.</a:t>
            </a:r>
            <a:endParaRPr lang="en-US"/>
          </a:p>
          <a:p>
            <a:endParaRPr lang="sv-SE">
              <a:cs typeface="Calibri"/>
            </a:endParaRPr>
          </a:p>
          <a:p>
            <a:endParaRPr lang="en-US"/>
          </a:p>
        </p:txBody>
      </p:sp>
      <p:sp>
        <p:nvSpPr>
          <p:cNvPr id="4" name="Platshållare för bildnummer 3"/>
          <p:cNvSpPr>
            <a:spLocks noGrp="1"/>
          </p:cNvSpPr>
          <p:nvPr>
            <p:ph type="sldNum" sz="quarter" idx="5"/>
          </p:nvPr>
        </p:nvSpPr>
        <p:spPr/>
        <p:txBody>
          <a:bodyPr/>
          <a:lstStyle/>
          <a:p>
            <a:fld id="{7E21C06E-BC14-473C-A16D-2C4154A3190D}" type="slidenum">
              <a:rPr lang="sv-SE"/>
              <a:t>3</a:t>
            </a:fld>
            <a:endParaRPr lang="sv-SE"/>
          </a:p>
        </p:txBody>
      </p:sp>
    </p:spTree>
    <p:extLst>
      <p:ext uri="{BB962C8B-B14F-4D97-AF65-F5344CB8AC3E}">
        <p14:creationId xmlns:p14="http://schemas.microsoft.com/office/powerpoint/2010/main" val="309959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9645F-357A-F353-01E6-944A38915D5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C238B0C-6441-D7E3-6266-19C1B1A26EC1}"/>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F3B8A6C-A8C0-D3EA-31DD-C689ED95A8EF}"/>
              </a:ext>
            </a:extLst>
          </p:cNvPr>
          <p:cNvSpPr>
            <a:spLocks noGrp="1"/>
          </p:cNvSpPr>
          <p:nvPr>
            <p:ph type="body" idx="1"/>
          </p:nvPr>
        </p:nvSpPr>
        <p:spPr/>
        <p:txBody>
          <a:bodyPr/>
          <a:lstStyle/>
          <a:p>
            <a:r>
              <a:rPr lang="sv-SE"/>
              <a:t>Något annat som är viktigt – inte minst i det förebyggande arbetet – är att kartlägga varifrån våldet kommer. Det kan komma från olika håll och spelar stor roll för vilka åtgärder som ska vidtas.</a:t>
            </a:r>
            <a:endParaRPr lang="sv-SE">
              <a:cs typeface="Calibri"/>
            </a:endParaRPr>
          </a:p>
          <a:p>
            <a:endParaRPr lang="en-US"/>
          </a:p>
          <a:p>
            <a:r>
              <a:rPr lang="sv-SE"/>
              <a:t>Dels kan våldet komma utifrån, från en okänd person. Det brukar kallas TYP 1 våld. Rån är typexempel på detta. Då behöver vi jobba med att stärka skalskydd, skydda arbetsplatser och göra det mindre attraktivt att råna, exempelvis inte ha något att råna tillgängligt. </a:t>
            </a:r>
            <a:endParaRPr lang="sv-SE">
              <a:cs typeface="Calibri" panose="020F0502020204030204"/>
            </a:endParaRPr>
          </a:p>
          <a:p>
            <a:endParaRPr lang="sv-SE">
              <a:cs typeface="Calibri" panose="020F0502020204030204"/>
            </a:endParaRPr>
          </a:p>
          <a:p>
            <a:r>
              <a:rPr lang="sv-SE"/>
              <a:t>Sen har vi typ 2 som kommer från dem som verksamheten finns till för. Det kan vara kunder, elever, brukare mm och deras närstående. Här behöver vi jobba med kvalitet och säkerhet i verksamheten, att exempelvis jobba med bemötande, kommunikation för att minska risken för att dem verksamheten finns till för reagerar våldsamt, men också jobba med att inte ha vassa föremål framme om det exempelvis finns risk för att brukare reagerar i affekt. Eller att alltid åka två till kunder som kan reagera. </a:t>
            </a:r>
            <a:endParaRPr lang="sv-SE">
              <a:cs typeface="Calibri"/>
            </a:endParaRPr>
          </a:p>
          <a:p>
            <a:endParaRPr lang="sv-SE"/>
          </a:p>
          <a:p>
            <a:r>
              <a:rPr lang="sv-SE"/>
              <a:t>Vi har typ 3 som kommer från någon med relation till organisationen. Exempelvis kollegor, chef eller </a:t>
            </a:r>
            <a:r>
              <a:rPr lang="sv-SE" err="1"/>
              <a:t>fd</a:t>
            </a:r>
            <a:r>
              <a:rPr lang="sv-SE"/>
              <a:t> kollegor. Här får vi jobba med hur vi är mot varandra, hur vi samarbetar och vår arbetsbelastning för att minska stressen i förebyggande syfte.</a:t>
            </a:r>
            <a:endParaRPr lang="sv-SE">
              <a:cs typeface="Calibri"/>
            </a:endParaRPr>
          </a:p>
          <a:p>
            <a:endParaRPr lang="sv-SE"/>
          </a:p>
          <a:p>
            <a:r>
              <a:rPr lang="sv-SE"/>
              <a:t>Slutligen har vi TYP 4 som är våld som kommer från organisationen själv, och det handlar helt enkelt om våld som uppstår för att organisationen inte gjort det den skulle. Om förutsättningarna är dåliga, det kanske är för varmt på jobbet, för stressigt för att ta lunch, att jag som medarbetare inte har fått utbildning i hur arga kunder ska bemötas – ja då är risken mycket större att något ska hända. Då behöver organisationen ta sitt ansvar. Gör den inte det kallas det organisatoriskt våld. </a:t>
            </a:r>
            <a:endParaRPr lang="sv-SE">
              <a:cs typeface="Calibri"/>
            </a:endParaRPr>
          </a:p>
          <a:p>
            <a:endParaRPr lang="sv-SE">
              <a:cs typeface="Calibri"/>
            </a:endParaRPr>
          </a:p>
          <a:p>
            <a:r>
              <a:rPr lang="sv-SE">
                <a:cs typeface="Calibri"/>
              </a:rPr>
              <a:t>Det finns ytterligare en typ, typ 5 handlar om terrorism och hatbrott.</a:t>
            </a:r>
          </a:p>
          <a:p>
            <a:endParaRPr lang="sv-SE">
              <a:cs typeface="Calibri"/>
            </a:endParaRPr>
          </a:p>
          <a:p>
            <a:endParaRPr lang="sv-SE">
              <a:cs typeface="Calibri"/>
            </a:endParaRPr>
          </a:p>
          <a:p>
            <a:endParaRPr lang="en-US">
              <a:cs typeface="Calibri" panose="020F0502020204030204"/>
            </a:endParaRPr>
          </a:p>
        </p:txBody>
      </p:sp>
      <p:sp>
        <p:nvSpPr>
          <p:cNvPr id="4" name="Platshållare för bildnummer 3">
            <a:extLst>
              <a:ext uri="{FF2B5EF4-FFF2-40B4-BE49-F238E27FC236}">
                <a16:creationId xmlns:a16="http://schemas.microsoft.com/office/drawing/2014/main" id="{A0E2EEC0-8587-DEDB-AA5E-208D12B45820}"/>
              </a:ext>
            </a:extLst>
          </p:cNvPr>
          <p:cNvSpPr>
            <a:spLocks noGrp="1"/>
          </p:cNvSpPr>
          <p:nvPr>
            <p:ph type="sldNum" sz="quarter" idx="5"/>
          </p:nvPr>
        </p:nvSpPr>
        <p:spPr/>
        <p:txBody>
          <a:bodyPr/>
          <a:lstStyle/>
          <a:p>
            <a:fld id="{E71B5D58-1387-4385-A7F0-FA6862C94009}" type="slidenum">
              <a:rPr lang="sv-SE" smtClean="0"/>
              <a:t>4</a:t>
            </a:fld>
            <a:endParaRPr lang="sv-SE"/>
          </a:p>
        </p:txBody>
      </p:sp>
    </p:spTree>
    <p:extLst>
      <p:ext uri="{BB962C8B-B14F-4D97-AF65-F5344CB8AC3E}">
        <p14:creationId xmlns:p14="http://schemas.microsoft.com/office/powerpoint/2010/main" val="296675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A6EA76-62E3-C786-EA24-24661BA7400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C2431F0-73EA-FB61-33B3-0077D86F945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F433548-53BB-8AFD-BEB4-F7C5552C6861}"/>
              </a:ext>
            </a:extLst>
          </p:cNvPr>
          <p:cNvSpPr>
            <a:spLocks noGrp="1"/>
          </p:cNvSpPr>
          <p:nvPr>
            <p:ph type="body" idx="1"/>
          </p:nvPr>
        </p:nvSpPr>
        <p:spPr/>
        <p:txBody>
          <a:bodyPr/>
          <a:lstStyle/>
          <a:p>
            <a:pPr>
              <a:buClr>
                <a:srgbClr val="4472C4"/>
              </a:buClr>
            </a:pPr>
            <a:r>
              <a:rPr lang="sv-SE"/>
              <a:t>Det </a:t>
            </a:r>
            <a:r>
              <a:rPr lang="sv-SE" b="0"/>
              <a:t>kan </a:t>
            </a:r>
            <a:r>
              <a:rPr lang="sv-SE"/>
              <a:t>finnas</a:t>
            </a:r>
            <a:r>
              <a:rPr lang="sv-SE" b="0"/>
              <a:t> alla möjliga orsaker</a:t>
            </a:r>
            <a:r>
              <a:rPr lang="sv-SE"/>
              <a:t> till att våld eller hot om våld uppstår</a:t>
            </a:r>
            <a:r>
              <a:rPr lang="sv-SE" b="0"/>
              <a:t>. Både hos personen som utövar våldet – det behöver vi förstå för att veta hur vi ska </a:t>
            </a:r>
            <a:r>
              <a:rPr lang="sv-SE"/>
              <a:t>handskas</a:t>
            </a:r>
            <a:r>
              <a:rPr lang="sv-SE" b="0"/>
              <a:t> med olika typer av personer men som sagt även i miljön.</a:t>
            </a:r>
            <a:endParaRPr lang="sv-SE" b="1"/>
          </a:p>
          <a:p>
            <a:endParaRPr lang="sv-SE"/>
          </a:p>
          <a:p>
            <a:r>
              <a:rPr lang="sv-SE" b="1">
                <a:cs typeface="Calibri" panose="020F0502020204030204"/>
              </a:rPr>
              <a:t>Vi har det vi brukar kalla reaktivt eller affektivt våld:</a:t>
            </a:r>
            <a:endParaRPr lang="sv-SE" b="1"/>
          </a:p>
          <a:p>
            <a:r>
              <a:rPr lang="sv-SE"/>
              <a:t>Dels </a:t>
            </a:r>
            <a:r>
              <a:rPr lang="sv-SE" b="0"/>
              <a:t>har vi människor där det bara rinner över. De bara reagerar på en situation som kanske är väldigt svår. De kan vara både maktlösa, frustrerade och känna rädslor.</a:t>
            </a:r>
            <a:r>
              <a:rPr lang="sv-SE"/>
              <a:t> </a:t>
            </a:r>
            <a:r>
              <a:rPr lang="sv-SE" b="0"/>
              <a:t>Det här behöver inte vara särskilt aggressivt i den meningen att det finns ett ont uppsåt, alltså där meningen är att skada någon. </a:t>
            </a:r>
            <a:endParaRPr lang="sv-SE" b="1">
              <a:cs typeface="Calibri" panose="020F0502020204030204"/>
            </a:endParaRPr>
          </a:p>
          <a:p>
            <a:r>
              <a:rPr lang="sv-SE" b="0"/>
              <a:t>Det bara blir så och personen kan mycket väl känna stark ånger för det som hänt. Det var inte alls meningen att skada.</a:t>
            </a:r>
            <a:r>
              <a:rPr lang="sv-SE"/>
              <a:t> </a:t>
            </a:r>
            <a:endParaRPr lang="sv-SE" b="1">
              <a:cs typeface="Calibri" panose="020F0502020204030204"/>
            </a:endParaRPr>
          </a:p>
          <a:p>
            <a:r>
              <a:rPr lang="sv-SE"/>
              <a:t>Vi</a:t>
            </a:r>
            <a:r>
              <a:rPr lang="sv-SE" b="0"/>
              <a:t> har också personer som är sjuka, kanske har en psykossjukdom, en demenssjukdom och där sjukdomen gjort att personen blivit mer våldsam.</a:t>
            </a:r>
            <a:endParaRPr lang="sv-SE" b="1"/>
          </a:p>
          <a:p>
            <a:r>
              <a:rPr lang="sv-SE" b="0"/>
              <a:t>Eller att personen är påverkad av alkohol eller droger.</a:t>
            </a:r>
            <a:endParaRPr lang="sv-SE" b="1"/>
          </a:p>
          <a:p>
            <a:endParaRPr lang="sv-SE" b="1">
              <a:cs typeface="Calibri"/>
            </a:endParaRPr>
          </a:p>
          <a:p>
            <a:pPr>
              <a:buClr>
                <a:schemeClr val="accent1"/>
              </a:buClr>
            </a:pPr>
            <a:endParaRPr lang="sv-SE" b="1"/>
          </a:p>
          <a:p>
            <a:pPr>
              <a:buClr>
                <a:schemeClr val="accent1"/>
              </a:buClr>
            </a:pPr>
            <a:r>
              <a:rPr lang="sv-SE" b="0"/>
              <a:t>Sen har vi en annan typ av våld som är väldigt planerat och slipat och som kanske utövas för att personen vill uppnå något eller bara visa sin makt</a:t>
            </a:r>
            <a:r>
              <a:rPr lang="sv-SE" b="1"/>
              <a:t>.</a:t>
            </a:r>
            <a:endParaRPr lang="sv-SE" b="1">
              <a:cs typeface="Calibri"/>
            </a:endParaRPr>
          </a:p>
          <a:p>
            <a:r>
              <a:rPr lang="sv-SE" b="1">
                <a:cs typeface="Calibri"/>
              </a:rPr>
              <a:t>D</a:t>
            </a:r>
            <a:r>
              <a:rPr lang="sv-SE" b="1"/>
              <a:t>et</a:t>
            </a:r>
            <a:r>
              <a:rPr lang="sv-SE" b="1">
                <a:cs typeface="Calibri"/>
              </a:rPr>
              <a:t> här brukar kallas instrumentellt våld</a:t>
            </a:r>
            <a:r>
              <a:rPr lang="sv-SE">
                <a:cs typeface="Calibri"/>
              </a:rPr>
              <a:t> – ett svårt ord men det betyder att man använder våldet väldigt medvetet – som ett instrument – för att nå sitt mål. Det kan vara för att råna någon, för att få igenom ett beslut. </a:t>
            </a:r>
          </a:p>
          <a:p>
            <a:pPr>
              <a:buClr>
                <a:srgbClr val="4472C4"/>
              </a:buClr>
            </a:pPr>
            <a:endParaRPr lang="sv-SE">
              <a:cs typeface="Calibri"/>
            </a:endParaRPr>
          </a:p>
          <a:p>
            <a:pPr>
              <a:buClr>
                <a:schemeClr val="accent1"/>
              </a:buClr>
            </a:pPr>
            <a:r>
              <a:rPr lang="sv-SE" b="0"/>
              <a:t>De här olika typerna kräver olika hantering.</a:t>
            </a:r>
            <a:r>
              <a:rPr lang="sv-SE"/>
              <a:t> </a:t>
            </a:r>
            <a:endParaRPr lang="sv-SE" b="0">
              <a:cs typeface="Calibri"/>
            </a:endParaRPr>
          </a:p>
          <a:p>
            <a:pPr>
              <a:buClr>
                <a:schemeClr val="accent1"/>
              </a:buClr>
            </a:pPr>
            <a:endParaRPr lang="sv-SE" b="0"/>
          </a:p>
          <a:p>
            <a:pPr>
              <a:buClr>
                <a:schemeClr val="accent1"/>
              </a:buClr>
            </a:pPr>
            <a:r>
              <a:rPr lang="sv-SE" b="1"/>
              <a:t>Sen finns det många faktorer i miljön som också spelar stor roll för om det händer eller inte och hur allvarligt det blir.</a:t>
            </a:r>
            <a:endParaRPr lang="sv-SE" b="1">
              <a:cs typeface="Calibri"/>
            </a:endParaRPr>
          </a:p>
          <a:p>
            <a:r>
              <a:rPr lang="sv-SE" b="0"/>
              <a:t>Om vi har byggnader och lokaler som är säkra, larm, en bra miljö som bidrar till lugn – ni vet, i en alldeles för varm och trång lokal ökar risken för våld!</a:t>
            </a:r>
            <a:endParaRPr lang="sv-SE" b="1"/>
          </a:p>
          <a:p>
            <a:r>
              <a:rPr lang="sv-SE" b="0"/>
              <a:t>Om alla vet hur de ska hantera olika situationer, är duktiga på att kommunicera på ett tydligt sätt, </a:t>
            </a:r>
            <a:r>
              <a:rPr lang="sv-SE"/>
              <a:t>om verksamheten</a:t>
            </a:r>
            <a:r>
              <a:rPr lang="sv-SE" b="0"/>
              <a:t> har rutiner på plats, </a:t>
            </a:r>
            <a:r>
              <a:rPr lang="sv-SE"/>
              <a:t>om verksamheten</a:t>
            </a:r>
            <a:r>
              <a:rPr lang="sv-SE" b="0"/>
              <a:t> jobbar med metoder som fungerar och har en bra arbetsmiljö i övrigt – ja, då minskar risken avsevärt.</a:t>
            </a:r>
            <a:r>
              <a:rPr lang="sv-SE"/>
              <a:t> </a:t>
            </a:r>
            <a:endParaRPr lang="sv-SE" b="1"/>
          </a:p>
          <a:p>
            <a:endParaRPr lang="sv-SE"/>
          </a:p>
          <a:p>
            <a:r>
              <a:rPr lang="sv-SE" b="0"/>
              <a:t>Allt det här och mycket mer behöver vi förstå. Det är orsaker som antingen ökar eller minskar risken för att något ska hända.</a:t>
            </a:r>
            <a:r>
              <a:rPr lang="sv-SE"/>
              <a:t> </a:t>
            </a:r>
            <a:endParaRPr lang="sv-SE" b="1">
              <a:cs typeface="Calibri"/>
            </a:endParaRPr>
          </a:p>
          <a:p>
            <a:pPr>
              <a:buClr>
                <a:schemeClr val="accent1"/>
              </a:buClr>
            </a:pPr>
            <a:endParaRPr lang="sv-SE" b="0"/>
          </a:p>
        </p:txBody>
      </p:sp>
      <p:sp>
        <p:nvSpPr>
          <p:cNvPr id="4" name="Platshållare för bildnummer 3">
            <a:extLst>
              <a:ext uri="{FF2B5EF4-FFF2-40B4-BE49-F238E27FC236}">
                <a16:creationId xmlns:a16="http://schemas.microsoft.com/office/drawing/2014/main" id="{0A437D03-86A9-B07C-40BA-229E04258C40}"/>
              </a:ext>
            </a:extLst>
          </p:cNvPr>
          <p:cNvSpPr>
            <a:spLocks noGrp="1"/>
          </p:cNvSpPr>
          <p:nvPr>
            <p:ph type="sldNum" sz="quarter" idx="5"/>
          </p:nvPr>
        </p:nvSpPr>
        <p:spPr/>
        <p:txBody>
          <a:bodyPr/>
          <a:lstStyle/>
          <a:p>
            <a:fld id="{1B97AB13-884B-48E2-B22F-BA5895D40DE0}" type="slidenum">
              <a:rPr lang="sv-SE" smtClean="0"/>
              <a:t>5</a:t>
            </a:fld>
            <a:endParaRPr lang="sv-SE"/>
          </a:p>
        </p:txBody>
      </p:sp>
    </p:spTree>
    <p:extLst>
      <p:ext uri="{BB962C8B-B14F-4D97-AF65-F5344CB8AC3E}">
        <p14:creationId xmlns:p14="http://schemas.microsoft.com/office/powerpoint/2010/main" val="2545112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err="1"/>
              <a:t>Ett</a:t>
            </a:r>
            <a:r>
              <a:rPr lang="en-US"/>
              <a:t> </a:t>
            </a:r>
            <a:r>
              <a:rPr lang="en-US" err="1"/>
              <a:t>sätt</a:t>
            </a:r>
            <a:r>
              <a:rPr lang="en-US"/>
              <a:t> </a:t>
            </a:r>
            <a:r>
              <a:rPr lang="en-US" err="1"/>
              <a:t>att</a:t>
            </a:r>
            <a:r>
              <a:rPr lang="en-US"/>
              <a:t> </a:t>
            </a:r>
            <a:r>
              <a:rPr lang="en-US" err="1"/>
              <a:t>skapa</a:t>
            </a:r>
            <a:r>
              <a:rPr lang="en-US"/>
              <a:t> </a:t>
            </a:r>
            <a:r>
              <a:rPr lang="en-US" err="1"/>
              <a:t>trygghet</a:t>
            </a:r>
            <a:r>
              <a:rPr lang="en-US"/>
              <a:t> </a:t>
            </a:r>
            <a:r>
              <a:rPr lang="en-US" err="1"/>
              <a:t>är</a:t>
            </a:r>
            <a:r>
              <a:rPr lang="en-US"/>
              <a:t> </a:t>
            </a:r>
            <a:r>
              <a:rPr lang="en-US" err="1"/>
              <a:t>att</a:t>
            </a:r>
            <a:r>
              <a:rPr lang="en-US"/>
              <a:t> </a:t>
            </a:r>
            <a:r>
              <a:rPr lang="en-US" err="1"/>
              <a:t>involvera</a:t>
            </a:r>
            <a:r>
              <a:rPr lang="en-US"/>
              <a:t> </a:t>
            </a:r>
            <a:r>
              <a:rPr lang="en-US" err="1"/>
              <a:t>alla</a:t>
            </a:r>
            <a:r>
              <a:rPr lang="en-US"/>
              <a:t> </a:t>
            </a:r>
            <a:r>
              <a:rPr lang="en-US" err="1"/>
              <a:t>på</a:t>
            </a:r>
            <a:r>
              <a:rPr lang="en-US"/>
              <a:t> </a:t>
            </a:r>
            <a:r>
              <a:rPr lang="en-US" err="1"/>
              <a:t>arbetsplatsen</a:t>
            </a:r>
            <a:r>
              <a:rPr lang="en-US"/>
              <a:t> </a:t>
            </a:r>
            <a:r>
              <a:rPr lang="en-US" err="1"/>
              <a:t>och</a:t>
            </a:r>
            <a:r>
              <a:rPr lang="en-US"/>
              <a:t> </a:t>
            </a:r>
            <a:r>
              <a:rPr lang="en-US" err="1"/>
              <a:t>löpande</a:t>
            </a:r>
            <a:r>
              <a:rPr lang="en-US"/>
              <a:t> </a:t>
            </a:r>
            <a:r>
              <a:rPr lang="en-US" err="1"/>
              <a:t>föra</a:t>
            </a:r>
            <a:r>
              <a:rPr lang="en-US"/>
              <a:t> dialog om </a:t>
            </a:r>
            <a:r>
              <a:rPr lang="en-US" err="1"/>
              <a:t>säkerheten</a:t>
            </a:r>
            <a:r>
              <a:rPr lang="en-US"/>
              <a:t> </a:t>
            </a:r>
            <a:r>
              <a:rPr lang="en-US" err="1"/>
              <a:t>i</a:t>
            </a:r>
            <a:r>
              <a:rPr lang="en-US"/>
              <a:t> </a:t>
            </a:r>
            <a:r>
              <a:rPr lang="en-US" err="1"/>
              <a:t>olika</a:t>
            </a:r>
            <a:r>
              <a:rPr lang="en-US"/>
              <a:t> </a:t>
            </a:r>
            <a:r>
              <a:rPr lang="en-US" err="1"/>
              <a:t>arbetssituationer</a:t>
            </a:r>
            <a:r>
              <a:rPr lang="en-US"/>
              <a:t> </a:t>
            </a:r>
            <a:r>
              <a:rPr lang="en-US" err="1"/>
              <a:t>som</a:t>
            </a:r>
            <a:r>
              <a:rPr lang="en-US"/>
              <a:t> </a:t>
            </a:r>
            <a:r>
              <a:rPr lang="en-US" err="1"/>
              <a:t>en</a:t>
            </a:r>
            <a:r>
              <a:rPr lang="en-US"/>
              <a:t> del </a:t>
            </a:r>
            <a:r>
              <a:rPr lang="en-US" err="1"/>
              <a:t>i</a:t>
            </a:r>
            <a:r>
              <a:rPr lang="en-US"/>
              <a:t> det </a:t>
            </a:r>
            <a:r>
              <a:rPr lang="en-US" err="1"/>
              <a:t>systematiska</a:t>
            </a:r>
            <a:r>
              <a:rPr lang="en-US"/>
              <a:t> </a:t>
            </a:r>
            <a:r>
              <a:rPr lang="en-US" err="1"/>
              <a:t>arbetsmiljöarbetet</a:t>
            </a:r>
            <a:r>
              <a:rPr lang="en-US"/>
              <a:t>. Det </a:t>
            </a:r>
            <a:r>
              <a:rPr lang="en-US" err="1"/>
              <a:t>ökar</a:t>
            </a:r>
            <a:r>
              <a:rPr lang="en-US"/>
              <a:t> </a:t>
            </a:r>
            <a:r>
              <a:rPr lang="en-US" err="1"/>
              <a:t>både</a:t>
            </a:r>
            <a:r>
              <a:rPr lang="en-US"/>
              <a:t> </a:t>
            </a:r>
            <a:r>
              <a:rPr lang="en-US" err="1"/>
              <a:t>medarbetare</a:t>
            </a:r>
            <a:r>
              <a:rPr lang="en-US"/>
              <a:t> </a:t>
            </a:r>
            <a:r>
              <a:rPr lang="en-US" err="1"/>
              <a:t>och</a:t>
            </a:r>
            <a:r>
              <a:rPr lang="en-US"/>
              <a:t> </a:t>
            </a:r>
            <a:r>
              <a:rPr lang="en-US" err="1"/>
              <a:t>arbetsgruppens</a:t>
            </a:r>
            <a:r>
              <a:rPr lang="en-US"/>
              <a:t> </a:t>
            </a:r>
            <a:r>
              <a:rPr lang="en-US" err="1"/>
              <a:t>handlingsberedskap</a:t>
            </a:r>
            <a:r>
              <a:rPr lang="en-US"/>
              <a:t> vid </a:t>
            </a:r>
            <a:r>
              <a:rPr lang="en-US" err="1"/>
              <a:t>eventuella</a:t>
            </a:r>
            <a:r>
              <a:rPr lang="en-US"/>
              <a:t> </a:t>
            </a:r>
            <a:r>
              <a:rPr lang="en-US" err="1"/>
              <a:t>situationer</a:t>
            </a:r>
            <a:r>
              <a:rPr lang="en-US"/>
              <a:t> med hot </a:t>
            </a:r>
            <a:r>
              <a:rPr lang="en-US" err="1"/>
              <a:t>eller</a:t>
            </a:r>
            <a:r>
              <a:rPr lang="en-US"/>
              <a:t> </a:t>
            </a:r>
            <a:r>
              <a:rPr lang="en-US" err="1"/>
              <a:t>våld</a:t>
            </a:r>
            <a:r>
              <a:rPr lang="en-US"/>
              <a:t>.</a:t>
            </a:r>
            <a:endParaRPr lang="sv-SE">
              <a:cs typeface="Calibri"/>
            </a:endParaRPr>
          </a:p>
          <a:p>
            <a:endParaRPr lang="en-US">
              <a:cs typeface="Calibri"/>
            </a:endParaRPr>
          </a:p>
          <a:p>
            <a:r>
              <a:rPr lang="en-US" err="1"/>
              <a:t>På</a:t>
            </a:r>
            <a:r>
              <a:rPr lang="en-US"/>
              <a:t> </a:t>
            </a:r>
            <a:r>
              <a:rPr lang="en-US" err="1"/>
              <a:t>arbetsplatser</a:t>
            </a:r>
            <a:r>
              <a:rPr lang="en-US"/>
              <a:t> </a:t>
            </a:r>
            <a:r>
              <a:rPr lang="en-US" err="1"/>
              <a:t>där</a:t>
            </a:r>
            <a:r>
              <a:rPr lang="en-US"/>
              <a:t> hot </a:t>
            </a:r>
            <a:r>
              <a:rPr lang="en-US" err="1"/>
              <a:t>eller</a:t>
            </a:r>
            <a:r>
              <a:rPr lang="en-US"/>
              <a:t> </a:t>
            </a:r>
            <a:r>
              <a:rPr lang="en-US" err="1"/>
              <a:t>våld</a:t>
            </a:r>
            <a:r>
              <a:rPr lang="en-US"/>
              <a:t> </a:t>
            </a:r>
            <a:r>
              <a:rPr lang="en-US" err="1"/>
              <a:t>kan</a:t>
            </a:r>
            <a:r>
              <a:rPr lang="en-US"/>
              <a:t> </a:t>
            </a:r>
            <a:r>
              <a:rPr lang="en-US" err="1"/>
              <a:t>finnas</a:t>
            </a:r>
            <a:r>
              <a:rPr lang="en-US"/>
              <a:t> </a:t>
            </a:r>
            <a:r>
              <a:rPr lang="en-US" err="1"/>
              <a:t>är</a:t>
            </a:r>
            <a:r>
              <a:rPr lang="en-US"/>
              <a:t> det </a:t>
            </a:r>
            <a:r>
              <a:rPr lang="en-US" err="1"/>
              <a:t>också</a:t>
            </a:r>
            <a:r>
              <a:rPr lang="en-US"/>
              <a:t> </a:t>
            </a:r>
            <a:r>
              <a:rPr lang="en-US" err="1"/>
              <a:t>viktigt</a:t>
            </a:r>
            <a:r>
              <a:rPr lang="en-US"/>
              <a:t> med forum för </a:t>
            </a:r>
            <a:r>
              <a:rPr lang="en-US" err="1"/>
              <a:t>att</a:t>
            </a:r>
            <a:r>
              <a:rPr lang="en-US"/>
              <a:t> dela </a:t>
            </a:r>
            <a:r>
              <a:rPr lang="en-US" err="1"/>
              <a:t>erfarenheter</a:t>
            </a:r>
            <a:r>
              <a:rPr lang="en-US"/>
              <a:t>, </a:t>
            </a:r>
            <a:r>
              <a:rPr lang="en-US" err="1"/>
              <a:t>byta</a:t>
            </a:r>
            <a:r>
              <a:rPr lang="en-US"/>
              <a:t> information </a:t>
            </a:r>
            <a:r>
              <a:rPr lang="en-US" err="1"/>
              <a:t>och</a:t>
            </a:r>
            <a:r>
              <a:rPr lang="en-US"/>
              <a:t> </a:t>
            </a:r>
            <a:r>
              <a:rPr lang="en-US" err="1"/>
              <a:t>hjälpa</a:t>
            </a:r>
            <a:r>
              <a:rPr lang="en-US"/>
              <a:t> </a:t>
            </a:r>
            <a:r>
              <a:rPr lang="en-US" err="1"/>
              <a:t>varandra</a:t>
            </a:r>
            <a:r>
              <a:rPr lang="en-US"/>
              <a:t>. </a:t>
            </a:r>
            <a:r>
              <a:rPr lang="en-US" err="1"/>
              <a:t>Att</a:t>
            </a:r>
            <a:r>
              <a:rPr lang="en-US"/>
              <a:t> </a:t>
            </a:r>
            <a:r>
              <a:rPr lang="en-US" err="1"/>
              <a:t>berätta</a:t>
            </a:r>
            <a:r>
              <a:rPr lang="en-US"/>
              <a:t> om </a:t>
            </a:r>
            <a:r>
              <a:rPr lang="en-US" err="1"/>
              <a:t>en</a:t>
            </a:r>
            <a:r>
              <a:rPr lang="en-US"/>
              <a:t> </a:t>
            </a:r>
            <a:r>
              <a:rPr lang="en-US" err="1"/>
              <a:t>händelse</a:t>
            </a:r>
            <a:r>
              <a:rPr lang="en-US"/>
              <a:t>, </a:t>
            </a:r>
            <a:r>
              <a:rPr lang="en-US" err="1"/>
              <a:t>att</a:t>
            </a:r>
            <a:r>
              <a:rPr lang="en-US"/>
              <a:t> prata om </a:t>
            </a:r>
            <a:r>
              <a:rPr lang="en-US" err="1"/>
              <a:t>hur</a:t>
            </a:r>
            <a:r>
              <a:rPr lang="en-US"/>
              <a:t> man </a:t>
            </a:r>
            <a:r>
              <a:rPr lang="en-US" err="1"/>
              <a:t>har</a:t>
            </a:r>
            <a:r>
              <a:rPr lang="en-US"/>
              <a:t> </a:t>
            </a:r>
            <a:r>
              <a:rPr lang="en-US" err="1"/>
              <a:t>löst</a:t>
            </a:r>
            <a:r>
              <a:rPr lang="en-US"/>
              <a:t> </a:t>
            </a:r>
            <a:r>
              <a:rPr lang="en-US" err="1"/>
              <a:t>olika</a:t>
            </a:r>
            <a:r>
              <a:rPr lang="en-US"/>
              <a:t> </a:t>
            </a:r>
            <a:r>
              <a:rPr lang="en-US" err="1"/>
              <a:t>situationer</a:t>
            </a:r>
            <a:r>
              <a:rPr lang="en-US"/>
              <a:t> </a:t>
            </a:r>
            <a:r>
              <a:rPr lang="en-US" err="1"/>
              <a:t>och</a:t>
            </a:r>
            <a:r>
              <a:rPr lang="en-US"/>
              <a:t> </a:t>
            </a:r>
            <a:r>
              <a:rPr lang="en-US" err="1"/>
              <a:t>lära</a:t>
            </a:r>
            <a:r>
              <a:rPr lang="en-US"/>
              <a:t> av </a:t>
            </a:r>
            <a:r>
              <a:rPr lang="en-US" err="1"/>
              <a:t>varandra</a:t>
            </a:r>
            <a:r>
              <a:rPr lang="en-US"/>
              <a:t> </a:t>
            </a:r>
            <a:r>
              <a:rPr lang="en-US" err="1"/>
              <a:t>bidrar</a:t>
            </a:r>
            <a:r>
              <a:rPr lang="en-US"/>
              <a:t> till </a:t>
            </a:r>
            <a:r>
              <a:rPr lang="en-US" err="1"/>
              <a:t>ett</a:t>
            </a:r>
            <a:r>
              <a:rPr lang="en-US"/>
              <a:t> </a:t>
            </a:r>
            <a:r>
              <a:rPr lang="en-US" err="1"/>
              <a:t>positivt</a:t>
            </a:r>
            <a:r>
              <a:rPr lang="en-US"/>
              <a:t> </a:t>
            </a:r>
            <a:r>
              <a:rPr lang="en-US" err="1"/>
              <a:t>samarbetsklimat</a:t>
            </a:r>
            <a:r>
              <a:rPr lang="en-US"/>
              <a:t> </a:t>
            </a:r>
            <a:r>
              <a:rPr lang="en-US" err="1"/>
              <a:t>och</a:t>
            </a:r>
            <a:r>
              <a:rPr lang="en-US"/>
              <a:t> </a:t>
            </a:r>
            <a:r>
              <a:rPr lang="en-US" err="1"/>
              <a:t>att</a:t>
            </a:r>
            <a:r>
              <a:rPr lang="en-US"/>
              <a:t> </a:t>
            </a:r>
            <a:r>
              <a:rPr lang="en-US" err="1"/>
              <a:t>öka</a:t>
            </a:r>
            <a:r>
              <a:rPr lang="en-US"/>
              <a:t> </a:t>
            </a:r>
            <a:r>
              <a:rPr lang="en-US" err="1"/>
              <a:t>tryggheten</a:t>
            </a:r>
            <a:r>
              <a:rPr lang="en-US"/>
              <a:t>.</a:t>
            </a:r>
            <a:endParaRPr lang="en-US">
              <a:cs typeface="Calibri"/>
            </a:endParaRPr>
          </a:p>
          <a:p>
            <a:endParaRPr lang="en-US"/>
          </a:p>
          <a:p>
            <a:r>
              <a:rPr lang="en-US" err="1"/>
              <a:t>Faktorer</a:t>
            </a:r>
            <a:r>
              <a:rPr lang="en-US"/>
              <a:t> </a:t>
            </a:r>
            <a:r>
              <a:rPr lang="en-US" err="1"/>
              <a:t>som</a:t>
            </a:r>
            <a:r>
              <a:rPr lang="en-US"/>
              <a:t> </a:t>
            </a:r>
            <a:r>
              <a:rPr lang="en-US" err="1"/>
              <a:t>bidrar</a:t>
            </a:r>
            <a:r>
              <a:rPr lang="en-US"/>
              <a:t> till </a:t>
            </a:r>
            <a:r>
              <a:rPr lang="en-US" err="1"/>
              <a:t>trygghet</a:t>
            </a:r>
            <a:r>
              <a:rPr lang="en-US"/>
              <a:t> (</a:t>
            </a:r>
            <a:r>
              <a:rPr lang="en-US" err="1"/>
              <a:t>Suntarbetsliv</a:t>
            </a:r>
            <a:r>
              <a:rPr lang="en-US"/>
              <a:t>):</a:t>
            </a:r>
            <a:endParaRPr lang="en-US">
              <a:cs typeface="Calibri"/>
            </a:endParaRPr>
          </a:p>
          <a:p>
            <a:pPr marL="171450" indent="-171450">
              <a:spcBef>
                <a:spcPts val="1800"/>
              </a:spcBef>
              <a:buFont typeface="Arial"/>
              <a:buChar char="•"/>
            </a:pPr>
            <a:r>
              <a:rPr lang="sv-SE"/>
              <a:t>Tydlighet i roller och ansvar</a:t>
            </a:r>
            <a:endParaRPr lang="sv-SE">
              <a:cs typeface="Calibri"/>
            </a:endParaRPr>
          </a:p>
          <a:p>
            <a:pPr marL="171450" indent="-171450">
              <a:spcBef>
                <a:spcPts val="1800"/>
              </a:spcBef>
              <a:buFont typeface="Arial"/>
              <a:buChar char="•"/>
            </a:pPr>
            <a:r>
              <a:rPr lang="sv-SE"/>
              <a:t>Välkända och tydliga rutiner</a:t>
            </a:r>
            <a:endParaRPr lang="sv-SE">
              <a:cs typeface="Calibri"/>
            </a:endParaRPr>
          </a:p>
          <a:p>
            <a:pPr marL="171450" indent="-171450">
              <a:spcBef>
                <a:spcPts val="1800"/>
              </a:spcBef>
              <a:buFont typeface="Arial"/>
              <a:buChar char="•"/>
            </a:pPr>
            <a:r>
              <a:rPr lang="sv-SE"/>
              <a:t>Öva på olika situationer</a:t>
            </a:r>
            <a:endParaRPr lang="sv-SE">
              <a:cs typeface="Calibri"/>
            </a:endParaRPr>
          </a:p>
          <a:p>
            <a:pPr marL="171450" indent="-171450">
              <a:spcBef>
                <a:spcPts val="1800"/>
              </a:spcBef>
              <a:buFont typeface="Arial"/>
              <a:buChar char="•"/>
            </a:pPr>
            <a:r>
              <a:rPr lang="sv-SE"/>
              <a:t>Socialt stöd och närvarande ledarskap</a:t>
            </a:r>
            <a:endParaRPr lang="sv-SE">
              <a:cs typeface="Calibri"/>
            </a:endParaRPr>
          </a:p>
          <a:p>
            <a:pPr marL="171450" indent="-171450">
              <a:spcBef>
                <a:spcPts val="1800"/>
              </a:spcBef>
              <a:buFont typeface="Arial"/>
              <a:buChar char="•"/>
            </a:pPr>
            <a:r>
              <a:rPr lang="sv-SE"/>
              <a:t>Kunskap och kommunikation</a:t>
            </a:r>
            <a:endParaRPr lang="sv-SE">
              <a:cs typeface="Calibri"/>
            </a:endParaRPr>
          </a:p>
          <a:p>
            <a:pPr marL="171450" indent="-171450">
              <a:spcBef>
                <a:spcPts val="1800"/>
              </a:spcBef>
              <a:buFont typeface="Arial"/>
              <a:buChar char="•"/>
            </a:pPr>
            <a:r>
              <a:rPr lang="sv-SE"/>
              <a:t>Fysisk miljö</a:t>
            </a:r>
            <a:endParaRPr lang="sv-SE">
              <a:cs typeface="Calibri"/>
            </a:endParaRPr>
          </a:p>
          <a:p>
            <a:br>
              <a:rPr lang="en-US">
                <a:cs typeface="+mn-lt"/>
              </a:rPr>
            </a:br>
            <a:r>
              <a:rPr lang="en-US"/>
              <a:t>I </a:t>
            </a:r>
            <a:r>
              <a:rPr lang="en-US" err="1"/>
              <a:t>kontakt</a:t>
            </a:r>
            <a:r>
              <a:rPr lang="en-US"/>
              <a:t> med </a:t>
            </a:r>
            <a:r>
              <a:rPr lang="en-US" err="1"/>
              <a:t>människor</a:t>
            </a:r>
            <a:r>
              <a:rPr lang="en-US"/>
              <a:t> </a:t>
            </a:r>
            <a:r>
              <a:rPr lang="en-US" err="1"/>
              <a:t>är</a:t>
            </a:r>
            <a:r>
              <a:rPr lang="en-US"/>
              <a:t> det </a:t>
            </a:r>
            <a:r>
              <a:rPr lang="en-US" err="1"/>
              <a:t>alltid</a:t>
            </a:r>
            <a:r>
              <a:rPr lang="en-US"/>
              <a:t> bra </a:t>
            </a:r>
            <a:r>
              <a:rPr lang="en-US" err="1"/>
              <a:t>att</a:t>
            </a:r>
            <a:r>
              <a:rPr lang="en-US"/>
              <a:t> </a:t>
            </a:r>
            <a:r>
              <a:rPr lang="en-US" err="1"/>
              <a:t>tänka</a:t>
            </a:r>
            <a:r>
              <a:rPr lang="en-US"/>
              <a:t> </a:t>
            </a:r>
            <a:r>
              <a:rPr lang="en-US" err="1"/>
              <a:t>på</a:t>
            </a:r>
            <a:r>
              <a:rPr lang="en-US"/>
              <a:t> </a:t>
            </a:r>
            <a:r>
              <a:rPr lang="en-US" err="1"/>
              <a:t>bemötande</a:t>
            </a:r>
            <a:r>
              <a:rPr lang="en-US"/>
              <a:t> </a:t>
            </a:r>
            <a:r>
              <a:rPr lang="en-US" err="1"/>
              <a:t>och</a:t>
            </a:r>
            <a:r>
              <a:rPr lang="en-US"/>
              <a:t> </a:t>
            </a:r>
            <a:r>
              <a:rPr lang="en-US" err="1"/>
              <a:t>kommunikation</a:t>
            </a:r>
            <a:r>
              <a:rPr lang="en-US"/>
              <a:t>. </a:t>
            </a:r>
            <a:r>
              <a:rPr lang="en-US" err="1"/>
              <a:t>Orsaken</a:t>
            </a:r>
            <a:r>
              <a:rPr lang="en-US"/>
              <a:t> till </a:t>
            </a:r>
            <a:r>
              <a:rPr lang="en-US" err="1"/>
              <a:t>att</a:t>
            </a:r>
            <a:r>
              <a:rPr lang="en-US"/>
              <a:t> </a:t>
            </a:r>
            <a:r>
              <a:rPr lang="en-US" err="1"/>
              <a:t>en</a:t>
            </a:r>
            <a:r>
              <a:rPr lang="en-US"/>
              <a:t> situation </a:t>
            </a:r>
            <a:r>
              <a:rPr lang="en-US" err="1"/>
              <a:t>blir</a:t>
            </a:r>
            <a:r>
              <a:rPr lang="en-US"/>
              <a:t> </a:t>
            </a:r>
            <a:r>
              <a:rPr lang="en-US" err="1"/>
              <a:t>hotfull</a:t>
            </a:r>
            <a:r>
              <a:rPr lang="en-US"/>
              <a:t> </a:t>
            </a:r>
            <a:r>
              <a:rPr lang="en-US" err="1"/>
              <a:t>och</a:t>
            </a:r>
            <a:r>
              <a:rPr lang="en-US"/>
              <a:t> </a:t>
            </a:r>
            <a:r>
              <a:rPr lang="en-US" err="1"/>
              <a:t>våldsam</a:t>
            </a:r>
            <a:r>
              <a:rPr lang="en-US"/>
              <a:t> ser </a:t>
            </a:r>
            <a:r>
              <a:rPr lang="en-US" err="1"/>
              <a:t>olika</a:t>
            </a:r>
            <a:r>
              <a:rPr lang="en-US"/>
              <a:t> </a:t>
            </a:r>
            <a:r>
              <a:rPr lang="en-US" err="1"/>
              <a:t>ut</a:t>
            </a:r>
            <a:r>
              <a:rPr lang="en-US"/>
              <a:t> </a:t>
            </a:r>
            <a:r>
              <a:rPr lang="en-US" err="1"/>
              <a:t>beroende</a:t>
            </a:r>
            <a:r>
              <a:rPr lang="en-US"/>
              <a:t> </a:t>
            </a:r>
            <a:r>
              <a:rPr lang="en-US" err="1"/>
              <a:t>på</a:t>
            </a:r>
            <a:r>
              <a:rPr lang="en-US"/>
              <a:t> </a:t>
            </a:r>
            <a:r>
              <a:rPr lang="en-US" err="1"/>
              <a:t>sammanhang</a:t>
            </a:r>
            <a:r>
              <a:rPr lang="en-US"/>
              <a:t>. </a:t>
            </a:r>
            <a:r>
              <a:rPr lang="en-US" err="1"/>
              <a:t>Därför</a:t>
            </a:r>
            <a:r>
              <a:rPr lang="en-US"/>
              <a:t> </a:t>
            </a:r>
            <a:r>
              <a:rPr lang="en-US" err="1"/>
              <a:t>behöver</a:t>
            </a:r>
            <a:r>
              <a:rPr lang="en-US"/>
              <a:t> </a:t>
            </a:r>
            <a:r>
              <a:rPr lang="en-US" err="1"/>
              <a:t>olika</a:t>
            </a:r>
            <a:r>
              <a:rPr lang="en-US"/>
              <a:t> </a:t>
            </a:r>
            <a:r>
              <a:rPr lang="en-US" err="1"/>
              <a:t>situationer</a:t>
            </a:r>
            <a:r>
              <a:rPr lang="en-US"/>
              <a:t> </a:t>
            </a:r>
            <a:r>
              <a:rPr lang="en-US" err="1"/>
              <a:t>hanteras</a:t>
            </a:r>
            <a:r>
              <a:rPr lang="en-US"/>
              <a:t> </a:t>
            </a:r>
            <a:r>
              <a:rPr lang="en-US" err="1"/>
              <a:t>på</a:t>
            </a:r>
            <a:r>
              <a:rPr lang="en-US"/>
              <a:t> </a:t>
            </a:r>
            <a:r>
              <a:rPr lang="en-US" err="1"/>
              <a:t>olika</a:t>
            </a:r>
            <a:r>
              <a:rPr lang="en-US"/>
              <a:t> </a:t>
            </a:r>
            <a:r>
              <a:rPr lang="en-US" err="1"/>
              <a:t>sätt</a:t>
            </a:r>
            <a:r>
              <a:rPr lang="en-US"/>
              <a:t> för </a:t>
            </a:r>
            <a:r>
              <a:rPr lang="en-US" err="1"/>
              <a:t>att</a:t>
            </a:r>
            <a:r>
              <a:rPr lang="en-US"/>
              <a:t> </a:t>
            </a:r>
            <a:r>
              <a:rPr lang="en-US" err="1"/>
              <a:t>minska</a:t>
            </a:r>
            <a:r>
              <a:rPr lang="en-US"/>
              <a:t> </a:t>
            </a:r>
            <a:r>
              <a:rPr lang="en-US" err="1"/>
              <a:t>risken</a:t>
            </a:r>
            <a:r>
              <a:rPr lang="en-US"/>
              <a:t> för </a:t>
            </a:r>
            <a:r>
              <a:rPr lang="en-US" err="1"/>
              <a:t>att</a:t>
            </a:r>
            <a:r>
              <a:rPr lang="en-US"/>
              <a:t> </a:t>
            </a:r>
            <a:r>
              <a:rPr lang="en-US" err="1"/>
              <a:t>spänningen</a:t>
            </a:r>
            <a:r>
              <a:rPr lang="en-US"/>
              <a:t> </a:t>
            </a:r>
            <a:r>
              <a:rPr lang="en-US" err="1"/>
              <a:t>eskalerar</a:t>
            </a:r>
            <a:r>
              <a:rPr lang="en-US"/>
              <a:t>. </a:t>
            </a:r>
            <a:endParaRPr lang="sv-SE"/>
          </a:p>
          <a:p>
            <a:r>
              <a:rPr lang="en-US" err="1"/>
              <a:t>Att</a:t>
            </a:r>
            <a:r>
              <a:rPr lang="en-US"/>
              <a:t> </a:t>
            </a:r>
            <a:r>
              <a:rPr lang="en-US" err="1"/>
              <a:t>behålla</a:t>
            </a:r>
            <a:r>
              <a:rPr lang="en-US"/>
              <a:t> </a:t>
            </a:r>
            <a:r>
              <a:rPr lang="en-US" err="1"/>
              <a:t>lugnet</a:t>
            </a:r>
            <a:r>
              <a:rPr lang="en-US"/>
              <a:t> </a:t>
            </a:r>
            <a:r>
              <a:rPr lang="en-US" err="1"/>
              <a:t>och</a:t>
            </a:r>
            <a:r>
              <a:rPr lang="en-US"/>
              <a:t> </a:t>
            </a:r>
            <a:r>
              <a:rPr lang="en-US" err="1"/>
              <a:t>kommunicera</a:t>
            </a:r>
            <a:r>
              <a:rPr lang="en-US"/>
              <a:t> </a:t>
            </a:r>
            <a:r>
              <a:rPr lang="en-US" err="1"/>
              <a:t>tydligt</a:t>
            </a:r>
            <a:r>
              <a:rPr lang="en-US"/>
              <a:t> </a:t>
            </a:r>
            <a:r>
              <a:rPr lang="en-US" err="1"/>
              <a:t>är</a:t>
            </a:r>
            <a:r>
              <a:rPr lang="en-US"/>
              <a:t> </a:t>
            </a:r>
            <a:r>
              <a:rPr lang="en-US" err="1"/>
              <a:t>en</a:t>
            </a:r>
            <a:r>
              <a:rPr lang="en-US"/>
              <a:t> bra </a:t>
            </a:r>
            <a:r>
              <a:rPr lang="en-US" err="1"/>
              <a:t>början</a:t>
            </a:r>
            <a:r>
              <a:rPr lang="en-US"/>
              <a:t> </a:t>
            </a:r>
            <a:r>
              <a:rPr lang="en-US" err="1"/>
              <a:t>i</a:t>
            </a:r>
            <a:r>
              <a:rPr lang="en-US"/>
              <a:t> de </a:t>
            </a:r>
            <a:r>
              <a:rPr lang="en-US" err="1"/>
              <a:t>flesta</a:t>
            </a:r>
            <a:r>
              <a:rPr lang="en-US"/>
              <a:t> </a:t>
            </a:r>
            <a:r>
              <a:rPr lang="en-US" err="1"/>
              <a:t>lägen</a:t>
            </a:r>
            <a:r>
              <a:rPr lang="en-US"/>
              <a:t>. En </a:t>
            </a:r>
            <a:r>
              <a:rPr lang="en-US" err="1"/>
              <a:t>våldsam</a:t>
            </a:r>
            <a:r>
              <a:rPr lang="en-US"/>
              <a:t> </a:t>
            </a:r>
            <a:r>
              <a:rPr lang="en-US" err="1"/>
              <a:t>och</a:t>
            </a:r>
            <a:r>
              <a:rPr lang="en-US"/>
              <a:t> </a:t>
            </a:r>
            <a:r>
              <a:rPr lang="en-US" err="1"/>
              <a:t>hotfull</a:t>
            </a:r>
            <a:r>
              <a:rPr lang="en-US"/>
              <a:t> situation </a:t>
            </a:r>
            <a:r>
              <a:rPr lang="en-US" err="1"/>
              <a:t>kan</a:t>
            </a:r>
            <a:r>
              <a:rPr lang="en-US"/>
              <a:t> </a:t>
            </a:r>
            <a:r>
              <a:rPr lang="en-US" err="1"/>
              <a:t>lugnas</a:t>
            </a:r>
            <a:r>
              <a:rPr lang="en-US"/>
              <a:t> </a:t>
            </a:r>
            <a:r>
              <a:rPr lang="en-US" err="1"/>
              <a:t>genom</a:t>
            </a:r>
            <a:r>
              <a:rPr lang="en-US"/>
              <a:t> </a:t>
            </a:r>
            <a:r>
              <a:rPr lang="en-US" err="1"/>
              <a:t>att</a:t>
            </a:r>
            <a:r>
              <a:rPr lang="en-US"/>
              <a:t>:</a:t>
            </a:r>
            <a:endParaRPr lang="sv-SE">
              <a:cs typeface="Calibri"/>
            </a:endParaRPr>
          </a:p>
          <a:p>
            <a:pPr marL="171450" indent="-171450">
              <a:spcBef>
                <a:spcPts val="1800"/>
              </a:spcBef>
              <a:buFont typeface="Arial"/>
              <a:buChar char="•"/>
            </a:pPr>
            <a:r>
              <a:rPr lang="sv-SE"/>
              <a:t>Kommunicera lugnt och tydligt</a:t>
            </a:r>
            <a:endParaRPr lang="en-US"/>
          </a:p>
          <a:p>
            <a:pPr marL="171450" indent="-171450">
              <a:spcBef>
                <a:spcPts val="1800"/>
              </a:spcBef>
              <a:buFont typeface="Arial"/>
              <a:buChar char="•"/>
            </a:pPr>
            <a:r>
              <a:rPr lang="sv-SE"/>
              <a:t>Använd jag-budskap och visa intresse</a:t>
            </a:r>
            <a:endParaRPr lang="en-US"/>
          </a:p>
          <a:p>
            <a:pPr>
              <a:spcBef>
                <a:spcPts val="1800"/>
              </a:spcBef>
            </a:pPr>
            <a:r>
              <a:rPr lang="sv-SE">
                <a:cs typeface="Calibri" panose="020F0502020204030204"/>
              </a:rPr>
              <a:t> </a:t>
            </a:r>
            <a:r>
              <a:rPr lang="sv-SE"/>
              <a:t>- Att använda Jag-budskap innebär att man fokuserar på att tala om och berätta hur man själv känner och reagerar. Genom att utgå från sig själv underlättar man för den andra personen att lyssna.</a:t>
            </a:r>
            <a:endParaRPr lang="sv-SE">
              <a:cs typeface="Calibri" panose="020F0502020204030204"/>
            </a:endParaRPr>
          </a:p>
          <a:p>
            <a:pPr marL="171450" indent="-171450">
              <a:spcBef>
                <a:spcPts val="1800"/>
              </a:spcBef>
              <a:buFont typeface="Arial"/>
              <a:buChar char="•"/>
            </a:pPr>
            <a:r>
              <a:rPr lang="sv-SE"/>
              <a:t>Bekräfta och ha lösningsförslag</a:t>
            </a:r>
            <a:endParaRPr lang="en-US"/>
          </a:p>
          <a:p>
            <a:pPr marL="171450" indent="-171450">
              <a:buFont typeface="Arial"/>
              <a:buChar char="•"/>
            </a:pPr>
            <a:r>
              <a:rPr lang="sv-SE"/>
              <a:t>Sätt gränser och beskriv konsekvenserna</a:t>
            </a:r>
            <a:endParaRPr lang="en-US">
              <a:cs typeface="Calibri" panose="020F0502020204030204"/>
            </a:endParaRPr>
          </a:p>
          <a:p>
            <a:pPr marL="171450" indent="-171450">
              <a:spcBef>
                <a:spcPts val="1800"/>
              </a:spcBef>
              <a:buFont typeface="Arial"/>
              <a:buChar char="•"/>
            </a:pPr>
            <a:r>
              <a:rPr lang="sv-SE"/>
              <a:t>Avled och ge utrymme</a:t>
            </a:r>
            <a:endParaRPr lang="en-US"/>
          </a:p>
          <a:p>
            <a:pPr marL="171450" indent="-171450">
              <a:spcBef>
                <a:spcPts val="1800"/>
              </a:spcBef>
              <a:buFont typeface="Arial"/>
              <a:buChar char="•"/>
            </a:pPr>
            <a:r>
              <a:rPr lang="sv-SE"/>
              <a:t>Samarbeta med kollegor</a:t>
            </a:r>
            <a:br>
              <a:rPr lang="sv-SE">
                <a:cs typeface="+mn-lt"/>
              </a:rPr>
            </a:br>
            <a:endParaRPr lang="sv-SE"/>
          </a:p>
          <a:p>
            <a:br>
              <a:rPr lang="en-US">
                <a:cs typeface="+mn-lt"/>
              </a:rPr>
            </a:br>
            <a:endParaRPr lang="en-US">
              <a:cs typeface="+mn-lt"/>
            </a:endParaRPr>
          </a:p>
        </p:txBody>
      </p:sp>
      <p:sp>
        <p:nvSpPr>
          <p:cNvPr id="4" name="Platshållare för bildnummer 3"/>
          <p:cNvSpPr>
            <a:spLocks noGrp="1"/>
          </p:cNvSpPr>
          <p:nvPr>
            <p:ph type="sldNum" sz="quarter" idx="5"/>
          </p:nvPr>
        </p:nvSpPr>
        <p:spPr/>
        <p:txBody>
          <a:bodyPr/>
          <a:lstStyle/>
          <a:p>
            <a:fld id="{7E21C06E-BC14-473C-A16D-2C4154A3190D}" type="slidenum">
              <a:rPr lang="sv-SE"/>
              <a:t>6</a:t>
            </a:fld>
            <a:endParaRPr lang="sv-SE"/>
          </a:p>
        </p:txBody>
      </p:sp>
    </p:spTree>
    <p:extLst>
      <p:ext uri="{BB962C8B-B14F-4D97-AF65-F5344CB8AC3E}">
        <p14:creationId xmlns:p14="http://schemas.microsoft.com/office/powerpoint/2010/main" val="126791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a:ea typeface="Calibri"/>
                <a:cs typeface="Calibri"/>
              </a:rPr>
              <a:t>Nu </a:t>
            </a:r>
            <a:r>
              <a:rPr lang="en-US" err="1">
                <a:ea typeface="Calibri"/>
                <a:cs typeface="Calibri"/>
              </a:rPr>
              <a:t>är</a:t>
            </a:r>
            <a:r>
              <a:rPr lang="en-US">
                <a:ea typeface="Calibri"/>
                <a:cs typeface="Calibri"/>
              </a:rPr>
              <a:t> det </a:t>
            </a:r>
            <a:r>
              <a:rPr lang="en-US" err="1">
                <a:ea typeface="Calibri"/>
                <a:cs typeface="Calibri"/>
              </a:rPr>
              <a:t>dags</a:t>
            </a:r>
            <a:r>
              <a:rPr lang="en-US">
                <a:ea typeface="Calibri"/>
                <a:cs typeface="Calibri"/>
              </a:rPr>
              <a:t> för </a:t>
            </a:r>
            <a:r>
              <a:rPr lang="en-US" err="1">
                <a:ea typeface="Calibri"/>
                <a:cs typeface="Calibri"/>
              </a:rPr>
              <a:t>oss</a:t>
            </a:r>
            <a:r>
              <a:rPr lang="en-US">
                <a:ea typeface="Calibri"/>
                <a:cs typeface="Calibri"/>
              </a:rPr>
              <a:t> </a:t>
            </a:r>
            <a:r>
              <a:rPr lang="en-US" err="1">
                <a:ea typeface="Calibri"/>
                <a:cs typeface="Calibri"/>
              </a:rPr>
              <a:t>att</a:t>
            </a:r>
            <a:r>
              <a:rPr lang="en-US">
                <a:ea typeface="Calibri"/>
                <a:cs typeface="Calibri"/>
              </a:rPr>
              <a:t> prata om du vi </a:t>
            </a:r>
            <a:r>
              <a:rPr lang="en-US" err="1">
                <a:ea typeface="Calibri"/>
                <a:cs typeface="Calibri"/>
              </a:rPr>
              <a:t>gemensamt</a:t>
            </a:r>
            <a:r>
              <a:rPr lang="en-US">
                <a:ea typeface="Calibri"/>
                <a:cs typeface="Calibri"/>
              </a:rPr>
              <a:t> ska </a:t>
            </a:r>
            <a:r>
              <a:rPr lang="en-US" err="1">
                <a:ea typeface="Calibri"/>
                <a:cs typeface="Calibri"/>
              </a:rPr>
              <a:t>skapa</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trygg</a:t>
            </a:r>
            <a:r>
              <a:rPr lang="en-US">
                <a:ea typeface="Calibri"/>
                <a:cs typeface="Calibri"/>
              </a:rPr>
              <a:t> </a:t>
            </a:r>
            <a:r>
              <a:rPr lang="en-US" err="1">
                <a:ea typeface="Calibri"/>
                <a:cs typeface="Calibri"/>
              </a:rPr>
              <a:t>miljö</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vår</a:t>
            </a:r>
            <a:r>
              <a:rPr lang="en-US">
                <a:ea typeface="Calibri"/>
                <a:cs typeface="Calibri"/>
              </a:rPr>
              <a:t> </a:t>
            </a:r>
            <a:r>
              <a:rPr lang="en-US" err="1">
                <a:ea typeface="Calibri"/>
                <a:cs typeface="Calibri"/>
              </a:rPr>
              <a:t>arbetsplats</a:t>
            </a:r>
            <a:r>
              <a:rPr lang="en-US">
                <a:ea typeface="Calibri"/>
                <a:cs typeface="Calibri"/>
              </a:rPr>
              <a:t>.  </a:t>
            </a:r>
            <a:endParaRPr lang="sv-SE"/>
          </a:p>
          <a:p>
            <a:endParaRPr lang="en-US">
              <a:ea typeface="Calibri"/>
              <a:cs typeface="Calibri"/>
            </a:endParaRPr>
          </a:p>
          <a:p>
            <a:pPr marL="228600" indent="-228600">
              <a:buAutoNum type="arabicPeriod"/>
            </a:pPr>
            <a:r>
              <a:rPr lang="en-US">
                <a:ea typeface="Calibri"/>
                <a:cs typeface="Calibri"/>
              </a:rPr>
              <a:t>Vi </a:t>
            </a:r>
            <a:r>
              <a:rPr lang="en-US" err="1">
                <a:ea typeface="Calibri"/>
                <a:cs typeface="Calibri"/>
              </a:rPr>
              <a:t>börjar</a:t>
            </a:r>
            <a:r>
              <a:rPr lang="en-US">
                <a:ea typeface="Calibri"/>
                <a:cs typeface="Calibri"/>
              </a:rPr>
              <a:t> med </a:t>
            </a:r>
            <a:r>
              <a:rPr lang="en-US" err="1">
                <a:ea typeface="Calibri"/>
                <a:cs typeface="Calibri"/>
              </a:rPr>
              <a:t>att</a:t>
            </a:r>
            <a:r>
              <a:rPr lang="en-US">
                <a:ea typeface="Calibri"/>
                <a:cs typeface="Calibri"/>
              </a:rPr>
              <a:t> </a:t>
            </a:r>
            <a:r>
              <a:rPr lang="en-US" err="1">
                <a:ea typeface="Calibri"/>
                <a:cs typeface="Calibri"/>
              </a:rPr>
              <a:t>kika</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en</a:t>
            </a:r>
            <a:r>
              <a:rPr lang="en-US">
                <a:ea typeface="Calibri"/>
                <a:cs typeface="Calibri"/>
              </a:rPr>
              <a:t> film </a:t>
            </a:r>
            <a:r>
              <a:rPr lang="en-US" err="1">
                <a:ea typeface="Calibri"/>
                <a:cs typeface="Calibri"/>
              </a:rPr>
              <a:t>från</a:t>
            </a:r>
            <a:r>
              <a:rPr lang="en-US">
                <a:ea typeface="Calibri"/>
                <a:cs typeface="Calibri"/>
              </a:rPr>
              <a:t> </a:t>
            </a:r>
            <a:r>
              <a:rPr lang="en-US" err="1">
                <a:ea typeface="Calibri"/>
                <a:cs typeface="Calibri"/>
              </a:rPr>
              <a:t>Suntarbetsliv</a:t>
            </a:r>
            <a:r>
              <a:rPr lang="en-US">
                <a:ea typeface="Calibri"/>
                <a:cs typeface="Calibri"/>
              </a:rPr>
              <a:t> </a:t>
            </a:r>
            <a:r>
              <a:rPr lang="en-US" err="1">
                <a:ea typeface="Calibri"/>
                <a:cs typeface="Calibri"/>
              </a:rPr>
              <a:t>som</a:t>
            </a:r>
            <a:r>
              <a:rPr lang="en-US">
                <a:ea typeface="Calibri"/>
                <a:cs typeface="Calibri"/>
              </a:rPr>
              <a:t> </a:t>
            </a:r>
            <a:r>
              <a:rPr lang="en-US" err="1">
                <a:ea typeface="Calibri"/>
                <a:cs typeface="Calibri"/>
              </a:rPr>
              <a:t>handlar</a:t>
            </a:r>
            <a:r>
              <a:rPr lang="en-US">
                <a:ea typeface="Calibri"/>
                <a:cs typeface="Calibri"/>
              </a:rPr>
              <a:t> om </a:t>
            </a:r>
            <a:r>
              <a:rPr lang="en-US" err="1">
                <a:ea typeface="Calibri"/>
                <a:cs typeface="Calibri"/>
              </a:rPr>
              <a:t>trygghet</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jobbet</a:t>
            </a:r>
            <a:r>
              <a:rPr lang="en-US">
                <a:ea typeface="Calibri"/>
                <a:cs typeface="Calibri"/>
              </a:rPr>
              <a:t> (ca 2 </a:t>
            </a:r>
            <a:r>
              <a:rPr lang="en-US" err="1">
                <a:ea typeface="Calibri"/>
                <a:cs typeface="Calibri"/>
              </a:rPr>
              <a:t>minuter</a:t>
            </a:r>
            <a:r>
              <a:rPr lang="en-US">
                <a:ea typeface="Calibri"/>
                <a:cs typeface="Calibri"/>
              </a:rPr>
              <a:t>). Klicka </a:t>
            </a:r>
            <a:r>
              <a:rPr lang="en-US" err="1">
                <a:ea typeface="Calibri"/>
                <a:cs typeface="Calibri"/>
              </a:rPr>
              <a:t>på</a:t>
            </a:r>
            <a:r>
              <a:rPr lang="en-US">
                <a:ea typeface="Calibri"/>
                <a:cs typeface="Calibri"/>
              </a:rPr>
              <a:t> </a:t>
            </a:r>
            <a:r>
              <a:rPr lang="en-US" err="1">
                <a:ea typeface="Calibri"/>
                <a:cs typeface="Calibri"/>
              </a:rPr>
              <a:t>länken</a:t>
            </a:r>
            <a:r>
              <a:rPr lang="en-US">
                <a:ea typeface="Calibri"/>
                <a:cs typeface="Calibri"/>
              </a:rPr>
              <a:t>!</a:t>
            </a:r>
            <a:endParaRPr lang="en-US">
              <a:cs typeface="Calibri"/>
            </a:endParaRPr>
          </a:p>
          <a:p>
            <a:pPr marL="228600" indent="-228600">
              <a:buAutoNum type="arabicPeriod"/>
            </a:pPr>
            <a:r>
              <a:rPr lang="en-US" err="1">
                <a:ea typeface="Calibri"/>
                <a:cs typeface="Calibri"/>
              </a:rPr>
              <a:t>Fundera</a:t>
            </a:r>
            <a:r>
              <a:rPr lang="en-US">
                <a:ea typeface="Calibri"/>
                <a:cs typeface="Calibri"/>
              </a:rPr>
              <a:t> nu </a:t>
            </a:r>
            <a:r>
              <a:rPr lang="en-US" err="1">
                <a:ea typeface="Calibri"/>
                <a:cs typeface="Calibri"/>
              </a:rPr>
              <a:t>själv</a:t>
            </a:r>
            <a:r>
              <a:rPr lang="en-US">
                <a:ea typeface="Calibri"/>
                <a:cs typeface="Calibri"/>
              </a:rPr>
              <a:t> </a:t>
            </a:r>
            <a:r>
              <a:rPr lang="en-US" err="1">
                <a:ea typeface="Calibri"/>
                <a:cs typeface="Calibri"/>
              </a:rPr>
              <a:t>en</a:t>
            </a:r>
            <a:r>
              <a:rPr lang="en-US">
                <a:ea typeface="Calibri"/>
                <a:cs typeface="Calibri"/>
              </a:rPr>
              <a:t> </a:t>
            </a:r>
            <a:r>
              <a:rPr lang="en-US" err="1">
                <a:ea typeface="Calibri"/>
                <a:cs typeface="Calibri"/>
              </a:rPr>
              <a:t>stund</a:t>
            </a:r>
            <a:r>
              <a:rPr lang="en-US">
                <a:ea typeface="Calibri"/>
                <a:cs typeface="Calibri"/>
              </a:rPr>
              <a:t> (ca 5 </a:t>
            </a:r>
            <a:r>
              <a:rPr lang="en-US" err="1">
                <a:ea typeface="Calibri"/>
                <a:cs typeface="Calibri"/>
              </a:rPr>
              <a:t>minuter</a:t>
            </a:r>
            <a:r>
              <a:rPr lang="en-US">
                <a:ea typeface="Calibri"/>
                <a:cs typeface="Calibri"/>
              </a:rPr>
              <a:t>). </a:t>
            </a:r>
            <a:r>
              <a:rPr lang="en-US" err="1">
                <a:ea typeface="Calibri"/>
                <a:cs typeface="Calibri"/>
              </a:rPr>
              <a:t>Skriv</a:t>
            </a:r>
            <a:r>
              <a:rPr lang="en-US">
                <a:ea typeface="Calibri"/>
                <a:cs typeface="Calibri"/>
              </a:rPr>
              <a:t> </a:t>
            </a:r>
            <a:r>
              <a:rPr lang="en-US" err="1">
                <a:ea typeface="Calibri"/>
                <a:cs typeface="Calibri"/>
              </a:rPr>
              <a:t>ner</a:t>
            </a:r>
            <a:r>
              <a:rPr lang="en-US">
                <a:ea typeface="Calibri"/>
                <a:cs typeface="Calibri"/>
              </a:rPr>
              <a:t> </a:t>
            </a:r>
            <a:r>
              <a:rPr lang="en-US" err="1">
                <a:ea typeface="Calibri"/>
                <a:cs typeface="Calibri"/>
              </a:rPr>
              <a:t>vad</a:t>
            </a:r>
            <a:r>
              <a:rPr lang="en-US">
                <a:ea typeface="Calibri"/>
                <a:cs typeface="Calibri"/>
              </a:rPr>
              <a:t> </a:t>
            </a:r>
            <a:r>
              <a:rPr lang="en-US" err="1">
                <a:ea typeface="Calibri"/>
                <a:cs typeface="Calibri"/>
              </a:rPr>
              <a:t>som</a:t>
            </a:r>
            <a:r>
              <a:rPr lang="en-US">
                <a:ea typeface="Calibri"/>
                <a:cs typeface="Calibri"/>
              </a:rPr>
              <a:t> </a:t>
            </a:r>
            <a:r>
              <a:rPr lang="en-US" err="1">
                <a:ea typeface="Calibri"/>
                <a:cs typeface="Calibri"/>
              </a:rPr>
              <a:t>gör</a:t>
            </a:r>
            <a:r>
              <a:rPr lang="en-US">
                <a:ea typeface="Calibri"/>
                <a:cs typeface="Calibri"/>
              </a:rPr>
              <a:t> dig </a:t>
            </a:r>
            <a:r>
              <a:rPr lang="en-US" err="1">
                <a:ea typeface="Calibri"/>
                <a:cs typeface="Calibri"/>
              </a:rPr>
              <a:t>trygg</a:t>
            </a:r>
            <a:r>
              <a:rPr lang="en-US">
                <a:ea typeface="Calibri"/>
                <a:cs typeface="Calibri"/>
              </a:rPr>
              <a:t> </a:t>
            </a:r>
            <a:r>
              <a:rPr lang="en-US" err="1">
                <a:ea typeface="Calibri"/>
                <a:cs typeface="Calibri"/>
              </a:rPr>
              <a:t>på</a:t>
            </a:r>
            <a:r>
              <a:rPr lang="en-US">
                <a:ea typeface="Calibri"/>
                <a:cs typeface="Calibri"/>
              </a:rPr>
              <a:t> </a:t>
            </a:r>
            <a:r>
              <a:rPr lang="en-US" err="1">
                <a:ea typeface="Calibri"/>
                <a:cs typeface="Calibri"/>
              </a:rPr>
              <a:t>jobbet</a:t>
            </a:r>
            <a:r>
              <a:rPr lang="en-US">
                <a:ea typeface="Calibri"/>
                <a:cs typeface="Calibri"/>
              </a:rPr>
              <a:t> trots </a:t>
            </a:r>
            <a:r>
              <a:rPr lang="en-US" err="1">
                <a:ea typeface="Calibri"/>
                <a:cs typeface="Calibri"/>
              </a:rPr>
              <a:t>att</a:t>
            </a:r>
            <a:r>
              <a:rPr lang="en-US">
                <a:ea typeface="Calibri"/>
                <a:cs typeface="Calibri"/>
              </a:rPr>
              <a:t> du vet </a:t>
            </a:r>
            <a:r>
              <a:rPr lang="en-US" err="1">
                <a:ea typeface="Calibri"/>
                <a:cs typeface="Calibri"/>
              </a:rPr>
              <a:t>att</a:t>
            </a:r>
            <a:r>
              <a:rPr lang="en-US">
                <a:ea typeface="Calibri"/>
                <a:cs typeface="Calibri"/>
              </a:rPr>
              <a:t> </a:t>
            </a:r>
            <a:r>
              <a:rPr lang="en-US" err="1">
                <a:ea typeface="Calibri"/>
                <a:cs typeface="Calibri"/>
              </a:rPr>
              <a:t>våld</a:t>
            </a:r>
            <a:r>
              <a:rPr lang="en-US">
                <a:ea typeface="Calibri"/>
                <a:cs typeface="Calibri"/>
              </a:rPr>
              <a:t> </a:t>
            </a:r>
            <a:r>
              <a:rPr lang="en-US" err="1">
                <a:ea typeface="Calibri"/>
                <a:cs typeface="Calibri"/>
              </a:rPr>
              <a:t>och</a:t>
            </a:r>
            <a:r>
              <a:rPr lang="en-US">
                <a:ea typeface="Calibri"/>
                <a:cs typeface="Calibri"/>
              </a:rPr>
              <a:t> hot om </a:t>
            </a:r>
            <a:r>
              <a:rPr lang="en-US" err="1">
                <a:ea typeface="Calibri"/>
                <a:cs typeface="Calibri"/>
              </a:rPr>
              <a:t>våld</a:t>
            </a:r>
            <a:r>
              <a:rPr lang="en-US">
                <a:ea typeface="Calibri"/>
                <a:cs typeface="Calibri"/>
              </a:rPr>
              <a:t> </a:t>
            </a:r>
            <a:r>
              <a:rPr lang="en-US" err="1">
                <a:ea typeface="Calibri"/>
                <a:cs typeface="Calibri"/>
              </a:rPr>
              <a:t>kan</a:t>
            </a:r>
            <a:r>
              <a:rPr lang="en-US">
                <a:ea typeface="Calibri"/>
                <a:cs typeface="Calibri"/>
              </a:rPr>
              <a:t> </a:t>
            </a:r>
            <a:r>
              <a:rPr lang="en-US" err="1">
                <a:ea typeface="Calibri"/>
                <a:cs typeface="Calibri"/>
              </a:rPr>
              <a:t>uppstå</a:t>
            </a:r>
            <a:r>
              <a:rPr lang="en-US">
                <a:ea typeface="Calibri"/>
                <a:cs typeface="Calibri"/>
              </a:rPr>
              <a:t>.</a:t>
            </a:r>
          </a:p>
          <a:p>
            <a:pPr marL="228600" indent="-228600">
              <a:buAutoNum type="arabicPeriod"/>
            </a:pPr>
            <a:r>
              <a:rPr lang="en-US" err="1">
                <a:ea typeface="Calibri"/>
                <a:cs typeface="Calibri"/>
              </a:rPr>
              <a:t>Reflektera</a:t>
            </a:r>
            <a:r>
              <a:rPr lang="en-US">
                <a:ea typeface="Calibri"/>
                <a:cs typeface="Calibri"/>
              </a:rPr>
              <a:t> sedan </a:t>
            </a:r>
            <a:r>
              <a:rPr lang="en-US" err="1">
                <a:ea typeface="Calibri"/>
                <a:cs typeface="Calibri"/>
              </a:rPr>
              <a:t>tillsammans</a:t>
            </a:r>
            <a:r>
              <a:rPr lang="en-US">
                <a:ea typeface="Calibri"/>
                <a:cs typeface="Calibri"/>
              </a:rPr>
              <a:t> i </a:t>
            </a:r>
            <a:r>
              <a:rPr lang="en-US" err="1">
                <a:ea typeface="Calibri"/>
                <a:cs typeface="Calibri"/>
              </a:rPr>
              <a:t>gruppen</a:t>
            </a:r>
            <a:r>
              <a:rPr lang="en-US">
                <a:ea typeface="Calibri"/>
                <a:cs typeface="Calibri"/>
              </a:rPr>
              <a:t> (ca 20 </a:t>
            </a:r>
            <a:r>
              <a:rPr lang="en-US" err="1">
                <a:ea typeface="Calibri"/>
                <a:cs typeface="Calibri"/>
              </a:rPr>
              <a:t>minuter</a:t>
            </a:r>
            <a:r>
              <a:rPr lang="en-US">
                <a:ea typeface="Calibri"/>
                <a:cs typeface="Calibri"/>
              </a:rPr>
              <a:t>). </a:t>
            </a:r>
          </a:p>
          <a:p>
            <a:pPr marL="228600" indent="-228600">
              <a:buAutoNum type="arabicPeriod"/>
            </a:pPr>
            <a:r>
              <a:rPr lang="en-US" err="1">
                <a:ea typeface="Calibri"/>
                <a:cs typeface="Calibri"/>
              </a:rPr>
              <a:t>Sammanfatta</a:t>
            </a:r>
            <a:r>
              <a:rPr lang="en-US">
                <a:ea typeface="Calibri"/>
                <a:cs typeface="Calibri"/>
              </a:rPr>
              <a:t> </a:t>
            </a:r>
            <a:r>
              <a:rPr lang="en-US" err="1">
                <a:ea typeface="Calibri"/>
                <a:cs typeface="Calibri"/>
              </a:rPr>
              <a:t>och</a:t>
            </a:r>
            <a:r>
              <a:rPr lang="en-US">
                <a:ea typeface="Calibri"/>
                <a:cs typeface="Calibri"/>
              </a:rPr>
              <a:t> </a:t>
            </a:r>
            <a:r>
              <a:rPr lang="en-US" err="1">
                <a:ea typeface="Calibri"/>
                <a:cs typeface="Calibri"/>
              </a:rPr>
              <a:t>bestäm</a:t>
            </a:r>
            <a:r>
              <a:rPr lang="en-US">
                <a:ea typeface="Calibri"/>
                <a:cs typeface="Calibri"/>
              </a:rPr>
              <a:t> </a:t>
            </a:r>
            <a:r>
              <a:rPr lang="en-US" err="1">
                <a:ea typeface="Calibri"/>
                <a:cs typeface="Calibri"/>
              </a:rPr>
              <a:t>nästa</a:t>
            </a:r>
            <a:r>
              <a:rPr lang="en-US">
                <a:ea typeface="Calibri"/>
                <a:cs typeface="Calibri"/>
              </a:rPr>
              <a:t> </a:t>
            </a:r>
            <a:r>
              <a:rPr lang="en-US" err="1">
                <a:ea typeface="Calibri"/>
                <a:cs typeface="Calibri"/>
              </a:rPr>
              <a:t>steg</a:t>
            </a:r>
            <a:r>
              <a:rPr lang="en-US">
                <a:ea typeface="Calibri"/>
                <a:cs typeface="Calibri"/>
              </a:rPr>
              <a:t>. </a:t>
            </a:r>
            <a:r>
              <a:rPr lang="en-US" err="1"/>
              <a:t>Dokumentationen</a:t>
            </a:r>
            <a:r>
              <a:rPr lang="en-US"/>
              <a:t> ska </a:t>
            </a:r>
            <a:r>
              <a:rPr lang="en-US" err="1"/>
              <a:t>användas</a:t>
            </a:r>
            <a:r>
              <a:rPr lang="en-US"/>
              <a:t> </a:t>
            </a:r>
            <a:r>
              <a:rPr lang="en-US" err="1"/>
              <a:t>som</a:t>
            </a:r>
            <a:r>
              <a:rPr lang="en-US"/>
              <a:t> </a:t>
            </a:r>
            <a:r>
              <a:rPr lang="en-US" err="1"/>
              <a:t>underlag</a:t>
            </a:r>
            <a:r>
              <a:rPr lang="en-US"/>
              <a:t> </a:t>
            </a:r>
            <a:r>
              <a:rPr lang="en-US" err="1"/>
              <a:t>i</a:t>
            </a:r>
            <a:r>
              <a:rPr lang="en-US"/>
              <a:t> det </a:t>
            </a:r>
            <a:r>
              <a:rPr lang="en-US" err="1"/>
              <a:t>systematiska</a:t>
            </a:r>
            <a:r>
              <a:rPr lang="en-US"/>
              <a:t> </a:t>
            </a:r>
            <a:r>
              <a:rPr lang="en-US" err="1"/>
              <a:t>arbetsmiljöarbetet</a:t>
            </a:r>
            <a:r>
              <a:rPr lang="en-US"/>
              <a:t> </a:t>
            </a:r>
            <a:r>
              <a:rPr lang="en-US" err="1"/>
              <a:t>och</a:t>
            </a:r>
            <a:r>
              <a:rPr lang="en-US"/>
              <a:t> </a:t>
            </a:r>
            <a:r>
              <a:rPr lang="en-US" err="1"/>
              <a:t>i</a:t>
            </a:r>
            <a:r>
              <a:rPr lang="en-US"/>
              <a:t> </a:t>
            </a:r>
            <a:r>
              <a:rPr lang="en-US" err="1"/>
              <a:t>fortsatt</a:t>
            </a:r>
            <a:r>
              <a:rPr lang="en-US"/>
              <a:t> dialog </a:t>
            </a:r>
            <a:r>
              <a:rPr lang="en-US" err="1"/>
              <a:t>i</a:t>
            </a:r>
            <a:r>
              <a:rPr lang="en-US"/>
              <a:t> </a:t>
            </a:r>
            <a:r>
              <a:rPr lang="en-US" err="1"/>
              <a:t>arbetsgruppen</a:t>
            </a:r>
            <a:r>
              <a:rPr lang="en-US"/>
              <a:t>, </a:t>
            </a:r>
            <a:r>
              <a:rPr lang="en-US" err="1"/>
              <a:t>skyddskommittén</a:t>
            </a:r>
            <a:r>
              <a:rPr lang="en-US"/>
              <a:t> </a:t>
            </a:r>
            <a:r>
              <a:rPr lang="en-US" err="1"/>
              <a:t>eller</a:t>
            </a:r>
            <a:r>
              <a:rPr lang="en-US"/>
              <a:t> </a:t>
            </a:r>
            <a:r>
              <a:rPr lang="en-US" err="1"/>
              <a:t>samverkansgruppen</a:t>
            </a:r>
            <a:r>
              <a:rPr lang="en-US"/>
              <a:t>.</a:t>
            </a:r>
            <a:endParaRPr lang="en-US">
              <a:ea typeface="Calibri"/>
              <a:cs typeface="Calibri"/>
            </a:endParaRPr>
          </a:p>
          <a:p>
            <a:r>
              <a:rPr lang="en-US"/>
              <a:t>   </a:t>
            </a:r>
            <a:r>
              <a:rPr lang="en-US" err="1"/>
              <a:t>Håll</a:t>
            </a:r>
            <a:r>
              <a:rPr lang="en-US"/>
              <a:t> </a:t>
            </a:r>
            <a:r>
              <a:rPr lang="en-US" err="1"/>
              <a:t>dialogen</a:t>
            </a:r>
            <a:r>
              <a:rPr lang="en-US"/>
              <a:t> </a:t>
            </a:r>
            <a:r>
              <a:rPr lang="en-US" err="1"/>
              <a:t>levande</a:t>
            </a:r>
            <a:r>
              <a:rPr lang="en-US"/>
              <a:t> för </a:t>
            </a:r>
            <a:r>
              <a:rPr lang="en-US" err="1"/>
              <a:t>att</a:t>
            </a:r>
            <a:r>
              <a:rPr lang="en-US"/>
              <a:t> </a:t>
            </a:r>
            <a:r>
              <a:rPr lang="en-US" err="1"/>
              <a:t>hela</a:t>
            </a:r>
            <a:r>
              <a:rPr lang="en-US"/>
              <a:t> </a:t>
            </a:r>
            <a:r>
              <a:rPr lang="en-US" err="1"/>
              <a:t>tiden</a:t>
            </a:r>
            <a:r>
              <a:rPr lang="en-US"/>
              <a:t> </a:t>
            </a:r>
            <a:r>
              <a:rPr lang="en-US" err="1"/>
              <a:t>utveckla</a:t>
            </a:r>
            <a:r>
              <a:rPr lang="en-US"/>
              <a:t> </a:t>
            </a:r>
            <a:r>
              <a:rPr lang="en-US" err="1"/>
              <a:t>hur</a:t>
            </a:r>
            <a:r>
              <a:rPr lang="en-US"/>
              <a:t> vi </a:t>
            </a:r>
            <a:r>
              <a:rPr lang="en-US" err="1"/>
              <a:t>vill</a:t>
            </a:r>
            <a:r>
              <a:rPr lang="en-US"/>
              <a:t> ha det </a:t>
            </a:r>
            <a:r>
              <a:rPr lang="en-US" err="1"/>
              <a:t>och</a:t>
            </a:r>
            <a:r>
              <a:rPr lang="en-US"/>
              <a:t> prata om </a:t>
            </a:r>
            <a:r>
              <a:rPr lang="en-US" err="1"/>
              <a:t>vad</a:t>
            </a:r>
            <a:r>
              <a:rPr lang="en-US"/>
              <a:t> </a:t>
            </a:r>
            <a:r>
              <a:rPr lang="en-US" err="1"/>
              <a:t>som</a:t>
            </a:r>
            <a:r>
              <a:rPr lang="en-US"/>
              <a:t> </a:t>
            </a:r>
            <a:r>
              <a:rPr lang="en-US" err="1"/>
              <a:t>har</a:t>
            </a:r>
            <a:r>
              <a:rPr lang="en-US"/>
              <a:t> </a:t>
            </a:r>
            <a:r>
              <a:rPr lang="en-US" err="1"/>
              <a:t>betydelse</a:t>
            </a:r>
            <a:r>
              <a:rPr lang="en-US"/>
              <a:t> för </a:t>
            </a:r>
            <a:r>
              <a:rPr lang="en-US" err="1"/>
              <a:t>oss</a:t>
            </a:r>
            <a:r>
              <a:rPr lang="en-US"/>
              <a:t>. Precis </a:t>
            </a:r>
            <a:r>
              <a:rPr lang="en-US" err="1"/>
              <a:t>som</a:t>
            </a:r>
            <a:r>
              <a:rPr lang="en-US"/>
              <a:t> vi nu </a:t>
            </a:r>
            <a:r>
              <a:rPr lang="en-US" err="1"/>
              <a:t>gjort</a:t>
            </a:r>
            <a:r>
              <a:rPr lang="en-US"/>
              <a:t>.</a:t>
            </a:r>
            <a:endParaRPr lang="en-US">
              <a:ea typeface="Calibri"/>
              <a:cs typeface="Calibri"/>
            </a:endParaRPr>
          </a:p>
          <a:p>
            <a:endParaRPr lang="en-US">
              <a:ea typeface="Calibri"/>
              <a:cs typeface="Calibri"/>
            </a:endParaRPr>
          </a:p>
          <a:p>
            <a:r>
              <a:rPr lang="en-US" b="1">
                <a:ea typeface="Calibri"/>
                <a:cs typeface="Calibri"/>
              </a:rPr>
              <a:t>Till chef:</a:t>
            </a:r>
          </a:p>
          <a:p>
            <a:r>
              <a:rPr lang="en-US">
                <a:ea typeface="Calibri"/>
                <a:cs typeface="Calibri"/>
              </a:rPr>
              <a:t>Se till </a:t>
            </a:r>
            <a:r>
              <a:rPr lang="en-US" err="1">
                <a:ea typeface="Calibri"/>
                <a:cs typeface="Calibri"/>
              </a:rPr>
              <a:t>att</a:t>
            </a:r>
            <a:r>
              <a:rPr lang="en-US">
                <a:ea typeface="Calibri"/>
                <a:cs typeface="Calibri"/>
              </a:rPr>
              <a:t> </a:t>
            </a:r>
            <a:r>
              <a:rPr lang="en-US" err="1">
                <a:ea typeface="Calibri"/>
                <a:cs typeface="Calibri"/>
              </a:rPr>
              <a:t>alla</a:t>
            </a:r>
            <a:r>
              <a:rPr lang="en-US">
                <a:ea typeface="Calibri"/>
                <a:cs typeface="Calibri"/>
              </a:rPr>
              <a:t> </a:t>
            </a:r>
            <a:r>
              <a:rPr lang="en-US" err="1">
                <a:ea typeface="Calibri"/>
                <a:cs typeface="Calibri"/>
              </a:rPr>
              <a:t>har</a:t>
            </a:r>
            <a:r>
              <a:rPr lang="en-US">
                <a:ea typeface="Calibri"/>
                <a:cs typeface="Calibri"/>
              </a:rPr>
              <a:t> </a:t>
            </a:r>
            <a:r>
              <a:rPr lang="en-US" err="1">
                <a:ea typeface="Calibri"/>
                <a:cs typeface="Calibri"/>
              </a:rPr>
              <a:t>papper</a:t>
            </a:r>
            <a:r>
              <a:rPr lang="en-US">
                <a:ea typeface="Calibri"/>
                <a:cs typeface="Calibri"/>
              </a:rPr>
              <a:t> </a:t>
            </a:r>
            <a:r>
              <a:rPr lang="en-US" err="1">
                <a:ea typeface="Calibri"/>
                <a:cs typeface="Calibri"/>
              </a:rPr>
              <a:t>och</a:t>
            </a:r>
            <a:r>
              <a:rPr lang="en-US">
                <a:ea typeface="Calibri"/>
                <a:cs typeface="Calibri"/>
              </a:rPr>
              <a:t> </a:t>
            </a:r>
            <a:r>
              <a:rPr lang="en-US" err="1">
                <a:ea typeface="Calibri"/>
                <a:cs typeface="Calibri"/>
              </a:rPr>
              <a:t>penna.</a:t>
            </a:r>
            <a:r>
              <a:rPr lang="en-US">
                <a:ea typeface="Calibri"/>
                <a:cs typeface="Calibri"/>
              </a:rPr>
              <a:t> </a:t>
            </a:r>
          </a:p>
          <a:p>
            <a:r>
              <a:rPr lang="en-US" err="1">
                <a:ea typeface="Calibri"/>
                <a:cs typeface="Calibri"/>
              </a:rPr>
              <a:t>Tiden</a:t>
            </a:r>
            <a:r>
              <a:rPr lang="en-US">
                <a:ea typeface="Calibri"/>
                <a:cs typeface="Calibri"/>
              </a:rPr>
              <a:t> </a:t>
            </a:r>
            <a:r>
              <a:rPr lang="en-US" err="1">
                <a:ea typeface="Calibri"/>
                <a:cs typeface="Calibri"/>
              </a:rPr>
              <a:t>styr</a:t>
            </a:r>
            <a:r>
              <a:rPr lang="en-US">
                <a:ea typeface="Calibri"/>
                <a:cs typeface="Calibri"/>
              </a:rPr>
              <a:t> du </a:t>
            </a:r>
            <a:r>
              <a:rPr lang="en-US" err="1">
                <a:ea typeface="Calibri"/>
                <a:cs typeface="Calibri"/>
              </a:rPr>
              <a:t>utifrån</a:t>
            </a:r>
            <a:r>
              <a:rPr lang="en-US">
                <a:ea typeface="Calibri"/>
                <a:cs typeface="Calibri"/>
              </a:rPr>
              <a:t> </a:t>
            </a:r>
            <a:r>
              <a:rPr lang="en-US" err="1">
                <a:ea typeface="Calibri"/>
                <a:cs typeface="Calibri"/>
              </a:rPr>
              <a:t>antal</a:t>
            </a:r>
            <a:r>
              <a:rPr lang="en-US">
                <a:ea typeface="Calibri"/>
                <a:cs typeface="Calibri"/>
              </a:rPr>
              <a:t> </a:t>
            </a:r>
            <a:r>
              <a:rPr lang="en-US" err="1">
                <a:ea typeface="Calibri"/>
                <a:cs typeface="Calibri"/>
              </a:rPr>
              <a:t>deltagare</a:t>
            </a:r>
            <a:r>
              <a:rPr lang="en-US">
                <a:ea typeface="Calibri"/>
                <a:cs typeface="Calibri"/>
              </a:rPr>
              <a:t> </a:t>
            </a:r>
            <a:r>
              <a:rPr lang="en-US" err="1">
                <a:ea typeface="Calibri"/>
                <a:cs typeface="Calibri"/>
              </a:rPr>
              <a:t>och</a:t>
            </a:r>
            <a:r>
              <a:rPr lang="en-US">
                <a:ea typeface="Calibri"/>
                <a:cs typeface="Calibri"/>
              </a:rPr>
              <a:t> den </a:t>
            </a:r>
            <a:r>
              <a:rPr lang="en-US" err="1">
                <a:ea typeface="Calibri"/>
                <a:cs typeface="Calibri"/>
              </a:rPr>
              <a:t>tid</a:t>
            </a:r>
            <a:r>
              <a:rPr lang="en-US">
                <a:ea typeface="Calibri"/>
                <a:cs typeface="Calibri"/>
              </a:rPr>
              <a:t> </a:t>
            </a:r>
            <a:r>
              <a:rPr lang="en-US" err="1">
                <a:ea typeface="Calibri"/>
                <a:cs typeface="Calibri"/>
              </a:rPr>
              <a:t>ni</a:t>
            </a:r>
            <a:r>
              <a:rPr lang="en-US">
                <a:ea typeface="Calibri"/>
                <a:cs typeface="Calibri"/>
              </a:rPr>
              <a:t> </a:t>
            </a:r>
            <a:r>
              <a:rPr lang="en-US" err="1">
                <a:ea typeface="Calibri"/>
                <a:cs typeface="Calibri"/>
              </a:rPr>
              <a:t>totalt</a:t>
            </a:r>
            <a:r>
              <a:rPr lang="en-US">
                <a:ea typeface="Calibri"/>
                <a:cs typeface="Calibri"/>
              </a:rPr>
              <a:t> </a:t>
            </a:r>
            <a:r>
              <a:rPr lang="en-US" err="1">
                <a:ea typeface="Calibri"/>
                <a:cs typeface="Calibri"/>
              </a:rPr>
              <a:t>har</a:t>
            </a:r>
            <a:r>
              <a:rPr lang="en-US">
                <a:ea typeface="Calibri"/>
                <a:cs typeface="Calibri"/>
              </a:rPr>
              <a:t>. </a:t>
            </a:r>
          </a:p>
          <a:p>
            <a:r>
              <a:rPr lang="en-US" err="1"/>
              <a:t>Utse</a:t>
            </a:r>
            <a:r>
              <a:rPr lang="en-US"/>
              <a:t> </a:t>
            </a:r>
            <a:r>
              <a:rPr lang="en-US" err="1"/>
              <a:t>någon</a:t>
            </a:r>
            <a:r>
              <a:rPr lang="en-US"/>
              <a:t> </a:t>
            </a:r>
            <a:r>
              <a:rPr lang="en-US" err="1"/>
              <a:t>som</a:t>
            </a:r>
            <a:r>
              <a:rPr lang="en-US"/>
              <a:t>  </a:t>
            </a:r>
            <a:r>
              <a:rPr lang="en-US" err="1"/>
              <a:t>kan</a:t>
            </a:r>
            <a:r>
              <a:rPr lang="en-US"/>
              <a:t> </a:t>
            </a:r>
            <a:r>
              <a:rPr lang="en-US" err="1"/>
              <a:t>skriva</a:t>
            </a:r>
            <a:r>
              <a:rPr lang="en-US"/>
              <a:t> </a:t>
            </a:r>
            <a:r>
              <a:rPr lang="en-US" err="1"/>
              <a:t>ner</a:t>
            </a:r>
            <a:r>
              <a:rPr lang="en-US"/>
              <a:t> det </a:t>
            </a:r>
            <a:r>
              <a:rPr lang="en-US" err="1"/>
              <a:t>som</a:t>
            </a:r>
            <a:r>
              <a:rPr lang="en-US"/>
              <a:t> </a:t>
            </a:r>
            <a:r>
              <a:rPr lang="en-US" err="1"/>
              <a:t>kommer</a:t>
            </a:r>
            <a:r>
              <a:rPr lang="en-US"/>
              <a:t> </a:t>
            </a:r>
            <a:r>
              <a:rPr lang="en-US" err="1"/>
              <a:t>fram</a:t>
            </a:r>
            <a:r>
              <a:rPr lang="en-US"/>
              <a:t> </a:t>
            </a:r>
            <a:r>
              <a:rPr lang="en-US" err="1"/>
              <a:t>från</a:t>
            </a:r>
            <a:r>
              <a:rPr lang="en-US"/>
              <a:t> </a:t>
            </a:r>
            <a:r>
              <a:rPr lang="en-US" err="1"/>
              <a:t>hela</a:t>
            </a:r>
            <a:r>
              <a:rPr lang="en-US"/>
              <a:t> </a:t>
            </a:r>
            <a:r>
              <a:rPr lang="en-US" err="1"/>
              <a:t>gruppen</a:t>
            </a:r>
            <a:r>
              <a:rPr lang="en-US"/>
              <a:t> </a:t>
            </a:r>
            <a:r>
              <a:rPr lang="en-US" err="1"/>
              <a:t>eller</a:t>
            </a:r>
            <a:r>
              <a:rPr lang="en-US"/>
              <a:t> </a:t>
            </a:r>
            <a:r>
              <a:rPr lang="en-US" err="1"/>
              <a:t>använd</a:t>
            </a:r>
            <a:r>
              <a:rPr lang="en-US"/>
              <a:t> </a:t>
            </a:r>
            <a:r>
              <a:rPr lang="en-US" err="1"/>
              <a:t>blädderblock</a:t>
            </a:r>
            <a:r>
              <a:rPr lang="en-US"/>
              <a:t>. </a:t>
            </a:r>
            <a:r>
              <a:rPr lang="en-US" err="1"/>
              <a:t>Gör</a:t>
            </a:r>
            <a:r>
              <a:rPr lang="en-US"/>
              <a:t> det </a:t>
            </a:r>
            <a:r>
              <a:rPr lang="en-US" err="1"/>
              <a:t>som</a:t>
            </a:r>
            <a:r>
              <a:rPr lang="en-US"/>
              <a:t> </a:t>
            </a:r>
            <a:r>
              <a:rPr lang="en-US" err="1"/>
              <a:t>passar</a:t>
            </a:r>
            <a:r>
              <a:rPr lang="en-US"/>
              <a:t> </a:t>
            </a:r>
            <a:r>
              <a:rPr lang="en-US" err="1"/>
              <a:t>gruppen</a:t>
            </a:r>
            <a:r>
              <a:rPr lang="en-US"/>
              <a:t> </a:t>
            </a:r>
            <a:r>
              <a:rPr lang="en-US" err="1"/>
              <a:t>bäst</a:t>
            </a:r>
            <a:r>
              <a:rPr lang="en-US"/>
              <a:t>. Det </a:t>
            </a:r>
            <a:r>
              <a:rPr lang="en-US" err="1"/>
              <a:t>viktiga</a:t>
            </a:r>
            <a:r>
              <a:rPr lang="en-US"/>
              <a:t> </a:t>
            </a:r>
            <a:r>
              <a:rPr lang="en-US" err="1"/>
              <a:t>är</a:t>
            </a:r>
            <a:r>
              <a:rPr lang="en-US"/>
              <a:t> </a:t>
            </a:r>
            <a:r>
              <a:rPr lang="en-US" err="1"/>
              <a:t>att</a:t>
            </a:r>
            <a:r>
              <a:rPr lang="en-US"/>
              <a:t> </a:t>
            </a:r>
            <a:r>
              <a:rPr lang="en-US" err="1"/>
              <a:t>dokumentera</a:t>
            </a:r>
            <a:r>
              <a:rPr lang="en-US"/>
              <a:t> det </a:t>
            </a:r>
            <a:r>
              <a:rPr lang="en-US" err="1"/>
              <a:t>som</a:t>
            </a:r>
            <a:r>
              <a:rPr lang="en-US"/>
              <a:t> </a:t>
            </a:r>
            <a:r>
              <a:rPr lang="en-US" err="1"/>
              <a:t>kommer</a:t>
            </a:r>
            <a:r>
              <a:rPr lang="en-US"/>
              <a:t> </a:t>
            </a:r>
            <a:r>
              <a:rPr lang="en-US" err="1"/>
              <a:t>fram</a:t>
            </a:r>
            <a:r>
              <a:rPr lang="en-US"/>
              <a:t>.</a:t>
            </a:r>
            <a:endParaRPr lang="en-US">
              <a:cs typeface="Calibri"/>
            </a:endParaRPr>
          </a:p>
          <a:p>
            <a:r>
              <a:rPr lang="en-US">
                <a:ea typeface="Calibri"/>
                <a:cs typeface="Calibri"/>
              </a:rPr>
              <a:t>Se till </a:t>
            </a:r>
            <a:r>
              <a:rPr lang="en-US" err="1">
                <a:ea typeface="Calibri"/>
                <a:cs typeface="Calibri"/>
              </a:rPr>
              <a:t>att</a:t>
            </a:r>
            <a:r>
              <a:rPr lang="en-US">
                <a:ea typeface="Calibri"/>
                <a:cs typeface="Calibri"/>
              </a:rPr>
              <a:t> </a:t>
            </a:r>
            <a:r>
              <a:rPr lang="en-US" err="1">
                <a:ea typeface="Calibri"/>
                <a:cs typeface="Calibri"/>
              </a:rPr>
              <a:t>alla</a:t>
            </a:r>
            <a:r>
              <a:rPr lang="en-US">
                <a:ea typeface="Calibri"/>
                <a:cs typeface="Calibri"/>
              </a:rPr>
              <a:t> </a:t>
            </a:r>
            <a:r>
              <a:rPr lang="en-US" err="1">
                <a:ea typeface="Calibri"/>
                <a:cs typeface="Calibri"/>
              </a:rPr>
              <a:t>medarbetare</a:t>
            </a:r>
            <a:r>
              <a:rPr lang="en-US">
                <a:ea typeface="Calibri"/>
                <a:cs typeface="Calibri"/>
              </a:rPr>
              <a:t> </a:t>
            </a:r>
            <a:r>
              <a:rPr lang="en-US" err="1">
                <a:ea typeface="Calibri"/>
                <a:cs typeface="Calibri"/>
              </a:rPr>
              <a:t>blir</a:t>
            </a:r>
            <a:r>
              <a:rPr lang="en-US">
                <a:ea typeface="Calibri"/>
                <a:cs typeface="Calibri"/>
              </a:rPr>
              <a:t> </a:t>
            </a:r>
            <a:r>
              <a:rPr lang="en-US" err="1">
                <a:ea typeface="Calibri"/>
                <a:cs typeface="Calibri"/>
              </a:rPr>
              <a:t>delaktiga</a:t>
            </a:r>
            <a:r>
              <a:rPr lang="en-US">
                <a:ea typeface="Calibri"/>
                <a:cs typeface="Calibri"/>
              </a:rPr>
              <a:t> </a:t>
            </a:r>
            <a:r>
              <a:rPr lang="en-US" err="1">
                <a:ea typeface="Calibri"/>
                <a:cs typeface="Calibri"/>
              </a:rPr>
              <a:t>och</a:t>
            </a:r>
            <a:r>
              <a:rPr lang="en-US">
                <a:ea typeface="Calibri"/>
                <a:cs typeface="Calibri"/>
              </a:rPr>
              <a:t> </a:t>
            </a:r>
            <a:r>
              <a:rPr lang="en-US" err="1">
                <a:ea typeface="Calibri"/>
                <a:cs typeface="Calibri"/>
              </a:rPr>
              <a:t>kommer</a:t>
            </a:r>
            <a:r>
              <a:rPr lang="en-US">
                <a:ea typeface="Calibri"/>
                <a:cs typeface="Calibri"/>
              </a:rPr>
              <a:t> till </a:t>
            </a:r>
            <a:r>
              <a:rPr lang="en-US" err="1">
                <a:ea typeface="Calibri"/>
                <a:cs typeface="Calibri"/>
              </a:rPr>
              <a:t>tals</a:t>
            </a:r>
            <a:r>
              <a:rPr lang="en-US">
                <a:ea typeface="Calibri"/>
                <a:cs typeface="Calibri"/>
              </a:rPr>
              <a:t>.</a:t>
            </a:r>
          </a:p>
          <a:p>
            <a:endParaRPr lang="en-US">
              <a:ea typeface="Calibri"/>
              <a:cs typeface="Calibri"/>
            </a:endParaRPr>
          </a:p>
        </p:txBody>
      </p:sp>
      <p:sp>
        <p:nvSpPr>
          <p:cNvPr id="4" name="Platshållare för bildnummer 3"/>
          <p:cNvSpPr>
            <a:spLocks noGrp="1"/>
          </p:cNvSpPr>
          <p:nvPr>
            <p:ph type="sldNum" sz="quarter" idx="5"/>
          </p:nvPr>
        </p:nvSpPr>
        <p:spPr/>
        <p:txBody>
          <a:bodyPr/>
          <a:lstStyle/>
          <a:p>
            <a:fld id="{7E21C06E-BC14-473C-A16D-2C4154A3190D}" type="slidenum">
              <a:rPr lang="sv-SE"/>
              <a:t>7</a:t>
            </a:fld>
            <a:endParaRPr lang="sv-SE"/>
          </a:p>
        </p:txBody>
      </p:sp>
    </p:spTree>
    <p:extLst>
      <p:ext uri="{BB962C8B-B14F-4D97-AF65-F5344CB8AC3E}">
        <p14:creationId xmlns:p14="http://schemas.microsoft.com/office/powerpoint/2010/main" val="187759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000B3C"/>
                </a:solidFill>
                <a:effectLst/>
                <a:latin typeface="proxima_nova_rg"/>
              </a:rPr>
              <a:t>Om du blir utsatt för hot eller våld i arbetet ska du rapportera detta men det är inte alltid lätt att avgöra vad som upplevs som hot eller våld. En mycket viktig faktor är hur du som utsätts upplever situationen.</a:t>
            </a:r>
            <a:r>
              <a:rPr lang="sv-SE">
                <a:solidFill>
                  <a:srgbClr val="000B3C"/>
                </a:solidFill>
                <a:latin typeface="proxima_nova_rg"/>
              </a:rPr>
              <a:t> </a:t>
            </a:r>
            <a:endParaRPr lang="sv-SE" b="0" i="0">
              <a:solidFill>
                <a:srgbClr val="000B3C"/>
              </a:solidFill>
              <a:effectLst/>
              <a:latin typeface="proxima_nova_rg"/>
            </a:endParaRPr>
          </a:p>
          <a:p>
            <a:endParaRPr lang="sv-SE" b="0" i="0">
              <a:solidFill>
                <a:srgbClr val="000B3C"/>
              </a:solidFill>
              <a:effectLst/>
              <a:latin typeface="proxima_nova_rg"/>
            </a:endParaRPr>
          </a:p>
          <a:p>
            <a:r>
              <a:rPr lang="sv-SE"/>
              <a:t>Upplever du att du är utsatt eller har blivit utsatt för hot eller våld ska du rapportera detta i kommunens incidentrapporteringssystem, KIA. Det är viktigt att jag som chef får reda på alla hot och våldsincidenter ni som mina medarbetare utsätts för. Det ett stöd för mig då jag får en samlad bild över hur det ser ut i vår verksamhet. </a:t>
            </a:r>
            <a:endParaRPr lang="sv-SE">
              <a:cs typeface="Calibri"/>
            </a:endParaRPr>
          </a:p>
          <a:p>
            <a:endParaRPr lang="sv-SE"/>
          </a:p>
          <a:p>
            <a:pPr>
              <a:defRPr/>
            </a:pPr>
            <a:r>
              <a:rPr lang="sv-SE" b="1"/>
              <a:t>Våld</a:t>
            </a:r>
            <a:r>
              <a:rPr lang="sv-SE"/>
              <a:t> ska anmälas som </a:t>
            </a:r>
            <a:r>
              <a:rPr lang="sv-SE" b="1"/>
              <a:t>olycksfall</a:t>
            </a:r>
            <a:r>
              <a:rPr lang="sv-SE"/>
              <a:t> och </a:t>
            </a:r>
            <a:r>
              <a:rPr lang="sv-SE" b="1"/>
              <a:t>Hot</a:t>
            </a:r>
            <a:r>
              <a:rPr lang="sv-SE"/>
              <a:t> ska anmälas som </a:t>
            </a:r>
            <a:r>
              <a:rPr lang="sv-SE" b="1"/>
              <a:t>tillbud.</a:t>
            </a:r>
            <a:endParaRPr lang="sv-SE"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a:p>
          <a:p>
            <a:pPr>
              <a:defRPr/>
            </a:pPr>
            <a:r>
              <a:rPr lang="sv-SE"/>
              <a:t>Hot ses som ett </a:t>
            </a:r>
            <a:r>
              <a:rPr lang="sv-SE" b="1"/>
              <a:t>allvarligt tillbud </a:t>
            </a:r>
            <a:r>
              <a:rPr lang="sv-SE"/>
              <a:t>och ska liksom en våldshändelse anmälas till Arbetsmiljöverket. Det ansvarar jag som chef för att göra och det kan jag göra via KIA. Ev. kan vi också behöva polisanmäla händelsen, men det får vi avgöra från fall till fall Länk för att rapportera en händelse hittar ni på HINT under rubriken </a:t>
            </a:r>
            <a:r>
              <a:rPr lang="sv-SE" u="sng"/>
              <a:t>Min anställning/Arbetsmiljö.</a:t>
            </a:r>
            <a:endParaRPr lang="sv-SE"/>
          </a:p>
          <a:p>
            <a:pPr>
              <a:defRPr/>
            </a:pPr>
            <a:endParaRPr lang="sv-SE"/>
          </a:p>
          <a:p>
            <a:pPr>
              <a:defRPr/>
            </a:pPr>
            <a:r>
              <a:rPr lang="sv-SE"/>
              <a:t>Ni kan även rapportera en händelse i KIA via mobilen, men måste då först ha installerat </a:t>
            </a:r>
            <a:r>
              <a:rPr lang="sv-SE" b="0" i="0" err="1">
                <a:solidFill>
                  <a:srgbClr val="1B1B1D"/>
                </a:solidFill>
                <a:effectLst/>
                <a:latin typeface="FranklinGothicFS"/>
              </a:rPr>
              <a:t>appen</a:t>
            </a:r>
            <a:r>
              <a:rPr lang="sv-SE" b="0" i="0">
                <a:solidFill>
                  <a:srgbClr val="1B1B1D"/>
                </a:solidFill>
                <a:effectLst/>
                <a:latin typeface="FranklinGothicFS"/>
              </a:rPr>
              <a:t> </a:t>
            </a:r>
            <a:r>
              <a:rPr lang="sv-SE" b="1" i="0">
                <a:solidFill>
                  <a:srgbClr val="1B1B1D"/>
                </a:solidFill>
                <a:effectLst/>
                <a:latin typeface="FranklinGothicFS"/>
              </a:rPr>
              <a:t>IA- avvikelser i arbetsmiljön</a:t>
            </a:r>
            <a:r>
              <a:rPr lang="sv-SE" b="0" i="0">
                <a:solidFill>
                  <a:srgbClr val="1B1B1D"/>
                </a:solidFill>
                <a:effectLst/>
                <a:latin typeface="FranklinGothicFS"/>
              </a:rPr>
              <a:t>.</a:t>
            </a:r>
            <a:r>
              <a:rPr lang="sv-SE">
                <a:solidFill>
                  <a:srgbClr val="1B1B1D"/>
                </a:solidFill>
                <a:latin typeface="FranklinGothicFS"/>
              </a:rPr>
              <a:t> Information om hur det går till finns på HINT - </a:t>
            </a:r>
            <a:r>
              <a:rPr lang="sv-SE">
                <a:solidFill>
                  <a:srgbClr val="1B1B1D"/>
                </a:solidFill>
              </a:rPr>
              <a:t>https://intranet.haninge.se/min-anstallning/arbetsmiljo/rapportera-risk-tillbud-olycka-och-forbattringsforslag-i-kia/har-rapporterar-du-i-kia/</a:t>
            </a:r>
          </a:p>
          <a:p>
            <a:pPr>
              <a:defRPr/>
            </a:pPr>
            <a:endParaRPr lang="sv-SE">
              <a:solidFill>
                <a:srgbClr val="1B1B1D"/>
              </a:solidFill>
              <a:latin typeface="FranklinGothicFS"/>
            </a:endParaRPr>
          </a:p>
          <a:p>
            <a:pPr>
              <a:defRPr/>
            </a:pPr>
            <a:endParaRPr lang="sv-SE">
              <a:solidFill>
                <a:srgbClr val="1B1B1D"/>
              </a:solidFill>
              <a:latin typeface="FranklinGothicFS"/>
            </a:endParaRPr>
          </a:p>
        </p:txBody>
      </p:sp>
      <p:sp>
        <p:nvSpPr>
          <p:cNvPr id="4" name="Platshållare för bildnummer 3"/>
          <p:cNvSpPr>
            <a:spLocks noGrp="1"/>
          </p:cNvSpPr>
          <p:nvPr>
            <p:ph type="sldNum" sz="quarter" idx="5"/>
          </p:nvPr>
        </p:nvSpPr>
        <p:spPr/>
        <p:txBody>
          <a:bodyPr/>
          <a:lstStyle/>
          <a:p>
            <a:fld id="{1B97AB13-884B-48E2-B22F-BA5895D40DE0}" type="slidenum">
              <a:rPr lang="sv-SE" smtClean="0"/>
              <a:t>8</a:t>
            </a:fld>
            <a:endParaRPr lang="sv-SE"/>
          </a:p>
        </p:txBody>
      </p:sp>
    </p:spTree>
    <p:extLst>
      <p:ext uri="{BB962C8B-B14F-4D97-AF65-F5344CB8AC3E}">
        <p14:creationId xmlns:p14="http://schemas.microsoft.com/office/powerpoint/2010/main" val="2979506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spcBef>
                <a:spcPts val="1800"/>
              </a:spcBef>
              <a:buFont typeface="Wingdings,Sans-Serif"/>
              <a:buChar char="Ø"/>
            </a:pPr>
            <a:r>
              <a:rPr lang="sv-SE" dirty="0"/>
              <a:t>Företagshälsovården för stödsamtal - </a:t>
            </a:r>
            <a:r>
              <a:rPr lang="sv-SE" dirty="0">
                <a:hlinkClick r:id="rId3"/>
              </a:rPr>
              <a:t>https://intranet.haninge.se/min-anstallning/ny-sjuk--frisk--och-vab-anmalan-sjukfranvaro-och-arbetslivsinriktad-rehabilitering-foretagshalsovard/foretagshalsovard/</a:t>
            </a:r>
            <a:r>
              <a:rPr lang="sv-SE" dirty="0"/>
              <a:t> </a:t>
            </a:r>
          </a:p>
          <a:p>
            <a:pPr marL="171450" indent="-171450">
              <a:spcBef>
                <a:spcPts val="1800"/>
              </a:spcBef>
              <a:buFont typeface="Wingdings,Sans-Serif"/>
              <a:buChar char="Ø"/>
            </a:pPr>
            <a:r>
              <a:rPr lang="sv-SE" dirty="0"/>
              <a:t>Krisstöd via företagshälsovården - dygnet runt 0771-55 00 77 (chef beställer) </a:t>
            </a:r>
            <a:r>
              <a:rPr lang="sv-SE" dirty="0">
                <a:hlinkClick r:id="rId4"/>
              </a:rPr>
              <a:t>https://intranet.haninge.se/support-och-stod/sakerhet/krisberedskap/krisstod/</a:t>
            </a:r>
            <a:r>
              <a:rPr lang="sv-SE" dirty="0"/>
              <a:t> </a:t>
            </a:r>
            <a:endParaRPr lang="sv-SE">
              <a:cs typeface="Calibri"/>
            </a:endParaRPr>
          </a:p>
          <a:p>
            <a:pPr marL="171450" indent="-171450">
              <a:spcBef>
                <a:spcPts val="1800"/>
              </a:spcBef>
              <a:buFont typeface="Wingdings,Sans-Serif"/>
              <a:buChar char="Ø"/>
            </a:pPr>
            <a:r>
              <a:rPr lang="sv-SE" dirty="0"/>
              <a:t>Akut väktarstöd - </a:t>
            </a:r>
            <a:r>
              <a:rPr lang="sv-SE" dirty="0" err="1"/>
              <a:t>Avarn</a:t>
            </a:r>
            <a:r>
              <a:rPr lang="sv-SE" dirty="0"/>
              <a:t> arbetsledning 010-222 35 19, ska även läggas en beställning i </a:t>
            </a:r>
            <a:r>
              <a:rPr lang="sv-SE" dirty="0" err="1"/>
              <a:t>Proceedo</a:t>
            </a:r>
            <a:r>
              <a:rPr lang="sv-SE" dirty="0"/>
              <a:t>. </a:t>
            </a:r>
            <a:r>
              <a:rPr lang="sv-SE" dirty="0" err="1"/>
              <a:t>Proceedo</a:t>
            </a:r>
            <a:r>
              <a:rPr lang="sv-SE" dirty="0"/>
              <a:t> - inköp - säkerhet, bevakning och larm – bevakning och personlarm. (Chef beställer)</a:t>
            </a:r>
            <a:endParaRPr lang="en-US" dirty="0"/>
          </a:p>
          <a:p>
            <a:pPr marL="171450" indent="-171450">
              <a:spcBef>
                <a:spcPts val="1800"/>
              </a:spcBef>
              <a:buFont typeface="Wingdings,Sans-Serif"/>
              <a:buChar char="Ø"/>
            </a:pPr>
            <a:r>
              <a:rPr lang="sv-SE" dirty="0"/>
              <a:t>Personlarm - Vid akut behov av personlarm kontaktas 010-210 90 00, </a:t>
            </a:r>
            <a:r>
              <a:rPr lang="sv-SE" dirty="0">
                <a:hlinkClick r:id="rId5"/>
              </a:rPr>
              <a:t>personlarm@avarnsecurity.com</a:t>
            </a:r>
            <a:r>
              <a:rPr lang="sv-SE" dirty="0"/>
              <a:t> under ordinarie arbetstid (måndag – fredag 08.00 – 17.00) samt 010-210 95 00. Under obekväm arbetstid: </a:t>
            </a:r>
            <a:r>
              <a:rPr lang="sv-SE" dirty="0">
                <a:hlinkClick r:id="rId6"/>
              </a:rPr>
              <a:t>Arbetsledning.ost@avarnsecurity.com</a:t>
            </a:r>
            <a:r>
              <a:rPr lang="sv-SE" u="sng" dirty="0"/>
              <a:t> </a:t>
            </a:r>
            <a:r>
              <a:rPr lang="sv-SE" dirty="0"/>
              <a:t>Beställning ska alltid göras i efterhand eller så fort som möjligt via </a:t>
            </a:r>
            <a:r>
              <a:rPr lang="sv-SE" dirty="0" err="1"/>
              <a:t>Proceedo</a:t>
            </a:r>
            <a:r>
              <a:rPr lang="sv-SE" dirty="0"/>
              <a:t>. </a:t>
            </a:r>
            <a:r>
              <a:rPr lang="sv-SE" dirty="0" err="1"/>
              <a:t>Proceedo</a:t>
            </a:r>
            <a:r>
              <a:rPr lang="sv-SE" dirty="0"/>
              <a:t> - inköp - säkerhet, bevakning och larm – bevakning och personlarm. (Chef beställer)</a:t>
            </a:r>
            <a:endParaRPr lang="en-US" dirty="0"/>
          </a:p>
          <a:p>
            <a:pPr marL="171450" indent="-171450">
              <a:spcBef>
                <a:spcPts val="1800"/>
              </a:spcBef>
              <a:buFont typeface="Wingdings,Sans-Serif"/>
              <a:buChar char="Ø"/>
            </a:pPr>
            <a:r>
              <a:rPr lang="sv-SE" dirty="0"/>
              <a:t>Personskydd – Vid allvarliga hot, trakasserier och förföljelser kan detta avropas via </a:t>
            </a:r>
            <a:r>
              <a:rPr lang="sv-SE" dirty="0" err="1"/>
              <a:t>Avarns</a:t>
            </a:r>
            <a:r>
              <a:rPr lang="sv-SE" dirty="0"/>
              <a:t> arbetsledning, alternativt ta stöd av enheten trygghet och säkerhet. </a:t>
            </a:r>
            <a:r>
              <a:rPr lang="sv-SE" dirty="0" err="1"/>
              <a:t>Avarn</a:t>
            </a:r>
            <a:r>
              <a:rPr lang="sv-SE" dirty="0"/>
              <a:t> arbetsledning 010-222 35 19 (chef beställer) </a:t>
            </a:r>
            <a:endParaRPr lang="sv-SE" dirty="0">
              <a:cs typeface="Calibri"/>
            </a:endParaRPr>
          </a:p>
          <a:p>
            <a:endParaRPr lang="en-US">
              <a:cs typeface="Calibri"/>
            </a:endParaRPr>
          </a:p>
        </p:txBody>
      </p:sp>
      <p:sp>
        <p:nvSpPr>
          <p:cNvPr id="4" name="Platshållare för bildnummer 3"/>
          <p:cNvSpPr>
            <a:spLocks noGrp="1"/>
          </p:cNvSpPr>
          <p:nvPr>
            <p:ph type="sldNum" sz="quarter" idx="5"/>
          </p:nvPr>
        </p:nvSpPr>
        <p:spPr/>
        <p:txBody>
          <a:bodyPr/>
          <a:lstStyle/>
          <a:p>
            <a:fld id="{7E21C06E-BC14-473C-A16D-2C4154A3190D}" type="slidenum">
              <a:rPr lang="sv-SE"/>
              <a:t>9</a:t>
            </a:fld>
            <a:endParaRPr lang="sv-SE"/>
          </a:p>
        </p:txBody>
      </p:sp>
    </p:spTree>
    <p:extLst>
      <p:ext uri="{BB962C8B-B14F-4D97-AF65-F5344CB8AC3E}">
        <p14:creationId xmlns:p14="http://schemas.microsoft.com/office/powerpoint/2010/main" val="359994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684000" y="1214438"/>
            <a:ext cx="9799654" cy="1698735"/>
          </a:xfrm>
        </p:spPr>
        <p:txBody>
          <a:bodyPr anchor="b" anchorCtr="0">
            <a:normAutofit/>
          </a:bodyPr>
          <a:lstStyle>
            <a:lvl1pPr algn="l">
              <a:lnSpc>
                <a:spcPct val="100000"/>
              </a:lnSpc>
              <a:defRPr sz="4800" b="1" cap="none" baseline="0">
                <a:solidFill>
                  <a:schemeClr val="tx1"/>
                </a:solidFill>
              </a:defRPr>
            </a:lvl1pPr>
          </a:lstStyle>
          <a:p>
            <a:r>
              <a:rPr lang="sv-SE"/>
              <a:t>Klicka för att lägga till rubrik</a:t>
            </a:r>
          </a:p>
        </p:txBody>
      </p:sp>
      <p:sp>
        <p:nvSpPr>
          <p:cNvPr id="6" name="Underrubrik 2"/>
          <p:cNvSpPr>
            <a:spLocks noGrp="1"/>
          </p:cNvSpPr>
          <p:nvPr>
            <p:ph type="subTitle" idx="1" hasCustomPrompt="1"/>
          </p:nvPr>
        </p:nvSpPr>
        <p:spPr>
          <a:xfrm>
            <a:off x="688975" y="3375213"/>
            <a:ext cx="9799654" cy="793019"/>
          </a:xfrm>
        </p:spPr>
        <p:txBody>
          <a:bodyPr anchor="t" anchorCtr="0">
            <a:noAutofit/>
          </a:bodyPr>
          <a:lstStyle>
            <a:lvl1pPr marL="0" indent="0" algn="l">
              <a:spcBef>
                <a:spcPts val="0"/>
              </a:spcBef>
              <a:buNone/>
              <a:defRPr sz="24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Underrubrik/ingress</a:t>
            </a:r>
          </a:p>
        </p:txBody>
      </p:sp>
      <p:sp>
        <p:nvSpPr>
          <p:cNvPr id="10" name="Platshållare för text 9">
            <a:extLst>
              <a:ext uri="{FF2B5EF4-FFF2-40B4-BE49-F238E27FC236}">
                <a16:creationId xmlns:a16="http://schemas.microsoft.com/office/drawing/2014/main" id="{76BCF07D-5289-47CE-9539-EB1A5B5AC9AD}"/>
              </a:ext>
            </a:extLst>
          </p:cNvPr>
          <p:cNvSpPr>
            <a:spLocks noGrp="1"/>
          </p:cNvSpPr>
          <p:nvPr>
            <p:ph type="body" sz="quarter" idx="10" hasCustomPrompt="1"/>
          </p:nvPr>
        </p:nvSpPr>
        <p:spPr>
          <a:xfrm>
            <a:off x="688676" y="4447242"/>
            <a:ext cx="9799937" cy="604838"/>
          </a:xfrm>
        </p:spPr>
        <p:txBody>
          <a:bodyPr/>
          <a:lstStyle>
            <a:lvl1pPr marL="0" indent="0">
              <a:spcBef>
                <a:spcPts val="0"/>
              </a:spcBef>
              <a:buNone/>
              <a:defRPr sz="1800" b="1"/>
            </a:lvl1pPr>
          </a:lstStyle>
          <a:p>
            <a:pPr lvl="0"/>
            <a:r>
              <a:rPr lang="sv-SE"/>
              <a:t>Klicka och ange månad och år</a:t>
            </a:r>
          </a:p>
        </p:txBody>
      </p:sp>
    </p:spTree>
    <p:extLst>
      <p:ext uri="{BB962C8B-B14F-4D97-AF65-F5344CB8AC3E}">
        <p14:creationId xmlns:p14="http://schemas.microsoft.com/office/powerpoint/2010/main" val="3992280028"/>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höge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70000" y="360001"/>
            <a:ext cx="5691600" cy="720000"/>
          </a:xfrm>
        </p:spPr>
        <p:txBody>
          <a:bodyPr rIns="0"/>
          <a:lstStyle>
            <a:lvl1pPr>
              <a:defRPr/>
            </a:lvl1pPr>
          </a:lstStyle>
          <a:p>
            <a:r>
              <a:rPr lang="sv-SE"/>
              <a:t>Rubrik</a:t>
            </a:r>
          </a:p>
        </p:txBody>
      </p:sp>
      <p:sp>
        <p:nvSpPr>
          <p:cNvPr id="7" name="Platshållare för innehåll 6"/>
          <p:cNvSpPr>
            <a:spLocks noGrp="1"/>
          </p:cNvSpPr>
          <p:nvPr>
            <p:ph sz="quarter" idx="13" hasCustomPrompt="1"/>
          </p:nvPr>
        </p:nvSpPr>
        <p:spPr>
          <a:xfrm>
            <a:off x="269999" y="1220400"/>
            <a:ext cx="5691600" cy="4863600"/>
          </a:xfrm>
        </p:spPr>
        <p:txBody>
          <a:bodyPr rIns="0">
            <a:normAutofit/>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8" name="Platshållare för bild 7">
            <a:extLst>
              <a:ext uri="{FF2B5EF4-FFF2-40B4-BE49-F238E27FC236}">
                <a16:creationId xmlns:a16="http://schemas.microsoft.com/office/drawing/2014/main" id="{1C04E327-E1D3-4398-9F95-EDB0BA4EE90B}"/>
              </a:ext>
            </a:extLst>
          </p:cNvPr>
          <p:cNvSpPr>
            <a:spLocks noGrp="1"/>
          </p:cNvSpPr>
          <p:nvPr>
            <p:ph type="pic" sz="quarter" idx="15" hasCustomPrompt="1"/>
          </p:nvPr>
        </p:nvSpPr>
        <p:spPr>
          <a:xfrm>
            <a:off x="6231600" y="360363"/>
            <a:ext cx="5691600" cy="5723637"/>
          </a:xfrm>
          <a:solidFill>
            <a:schemeClr val="bg1">
              <a:lumMod val="95000"/>
            </a:schemeClr>
          </a:solidFill>
        </p:spPr>
        <p:txBody>
          <a:bodyPr anchor="ctr" anchorCtr="0"/>
          <a:lstStyle>
            <a:lvl1pPr marL="0" indent="0" algn="ctr">
              <a:buNone/>
              <a:defRPr/>
            </a:lvl1pPr>
          </a:lstStyle>
          <a:p>
            <a:r>
              <a:rPr lang="sv-SE"/>
              <a:t>Klicka på ikonen för att infoga bild</a:t>
            </a:r>
          </a:p>
        </p:txBody>
      </p:sp>
    </p:spTree>
    <p:extLst>
      <p:ext uri="{BB962C8B-B14F-4D97-AF65-F5344CB8AC3E}">
        <p14:creationId xmlns:p14="http://schemas.microsoft.com/office/powerpoint/2010/main" val="2280476905"/>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35A2EA6-4BFA-4677-A025-754010AA734D}"/>
              </a:ext>
            </a:extLst>
          </p:cNvPr>
          <p:cNvSpPr>
            <a:spLocks noGrp="1"/>
          </p:cNvSpPr>
          <p:nvPr>
            <p:ph type="title" hasCustomPrompt="1"/>
          </p:nvPr>
        </p:nvSpPr>
        <p:spPr>
          <a:xfrm>
            <a:off x="269823" y="360001"/>
            <a:ext cx="11653200" cy="720000"/>
          </a:xfrm>
        </p:spPr>
        <p:txBody>
          <a:bodyPr/>
          <a:lstStyle>
            <a:lvl1pPr>
              <a:defRPr/>
            </a:lvl1pPr>
          </a:lstStyle>
          <a:p>
            <a:r>
              <a:rPr lang="sv-SE"/>
              <a:t>Klicka och skriv rubrik</a:t>
            </a:r>
          </a:p>
        </p:txBody>
      </p:sp>
      <p:sp>
        <p:nvSpPr>
          <p:cNvPr id="7" name="Platshållare för innehåll 6"/>
          <p:cNvSpPr>
            <a:spLocks noGrp="1"/>
          </p:cNvSpPr>
          <p:nvPr>
            <p:ph sz="quarter" idx="13" hasCustomPrompt="1"/>
          </p:nvPr>
        </p:nvSpPr>
        <p:spPr>
          <a:xfrm>
            <a:off x="269999" y="1220400"/>
            <a:ext cx="5691600" cy="4863600"/>
          </a:xfrm>
        </p:spPr>
        <p:txBody>
          <a:bodyPr>
            <a:normAutofit/>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6"/>
          <p:cNvSpPr>
            <a:spLocks noGrp="1"/>
          </p:cNvSpPr>
          <p:nvPr>
            <p:ph sz="quarter" idx="14" hasCustomPrompt="1"/>
          </p:nvPr>
        </p:nvSpPr>
        <p:spPr>
          <a:xfrm>
            <a:off x="6231423" y="1220400"/>
            <a:ext cx="5691600" cy="4863600"/>
          </a:xfrm>
        </p:spPr>
        <p:txBody>
          <a:bodyPr>
            <a:normAutofit/>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816499662"/>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bre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p:txBody>
          <a:bodyPr/>
          <a:lstStyle>
            <a:lvl1pPr>
              <a:defRPr/>
            </a:lvl1pPr>
          </a:lstStyle>
          <a:p>
            <a:r>
              <a:rPr lang="sv-SE"/>
              <a:t>Klicka och skriv rubrik</a:t>
            </a:r>
          </a:p>
        </p:txBody>
      </p:sp>
      <p:sp>
        <p:nvSpPr>
          <p:cNvPr id="7" name="Platshållare för innehåll 6"/>
          <p:cNvSpPr>
            <a:spLocks noGrp="1"/>
          </p:cNvSpPr>
          <p:nvPr>
            <p:ph sz="quarter" idx="13" hasCustomPrompt="1"/>
          </p:nvPr>
        </p:nvSpPr>
        <p:spPr>
          <a:xfrm>
            <a:off x="270000" y="1220400"/>
            <a:ext cx="11664000" cy="4863600"/>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53544398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3709152"/>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D76B892-BB11-4468-87F0-AD6F839D52F4}"/>
              </a:ext>
            </a:extLst>
          </p:cNvPr>
          <p:cNvSpPr>
            <a:spLocks noGrp="1"/>
          </p:cNvSpPr>
          <p:nvPr>
            <p:ph type="title" hasCustomPrompt="1"/>
          </p:nvPr>
        </p:nvSpPr>
        <p:spPr>
          <a:xfrm>
            <a:off x="269998" y="360001"/>
            <a:ext cx="11653200" cy="720000"/>
          </a:xfrm>
        </p:spPr>
        <p:txBody>
          <a:bodyPr/>
          <a:lstStyle>
            <a:lvl1pPr>
              <a:defRPr/>
            </a:lvl1pPr>
          </a:lstStyle>
          <a:p>
            <a:r>
              <a:rPr lang="sv-SE"/>
              <a:t>Klicka och skriv rubrik</a:t>
            </a:r>
          </a:p>
        </p:txBody>
      </p:sp>
      <p:sp>
        <p:nvSpPr>
          <p:cNvPr id="7" name="Platshållare för innehåll 6"/>
          <p:cNvSpPr>
            <a:spLocks noGrp="1"/>
          </p:cNvSpPr>
          <p:nvPr>
            <p:ph sz="quarter" idx="13" hasCustomPrompt="1"/>
          </p:nvPr>
        </p:nvSpPr>
        <p:spPr>
          <a:xfrm>
            <a:off x="269999" y="1220400"/>
            <a:ext cx="7678800" cy="4863600"/>
          </a:xfrm>
        </p:spPr>
        <p:txBody>
          <a:bodyPr/>
          <a:lstStyle>
            <a:lvl1pPr>
              <a:defRPr/>
            </a:lvl1p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86686642"/>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269823" y="360001"/>
            <a:ext cx="11653200" cy="720000"/>
          </a:xfrm>
          <a:prstGeom prst="rect">
            <a:avLst/>
          </a:prstGeom>
        </p:spPr>
        <p:txBody>
          <a:bodyPr vert="horz" lIns="0" tIns="0" rIns="0" bIns="0" rtlCol="0" anchor="t" anchorCtr="0">
            <a:normAutofit/>
          </a:bodyPr>
          <a:lstStyle/>
          <a:p>
            <a:r>
              <a:rPr lang="sv-SE"/>
              <a:t>Klicka här för att ändra format</a:t>
            </a:r>
          </a:p>
        </p:txBody>
      </p:sp>
      <p:sp>
        <p:nvSpPr>
          <p:cNvPr id="3" name="Platshållare för text 2"/>
          <p:cNvSpPr>
            <a:spLocks noGrp="1"/>
          </p:cNvSpPr>
          <p:nvPr>
            <p:ph type="body" idx="1"/>
          </p:nvPr>
        </p:nvSpPr>
        <p:spPr>
          <a:xfrm>
            <a:off x="269823" y="1220400"/>
            <a:ext cx="11653200" cy="4860000"/>
          </a:xfrm>
          <a:prstGeom prst="rect">
            <a:avLst/>
          </a:prstGeom>
        </p:spPr>
        <p:txBody>
          <a:bodyPr vert="horz" lIns="0" tIns="0" rIns="0" bIns="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9" name="Bildobjekt 8">
            <a:extLst>
              <a:ext uri="{C183D7F6-B498-43B3-948B-1728B52AA6E4}">
                <adec:decorative xmlns:adec="http://schemas.microsoft.com/office/drawing/2017/decorative" val="1"/>
              </a:ext>
            </a:extLst>
          </p:cNvPr>
          <p:cNvPicPr>
            <a:picLocks noChangeAspect="1"/>
          </p:cNvPicPr>
          <p:nvPr userDrawn="1"/>
        </p:nvPicPr>
        <p:blipFill>
          <a:blip r:embed="rId9"/>
          <a:stretch>
            <a:fillRect/>
          </a:stretch>
        </p:blipFill>
        <p:spPr>
          <a:xfrm>
            <a:off x="271701" y="6273391"/>
            <a:ext cx="1261601" cy="391861"/>
          </a:xfrm>
          <a:prstGeom prst="rect">
            <a:avLst/>
          </a:prstGeom>
        </p:spPr>
      </p:pic>
      <p:pic>
        <p:nvPicPr>
          <p:cNvPr id="11" name="Bildobjekt 10">
            <a:extLst>
              <a:ext uri="{C183D7F6-B498-43B3-948B-1728B52AA6E4}">
                <adec:decorative xmlns:adec="http://schemas.microsoft.com/office/drawing/2017/decorative" val="1"/>
              </a:ext>
            </a:extLst>
          </p:cNvPr>
          <p:cNvPicPr>
            <a:picLocks noChangeAspect="1"/>
          </p:cNvPicPr>
          <p:nvPr userDrawn="1"/>
        </p:nvPicPr>
        <p:blipFill>
          <a:blip r:embed="rId10"/>
          <a:stretch>
            <a:fillRect/>
          </a:stretch>
        </p:blipFill>
        <p:spPr>
          <a:xfrm>
            <a:off x="1795063" y="6344115"/>
            <a:ext cx="10134067" cy="274241"/>
          </a:xfrm>
          <a:prstGeom prst="rect">
            <a:avLst/>
          </a:prstGeom>
        </p:spPr>
      </p:pic>
      <p:sp>
        <p:nvSpPr>
          <p:cNvPr id="4" name="xxLanguageTextBox">
            <a:extLst>
              <a:ext uri="{FF2B5EF4-FFF2-40B4-BE49-F238E27FC236}">
                <a16:creationId xmlns:a16="http://schemas.microsoft.com/office/drawing/2014/main" id="{13EF52E1-5189-314B-391F-81F49FE6D383}"/>
              </a:ext>
            </a:extLst>
          </p:cNvPr>
          <p:cNvSpPr/>
          <p:nvPr userDrawn="1">
            <p:custDataLst>
              <p:tags r:id="rId8"/>
            </p:custDataLst>
          </p:nvPr>
        </p:nvSpPr>
        <p:spPr>
          <a:xfrm>
            <a:off x="0" y="0"/>
            <a:ext cx="12700" cy="127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2400"/>
          </a:p>
        </p:txBody>
      </p:sp>
    </p:spTree>
    <p:extLst>
      <p:ext uri="{BB962C8B-B14F-4D97-AF65-F5344CB8AC3E}">
        <p14:creationId xmlns:p14="http://schemas.microsoft.com/office/powerpoint/2010/main" val="781846998"/>
      </p:ext>
    </p:extLst>
  </p:cSld>
  <p:clrMap bg1="lt1" tx1="dk1" bg2="lt2" tx2="dk2" accent1="accent1" accent2="accent2" accent3="accent3" accent4="accent4" accent5="accent5" accent6="accent6" hlink="hlink" folHlink="folHlink"/>
  <p:sldLayoutIdLst>
    <p:sldLayoutId id="2147483675" r:id="rId1"/>
    <p:sldLayoutId id="2147483693" r:id="rId2"/>
    <p:sldLayoutId id="2147483677" r:id="rId3"/>
    <p:sldLayoutId id="2147483684" r:id="rId4"/>
    <p:sldLayoutId id="2147483691" r:id="rId5"/>
    <p:sldLayoutId id="2147483671" r:id="rId6"/>
  </p:sldLayoutIdLst>
  <p:hf sldNum="0" hdr="0" dt="0"/>
  <p:txStyles>
    <p:titleStyle>
      <a:lvl1pPr algn="l" defTabSz="914400" rtl="0" eaLnBrk="1" latinLnBrk="0" hangingPunct="1">
        <a:lnSpc>
          <a:spcPct val="100000"/>
        </a:lnSpc>
        <a:spcBef>
          <a:spcPct val="0"/>
        </a:spcBef>
        <a:buNone/>
        <a:defRPr sz="4400" b="1" kern="1200">
          <a:solidFill>
            <a:schemeClr val="tx1"/>
          </a:solidFill>
          <a:latin typeface="+mj-lt"/>
          <a:ea typeface="+mj-ea"/>
          <a:cs typeface="+mj-cs"/>
        </a:defRPr>
      </a:lvl1pPr>
    </p:titleStyle>
    <p:body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166" userDrawn="1">
          <p15:clr>
            <a:srgbClr val="F26B43"/>
          </p15:clr>
        </p15:guide>
        <p15:guide id="3" pos="7519" userDrawn="1">
          <p15:clr>
            <a:srgbClr val="F26B43"/>
          </p15:clr>
        </p15:guide>
        <p15:guide id="6" orient="horz" pos="221" userDrawn="1">
          <p15:clr>
            <a:srgbClr val="F26B43"/>
          </p15:clr>
        </p15:guide>
        <p15:guide id="7" orient="horz" pos="3829" userDrawn="1">
          <p15:clr>
            <a:srgbClr val="F26B43"/>
          </p15:clr>
        </p15:guide>
        <p15:guide id="8" orient="horz" pos="76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av.se/globalassets/filer/publikationer/foreskrifter/systematiskt-arbetsmiljoarbete-grundlaggande-skyldigheter-for-dig-med-arbetsgivaransvar-afs2023-1.pdf" TargetMode="External"/><Relationship Id="rId13" Type="http://schemas.openxmlformats.org/officeDocument/2006/relationships/hyperlink" Target="https://intranet.haninge.se/siteassets/forvaltningsspecifikt-innehall-pa-intranatet/social--och-aldreforvaltningen/rutiner-och-riktlinjer/rutiner-och-riktlinjer/rutiner-gallande-vald-i-nara-relationer/rutin-vald-i-nara-relation.pdf" TargetMode="External"/><Relationship Id="rId3" Type="http://schemas.openxmlformats.org/officeDocument/2006/relationships/hyperlink" Target="https://haninge.sharepoint.com/sites/Utbildningskatalog/SitePages/CourseCatalog.aspx" TargetMode="External"/><Relationship Id="rId7" Type="http://schemas.openxmlformats.org/officeDocument/2006/relationships/hyperlink" Target="(https:/www.av.se/halsa-och-sakerhet/psykisk-ohalsa-stress-hot-och-vald/hot-och-vald/fragor-och-svar-om-hot-och-vald/).&#8203;&#160;%20&#8203;" TargetMode="External"/><Relationship Id="rId12" Type="http://schemas.openxmlformats.org/officeDocument/2006/relationships/hyperlink" Target="https://skr.se/skr/demokratiledningstyrning/hotmotdemokratiochsamhallssystem/otillatenpaverkan.66302.html" TargetMode="External"/><Relationship Id="rId2" Type="http://schemas.openxmlformats.org/officeDocument/2006/relationships/hyperlink" Target="https://intranet.haninge.se/min-anstallning/arbetsmiljo/" TargetMode="External"/><Relationship Id="rId1" Type="http://schemas.openxmlformats.org/officeDocument/2006/relationships/slideLayout" Target="../slideLayouts/slideLayout3.xml"/><Relationship Id="rId6" Type="http://schemas.openxmlformats.org/officeDocument/2006/relationships/hyperlink" Target="https://www.av.se/halsa-och-sakerhet/psykisk-ohalsa-stress-hot-och-vald/hot-och-vald/" TargetMode="External"/><Relationship Id="rId11" Type="http://schemas.openxmlformats.org/officeDocument/2006/relationships/hyperlink" Target="https://intranet.haninge.se/organisation-och-styrning/kommunens-styrning/Styrsystem/intern-kontroll/otillaten-paverkan/" TargetMode="External"/><Relationship Id="rId5" Type="http://schemas.openxmlformats.org/officeDocument/2006/relationships/hyperlink" Target="https://www.prevent.se/jobba-med-arbetsmiljo/osa/hot-och-vald/" TargetMode="External"/><Relationship Id="rId10" Type="http://schemas.openxmlformats.org/officeDocument/2006/relationships/hyperlink" Target="https://www.av.se/globalassets/filer/publikationer/foreskrifter/utformning-av-arbetsplatser-afs2023-12.pdf" TargetMode="External"/><Relationship Id="rId4" Type="http://schemas.openxmlformats.org/officeDocument/2006/relationships/hyperlink" Target="https://sakerhetsdialogen.suntarbetsliv.se/?gclid=Cj0KCQiAtaOtBhCwARIsAN_x-3IR93x-d-VmvLyDAyuXrYaCjfQt-rVK7HamEOJ8Z_BoG_txBIdtGMoaAqeMEALw_wcB" TargetMode="External"/><Relationship Id="rId9" Type="http://schemas.openxmlformats.org/officeDocument/2006/relationships/hyperlink" Target="https://www.av.se/globalassets/filer/publikationer/foreskrifter/planering-och-organisering-av-arbetsmiljoarbete-grundlaggande-skyldigheter-for-dig-med-arbetsgivaransvar-afs2023-2.pdf" TargetMode="External"/><Relationship Id="rId14" Type="http://schemas.openxmlformats.org/officeDocument/2006/relationships/hyperlink" Target="https://haninge.sharepoint.com/sites/Utbildningskatalog/SitePages/V%C3%A5ldin%C3%A4rarelation-webutbildningca2timmar.aspx"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sakerhetsdialogen.suntarbetsliv.se/aktivitet/trygg-arbetsplat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intranet.haninge.se/min-anstallning/ny-sjuk--frisk--och-vab-anmalan-sjukfranvaro-och-arbetslivsinriktad-rehabilitering-foretagshalsovard/foretagshalsovard/%20&#8203;"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mailto:Arbetsledning.ost@avarnsecurity.com" TargetMode="External"/><Relationship Id="rId5" Type="http://schemas.openxmlformats.org/officeDocument/2006/relationships/hyperlink" Target="mailto:personlarm@avarnsecurity.com" TargetMode="External"/><Relationship Id="rId4" Type="http://schemas.openxmlformats.org/officeDocument/2006/relationships/hyperlink" Target="https://intranet.haninge.se/support-och-stod/sakerhet/krisberedskap/krisstod/%20&#820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D8AF10AA-60D4-C400-37D7-D1CB1EFDA274}"/>
              </a:ext>
            </a:extLst>
          </p:cNvPr>
          <p:cNvPicPr>
            <a:picLocks noChangeAspect="1"/>
          </p:cNvPicPr>
          <p:nvPr/>
        </p:nvPicPr>
        <p:blipFill>
          <a:blip r:embed="rId3"/>
          <a:stretch>
            <a:fillRect/>
          </a:stretch>
        </p:blipFill>
        <p:spPr>
          <a:xfrm>
            <a:off x="3710351" y="1211042"/>
            <a:ext cx="8484420" cy="4878920"/>
          </a:xfrm>
          <a:prstGeom prst="rect">
            <a:avLst/>
          </a:prstGeom>
        </p:spPr>
      </p:pic>
      <p:sp>
        <p:nvSpPr>
          <p:cNvPr id="5" name="Rubrik 4"/>
          <p:cNvSpPr>
            <a:spLocks noGrp="1"/>
          </p:cNvSpPr>
          <p:nvPr>
            <p:ph type="ctrTitle"/>
          </p:nvPr>
        </p:nvSpPr>
        <p:spPr/>
        <p:txBody>
          <a:bodyPr/>
          <a:lstStyle/>
          <a:p>
            <a:r>
              <a:rPr lang="sv-SE"/>
              <a:t>Trygg på jobbet</a:t>
            </a:r>
          </a:p>
        </p:txBody>
      </p:sp>
      <p:sp>
        <p:nvSpPr>
          <p:cNvPr id="6" name="Underrubrik 5"/>
          <p:cNvSpPr>
            <a:spLocks noGrp="1"/>
          </p:cNvSpPr>
          <p:nvPr>
            <p:ph type="subTitle" idx="1"/>
          </p:nvPr>
        </p:nvSpPr>
        <p:spPr>
          <a:xfrm>
            <a:off x="676275" y="3375213"/>
            <a:ext cx="9799654" cy="1669319"/>
          </a:xfrm>
        </p:spPr>
        <p:txBody>
          <a:bodyPr/>
          <a:lstStyle/>
          <a:p>
            <a:r>
              <a:rPr lang="sv-SE" sz="3200" b="1" dirty="0">
                <a:cs typeface="Arial"/>
              </a:rPr>
              <a:t>Våld och hot om våld</a:t>
            </a:r>
            <a:endParaRPr lang="sv-SE" dirty="0"/>
          </a:p>
          <a:p>
            <a:endParaRPr lang="sv-SE" sz="3200" b="1" dirty="0">
              <a:cs typeface="Arial"/>
            </a:endParaRPr>
          </a:p>
          <a:p>
            <a:r>
              <a:rPr lang="sv-SE" sz="3200" b="1" dirty="0">
                <a:cs typeface="Arial"/>
              </a:rPr>
              <a:t>APT-material</a:t>
            </a:r>
          </a:p>
          <a:p>
            <a:endParaRPr lang="sv-SE" sz="3200" b="1" dirty="0">
              <a:cs typeface="Arial"/>
            </a:endParaRPr>
          </a:p>
          <a:p>
            <a:r>
              <a:rPr lang="sv-SE" sz="800" dirty="0">
                <a:cs typeface="Arial"/>
              </a:rPr>
              <a:t>Framtagen 2024-02-22/HR </a:t>
            </a:r>
            <a:r>
              <a:rPr lang="sv-SE" sz="800" dirty="0" err="1">
                <a:cs typeface="Arial"/>
              </a:rPr>
              <a:t>avd</a:t>
            </a:r>
            <a:endParaRPr lang="sv-SE" sz="800" dirty="0">
              <a:cs typeface="Arial"/>
            </a:endParaRPr>
          </a:p>
          <a:p>
            <a:endParaRPr lang="sv-SE" sz="1200" dirty="0">
              <a:cs typeface="Arial"/>
            </a:endParaRPr>
          </a:p>
        </p:txBody>
      </p:sp>
    </p:spTree>
    <p:extLst>
      <p:ext uri="{BB962C8B-B14F-4D97-AF65-F5344CB8AC3E}">
        <p14:creationId xmlns:p14="http://schemas.microsoft.com/office/powerpoint/2010/main" val="338503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CA14AE-89A4-E8C8-6C08-9FF960AD4BED}"/>
              </a:ext>
            </a:extLst>
          </p:cNvPr>
          <p:cNvSpPr>
            <a:spLocks noGrp="1"/>
          </p:cNvSpPr>
          <p:nvPr>
            <p:ph type="title"/>
          </p:nvPr>
        </p:nvSpPr>
        <p:spPr/>
        <p:txBody>
          <a:bodyPr/>
          <a:lstStyle/>
          <a:p>
            <a:r>
              <a:rPr lang="sv-SE">
                <a:cs typeface="Arial"/>
              </a:rPr>
              <a:t>Tips om mer material.....</a:t>
            </a:r>
          </a:p>
        </p:txBody>
      </p:sp>
      <p:sp>
        <p:nvSpPr>
          <p:cNvPr id="3" name="Platshållare för innehåll 2">
            <a:extLst>
              <a:ext uri="{FF2B5EF4-FFF2-40B4-BE49-F238E27FC236}">
                <a16:creationId xmlns:a16="http://schemas.microsoft.com/office/drawing/2014/main" id="{F6212625-B358-E7F6-7843-6DF693E4D670}"/>
              </a:ext>
            </a:extLst>
          </p:cNvPr>
          <p:cNvSpPr>
            <a:spLocks noGrp="1"/>
          </p:cNvSpPr>
          <p:nvPr>
            <p:ph sz="quarter" idx="13"/>
          </p:nvPr>
        </p:nvSpPr>
        <p:spPr>
          <a:xfrm>
            <a:off x="269999" y="1220400"/>
            <a:ext cx="6337183" cy="4863600"/>
          </a:xfrm>
        </p:spPr>
        <p:txBody>
          <a:bodyPr vert="horz" lIns="0" tIns="0" rIns="0" bIns="0" rtlCol="0" anchor="t">
            <a:normAutofit/>
          </a:bodyPr>
          <a:lstStyle/>
          <a:p>
            <a:pPr marL="0" indent="0">
              <a:buNone/>
            </a:pPr>
            <a:r>
              <a:rPr lang="sv-SE" sz="2000">
                <a:solidFill>
                  <a:srgbClr val="000000"/>
                </a:solidFill>
                <a:cs typeface="Arial"/>
              </a:rPr>
              <a:t>Mer om arbetsmiljö, systematiskt arbetsmiljöarbete,  våld och hot om våld</a:t>
            </a:r>
            <a:endParaRPr lang="sv-SE" sz="2000">
              <a:cs typeface="Arial"/>
            </a:endParaRPr>
          </a:p>
          <a:p>
            <a:pPr marL="558800" lvl="1" indent="-342900">
              <a:buFont typeface="Corbel" panose="020B0604020202020204" pitchFamily="34" charset="0"/>
              <a:buChar char="-"/>
            </a:pPr>
            <a:r>
              <a:rPr lang="sv-SE" sz="1800">
                <a:solidFill>
                  <a:schemeClr val="tx2"/>
                </a:solidFill>
                <a:cs typeface="Arial"/>
                <a:hlinkClick r:id="rId2">
                  <a:extLst>
                    <a:ext uri="{A12FA001-AC4F-418D-AE19-62706E023703}">
                      <ahyp:hlinkClr xmlns:ahyp="http://schemas.microsoft.com/office/drawing/2018/hyperlinkcolor" val="tx"/>
                    </a:ext>
                  </a:extLst>
                </a:hlinkClick>
              </a:rPr>
              <a:t>HINT Arbetsmiljö</a:t>
            </a:r>
            <a:endParaRPr lang="sv-SE" sz="1800">
              <a:solidFill>
                <a:schemeClr val="tx2"/>
              </a:solidFill>
              <a:cs typeface="Arial"/>
            </a:endParaRPr>
          </a:p>
          <a:p>
            <a:pPr marL="558800" lvl="1" indent="-342900">
              <a:buFont typeface="Corbel" panose="020B0604020202020204" pitchFamily="34" charset="0"/>
              <a:buChar char="-"/>
            </a:pPr>
            <a:r>
              <a:rPr lang="sv-SE" sz="1800">
                <a:solidFill>
                  <a:schemeClr val="tx2"/>
                </a:solidFill>
                <a:cs typeface="Arial"/>
                <a:hlinkClick r:id="rId3">
                  <a:extLst>
                    <a:ext uri="{A12FA001-AC4F-418D-AE19-62706E023703}">
                      <ahyp:hlinkClr xmlns:ahyp="http://schemas.microsoft.com/office/drawing/2018/hyperlinkcolor" val="tx"/>
                    </a:ext>
                  </a:extLst>
                </a:hlinkClick>
              </a:rPr>
              <a:t>HINT Utbildningskatalogen med utbildningar i arbetsmiljö</a:t>
            </a:r>
            <a:endParaRPr lang="sv-SE" sz="1800">
              <a:solidFill>
                <a:schemeClr val="tx2"/>
              </a:solidFill>
              <a:cs typeface="Arial"/>
            </a:endParaRPr>
          </a:p>
          <a:p>
            <a:pPr marL="558800" lvl="1" indent="-342900">
              <a:buFont typeface="Corbel" panose="020B0604020202020204" pitchFamily="34" charset="0"/>
              <a:buChar char="-"/>
            </a:pPr>
            <a:r>
              <a:rPr lang="sv-SE" sz="1800">
                <a:hlinkClick r:id="rId4"/>
              </a:rPr>
              <a:t>Suntarbetsliv</a:t>
            </a:r>
            <a:r>
              <a:rPr lang="sv-SE" sz="1800">
                <a:solidFill>
                  <a:srgbClr val="000000"/>
                </a:solidFill>
                <a:latin typeface="Arial"/>
                <a:cs typeface="Arial"/>
                <a:hlinkClick r:id="rId4"/>
              </a:rPr>
              <a:t> och säkerhetsdialogen och checklistor</a:t>
            </a:r>
            <a:r>
              <a:rPr lang="sv-SE" sz="1800">
                <a:solidFill>
                  <a:srgbClr val="000000"/>
                </a:solidFill>
                <a:latin typeface="Arial"/>
                <a:cs typeface="Arial"/>
              </a:rPr>
              <a:t> </a:t>
            </a:r>
            <a:endParaRPr lang="en-US" sz="1800">
              <a:solidFill>
                <a:srgbClr val="000000"/>
              </a:solidFill>
              <a:latin typeface="Arial"/>
              <a:cs typeface="Arial"/>
            </a:endParaRPr>
          </a:p>
          <a:p>
            <a:pPr marL="558800" lvl="1" indent="-342900">
              <a:buFont typeface="Corbel" panose="020B0604020202020204" pitchFamily="34" charset="0"/>
              <a:buChar char="-"/>
            </a:pPr>
            <a:r>
              <a:rPr lang="sv-SE" sz="1800">
                <a:solidFill>
                  <a:srgbClr val="000000"/>
                </a:solidFill>
                <a:latin typeface="Arial"/>
                <a:cs typeface="Arial"/>
                <a:hlinkClick r:id="rId5"/>
              </a:rPr>
              <a:t>Prevent om </a:t>
            </a:r>
            <a:r>
              <a:rPr lang="sv-SE" sz="1800">
                <a:hlinkClick r:id="rId5"/>
              </a:rPr>
              <a:t>hot och våld</a:t>
            </a:r>
            <a:r>
              <a:rPr lang="sv-SE" sz="1800">
                <a:solidFill>
                  <a:srgbClr val="000000"/>
                </a:solidFill>
                <a:latin typeface="Arial"/>
                <a:cs typeface="Arial"/>
                <a:hlinkClick r:id="rId5"/>
              </a:rPr>
              <a:t> i arbetslivet och checklistor</a:t>
            </a:r>
            <a:endParaRPr lang="en-US" sz="1800">
              <a:latin typeface="Calibri"/>
              <a:cs typeface="Calibri"/>
            </a:endParaRPr>
          </a:p>
          <a:p>
            <a:pPr marL="558800" lvl="1" indent="-342900">
              <a:buFont typeface="Corbel" panose="020B0604020202020204" pitchFamily="34" charset="0"/>
              <a:buChar char="-"/>
            </a:pPr>
            <a:r>
              <a:rPr lang="sv-SE" sz="1800">
                <a:solidFill>
                  <a:srgbClr val="000000"/>
                </a:solidFill>
                <a:latin typeface="Arial"/>
                <a:cs typeface="Arial"/>
                <a:hlinkClick r:id="rId6"/>
              </a:rPr>
              <a:t>Arbetsmiljöverket om hot och våld och checklistor</a:t>
            </a:r>
            <a:endParaRPr lang="en-US" sz="1800">
              <a:solidFill>
                <a:srgbClr val="000000"/>
              </a:solidFill>
              <a:latin typeface="Calibri"/>
              <a:cs typeface="Calibri"/>
            </a:endParaRPr>
          </a:p>
          <a:p>
            <a:pPr marL="501650" lvl="1" indent="-285750"/>
            <a:r>
              <a:rPr lang="sv-SE" sz="1800">
                <a:solidFill>
                  <a:schemeClr val="tx2"/>
                </a:solidFill>
                <a:latin typeface="Arial"/>
                <a:cs typeface="Arial"/>
                <a:hlinkClick r:id="rId7">
                  <a:extLst>
                    <a:ext uri="{A12FA001-AC4F-418D-AE19-62706E023703}">
                      <ahyp:hlinkClr xmlns:ahyp="http://schemas.microsoft.com/office/drawing/2018/hyperlinkcolor" val="tx"/>
                    </a:ext>
                  </a:extLst>
                </a:hlinkClick>
              </a:rPr>
              <a:t> Arbetsmiljöverket om vad som ska anmälas gällande hot och våld</a:t>
            </a:r>
            <a:endParaRPr lang="sv-SE" sz="1800">
              <a:solidFill>
                <a:schemeClr val="tx2"/>
              </a:solidFill>
              <a:latin typeface="Arial"/>
              <a:cs typeface="Arial"/>
            </a:endParaRPr>
          </a:p>
          <a:p>
            <a:pPr marL="0" indent="0">
              <a:buNone/>
            </a:pPr>
            <a:r>
              <a:rPr lang="sv-SE" sz="2000">
                <a:solidFill>
                  <a:srgbClr val="000000"/>
                </a:solidFill>
                <a:latin typeface="Arial"/>
                <a:cs typeface="Arial"/>
              </a:rPr>
              <a:t>Föreskrifter som berör hot och våld</a:t>
            </a:r>
            <a:endParaRPr lang="en-US" sz="2000">
              <a:solidFill>
                <a:srgbClr val="000000"/>
              </a:solidFill>
              <a:latin typeface="Arial"/>
              <a:cs typeface="Arial"/>
            </a:endParaRPr>
          </a:p>
          <a:p>
            <a:pPr marL="558800" lvl="1" indent="-342900">
              <a:buFont typeface="Corbel" panose="020B0604020202020204" pitchFamily="34" charset="0"/>
              <a:buChar char="-"/>
            </a:pPr>
            <a:r>
              <a:rPr lang="sv-SE" sz="1800">
                <a:solidFill>
                  <a:schemeClr val="tx2"/>
                </a:solidFill>
                <a:latin typeface="Calibri"/>
                <a:cs typeface="Calibri"/>
                <a:hlinkClick r:id="rId8">
                  <a:extLst>
                    <a:ext uri="{A12FA001-AC4F-418D-AE19-62706E023703}">
                      <ahyp:hlinkClr xmlns:ahyp="http://schemas.microsoft.com/office/drawing/2018/hyperlinkcolor" val="tx"/>
                    </a:ext>
                  </a:extLst>
                </a:hlinkClick>
              </a:rPr>
              <a:t>Systematiskt arbetsmiljöarbete, 2023:1</a:t>
            </a:r>
            <a:endParaRPr lang="sv-SE" sz="1800">
              <a:solidFill>
                <a:schemeClr val="tx2"/>
              </a:solidFill>
              <a:latin typeface="Arial"/>
              <a:cs typeface="Arial"/>
            </a:endParaRPr>
          </a:p>
          <a:p>
            <a:pPr marL="558800" lvl="1" indent="-342900">
              <a:buFont typeface="Corbel" panose="020B0604020202020204" pitchFamily="34" charset="0"/>
              <a:buChar char="-"/>
            </a:pPr>
            <a:r>
              <a:rPr lang="sv-SE" sz="1800">
                <a:solidFill>
                  <a:schemeClr val="tx2"/>
                </a:solidFill>
                <a:latin typeface="Calibri"/>
                <a:cs typeface="Calibri"/>
                <a:hlinkClick r:id="rId9">
                  <a:extLst>
                    <a:ext uri="{A12FA001-AC4F-418D-AE19-62706E023703}">
                      <ahyp:hlinkClr xmlns:ahyp="http://schemas.microsoft.com/office/drawing/2018/hyperlinkcolor" val="tx"/>
                    </a:ext>
                  </a:extLst>
                </a:hlinkClick>
              </a:rPr>
              <a:t>Planering och organisering av arbetsmiljöarbetet, 2023:2</a:t>
            </a:r>
            <a:r>
              <a:rPr lang="sv-SE" sz="1800">
                <a:solidFill>
                  <a:schemeClr val="tx2"/>
                </a:solidFill>
                <a:latin typeface="Calibri"/>
                <a:cs typeface="Calibri"/>
              </a:rPr>
              <a:t> </a:t>
            </a:r>
          </a:p>
          <a:p>
            <a:pPr marL="558800" lvl="1" indent="-342900">
              <a:buFont typeface="Corbel" panose="020B0604020202020204" pitchFamily="34" charset="0"/>
              <a:buChar char="-"/>
            </a:pPr>
            <a:r>
              <a:rPr lang="sv-SE" sz="1800">
                <a:solidFill>
                  <a:schemeClr val="tx2"/>
                </a:solidFill>
                <a:latin typeface="Calibri"/>
                <a:cs typeface="Calibri"/>
                <a:hlinkClick r:id="rId10">
                  <a:extLst>
                    <a:ext uri="{A12FA001-AC4F-418D-AE19-62706E023703}">
                      <ahyp:hlinkClr xmlns:ahyp="http://schemas.microsoft.com/office/drawing/2018/hyperlinkcolor" val="tx"/>
                    </a:ext>
                  </a:extLst>
                </a:hlinkClick>
              </a:rPr>
              <a:t>Utformning av arbetsplatser, 2023:12</a:t>
            </a:r>
            <a:endParaRPr lang="sv-SE" sz="1800">
              <a:solidFill>
                <a:schemeClr val="tx2"/>
              </a:solidFill>
              <a:latin typeface="Arial"/>
              <a:cs typeface="Arial"/>
            </a:endParaRPr>
          </a:p>
          <a:p>
            <a:endParaRPr lang="sv-SE">
              <a:solidFill>
                <a:srgbClr val="000000"/>
              </a:solidFill>
              <a:latin typeface="Calibri"/>
              <a:cs typeface="Calibri"/>
            </a:endParaRPr>
          </a:p>
          <a:p>
            <a:endParaRPr lang="sv-SE">
              <a:cs typeface="Arial"/>
            </a:endParaRPr>
          </a:p>
        </p:txBody>
      </p:sp>
      <p:sp>
        <p:nvSpPr>
          <p:cNvPr id="4" name="Platshållare för bild 3">
            <a:extLst>
              <a:ext uri="{FF2B5EF4-FFF2-40B4-BE49-F238E27FC236}">
                <a16:creationId xmlns:a16="http://schemas.microsoft.com/office/drawing/2014/main" id="{E5BA7CC1-8588-7A1B-8374-EFBBD7AA055B}"/>
              </a:ext>
            </a:extLst>
          </p:cNvPr>
          <p:cNvSpPr>
            <a:spLocks noGrp="1"/>
          </p:cNvSpPr>
          <p:nvPr>
            <p:ph sz="quarter" idx="14"/>
          </p:nvPr>
        </p:nvSpPr>
        <p:spPr>
          <a:xfrm>
            <a:off x="6718256" y="1220400"/>
            <a:ext cx="5691600" cy="4863600"/>
          </a:xfrm>
        </p:spPr>
        <p:txBody>
          <a:bodyPr vert="horz" lIns="0" tIns="0" rIns="0" bIns="0" rtlCol="0" anchor="t">
            <a:normAutofit/>
          </a:bodyPr>
          <a:lstStyle/>
          <a:p>
            <a:pPr marL="0" indent="0">
              <a:buNone/>
            </a:pPr>
            <a:r>
              <a:rPr lang="sv-SE" sz="2000">
                <a:cs typeface="Arial"/>
              </a:rPr>
              <a:t>Mer om otillåten påverkan</a:t>
            </a:r>
          </a:p>
          <a:p>
            <a:pPr marL="558800" lvl="1" indent="-269875">
              <a:buFont typeface="Corbel" panose="020B0604020202020204" pitchFamily="34" charset="0"/>
              <a:buChar char="-"/>
            </a:pPr>
            <a:r>
              <a:rPr lang="sv-SE" sz="1800">
                <a:solidFill>
                  <a:srgbClr val="0000FF"/>
                </a:solidFill>
                <a:cs typeface="Arial"/>
                <a:hlinkClick r:id="rId11">
                  <a:extLst>
                    <a:ext uri="{A12FA001-AC4F-418D-AE19-62706E023703}">
                      <ahyp:hlinkClr xmlns:ahyp="http://schemas.microsoft.com/office/drawing/2018/hyperlinkcolor" val="tx"/>
                    </a:ext>
                  </a:extLst>
                </a:hlinkClick>
              </a:rPr>
              <a:t>HINT Otillåten påverkan</a:t>
            </a:r>
            <a:endParaRPr lang="sv-SE" sz="1800">
              <a:latin typeface="Calibri"/>
              <a:cs typeface="Calibri"/>
            </a:endParaRPr>
          </a:p>
          <a:p>
            <a:pPr marL="558800" lvl="1" indent="-269875">
              <a:buFont typeface="Corbel" panose="020B0604020202020204" pitchFamily="34" charset="0"/>
              <a:buChar char="-"/>
            </a:pPr>
            <a:r>
              <a:rPr lang="sv-SE" sz="1800">
                <a:solidFill>
                  <a:srgbClr val="0000FF"/>
                </a:solidFill>
                <a:cs typeface="Arial"/>
                <a:hlinkClick r:id="rId12">
                  <a:extLst>
                    <a:ext uri="{A12FA001-AC4F-418D-AE19-62706E023703}">
                      <ahyp:hlinkClr xmlns:ahyp="http://schemas.microsoft.com/office/drawing/2018/hyperlinkcolor" val="tx"/>
                    </a:ext>
                  </a:extLst>
                </a:hlinkClick>
              </a:rPr>
              <a:t>SKR Otillåten påverkan</a:t>
            </a:r>
            <a:endParaRPr lang="sv-SE" sz="1800">
              <a:solidFill>
                <a:srgbClr val="0000FF"/>
              </a:solidFill>
              <a:cs typeface="Arial"/>
            </a:endParaRPr>
          </a:p>
          <a:p>
            <a:pPr marL="215900" lvl="1" indent="0">
              <a:buNone/>
            </a:pPr>
            <a:endParaRPr lang="sv-SE">
              <a:cs typeface="Arial"/>
            </a:endParaRPr>
          </a:p>
          <a:p>
            <a:pPr marL="0" indent="0">
              <a:buNone/>
            </a:pPr>
            <a:r>
              <a:rPr lang="sv-SE" sz="2000">
                <a:cs typeface="Arial"/>
              </a:rPr>
              <a:t>Mer om våld i nära relationer</a:t>
            </a:r>
          </a:p>
          <a:p>
            <a:pPr marL="485775" lvl="1" indent="-179705"/>
            <a:r>
              <a:rPr lang="sv-SE" sz="1800">
                <a:solidFill>
                  <a:srgbClr val="0000FF"/>
                </a:solidFill>
                <a:cs typeface="Arial"/>
                <a:hlinkClick r:id="rId13">
                  <a:extLst>
                    <a:ext uri="{A12FA001-AC4F-418D-AE19-62706E023703}">
                      <ahyp:hlinkClr xmlns:ahyp="http://schemas.microsoft.com/office/drawing/2018/hyperlinkcolor" val="tx"/>
                    </a:ext>
                  </a:extLst>
                </a:hlinkClick>
              </a:rPr>
              <a:t>HINT Rutin för arbetet med våld i nära relationer</a:t>
            </a:r>
            <a:endParaRPr lang="sv-SE" sz="1800">
              <a:solidFill>
                <a:srgbClr val="0000FF"/>
              </a:solidFill>
              <a:cs typeface="Arial"/>
            </a:endParaRPr>
          </a:p>
          <a:p>
            <a:pPr marL="485775" lvl="1" indent="-179705"/>
            <a:r>
              <a:rPr lang="sv-SE" sz="1800">
                <a:solidFill>
                  <a:srgbClr val="0000FF"/>
                </a:solidFill>
                <a:cs typeface="Arial"/>
                <a:hlinkClick r:id="rId14">
                  <a:extLst>
                    <a:ext uri="{A12FA001-AC4F-418D-AE19-62706E023703}">
                      <ahyp:hlinkClr xmlns:ahyp="http://schemas.microsoft.com/office/drawing/2018/hyperlinkcolor" val="tx"/>
                    </a:ext>
                  </a:extLst>
                </a:hlinkClick>
              </a:rPr>
              <a:t>HINT Utbildningskatalogen e-lärande våld i nära relationer</a:t>
            </a:r>
            <a:endParaRPr lang="sv-SE" sz="1800">
              <a:solidFill>
                <a:srgbClr val="0000FF"/>
              </a:solidFill>
              <a:cs typeface="Arial"/>
            </a:endParaRPr>
          </a:p>
          <a:p>
            <a:pPr marL="306070" lvl="1" indent="0">
              <a:buNone/>
            </a:pPr>
            <a:endParaRPr lang="sv-SE">
              <a:cs typeface="Arial"/>
            </a:endParaRPr>
          </a:p>
        </p:txBody>
      </p:sp>
    </p:spTree>
    <p:extLst>
      <p:ext uri="{BB962C8B-B14F-4D97-AF65-F5344CB8AC3E}">
        <p14:creationId xmlns:p14="http://schemas.microsoft.com/office/powerpoint/2010/main" val="1753181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En bild som visar Teckensnitt, hjärta, Grafik, design&#10;&#10;Automatiskt genererad beskrivning">
            <a:extLst>
              <a:ext uri="{FF2B5EF4-FFF2-40B4-BE49-F238E27FC236}">
                <a16:creationId xmlns:a16="http://schemas.microsoft.com/office/drawing/2014/main" id="{9DA2DC3A-3D26-4477-2A7A-21B8B76B159B}"/>
              </a:ext>
            </a:extLst>
          </p:cNvPr>
          <p:cNvPicPr>
            <a:picLocks noGrp="1" noChangeAspect="1"/>
          </p:cNvPicPr>
          <p:nvPr>
            <p:ph sz="quarter" idx="13"/>
          </p:nvPr>
        </p:nvPicPr>
        <p:blipFill>
          <a:blip r:embed="rId3"/>
          <a:stretch>
            <a:fillRect/>
          </a:stretch>
        </p:blipFill>
        <p:spPr>
          <a:xfrm>
            <a:off x="1266186" y="658175"/>
            <a:ext cx="9090025" cy="5105400"/>
          </a:xfrm>
        </p:spPr>
      </p:pic>
    </p:spTree>
    <p:extLst>
      <p:ext uri="{BB962C8B-B14F-4D97-AF65-F5344CB8AC3E}">
        <p14:creationId xmlns:p14="http://schemas.microsoft.com/office/powerpoint/2010/main" val="1815497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B8BDA25-55F5-0815-A156-57009244D16C}"/>
              </a:ext>
            </a:extLst>
          </p:cNvPr>
          <p:cNvSpPr>
            <a:spLocks noGrp="1"/>
          </p:cNvSpPr>
          <p:nvPr>
            <p:ph type="title"/>
          </p:nvPr>
        </p:nvSpPr>
        <p:spPr/>
        <p:txBody>
          <a:bodyPr/>
          <a:lstStyle/>
          <a:p>
            <a:r>
              <a:rPr lang="sv-SE" sz="3600">
                <a:cs typeface="Arial"/>
              </a:rPr>
              <a:t>Våld och hot om våld - ett komplext område</a:t>
            </a:r>
            <a:endParaRPr lang="sv-SE"/>
          </a:p>
        </p:txBody>
      </p:sp>
      <p:sp>
        <p:nvSpPr>
          <p:cNvPr id="12" name="Platshållare för innehåll 11">
            <a:extLst>
              <a:ext uri="{FF2B5EF4-FFF2-40B4-BE49-F238E27FC236}">
                <a16:creationId xmlns:a16="http://schemas.microsoft.com/office/drawing/2014/main" id="{DCD90017-F1B0-8727-B996-BAF9CD5632A8}"/>
              </a:ext>
            </a:extLst>
          </p:cNvPr>
          <p:cNvSpPr>
            <a:spLocks noGrp="1"/>
          </p:cNvSpPr>
          <p:nvPr>
            <p:ph sz="quarter" idx="13"/>
          </p:nvPr>
        </p:nvSpPr>
        <p:spPr/>
        <p:txBody>
          <a:bodyPr vert="horz" lIns="0" tIns="0" rIns="0" bIns="0" rtlCol="0" anchor="t">
            <a:normAutofit/>
          </a:bodyPr>
          <a:lstStyle/>
          <a:p>
            <a:pPr>
              <a:buNone/>
            </a:pPr>
            <a:endParaRPr lang="sv-SE" sz="2500" b="1">
              <a:cs typeface="Arial"/>
            </a:endParaRPr>
          </a:p>
          <a:p>
            <a:pPr marL="0" indent="0">
              <a:buNone/>
            </a:pPr>
            <a:endParaRPr lang="sv-SE">
              <a:cs typeface="Arial"/>
            </a:endParaRPr>
          </a:p>
        </p:txBody>
      </p:sp>
      <p:sp>
        <p:nvSpPr>
          <p:cNvPr id="13" name="Platshållare för innehåll 12">
            <a:extLst>
              <a:ext uri="{FF2B5EF4-FFF2-40B4-BE49-F238E27FC236}">
                <a16:creationId xmlns:a16="http://schemas.microsoft.com/office/drawing/2014/main" id="{CDBAA92C-6436-2A7E-896F-0CFF50519A72}"/>
              </a:ext>
            </a:extLst>
          </p:cNvPr>
          <p:cNvSpPr>
            <a:spLocks noGrp="1"/>
          </p:cNvSpPr>
          <p:nvPr>
            <p:ph sz="quarter" idx="14"/>
          </p:nvPr>
        </p:nvSpPr>
        <p:spPr>
          <a:xfrm>
            <a:off x="569474" y="1220400"/>
            <a:ext cx="5691600" cy="4863600"/>
          </a:xfrm>
        </p:spPr>
        <p:txBody>
          <a:bodyPr vert="horz" lIns="0" tIns="0" rIns="0" bIns="0" rtlCol="0" anchor="t">
            <a:normAutofit/>
          </a:bodyPr>
          <a:lstStyle/>
          <a:p>
            <a:pPr marL="0" indent="0">
              <a:buNone/>
            </a:pPr>
            <a:r>
              <a:rPr lang="sv-SE" sz="2800" b="1">
                <a:cs typeface="Arial"/>
              </a:rPr>
              <a:t>Olika uttryck för våld</a:t>
            </a:r>
          </a:p>
          <a:p>
            <a:r>
              <a:rPr lang="sv-SE">
                <a:cs typeface="Arial"/>
              </a:rPr>
              <a:t>Verbalt</a:t>
            </a:r>
          </a:p>
          <a:p>
            <a:r>
              <a:rPr lang="sv-SE">
                <a:cs typeface="Arial"/>
              </a:rPr>
              <a:t>Sexuellt</a:t>
            </a:r>
          </a:p>
          <a:p>
            <a:r>
              <a:rPr lang="sv-SE">
                <a:cs typeface="Arial"/>
              </a:rPr>
              <a:t>Fysiskt</a:t>
            </a:r>
          </a:p>
          <a:p>
            <a:r>
              <a:rPr lang="sv-SE">
                <a:cs typeface="Arial"/>
              </a:rPr>
              <a:t>Digitalt</a:t>
            </a:r>
          </a:p>
          <a:p>
            <a:r>
              <a:rPr lang="sv-SE">
                <a:cs typeface="Arial"/>
              </a:rPr>
              <a:t>Socialt och relationellt</a:t>
            </a:r>
          </a:p>
        </p:txBody>
      </p:sp>
      <p:sp>
        <p:nvSpPr>
          <p:cNvPr id="15" name="Platshållare för innehåll 12">
            <a:extLst>
              <a:ext uri="{FF2B5EF4-FFF2-40B4-BE49-F238E27FC236}">
                <a16:creationId xmlns:a16="http://schemas.microsoft.com/office/drawing/2014/main" id="{9DA1A46D-F750-7EDA-8C10-99F73139EFB0}"/>
              </a:ext>
            </a:extLst>
          </p:cNvPr>
          <p:cNvSpPr txBox="1">
            <a:spLocks/>
          </p:cNvSpPr>
          <p:nvPr/>
        </p:nvSpPr>
        <p:spPr>
          <a:xfrm>
            <a:off x="5023717" y="1224874"/>
            <a:ext cx="5691600" cy="4863600"/>
          </a:xfrm>
          <a:prstGeom prst="rect">
            <a:avLst/>
          </a:prstGeom>
        </p:spPr>
        <p:txBody>
          <a:bodyPr vert="horz" lIns="0" tIns="0" rIns="0" bIns="0" rtlCol="0" anchor="t">
            <a:normAutofit/>
          </a:bodyPr>
          <a:lstStyle>
            <a:lvl1pPr marL="269875" indent="-269875" algn="l" defTabSz="914400" rtl="0" eaLnBrk="1" latinLnBrk="0" hangingPunct="1">
              <a:lnSpc>
                <a:spcPct val="100000"/>
              </a:lnSpc>
              <a:spcBef>
                <a:spcPts val="1800"/>
              </a:spcBef>
              <a:buSzPct val="100000"/>
              <a:buFont typeface="Arial" panose="020B0604020202020204" pitchFamily="34" charset="0"/>
              <a:buChar char="•"/>
              <a:defRPr sz="2400" kern="1200">
                <a:solidFill>
                  <a:schemeClr val="tx1"/>
                </a:solidFill>
                <a:latin typeface="+mn-lt"/>
                <a:ea typeface="+mn-ea"/>
                <a:cs typeface="+mn-cs"/>
              </a:defRPr>
            </a:lvl1pPr>
            <a:lvl2pPr marL="486000" indent="-180000" algn="l" defTabSz="914400" rtl="0" eaLnBrk="1" latinLnBrk="0" hangingPunct="1">
              <a:lnSpc>
                <a:spcPct val="90000"/>
              </a:lnSpc>
              <a:spcBef>
                <a:spcPts val="500"/>
              </a:spcBef>
              <a:buFont typeface="Corbel" panose="020B0503020204020204" pitchFamily="34" charset="0"/>
              <a:buChar char="-"/>
              <a:defRPr sz="2400" kern="1200">
                <a:solidFill>
                  <a:schemeClr val="tx1"/>
                </a:solidFill>
                <a:latin typeface="+mn-lt"/>
                <a:ea typeface="+mn-ea"/>
                <a:cs typeface="+mn-cs"/>
              </a:defRPr>
            </a:lvl2pPr>
            <a:lvl3pPr marL="684000" indent="-180975"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3pPr>
            <a:lvl4pPr marL="864000" indent="-180000"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4pPr>
            <a:lvl5pPr marL="1062000" indent="-179388" algn="l" defTabSz="914400" rtl="0" eaLnBrk="1" latinLnBrk="0" hangingPunct="1">
              <a:lnSpc>
                <a:spcPct val="90000"/>
              </a:lnSpc>
              <a:spcBef>
                <a:spcPts val="500"/>
              </a:spcBef>
              <a:buFont typeface="Corbel" panose="020B0503020204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800" b="1">
                <a:cs typeface="Arial"/>
              </a:rPr>
              <a:t>Andra uttryck för våld</a:t>
            </a:r>
          </a:p>
          <a:p>
            <a:r>
              <a:rPr lang="sv-SE">
                <a:cs typeface="Arial"/>
              </a:rPr>
              <a:t>Trakasserier</a:t>
            </a:r>
            <a:endParaRPr lang="sv-SE"/>
          </a:p>
          <a:p>
            <a:r>
              <a:rPr lang="sv-SE">
                <a:cs typeface="Arial"/>
              </a:rPr>
              <a:t>Mobbning</a:t>
            </a:r>
          </a:p>
          <a:p>
            <a:r>
              <a:rPr lang="sv-SE">
                <a:cs typeface="Arial"/>
              </a:rPr>
              <a:t>Milt aggressivt</a:t>
            </a:r>
          </a:p>
        </p:txBody>
      </p:sp>
      <p:sp>
        <p:nvSpPr>
          <p:cNvPr id="17" name="textruta 16">
            <a:extLst>
              <a:ext uri="{FF2B5EF4-FFF2-40B4-BE49-F238E27FC236}">
                <a16:creationId xmlns:a16="http://schemas.microsoft.com/office/drawing/2014/main" id="{DF2FED5D-4709-3D7A-2ADD-2CC2A510CEA5}"/>
              </a:ext>
            </a:extLst>
          </p:cNvPr>
          <p:cNvSpPr txBox="1"/>
          <p:nvPr/>
        </p:nvSpPr>
        <p:spPr>
          <a:xfrm>
            <a:off x="568960" y="5080000"/>
            <a:ext cx="1053592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sz="2400" i="1">
                <a:cs typeface="Arial"/>
              </a:rPr>
              <a:t>Observera att vad och hur vi uppfattar våld och hot om våld varierar från person till person. Vi påverkas olika beroende på våra tidigare erfarenheter!</a:t>
            </a:r>
            <a:endParaRPr lang="sv-SE"/>
          </a:p>
        </p:txBody>
      </p:sp>
      <p:pic>
        <p:nvPicPr>
          <p:cNvPr id="3" name="Bildobjekt 2" descr="En bild som visar rita, Linjekonst, Barnkonst, clipart&#10;&#10;Automatiskt genererad beskrivning">
            <a:extLst>
              <a:ext uri="{FF2B5EF4-FFF2-40B4-BE49-F238E27FC236}">
                <a16:creationId xmlns:a16="http://schemas.microsoft.com/office/drawing/2014/main" id="{59B2CDB2-4B82-E28A-D191-9C788C372682}"/>
              </a:ext>
            </a:extLst>
          </p:cNvPr>
          <p:cNvPicPr>
            <a:picLocks noChangeAspect="1"/>
          </p:cNvPicPr>
          <p:nvPr/>
        </p:nvPicPr>
        <p:blipFill>
          <a:blip r:embed="rId3"/>
          <a:stretch>
            <a:fillRect/>
          </a:stretch>
        </p:blipFill>
        <p:spPr>
          <a:xfrm>
            <a:off x="8130339" y="1997494"/>
            <a:ext cx="3009900" cy="2562225"/>
          </a:xfrm>
          <a:prstGeom prst="rect">
            <a:avLst/>
          </a:prstGeom>
        </p:spPr>
      </p:pic>
    </p:spTree>
    <p:extLst>
      <p:ext uri="{BB962C8B-B14F-4D97-AF65-F5344CB8AC3E}">
        <p14:creationId xmlns:p14="http://schemas.microsoft.com/office/powerpoint/2010/main" val="387983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ABD729-2D61-B129-4FB7-21DAD16A1C6F}"/>
              </a:ext>
            </a:extLst>
          </p:cNvPr>
          <p:cNvSpPr>
            <a:spLocks noGrp="1"/>
          </p:cNvSpPr>
          <p:nvPr>
            <p:ph type="title"/>
          </p:nvPr>
        </p:nvSpPr>
        <p:spPr/>
        <p:txBody>
          <a:bodyPr/>
          <a:lstStyle/>
          <a:p>
            <a:r>
              <a:rPr lang="sv-SE">
                <a:cs typeface="Arial"/>
              </a:rPr>
              <a:t>Vad menar vi med våld och hot om våld</a:t>
            </a:r>
            <a:endParaRPr lang="sv-SE"/>
          </a:p>
        </p:txBody>
      </p:sp>
      <p:sp>
        <p:nvSpPr>
          <p:cNvPr id="7" name="Pratbubbla: rektangel med rundade hörn 6">
            <a:extLst>
              <a:ext uri="{FF2B5EF4-FFF2-40B4-BE49-F238E27FC236}">
                <a16:creationId xmlns:a16="http://schemas.microsoft.com/office/drawing/2014/main" id="{E5A7E763-8763-03F6-3A9E-429A5F8937F4}"/>
              </a:ext>
            </a:extLst>
          </p:cNvPr>
          <p:cNvSpPr/>
          <p:nvPr/>
        </p:nvSpPr>
        <p:spPr>
          <a:xfrm>
            <a:off x="9382203" y="1404783"/>
            <a:ext cx="1252157" cy="358905"/>
          </a:xfrm>
          <a:prstGeom prst="wedgeRoundRectCallout">
            <a:avLst/>
          </a:prstGeom>
          <a:solidFill>
            <a:srgbClr val="58A3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solidFill>
                  <a:schemeClr val="tx1"/>
                </a:solidFill>
                <a:cs typeface="Arial"/>
              </a:rPr>
              <a:t>Mobbning</a:t>
            </a:r>
          </a:p>
        </p:txBody>
      </p:sp>
      <p:sp>
        <p:nvSpPr>
          <p:cNvPr id="21" name="Pratbubbla: rektangel med rundade hörn 20">
            <a:extLst>
              <a:ext uri="{FF2B5EF4-FFF2-40B4-BE49-F238E27FC236}">
                <a16:creationId xmlns:a16="http://schemas.microsoft.com/office/drawing/2014/main" id="{2A6BDCE6-D195-37F4-B106-5C9B84FBB413}"/>
              </a:ext>
            </a:extLst>
          </p:cNvPr>
          <p:cNvSpPr/>
          <p:nvPr/>
        </p:nvSpPr>
        <p:spPr>
          <a:xfrm>
            <a:off x="6457917" y="1409135"/>
            <a:ext cx="1440159" cy="405948"/>
          </a:xfrm>
          <a:prstGeom prst="wedgeRoundRectCallout">
            <a:avLst/>
          </a:prstGeom>
          <a:solidFill>
            <a:srgbClr val="58A3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solidFill>
                  <a:schemeClr val="tx1"/>
                </a:solidFill>
                <a:cs typeface="Arial"/>
              </a:rPr>
              <a:t>Korruption</a:t>
            </a:r>
          </a:p>
        </p:txBody>
      </p:sp>
      <p:sp>
        <p:nvSpPr>
          <p:cNvPr id="22" name="Pratbubbla: rektangel med rundade hörn 21">
            <a:extLst>
              <a:ext uri="{FF2B5EF4-FFF2-40B4-BE49-F238E27FC236}">
                <a16:creationId xmlns:a16="http://schemas.microsoft.com/office/drawing/2014/main" id="{5A117C5C-8C2C-2A4B-DA2E-7F7755DB53E1}"/>
              </a:ext>
            </a:extLst>
          </p:cNvPr>
          <p:cNvSpPr/>
          <p:nvPr/>
        </p:nvSpPr>
        <p:spPr>
          <a:xfrm>
            <a:off x="3955740" y="4492993"/>
            <a:ext cx="1297150" cy="349855"/>
          </a:xfrm>
          <a:prstGeom prst="wedgeRoundRectCallout">
            <a:avLst/>
          </a:prstGeom>
          <a:solidFill>
            <a:srgbClr val="58A3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solidFill>
                  <a:schemeClr val="tx1"/>
                </a:solidFill>
                <a:cs typeface="Arial"/>
              </a:rPr>
              <a:t>Sabotage</a:t>
            </a:r>
            <a:endParaRPr lang="sv-SE">
              <a:solidFill>
                <a:schemeClr val="tx1"/>
              </a:solidFill>
            </a:endParaRPr>
          </a:p>
        </p:txBody>
      </p:sp>
      <p:sp>
        <p:nvSpPr>
          <p:cNvPr id="24" name="Pratbubbla: rektangel med rundade hörn 23">
            <a:extLst>
              <a:ext uri="{FF2B5EF4-FFF2-40B4-BE49-F238E27FC236}">
                <a16:creationId xmlns:a16="http://schemas.microsoft.com/office/drawing/2014/main" id="{EA0B9080-9186-7659-4445-08B1C2515B26}"/>
              </a:ext>
            </a:extLst>
          </p:cNvPr>
          <p:cNvSpPr/>
          <p:nvPr/>
        </p:nvSpPr>
        <p:spPr>
          <a:xfrm>
            <a:off x="8312672" y="2165074"/>
            <a:ext cx="1197770" cy="349855"/>
          </a:xfrm>
          <a:prstGeom prst="wedgeRoundRectCallout">
            <a:avLst/>
          </a:prstGeom>
          <a:solidFill>
            <a:srgbClr val="58A3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solidFill>
                  <a:schemeClr val="tx1"/>
                </a:solidFill>
                <a:cs typeface="Arial"/>
              </a:rPr>
              <a:t>Intrång</a:t>
            </a:r>
          </a:p>
        </p:txBody>
      </p:sp>
      <p:sp>
        <p:nvSpPr>
          <p:cNvPr id="25" name="Pratbubbla: rektangel med rundade hörn 24">
            <a:extLst>
              <a:ext uri="{FF2B5EF4-FFF2-40B4-BE49-F238E27FC236}">
                <a16:creationId xmlns:a16="http://schemas.microsoft.com/office/drawing/2014/main" id="{BE3354FD-26DA-3F54-EA52-8382E149C955}"/>
              </a:ext>
            </a:extLst>
          </p:cNvPr>
          <p:cNvSpPr/>
          <p:nvPr/>
        </p:nvSpPr>
        <p:spPr>
          <a:xfrm>
            <a:off x="5307276" y="2208276"/>
            <a:ext cx="1570445" cy="398009"/>
          </a:xfrm>
          <a:prstGeom prst="wedgeRoundRectCallout">
            <a:avLst/>
          </a:prstGeom>
          <a:solidFill>
            <a:srgbClr val="58A3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solidFill>
                  <a:schemeClr val="tx1"/>
                </a:solidFill>
                <a:cs typeface="Arial"/>
              </a:rPr>
              <a:t>Trakasserier</a:t>
            </a:r>
          </a:p>
        </p:txBody>
      </p:sp>
      <p:sp>
        <p:nvSpPr>
          <p:cNvPr id="26" name="Pratbubbla: rektangel med rundade hörn 25">
            <a:extLst>
              <a:ext uri="{FF2B5EF4-FFF2-40B4-BE49-F238E27FC236}">
                <a16:creationId xmlns:a16="http://schemas.microsoft.com/office/drawing/2014/main" id="{A80B4089-C3CD-CE03-BA5B-61464A2B4EFE}"/>
              </a:ext>
            </a:extLst>
          </p:cNvPr>
          <p:cNvSpPr/>
          <p:nvPr/>
        </p:nvSpPr>
        <p:spPr>
          <a:xfrm>
            <a:off x="8755784" y="4490264"/>
            <a:ext cx="2508496" cy="348744"/>
          </a:xfrm>
          <a:prstGeom prst="wedgeRoundRectCallout">
            <a:avLst/>
          </a:prstGeom>
          <a:solidFill>
            <a:srgbClr val="58A3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solidFill>
                  <a:schemeClr val="tx1"/>
                </a:solidFill>
                <a:cs typeface="Arial"/>
              </a:rPr>
              <a:t>Otillåten påverkan</a:t>
            </a:r>
          </a:p>
        </p:txBody>
      </p:sp>
      <p:sp>
        <p:nvSpPr>
          <p:cNvPr id="27" name="Pratbubbla: rektangel med rundade hörn 26">
            <a:extLst>
              <a:ext uri="{FF2B5EF4-FFF2-40B4-BE49-F238E27FC236}">
                <a16:creationId xmlns:a16="http://schemas.microsoft.com/office/drawing/2014/main" id="{47DA81C6-7D1E-ED28-63AD-855D86090FFC}"/>
              </a:ext>
            </a:extLst>
          </p:cNvPr>
          <p:cNvSpPr/>
          <p:nvPr/>
        </p:nvSpPr>
        <p:spPr>
          <a:xfrm>
            <a:off x="567336" y="4489922"/>
            <a:ext cx="2559894" cy="358905"/>
          </a:xfrm>
          <a:prstGeom prst="wedgeRoundRectCallout">
            <a:avLst/>
          </a:prstGeom>
          <a:solidFill>
            <a:srgbClr val="58A3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solidFill>
                  <a:schemeClr val="tx1"/>
                </a:solidFill>
                <a:cs typeface="Arial"/>
              </a:rPr>
              <a:t>Arbetslivskriminalitet</a:t>
            </a:r>
          </a:p>
        </p:txBody>
      </p:sp>
      <p:sp>
        <p:nvSpPr>
          <p:cNvPr id="28" name="Pratbubbla: rektangel med rundade hörn 27">
            <a:extLst>
              <a:ext uri="{FF2B5EF4-FFF2-40B4-BE49-F238E27FC236}">
                <a16:creationId xmlns:a16="http://schemas.microsoft.com/office/drawing/2014/main" id="{73DA83D1-E03C-90DE-948A-FB9D16BC364D}"/>
              </a:ext>
            </a:extLst>
          </p:cNvPr>
          <p:cNvSpPr/>
          <p:nvPr/>
        </p:nvSpPr>
        <p:spPr>
          <a:xfrm>
            <a:off x="569386" y="1404697"/>
            <a:ext cx="1861500" cy="551945"/>
          </a:xfrm>
          <a:prstGeom prst="wedgeRoundRectCallout">
            <a:avLst/>
          </a:prstGeom>
          <a:solidFill>
            <a:srgbClr val="58A3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v-SE" sz="1600">
              <a:solidFill>
                <a:schemeClr val="tx1"/>
              </a:solidFill>
              <a:cs typeface="Arial"/>
            </a:endParaRPr>
          </a:p>
          <a:p>
            <a:pPr algn="ctr"/>
            <a:r>
              <a:rPr lang="sv-SE" sz="1600">
                <a:solidFill>
                  <a:schemeClr val="tx1"/>
                </a:solidFill>
                <a:cs typeface="Arial"/>
              </a:rPr>
              <a:t>Digitala aggressioner</a:t>
            </a:r>
          </a:p>
          <a:p>
            <a:pPr algn="ctr"/>
            <a:endParaRPr lang="sv-SE" sz="2000">
              <a:solidFill>
                <a:schemeClr val="tx1"/>
              </a:solidFill>
              <a:cs typeface="Arial"/>
            </a:endParaRPr>
          </a:p>
        </p:txBody>
      </p:sp>
      <p:sp>
        <p:nvSpPr>
          <p:cNvPr id="29" name="Pratbubbla: rektangel med rundade hörn 28">
            <a:extLst>
              <a:ext uri="{FF2B5EF4-FFF2-40B4-BE49-F238E27FC236}">
                <a16:creationId xmlns:a16="http://schemas.microsoft.com/office/drawing/2014/main" id="{6C25E19E-B915-2B6A-8AA4-AF0D175D9D21}"/>
              </a:ext>
            </a:extLst>
          </p:cNvPr>
          <p:cNvSpPr/>
          <p:nvPr/>
        </p:nvSpPr>
        <p:spPr>
          <a:xfrm>
            <a:off x="3952667" y="1401623"/>
            <a:ext cx="825606" cy="410815"/>
          </a:xfrm>
          <a:prstGeom prst="wedgeRoundRectCallout">
            <a:avLst/>
          </a:prstGeom>
          <a:solidFill>
            <a:srgbClr val="58A3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solidFill>
                  <a:schemeClr val="tx1"/>
                </a:solidFill>
                <a:cs typeface="Arial"/>
              </a:rPr>
              <a:t>Våld</a:t>
            </a:r>
          </a:p>
        </p:txBody>
      </p:sp>
      <p:sp>
        <p:nvSpPr>
          <p:cNvPr id="30" name="Pratbubbla: rektangel med rundade hörn 29">
            <a:extLst>
              <a:ext uri="{FF2B5EF4-FFF2-40B4-BE49-F238E27FC236}">
                <a16:creationId xmlns:a16="http://schemas.microsoft.com/office/drawing/2014/main" id="{4ED18036-2E13-4FB0-A21A-3B25CCFDE980}"/>
              </a:ext>
            </a:extLst>
          </p:cNvPr>
          <p:cNvSpPr/>
          <p:nvPr/>
        </p:nvSpPr>
        <p:spPr>
          <a:xfrm>
            <a:off x="3287911" y="2209386"/>
            <a:ext cx="774380" cy="418754"/>
          </a:xfrm>
          <a:prstGeom prst="wedgeRoundRectCallout">
            <a:avLst/>
          </a:prstGeom>
          <a:solidFill>
            <a:srgbClr val="58A3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solidFill>
                  <a:schemeClr val="tx1"/>
                </a:solidFill>
                <a:cs typeface="Arial"/>
              </a:rPr>
              <a:t>Hot</a:t>
            </a:r>
          </a:p>
        </p:txBody>
      </p:sp>
      <p:sp>
        <p:nvSpPr>
          <p:cNvPr id="31" name="Pratbubbla: rektangel med rundade hörn 30">
            <a:extLst>
              <a:ext uri="{FF2B5EF4-FFF2-40B4-BE49-F238E27FC236}">
                <a16:creationId xmlns:a16="http://schemas.microsoft.com/office/drawing/2014/main" id="{19BC8620-5843-C6D1-674B-1169E6EB0B0E}"/>
              </a:ext>
            </a:extLst>
          </p:cNvPr>
          <p:cNvSpPr/>
          <p:nvPr/>
        </p:nvSpPr>
        <p:spPr>
          <a:xfrm>
            <a:off x="1657957" y="2208276"/>
            <a:ext cx="774380" cy="410815"/>
          </a:xfrm>
          <a:prstGeom prst="wedgeRoundRectCallout">
            <a:avLst/>
          </a:prstGeom>
          <a:solidFill>
            <a:srgbClr val="58A3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solidFill>
                  <a:schemeClr val="tx1"/>
                </a:solidFill>
                <a:cs typeface="Arial"/>
              </a:rPr>
              <a:t>Hat</a:t>
            </a:r>
          </a:p>
        </p:txBody>
      </p:sp>
      <p:sp>
        <p:nvSpPr>
          <p:cNvPr id="32" name="Pratbubbla: rektangel med rundade hörn 31">
            <a:extLst>
              <a:ext uri="{FF2B5EF4-FFF2-40B4-BE49-F238E27FC236}">
                <a16:creationId xmlns:a16="http://schemas.microsoft.com/office/drawing/2014/main" id="{7BCDFD93-424E-A4B8-7617-6127BD221EF2}"/>
              </a:ext>
            </a:extLst>
          </p:cNvPr>
          <p:cNvSpPr/>
          <p:nvPr/>
        </p:nvSpPr>
        <p:spPr>
          <a:xfrm>
            <a:off x="5813361" y="5396614"/>
            <a:ext cx="2274730" cy="350281"/>
          </a:xfrm>
          <a:prstGeom prst="wedgeRoundRectCallout">
            <a:avLst/>
          </a:prstGeom>
          <a:solidFill>
            <a:srgbClr val="58A3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solidFill>
                  <a:schemeClr val="tx1"/>
                </a:solidFill>
                <a:cs typeface="Arial"/>
              </a:rPr>
              <a:t>Gängkriminalitet</a:t>
            </a:r>
          </a:p>
        </p:txBody>
      </p:sp>
      <p:sp>
        <p:nvSpPr>
          <p:cNvPr id="33" name="Pratbubbla: rektangel med rundade hörn 32">
            <a:extLst>
              <a:ext uri="{FF2B5EF4-FFF2-40B4-BE49-F238E27FC236}">
                <a16:creationId xmlns:a16="http://schemas.microsoft.com/office/drawing/2014/main" id="{8B49B0FF-2FF3-C39F-F63E-430B4F3100AC}"/>
              </a:ext>
            </a:extLst>
          </p:cNvPr>
          <p:cNvSpPr/>
          <p:nvPr/>
        </p:nvSpPr>
        <p:spPr>
          <a:xfrm>
            <a:off x="2681679" y="5401395"/>
            <a:ext cx="1341120" cy="345415"/>
          </a:xfrm>
          <a:prstGeom prst="wedgeRoundRectCallout">
            <a:avLst/>
          </a:prstGeom>
          <a:solidFill>
            <a:srgbClr val="58A3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solidFill>
                  <a:schemeClr val="tx1"/>
                </a:solidFill>
                <a:cs typeface="Arial"/>
              </a:rPr>
              <a:t>Spioneri</a:t>
            </a:r>
          </a:p>
        </p:txBody>
      </p:sp>
      <p:sp>
        <p:nvSpPr>
          <p:cNvPr id="34" name="Pratbubbla: rektangel med rundade hörn 33">
            <a:extLst>
              <a:ext uri="{FF2B5EF4-FFF2-40B4-BE49-F238E27FC236}">
                <a16:creationId xmlns:a16="http://schemas.microsoft.com/office/drawing/2014/main" id="{22028B6A-E04B-A78E-E76F-D14BAF579275}"/>
              </a:ext>
            </a:extLst>
          </p:cNvPr>
          <p:cNvSpPr/>
          <p:nvPr/>
        </p:nvSpPr>
        <p:spPr>
          <a:xfrm>
            <a:off x="6456807" y="4497264"/>
            <a:ext cx="1117600" cy="348488"/>
          </a:xfrm>
          <a:prstGeom prst="wedgeRoundRectCallout">
            <a:avLst/>
          </a:prstGeom>
          <a:solidFill>
            <a:srgbClr val="58A3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a:solidFill>
                  <a:schemeClr val="tx1"/>
                </a:solidFill>
                <a:cs typeface="Arial"/>
              </a:rPr>
              <a:t>Attentat</a:t>
            </a:r>
          </a:p>
        </p:txBody>
      </p:sp>
      <p:sp>
        <p:nvSpPr>
          <p:cNvPr id="35" name="Pratbubbla: rektangel med rundade hörn 34">
            <a:extLst>
              <a:ext uri="{FF2B5EF4-FFF2-40B4-BE49-F238E27FC236}">
                <a16:creationId xmlns:a16="http://schemas.microsoft.com/office/drawing/2014/main" id="{63B15F78-F1B8-6E5D-A449-C123FD1F7794}"/>
              </a:ext>
            </a:extLst>
          </p:cNvPr>
          <p:cNvSpPr/>
          <p:nvPr/>
        </p:nvSpPr>
        <p:spPr>
          <a:xfrm>
            <a:off x="8087359" y="4849876"/>
            <a:ext cx="914400" cy="612648"/>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sv-SE" sz="2400">
              <a:solidFill>
                <a:schemeClr val="tx1"/>
              </a:solidFill>
              <a:cs typeface="Arial"/>
            </a:endParaRPr>
          </a:p>
        </p:txBody>
      </p:sp>
      <p:sp>
        <p:nvSpPr>
          <p:cNvPr id="39" name="Pratbubbla: rektangel med rundade hörn 38">
            <a:extLst>
              <a:ext uri="{FF2B5EF4-FFF2-40B4-BE49-F238E27FC236}">
                <a16:creationId xmlns:a16="http://schemas.microsoft.com/office/drawing/2014/main" id="{00993916-18E4-FC78-AF08-BDBE026BFC7C}"/>
              </a:ext>
            </a:extLst>
          </p:cNvPr>
          <p:cNvSpPr/>
          <p:nvPr/>
        </p:nvSpPr>
        <p:spPr>
          <a:xfrm>
            <a:off x="184588" y="3071876"/>
            <a:ext cx="11544492" cy="612648"/>
          </a:xfrm>
          <a:prstGeom prst="wedgeRoundRectCallou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sv-SE" sz="3600" b="1" i="1">
                <a:solidFill>
                  <a:schemeClr val="tx1"/>
                </a:solidFill>
                <a:cs typeface="Arial"/>
              </a:rPr>
              <a:t>Mänsklig rädsla, förtvivlan, ilska och aggressivitet</a:t>
            </a:r>
          </a:p>
        </p:txBody>
      </p:sp>
    </p:spTree>
    <p:extLst>
      <p:ext uri="{BB962C8B-B14F-4D97-AF65-F5344CB8AC3E}">
        <p14:creationId xmlns:p14="http://schemas.microsoft.com/office/powerpoint/2010/main" val="3501648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1EE8A-B10A-19A8-4136-DFEB02760250}"/>
            </a:ext>
          </a:extLst>
        </p:cNvPr>
        <p:cNvGrpSpPr/>
        <p:nvPr/>
      </p:nvGrpSpPr>
      <p:grpSpPr>
        <a:xfrm>
          <a:off x="0" y="0"/>
          <a:ext cx="0" cy="0"/>
          <a:chOff x="0" y="0"/>
          <a:chExt cx="0" cy="0"/>
        </a:xfrm>
      </p:grpSpPr>
      <p:sp>
        <p:nvSpPr>
          <p:cNvPr id="28" name="Rubrik 9">
            <a:extLst>
              <a:ext uri="{FF2B5EF4-FFF2-40B4-BE49-F238E27FC236}">
                <a16:creationId xmlns:a16="http://schemas.microsoft.com/office/drawing/2014/main" id="{540B7DC5-A1E7-BD42-0F93-382C6D17B07E}"/>
              </a:ext>
            </a:extLst>
          </p:cNvPr>
          <p:cNvSpPr>
            <a:spLocks noGrp="1"/>
          </p:cNvSpPr>
          <p:nvPr>
            <p:ph type="title"/>
          </p:nvPr>
        </p:nvSpPr>
        <p:spPr/>
        <p:txBody>
          <a:bodyPr/>
          <a:lstStyle/>
          <a:p>
            <a:r>
              <a:rPr lang="sv-SE">
                <a:cs typeface="Arial"/>
              </a:rPr>
              <a:t>Var kommer våldet från </a:t>
            </a:r>
            <a:endParaRPr lang="sv-SE"/>
          </a:p>
        </p:txBody>
      </p:sp>
      <p:sp>
        <p:nvSpPr>
          <p:cNvPr id="31" name="Platshållare för innehåll 30">
            <a:extLst>
              <a:ext uri="{FF2B5EF4-FFF2-40B4-BE49-F238E27FC236}">
                <a16:creationId xmlns:a16="http://schemas.microsoft.com/office/drawing/2014/main" id="{5873E7FB-E990-42B5-330E-EE0D2DDC52DA}"/>
              </a:ext>
            </a:extLst>
          </p:cNvPr>
          <p:cNvSpPr>
            <a:spLocks noGrp="1"/>
          </p:cNvSpPr>
          <p:nvPr>
            <p:ph sz="quarter" idx="13"/>
          </p:nvPr>
        </p:nvSpPr>
        <p:spPr>
          <a:xfrm>
            <a:off x="341119" y="1139120"/>
            <a:ext cx="11590400" cy="4863600"/>
          </a:xfrm>
        </p:spPr>
        <p:txBody>
          <a:bodyPr vert="horz" lIns="0" tIns="0" rIns="0" bIns="0" rtlCol="0" anchor="t">
            <a:normAutofit/>
          </a:bodyPr>
          <a:lstStyle/>
          <a:p>
            <a:pPr marL="0" indent="0">
              <a:buNone/>
            </a:pPr>
            <a:r>
              <a:rPr lang="sv-SE" b="1">
                <a:cs typeface="Arial"/>
              </a:rPr>
              <a:t>Kartlägg varifrån våldet kommer – spelar roll för vilka åtgärder som ska vidtas</a:t>
            </a:r>
          </a:p>
          <a:p>
            <a:r>
              <a:rPr lang="sv-SE">
                <a:cs typeface="Arial"/>
              </a:rPr>
              <a:t>Typ 1 - Okänd utifrån</a:t>
            </a:r>
          </a:p>
          <a:p>
            <a:r>
              <a:rPr lang="sv-SE">
                <a:cs typeface="Arial"/>
              </a:rPr>
              <a:t>Typ 2 - Från de som verksamheten finns till för eller närstående</a:t>
            </a:r>
          </a:p>
          <a:p>
            <a:r>
              <a:rPr lang="sv-SE">
                <a:cs typeface="Arial"/>
              </a:rPr>
              <a:t>Typ 3 - Någon med relation till organisationen</a:t>
            </a:r>
          </a:p>
          <a:p>
            <a:r>
              <a:rPr lang="sv-SE">
                <a:cs typeface="Arial"/>
              </a:rPr>
              <a:t>Typ 4 - Från organisationen</a:t>
            </a:r>
          </a:p>
          <a:p>
            <a:r>
              <a:rPr lang="sv-SE">
                <a:cs typeface="Arial"/>
              </a:rPr>
              <a:t>Typ 5 - Terrorism och hatbrott</a:t>
            </a:r>
          </a:p>
        </p:txBody>
      </p:sp>
      <p:sp>
        <p:nvSpPr>
          <p:cNvPr id="42" name="Pratbubbla: oval 41">
            <a:extLst>
              <a:ext uri="{FF2B5EF4-FFF2-40B4-BE49-F238E27FC236}">
                <a16:creationId xmlns:a16="http://schemas.microsoft.com/office/drawing/2014/main" id="{ADAE3B35-0555-B0D3-556C-7B878756CD15}"/>
              </a:ext>
            </a:extLst>
          </p:cNvPr>
          <p:cNvSpPr/>
          <p:nvPr/>
        </p:nvSpPr>
        <p:spPr>
          <a:xfrm rot="480000">
            <a:off x="7759935" y="3023296"/>
            <a:ext cx="3088640" cy="2461768"/>
          </a:xfrm>
          <a:prstGeom prst="wedgeEllipseCallout">
            <a:avLst/>
          </a:prstGeom>
          <a:solidFill>
            <a:srgbClr val="58A3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sv-SE" sz="2400" b="1">
                <a:solidFill>
                  <a:schemeClr val="tx1"/>
                </a:solidFill>
                <a:cs typeface="Arial"/>
              </a:rPr>
              <a:t>Medarbetare och verksamhet drabbas</a:t>
            </a:r>
          </a:p>
        </p:txBody>
      </p:sp>
    </p:spTree>
    <p:extLst>
      <p:ext uri="{BB962C8B-B14F-4D97-AF65-F5344CB8AC3E}">
        <p14:creationId xmlns:p14="http://schemas.microsoft.com/office/powerpoint/2010/main" val="3115600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7E636E-8E6F-DE09-B824-1D5B4FA85EB8}"/>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BBC1071-02E1-A91C-1EC8-25525312A7E9}"/>
              </a:ext>
            </a:extLst>
          </p:cNvPr>
          <p:cNvSpPr>
            <a:spLocks noGrp="1"/>
          </p:cNvSpPr>
          <p:nvPr>
            <p:ph type="title"/>
          </p:nvPr>
        </p:nvSpPr>
        <p:spPr/>
        <p:txBody>
          <a:bodyPr>
            <a:normAutofit fontScale="90000"/>
          </a:bodyPr>
          <a:lstStyle/>
          <a:p>
            <a:r>
              <a:rPr lang="sv-SE">
                <a:cs typeface="Arial"/>
              </a:rPr>
              <a:t>Orsaker till våld</a:t>
            </a:r>
            <a:endParaRPr lang="sv-SE" b="0">
              <a:cs typeface="Arial"/>
            </a:endParaRPr>
          </a:p>
          <a:p>
            <a:br>
              <a:rPr lang="sv-SE">
                <a:cs typeface="Arial"/>
              </a:rPr>
            </a:br>
            <a:endParaRPr lang="sv-SE">
              <a:cs typeface="Arial"/>
            </a:endParaRPr>
          </a:p>
        </p:txBody>
      </p:sp>
      <p:sp>
        <p:nvSpPr>
          <p:cNvPr id="3" name="Platshållare för innehåll 2">
            <a:extLst>
              <a:ext uri="{FF2B5EF4-FFF2-40B4-BE49-F238E27FC236}">
                <a16:creationId xmlns:a16="http://schemas.microsoft.com/office/drawing/2014/main" id="{D6EE4A76-6D4D-0A09-1A78-01BFEB73DA84}"/>
              </a:ext>
            </a:extLst>
          </p:cNvPr>
          <p:cNvSpPr>
            <a:spLocks noGrp="1"/>
          </p:cNvSpPr>
          <p:nvPr>
            <p:ph sz="quarter" idx="14"/>
          </p:nvPr>
        </p:nvSpPr>
        <p:spPr>
          <a:xfrm>
            <a:off x="297983" y="1240720"/>
            <a:ext cx="11178000" cy="4863600"/>
          </a:xfrm>
        </p:spPr>
        <p:txBody>
          <a:bodyPr vert="horz" lIns="0" tIns="0" rIns="0" bIns="0" rtlCol="0" anchor="t">
            <a:normAutofit/>
          </a:bodyPr>
          <a:lstStyle/>
          <a:p>
            <a:pPr marL="0" indent="0">
              <a:buNone/>
            </a:pPr>
            <a:r>
              <a:rPr lang="sv-SE" b="1">
                <a:cs typeface="Arial"/>
              </a:rPr>
              <a:t>Förstå orsaker till att våld uppstår – spelar roll för hur vi handskas med olika personer och miljö</a:t>
            </a:r>
            <a:endParaRPr lang="sv-SE">
              <a:cs typeface="Arial"/>
            </a:endParaRPr>
          </a:p>
        </p:txBody>
      </p:sp>
      <p:sp>
        <p:nvSpPr>
          <p:cNvPr id="4" name="textruta 3">
            <a:extLst>
              <a:ext uri="{FF2B5EF4-FFF2-40B4-BE49-F238E27FC236}">
                <a16:creationId xmlns:a16="http://schemas.microsoft.com/office/drawing/2014/main" id="{0206D2FE-B7CD-3D5B-1A01-B1B9D5E197F0}"/>
              </a:ext>
            </a:extLst>
          </p:cNvPr>
          <p:cNvSpPr txBox="1"/>
          <p:nvPr/>
        </p:nvSpPr>
        <p:spPr>
          <a:xfrm>
            <a:off x="4572000" y="2042160"/>
            <a:ext cx="329184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400" b="1">
                <a:cs typeface="Arial"/>
              </a:rPr>
              <a:t>Instrumentellt våld</a:t>
            </a:r>
          </a:p>
          <a:p>
            <a:pPr marL="342900" indent="-342900">
              <a:buFont typeface="Arial"/>
              <a:buChar char="•"/>
            </a:pPr>
            <a:r>
              <a:rPr lang="sv-SE" sz="2400">
                <a:cs typeface="Arial"/>
              </a:rPr>
              <a:t>För att uppnå något</a:t>
            </a:r>
          </a:p>
          <a:p>
            <a:pPr marL="342900" indent="-342900">
              <a:buFont typeface="Arial"/>
              <a:buChar char="•"/>
            </a:pPr>
            <a:r>
              <a:rPr lang="sv-SE" sz="2400">
                <a:cs typeface="Arial"/>
              </a:rPr>
              <a:t>Vill visa makt</a:t>
            </a:r>
          </a:p>
        </p:txBody>
      </p:sp>
      <p:sp>
        <p:nvSpPr>
          <p:cNvPr id="5" name="textruta 4">
            <a:extLst>
              <a:ext uri="{FF2B5EF4-FFF2-40B4-BE49-F238E27FC236}">
                <a16:creationId xmlns:a16="http://schemas.microsoft.com/office/drawing/2014/main" id="{6589733B-7EC8-E664-39E9-F32A1409E4F0}"/>
              </a:ext>
            </a:extLst>
          </p:cNvPr>
          <p:cNvSpPr txBox="1"/>
          <p:nvPr/>
        </p:nvSpPr>
        <p:spPr>
          <a:xfrm>
            <a:off x="213360" y="2042160"/>
            <a:ext cx="425704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400" b="1">
                <a:cs typeface="Arial"/>
              </a:rPr>
              <a:t>Reaktivt eller affektivt våld</a:t>
            </a:r>
          </a:p>
          <a:p>
            <a:pPr marL="342900" indent="-342900">
              <a:buFont typeface="Arial"/>
              <a:buChar char="•"/>
            </a:pPr>
            <a:r>
              <a:rPr lang="sv-SE" sz="2400">
                <a:cs typeface="Arial"/>
              </a:rPr>
              <a:t>Maktlöshet</a:t>
            </a:r>
          </a:p>
          <a:p>
            <a:pPr marL="342900" indent="-342900">
              <a:buFont typeface="Arial"/>
              <a:buChar char="•"/>
            </a:pPr>
            <a:r>
              <a:rPr lang="sv-SE" sz="2400">
                <a:cs typeface="Arial"/>
              </a:rPr>
              <a:t>Frustration</a:t>
            </a:r>
          </a:p>
          <a:p>
            <a:pPr marL="342900" indent="-342900">
              <a:buFont typeface="Arial"/>
              <a:buChar char="•"/>
            </a:pPr>
            <a:r>
              <a:rPr lang="sv-SE" sz="2400">
                <a:cs typeface="Arial"/>
              </a:rPr>
              <a:t>Rädsla</a:t>
            </a:r>
          </a:p>
          <a:p>
            <a:pPr marL="342900" indent="-342900">
              <a:buFont typeface="Arial"/>
              <a:buChar char="•"/>
            </a:pPr>
            <a:r>
              <a:rPr lang="sv-SE" sz="2400">
                <a:cs typeface="Arial"/>
              </a:rPr>
              <a:t>Sjukdom</a:t>
            </a:r>
          </a:p>
          <a:p>
            <a:pPr marL="342900" indent="-342900">
              <a:buFont typeface="Arial"/>
              <a:buChar char="•"/>
            </a:pPr>
            <a:r>
              <a:rPr lang="sv-SE" sz="2400">
                <a:cs typeface="Arial"/>
              </a:rPr>
              <a:t>Alkohol och droger</a:t>
            </a:r>
          </a:p>
        </p:txBody>
      </p:sp>
      <p:sp>
        <p:nvSpPr>
          <p:cNvPr id="8" name="textruta 7">
            <a:extLst>
              <a:ext uri="{FF2B5EF4-FFF2-40B4-BE49-F238E27FC236}">
                <a16:creationId xmlns:a16="http://schemas.microsoft.com/office/drawing/2014/main" id="{4DA132AA-6758-1F9B-9E05-6BDC93D0565A}"/>
              </a:ext>
            </a:extLst>
          </p:cNvPr>
          <p:cNvSpPr txBox="1"/>
          <p:nvPr/>
        </p:nvSpPr>
        <p:spPr>
          <a:xfrm>
            <a:off x="8188960" y="2042160"/>
            <a:ext cx="4257040"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400" b="1">
                <a:cs typeface="Arial"/>
              </a:rPr>
              <a:t>Faktorer i miljön</a:t>
            </a:r>
            <a:endParaRPr lang="sv-SE"/>
          </a:p>
          <a:p>
            <a:pPr marL="342900" indent="-342900">
              <a:buFont typeface="Arial"/>
              <a:buChar char="•"/>
            </a:pPr>
            <a:r>
              <a:rPr lang="sv-SE" sz="2400">
                <a:cs typeface="Arial"/>
              </a:rPr>
              <a:t>Byggnader och lokaler</a:t>
            </a:r>
          </a:p>
          <a:p>
            <a:pPr marL="342900" indent="-342900">
              <a:buFont typeface="Arial"/>
              <a:buChar char="•"/>
            </a:pPr>
            <a:r>
              <a:rPr lang="sv-SE" sz="2400">
                <a:cs typeface="Arial"/>
              </a:rPr>
              <a:t>Larm</a:t>
            </a:r>
          </a:p>
          <a:p>
            <a:pPr marL="342900" indent="-342900">
              <a:buFont typeface="Arial"/>
              <a:buChar char="•"/>
            </a:pPr>
            <a:r>
              <a:rPr lang="sv-SE" sz="2400">
                <a:cs typeface="Arial"/>
              </a:rPr>
              <a:t>Miljö (värme, ljudnivå </a:t>
            </a:r>
            <a:r>
              <a:rPr lang="sv-SE" sz="2400" err="1">
                <a:cs typeface="Arial"/>
              </a:rPr>
              <a:t>etc</a:t>
            </a:r>
            <a:r>
              <a:rPr lang="sv-SE" sz="2400">
                <a:cs typeface="Arial"/>
              </a:rPr>
              <a:t>)</a:t>
            </a:r>
          </a:p>
          <a:p>
            <a:pPr marL="342900" indent="-342900">
              <a:buFont typeface="Arial"/>
              <a:buChar char="•"/>
            </a:pPr>
            <a:r>
              <a:rPr lang="sv-SE" sz="2400">
                <a:cs typeface="Arial"/>
              </a:rPr>
              <a:t>Kompetens hos alla</a:t>
            </a:r>
          </a:p>
          <a:p>
            <a:pPr marL="342900" indent="-342900">
              <a:buFont typeface="Arial"/>
              <a:buChar char="•"/>
            </a:pPr>
            <a:r>
              <a:rPr lang="sv-SE" sz="2400">
                <a:cs typeface="Arial"/>
              </a:rPr>
              <a:t>Rutiner på plats</a:t>
            </a:r>
          </a:p>
          <a:p>
            <a:pPr marL="342900" indent="-342900">
              <a:buFont typeface="Arial"/>
              <a:buChar char="•"/>
            </a:pPr>
            <a:r>
              <a:rPr lang="sv-SE" sz="2400">
                <a:cs typeface="Arial"/>
              </a:rPr>
              <a:t>Rätt arbetsmetoder</a:t>
            </a:r>
          </a:p>
          <a:p>
            <a:pPr marL="342900" indent="-342900">
              <a:buFont typeface="Arial"/>
              <a:buChar char="•"/>
            </a:pPr>
            <a:r>
              <a:rPr lang="sv-SE" sz="2400">
                <a:cs typeface="Arial"/>
              </a:rPr>
              <a:t>Arbetsmiljö (arbetsbelastning, stress </a:t>
            </a:r>
            <a:r>
              <a:rPr lang="sv-SE" sz="2400" err="1">
                <a:cs typeface="Arial"/>
              </a:rPr>
              <a:t>etc</a:t>
            </a:r>
            <a:r>
              <a:rPr lang="sv-SE" sz="2400">
                <a:cs typeface="Arial"/>
              </a:rPr>
              <a:t>)</a:t>
            </a:r>
          </a:p>
          <a:p>
            <a:endParaRPr lang="sv-SE" sz="2400" b="1">
              <a:cs typeface="Arial"/>
            </a:endParaRPr>
          </a:p>
        </p:txBody>
      </p:sp>
    </p:spTree>
    <p:extLst>
      <p:ext uri="{BB962C8B-B14F-4D97-AF65-F5344CB8AC3E}">
        <p14:creationId xmlns:p14="http://schemas.microsoft.com/office/powerpoint/2010/main" val="697819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6ABD729-2D61-B129-4FB7-21DAD16A1C6F}"/>
              </a:ext>
            </a:extLst>
          </p:cNvPr>
          <p:cNvSpPr>
            <a:spLocks noGrp="1"/>
          </p:cNvSpPr>
          <p:nvPr>
            <p:ph type="title"/>
          </p:nvPr>
        </p:nvSpPr>
        <p:spPr/>
        <p:txBody>
          <a:bodyPr/>
          <a:lstStyle/>
          <a:p>
            <a:r>
              <a:rPr lang="sv-SE">
                <a:cs typeface="Arial"/>
              </a:rPr>
              <a:t>Skapa trygga miljöer</a:t>
            </a:r>
            <a:endParaRPr lang="sv-SE"/>
          </a:p>
        </p:txBody>
      </p:sp>
      <p:sp>
        <p:nvSpPr>
          <p:cNvPr id="4" name="Platshållare för innehåll 3">
            <a:extLst>
              <a:ext uri="{FF2B5EF4-FFF2-40B4-BE49-F238E27FC236}">
                <a16:creationId xmlns:a16="http://schemas.microsoft.com/office/drawing/2014/main" id="{6C7C7E7F-7093-35DE-7096-4894BB0BB281}"/>
              </a:ext>
            </a:extLst>
          </p:cNvPr>
          <p:cNvSpPr>
            <a:spLocks noGrp="1"/>
          </p:cNvSpPr>
          <p:nvPr>
            <p:ph sz="quarter" idx="13"/>
          </p:nvPr>
        </p:nvSpPr>
        <p:spPr/>
        <p:txBody>
          <a:bodyPr vert="horz" lIns="0" tIns="0" rIns="0" bIns="0" rtlCol="0" anchor="t">
            <a:normAutofit/>
          </a:bodyPr>
          <a:lstStyle/>
          <a:p>
            <a:pPr marL="0" indent="0">
              <a:buNone/>
            </a:pPr>
            <a:r>
              <a:rPr lang="sv-SE" b="1">
                <a:cs typeface="Arial"/>
              </a:rPr>
              <a:t>Faktorer som bidrar till trygghet</a:t>
            </a:r>
          </a:p>
          <a:p>
            <a:r>
              <a:rPr lang="sv-SE">
                <a:cs typeface="Arial"/>
              </a:rPr>
              <a:t>Tydlighet i roller och ansvar</a:t>
            </a:r>
          </a:p>
          <a:p>
            <a:r>
              <a:rPr lang="sv-SE">
                <a:cs typeface="Arial"/>
              </a:rPr>
              <a:t>Välkända och tydliga rutiner</a:t>
            </a:r>
          </a:p>
          <a:p>
            <a:r>
              <a:rPr lang="sv-SE">
                <a:cs typeface="Arial"/>
              </a:rPr>
              <a:t>Öva på olika situationer</a:t>
            </a:r>
          </a:p>
          <a:p>
            <a:r>
              <a:rPr lang="sv-SE">
                <a:cs typeface="Arial"/>
              </a:rPr>
              <a:t>Socialt stöd och närvarande ledarskap</a:t>
            </a:r>
          </a:p>
          <a:p>
            <a:r>
              <a:rPr lang="sv-SE">
                <a:cs typeface="Arial"/>
              </a:rPr>
              <a:t>Kunskap och kommunikation</a:t>
            </a:r>
          </a:p>
          <a:p>
            <a:r>
              <a:rPr lang="sv-SE">
                <a:cs typeface="Arial"/>
              </a:rPr>
              <a:t>Fysisk miljö</a:t>
            </a:r>
          </a:p>
        </p:txBody>
      </p:sp>
      <p:sp>
        <p:nvSpPr>
          <p:cNvPr id="5" name="Platshållare för innehåll 4">
            <a:extLst>
              <a:ext uri="{FF2B5EF4-FFF2-40B4-BE49-F238E27FC236}">
                <a16:creationId xmlns:a16="http://schemas.microsoft.com/office/drawing/2014/main" id="{189E89E6-88F3-6065-2F25-9007E4365E92}"/>
              </a:ext>
            </a:extLst>
          </p:cNvPr>
          <p:cNvSpPr>
            <a:spLocks noGrp="1"/>
          </p:cNvSpPr>
          <p:nvPr>
            <p:ph sz="quarter" idx="14"/>
          </p:nvPr>
        </p:nvSpPr>
        <p:spPr/>
        <p:txBody>
          <a:bodyPr vert="horz" lIns="0" tIns="0" rIns="0" bIns="0" rtlCol="0" anchor="t">
            <a:normAutofit/>
          </a:bodyPr>
          <a:lstStyle/>
          <a:p>
            <a:pPr marL="0" indent="0">
              <a:buNone/>
            </a:pPr>
            <a:r>
              <a:rPr lang="sv-SE" b="1">
                <a:cs typeface="Arial"/>
              </a:rPr>
              <a:t>Förebygg genom bemötande</a:t>
            </a:r>
          </a:p>
          <a:p>
            <a:r>
              <a:rPr lang="sv-SE">
                <a:cs typeface="Arial"/>
              </a:rPr>
              <a:t>Kommunicera lugnt och tydligt</a:t>
            </a:r>
          </a:p>
          <a:p>
            <a:r>
              <a:rPr lang="sv-SE">
                <a:cs typeface="Arial"/>
              </a:rPr>
              <a:t>Använd jag-budskap och visa intresse</a:t>
            </a:r>
          </a:p>
          <a:p>
            <a:r>
              <a:rPr lang="sv-SE">
                <a:cs typeface="Arial"/>
              </a:rPr>
              <a:t>Bekräfta och ha lösningsförslag</a:t>
            </a:r>
          </a:p>
          <a:p>
            <a:r>
              <a:rPr lang="sv-SE">
                <a:cs typeface="Arial"/>
              </a:rPr>
              <a:t>Sätt gränser och beskriv konsekvenserna</a:t>
            </a:r>
          </a:p>
          <a:p>
            <a:r>
              <a:rPr lang="sv-SE">
                <a:cs typeface="Arial"/>
              </a:rPr>
              <a:t>Avled och ge utrymme</a:t>
            </a:r>
          </a:p>
          <a:p>
            <a:r>
              <a:rPr lang="sv-SE">
                <a:cs typeface="Arial"/>
              </a:rPr>
              <a:t>Samarbeta med kollegor</a:t>
            </a:r>
            <a:br>
              <a:rPr lang="sv-SE">
                <a:cs typeface="Arial"/>
              </a:rPr>
            </a:br>
            <a:endParaRPr lang="sv-SE">
              <a:cs typeface="Arial"/>
            </a:endParaRPr>
          </a:p>
          <a:p>
            <a:pPr marL="0" indent="0">
              <a:buNone/>
            </a:pPr>
            <a:endParaRPr lang="sv-SE">
              <a:cs typeface="Arial"/>
            </a:endParaRPr>
          </a:p>
        </p:txBody>
      </p:sp>
    </p:spTree>
    <p:extLst>
      <p:ext uri="{BB962C8B-B14F-4D97-AF65-F5344CB8AC3E}">
        <p14:creationId xmlns:p14="http://schemas.microsoft.com/office/powerpoint/2010/main" val="337680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En bild som visar clipart, rita, illustration, tecknad serie&#10;&#10;Automatiskt genererad beskrivning">
            <a:extLst>
              <a:ext uri="{FF2B5EF4-FFF2-40B4-BE49-F238E27FC236}">
                <a16:creationId xmlns:a16="http://schemas.microsoft.com/office/drawing/2014/main" id="{C23C0FC8-8C94-6BC2-C037-496D8B5BAB49}"/>
              </a:ext>
            </a:extLst>
          </p:cNvPr>
          <p:cNvPicPr>
            <a:picLocks noChangeAspect="1"/>
          </p:cNvPicPr>
          <p:nvPr/>
        </p:nvPicPr>
        <p:blipFill>
          <a:blip r:embed="rId3"/>
          <a:stretch>
            <a:fillRect/>
          </a:stretch>
        </p:blipFill>
        <p:spPr>
          <a:xfrm>
            <a:off x="8695007" y="1403920"/>
            <a:ext cx="3500747" cy="4545042"/>
          </a:xfrm>
          <a:prstGeom prst="rect">
            <a:avLst/>
          </a:prstGeom>
        </p:spPr>
      </p:pic>
      <p:sp>
        <p:nvSpPr>
          <p:cNvPr id="2" name="Rubrik 1">
            <a:extLst>
              <a:ext uri="{FF2B5EF4-FFF2-40B4-BE49-F238E27FC236}">
                <a16:creationId xmlns:a16="http://schemas.microsoft.com/office/drawing/2014/main" id="{071F0D1E-21B2-F2AA-5596-09C98D4124D5}"/>
              </a:ext>
            </a:extLst>
          </p:cNvPr>
          <p:cNvSpPr>
            <a:spLocks noGrp="1"/>
          </p:cNvSpPr>
          <p:nvPr>
            <p:ph type="title"/>
          </p:nvPr>
        </p:nvSpPr>
        <p:spPr/>
        <p:txBody>
          <a:bodyPr>
            <a:normAutofit fontScale="90000"/>
          </a:bodyPr>
          <a:lstStyle/>
          <a:p>
            <a:r>
              <a:rPr lang="sv-SE">
                <a:cs typeface="Arial"/>
              </a:rPr>
              <a:t>Hur skapar vi en trygg miljö på vår arbetsplats?</a:t>
            </a:r>
          </a:p>
        </p:txBody>
      </p:sp>
      <p:sp>
        <p:nvSpPr>
          <p:cNvPr id="3" name="Platshållare för innehåll 2">
            <a:extLst>
              <a:ext uri="{FF2B5EF4-FFF2-40B4-BE49-F238E27FC236}">
                <a16:creationId xmlns:a16="http://schemas.microsoft.com/office/drawing/2014/main" id="{67606E47-2810-1967-9FD4-F7958F23CCC5}"/>
              </a:ext>
            </a:extLst>
          </p:cNvPr>
          <p:cNvSpPr>
            <a:spLocks noGrp="1"/>
          </p:cNvSpPr>
          <p:nvPr>
            <p:ph sz="quarter" idx="13"/>
          </p:nvPr>
        </p:nvSpPr>
        <p:spPr>
          <a:xfrm>
            <a:off x="449917" y="1400317"/>
            <a:ext cx="8352938" cy="4849223"/>
          </a:xfrm>
        </p:spPr>
        <p:txBody>
          <a:bodyPr vert="horz" lIns="0" tIns="0" rIns="0" bIns="0" rtlCol="0" anchor="t">
            <a:normAutofit/>
          </a:bodyPr>
          <a:lstStyle/>
          <a:p>
            <a:pPr marL="0" indent="0">
              <a:buNone/>
            </a:pPr>
            <a:r>
              <a:rPr lang="sv-SE" b="1">
                <a:cs typeface="Arial"/>
              </a:rPr>
              <a:t>Undersök och analysera</a:t>
            </a:r>
          </a:p>
          <a:p>
            <a:pPr marL="457200" indent="-457200">
              <a:buAutoNum type="arabicPeriod"/>
            </a:pPr>
            <a:r>
              <a:rPr lang="sv-SE">
                <a:cs typeface="Arial"/>
                <a:hlinkClick r:id="rId4"/>
              </a:rPr>
              <a:t>Sunt arbetsliv om trygghet på jobbet</a:t>
            </a:r>
            <a:endParaRPr lang="sv-SE">
              <a:cs typeface="Arial"/>
            </a:endParaRPr>
          </a:p>
          <a:p>
            <a:pPr marL="457200" indent="-457200">
              <a:buAutoNum type="arabicPeriod"/>
            </a:pPr>
            <a:r>
              <a:rPr lang="sv-SE">
                <a:cs typeface="Arial"/>
              </a:rPr>
              <a:t>Vad tänker du? </a:t>
            </a:r>
          </a:p>
          <a:p>
            <a:pPr marL="673100" lvl="1" indent="-457200">
              <a:buFont typeface="Courier New" panose="020B0604020202020204" pitchFamily="34" charset="0"/>
              <a:buChar char="o"/>
            </a:pPr>
            <a:r>
              <a:rPr lang="sv-SE">
                <a:cs typeface="Arial"/>
              </a:rPr>
              <a:t>Vad gör dig trygg på jobbet trots att du vet att situationer med våld och hot om våld kan uppstå?</a:t>
            </a:r>
          </a:p>
          <a:p>
            <a:pPr marL="457200" indent="-457200">
              <a:buAutoNum type="arabicPeriod"/>
            </a:pPr>
            <a:r>
              <a:rPr lang="sv-SE">
                <a:cs typeface="Arial"/>
              </a:rPr>
              <a:t>Vad tänker vi tillsammans?</a:t>
            </a:r>
          </a:p>
          <a:p>
            <a:pPr marL="673100" lvl="1" indent="-457200">
              <a:buFont typeface="Courier New" panose="020B0604020202020204" pitchFamily="34" charset="0"/>
              <a:buChar char="o"/>
            </a:pPr>
            <a:r>
              <a:rPr lang="sv-SE">
                <a:cs typeface="Arial"/>
              </a:rPr>
              <a:t>Vad kan vi göra för att skapa trygghet trots att vi vet att situationer med våld och hot om våld kan uppstå?</a:t>
            </a:r>
          </a:p>
          <a:p>
            <a:pPr marL="457200" indent="-457200">
              <a:buAutoNum type="arabicPeriod"/>
            </a:pPr>
            <a:r>
              <a:rPr lang="sv-SE">
                <a:cs typeface="Arial"/>
              </a:rPr>
              <a:t>Sammanfatta och bestäm nästa steg</a:t>
            </a:r>
          </a:p>
          <a:p>
            <a:pPr marL="215900" lvl="1" indent="0">
              <a:buFont typeface="Corbel" panose="020B0503020204020204" pitchFamily="34" charset="0"/>
              <a:buNone/>
            </a:pPr>
            <a:endParaRPr lang="sv-SE">
              <a:cs typeface="Arial"/>
            </a:endParaRPr>
          </a:p>
          <a:p>
            <a:pPr marL="0" indent="0">
              <a:buNone/>
            </a:pPr>
            <a:endParaRPr lang="sv-SE">
              <a:cs typeface="Arial"/>
            </a:endParaRPr>
          </a:p>
        </p:txBody>
      </p:sp>
    </p:spTree>
    <p:extLst>
      <p:ext uri="{BB962C8B-B14F-4D97-AF65-F5344CB8AC3E}">
        <p14:creationId xmlns:p14="http://schemas.microsoft.com/office/powerpoint/2010/main" val="795963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6E9D5FC-9FE3-8EE1-8419-4DF5E63BE9B4}"/>
              </a:ext>
            </a:extLst>
          </p:cNvPr>
          <p:cNvSpPr>
            <a:spLocks noGrp="1"/>
          </p:cNvSpPr>
          <p:nvPr>
            <p:ph type="title"/>
          </p:nvPr>
        </p:nvSpPr>
        <p:spPr>
          <a:xfrm>
            <a:off x="269823" y="360001"/>
            <a:ext cx="11653200" cy="720000"/>
          </a:xfrm>
        </p:spPr>
        <p:txBody>
          <a:bodyPr anchor="t">
            <a:normAutofit/>
          </a:bodyPr>
          <a:lstStyle/>
          <a:p>
            <a:pPr>
              <a:lnSpc>
                <a:spcPct val="90000"/>
              </a:lnSpc>
            </a:pPr>
            <a:r>
              <a:rPr lang="sv-SE" sz="4000" dirty="0"/>
              <a:t>Om du blivit utsatt för hot eller våld</a:t>
            </a:r>
          </a:p>
        </p:txBody>
      </p:sp>
      <p:sp>
        <p:nvSpPr>
          <p:cNvPr id="14" name="Content Placeholder 2">
            <a:extLst>
              <a:ext uri="{FF2B5EF4-FFF2-40B4-BE49-F238E27FC236}">
                <a16:creationId xmlns:a16="http://schemas.microsoft.com/office/drawing/2014/main" id="{518330B6-C03D-8F36-47C0-B7C2C8EA8F9A}"/>
              </a:ext>
            </a:extLst>
          </p:cNvPr>
          <p:cNvSpPr>
            <a:spLocks noGrp="1"/>
          </p:cNvSpPr>
          <p:nvPr>
            <p:ph sz="quarter" idx="13"/>
          </p:nvPr>
        </p:nvSpPr>
        <p:spPr>
          <a:xfrm>
            <a:off x="269998" y="1220400"/>
            <a:ext cx="11003248" cy="4863600"/>
          </a:xfrm>
        </p:spPr>
        <p:txBody>
          <a:bodyPr vert="horz" lIns="0" tIns="0" rIns="0" bIns="0" rtlCol="0" anchor="t">
            <a:normAutofit/>
          </a:bodyPr>
          <a:lstStyle/>
          <a:p>
            <a:pPr marL="485775" lvl="1" indent="-179705">
              <a:buFont typeface="Arial" panose="020B0604020202020204" pitchFamily="34" charset="0"/>
              <a:buChar char="•"/>
            </a:pPr>
            <a:r>
              <a:rPr lang="en-US" err="1"/>
              <a:t>Rapportera</a:t>
            </a:r>
            <a:r>
              <a:rPr lang="en-US"/>
              <a:t> </a:t>
            </a:r>
            <a:r>
              <a:rPr lang="en-US" err="1"/>
              <a:t>händelsen</a:t>
            </a:r>
            <a:r>
              <a:rPr lang="en-US"/>
              <a:t> </a:t>
            </a:r>
            <a:r>
              <a:rPr lang="en-US" err="1"/>
              <a:t>i</a:t>
            </a:r>
            <a:r>
              <a:rPr lang="en-US"/>
              <a:t> KIA</a:t>
            </a:r>
            <a:endParaRPr lang="sv-SE"/>
          </a:p>
          <a:p>
            <a:pPr marL="683895" lvl="2" indent="-179705">
              <a:buFont typeface="Courier New" panose="020B0503020204020204" pitchFamily="34" charset="0"/>
              <a:buChar char="o"/>
            </a:pPr>
            <a:r>
              <a:rPr lang="en-US"/>
              <a:t>Via </a:t>
            </a:r>
            <a:r>
              <a:rPr lang="en-US" err="1"/>
              <a:t>länk</a:t>
            </a:r>
            <a:r>
              <a:rPr lang="en-US"/>
              <a:t> </a:t>
            </a:r>
            <a:r>
              <a:rPr lang="en-US" err="1"/>
              <a:t>på</a:t>
            </a:r>
            <a:r>
              <a:rPr lang="en-US"/>
              <a:t> HINT </a:t>
            </a:r>
            <a:r>
              <a:rPr lang="en-US" err="1"/>
              <a:t>eller</a:t>
            </a:r>
            <a:r>
              <a:rPr lang="en-US"/>
              <a:t> </a:t>
            </a:r>
            <a:r>
              <a:rPr lang="en-US" err="1"/>
              <a:t>i</a:t>
            </a:r>
            <a:r>
              <a:rPr lang="en-US"/>
              <a:t> din </a:t>
            </a:r>
            <a:r>
              <a:rPr lang="en-US" err="1"/>
              <a:t>mobil</a:t>
            </a:r>
            <a:endParaRPr lang="sv-SE" err="1"/>
          </a:p>
          <a:p>
            <a:pPr marL="683895" lvl="2" indent="-179705">
              <a:buFont typeface="Courier New" panose="020B0503020204020204" pitchFamily="34" charset="0"/>
              <a:buChar char="o"/>
            </a:pPr>
            <a:r>
              <a:rPr lang="sv-SE"/>
              <a:t>Länk på HINT under </a:t>
            </a:r>
            <a:br>
              <a:rPr lang="sv-SE"/>
            </a:br>
            <a:r>
              <a:rPr lang="sv-SE"/>
              <a:t>Min anställning/Arbetsmiljö/Rapportera risk, tillbud, olycka och förbättringsförslag i KIA</a:t>
            </a:r>
            <a:endParaRPr lang="sv-SE">
              <a:cs typeface="Arial"/>
            </a:endParaRPr>
          </a:p>
          <a:p>
            <a:pPr marL="485775" lvl="1" indent="-179705">
              <a:buFont typeface="Arial" panose="020B0604020202020204" pitchFamily="34" charset="0"/>
              <a:buChar char="•"/>
            </a:pPr>
            <a:endParaRPr lang="sv-SE" sz="2000"/>
          </a:p>
          <a:p>
            <a:pPr marL="485775" lvl="1" indent="-179705">
              <a:buFont typeface="Arial" panose="020B0604020202020204" pitchFamily="34" charset="0"/>
              <a:buChar char="•"/>
            </a:pPr>
            <a:r>
              <a:rPr lang="sv-SE"/>
              <a:t>Hur du rapporterar</a:t>
            </a:r>
            <a:endParaRPr lang="sv-SE">
              <a:cs typeface="Arial"/>
            </a:endParaRPr>
          </a:p>
          <a:p>
            <a:pPr marL="683895" lvl="2">
              <a:buFont typeface="Courier New" panose="02070309020205020404" pitchFamily="49" charset="0"/>
              <a:buChar char="o"/>
            </a:pPr>
            <a:r>
              <a:rPr lang="sv-SE"/>
              <a:t>Våld anmäls som olycksfall</a:t>
            </a:r>
            <a:endParaRPr lang="sv-SE">
              <a:cs typeface="Arial"/>
            </a:endParaRPr>
          </a:p>
          <a:p>
            <a:pPr marL="683895" lvl="2">
              <a:buFont typeface="Courier New" panose="02070309020205020404" pitchFamily="49" charset="0"/>
              <a:buChar char="o"/>
            </a:pPr>
            <a:r>
              <a:rPr lang="sv-SE"/>
              <a:t>Hot anmäls som tillbud</a:t>
            </a:r>
            <a:endParaRPr lang="sv-SE">
              <a:cs typeface="Arial"/>
            </a:endParaRPr>
          </a:p>
          <a:p>
            <a:pPr marL="683895" lvl="2">
              <a:buFont typeface="Courier New" panose="02070309020205020404" pitchFamily="49" charset="0"/>
              <a:buChar char="o"/>
            </a:pPr>
            <a:r>
              <a:rPr lang="sv-SE"/>
              <a:t>Skadeorsak i båda fallen är hot och våld (se rullista)</a:t>
            </a:r>
            <a:br>
              <a:rPr lang="sv-SE"/>
            </a:br>
            <a:endParaRPr lang="en-US">
              <a:cs typeface="Arial"/>
            </a:endParaRPr>
          </a:p>
          <a:p>
            <a:pPr marL="485775" lvl="1" indent="-179705">
              <a:buFont typeface="Arial" panose="020B0604020202020204" pitchFamily="34" charset="0"/>
              <a:buChar char="•"/>
            </a:pPr>
            <a:r>
              <a:rPr lang="en-US" err="1"/>
              <a:t>Anmälan</a:t>
            </a:r>
            <a:r>
              <a:rPr lang="en-US"/>
              <a:t> </a:t>
            </a:r>
            <a:r>
              <a:rPr lang="en-US" err="1"/>
              <a:t>Arbetsmiljöverket</a:t>
            </a:r>
            <a:br>
              <a:rPr lang="en-US"/>
            </a:br>
            <a:endParaRPr lang="en-US">
              <a:cs typeface="Arial"/>
            </a:endParaRPr>
          </a:p>
          <a:p>
            <a:pPr marL="485775" lvl="1" indent="-179705">
              <a:buFont typeface="Arial" panose="020B0604020202020204" pitchFamily="34" charset="0"/>
              <a:buChar char="•"/>
            </a:pPr>
            <a:r>
              <a:rPr lang="en-US" err="1"/>
              <a:t>Eventuellt</a:t>
            </a:r>
            <a:r>
              <a:rPr lang="en-US"/>
              <a:t> </a:t>
            </a:r>
            <a:r>
              <a:rPr lang="en-US" err="1"/>
              <a:t>polisanmälan</a:t>
            </a:r>
            <a:endParaRPr lang="en-US" err="1">
              <a:cs typeface="Arial"/>
            </a:endParaRPr>
          </a:p>
          <a:p>
            <a:pPr marL="306070" lvl="1" indent="0">
              <a:buNone/>
            </a:pPr>
            <a:endParaRPr lang="en-US">
              <a:cs typeface="Arial"/>
            </a:endParaRPr>
          </a:p>
          <a:p>
            <a:pPr marL="485775" lvl="1" indent="-179705"/>
            <a:endParaRPr lang="en-US">
              <a:cs typeface="Arial"/>
            </a:endParaRPr>
          </a:p>
          <a:p>
            <a:pPr marL="485775" lvl="1" indent="-179705"/>
            <a:endParaRPr lang="en-US">
              <a:cs typeface="Arial"/>
            </a:endParaRPr>
          </a:p>
          <a:p>
            <a:endParaRPr lang="en-US"/>
          </a:p>
          <a:p>
            <a:endParaRPr lang="en-US"/>
          </a:p>
        </p:txBody>
      </p:sp>
      <p:pic>
        <p:nvPicPr>
          <p:cNvPr id="5" name="Bildobjekt 4">
            <a:extLst>
              <a:ext uri="{FF2B5EF4-FFF2-40B4-BE49-F238E27FC236}">
                <a16:creationId xmlns:a16="http://schemas.microsoft.com/office/drawing/2014/main" id="{03A0FBC4-A2F9-8715-F9D1-B87CEDCE7546}"/>
              </a:ext>
            </a:extLst>
          </p:cNvPr>
          <p:cNvPicPr>
            <a:picLocks noChangeAspect="1"/>
          </p:cNvPicPr>
          <p:nvPr/>
        </p:nvPicPr>
        <p:blipFill>
          <a:blip r:embed="rId3"/>
          <a:stretch>
            <a:fillRect/>
          </a:stretch>
        </p:blipFill>
        <p:spPr>
          <a:xfrm>
            <a:off x="7314315" y="2883143"/>
            <a:ext cx="3317399" cy="2970673"/>
          </a:xfrm>
          <a:prstGeom prst="rect">
            <a:avLst/>
          </a:prstGeom>
        </p:spPr>
      </p:pic>
    </p:spTree>
    <p:extLst>
      <p:ext uri="{BB962C8B-B14F-4D97-AF65-F5344CB8AC3E}">
        <p14:creationId xmlns:p14="http://schemas.microsoft.com/office/powerpoint/2010/main" val="205004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240DF2-7497-CC62-6B08-A62A8786D4E7}"/>
              </a:ext>
            </a:extLst>
          </p:cNvPr>
          <p:cNvSpPr>
            <a:spLocks noGrp="1"/>
          </p:cNvSpPr>
          <p:nvPr>
            <p:ph type="title"/>
          </p:nvPr>
        </p:nvSpPr>
        <p:spPr>
          <a:xfrm>
            <a:off x="269823" y="109216"/>
            <a:ext cx="11653200" cy="720000"/>
          </a:xfrm>
        </p:spPr>
        <p:txBody>
          <a:bodyPr/>
          <a:lstStyle/>
          <a:p>
            <a:r>
              <a:rPr lang="sv-SE">
                <a:cs typeface="Arial"/>
              </a:rPr>
              <a:t>Om du blivit utsatt för hot och våld</a:t>
            </a:r>
            <a:endParaRPr lang="sv-SE"/>
          </a:p>
        </p:txBody>
      </p:sp>
      <p:sp>
        <p:nvSpPr>
          <p:cNvPr id="4" name="Platshållare för innehåll 3">
            <a:extLst>
              <a:ext uri="{FF2B5EF4-FFF2-40B4-BE49-F238E27FC236}">
                <a16:creationId xmlns:a16="http://schemas.microsoft.com/office/drawing/2014/main" id="{56DD6959-11AA-0479-978F-F70D1A336027}"/>
              </a:ext>
            </a:extLst>
          </p:cNvPr>
          <p:cNvSpPr>
            <a:spLocks noGrp="1"/>
          </p:cNvSpPr>
          <p:nvPr>
            <p:ph sz="quarter" idx="14"/>
          </p:nvPr>
        </p:nvSpPr>
        <p:spPr>
          <a:xfrm>
            <a:off x="270462" y="992729"/>
            <a:ext cx="11652561" cy="5249422"/>
          </a:xfrm>
        </p:spPr>
        <p:txBody>
          <a:bodyPr vert="horz" lIns="0" tIns="0" rIns="0" bIns="0" rtlCol="0" anchor="t">
            <a:normAutofit/>
          </a:bodyPr>
          <a:lstStyle/>
          <a:p>
            <a:pPr marL="0" indent="0">
              <a:buNone/>
            </a:pPr>
            <a:r>
              <a:rPr lang="sv-SE" sz="2800" b="1" dirty="0">
                <a:cs typeface="Arial"/>
              </a:rPr>
              <a:t>Stödåtgärder som chef kan stödja dig som medarbetare med</a:t>
            </a:r>
          </a:p>
          <a:p>
            <a:r>
              <a:rPr lang="sv-SE" sz="2000" dirty="0">
                <a:cs typeface="Arial"/>
                <a:hlinkClick r:id="rId3"/>
              </a:rPr>
              <a:t>Företagshälsovården för stödsamtal</a:t>
            </a:r>
            <a:r>
              <a:rPr lang="sv-SE" sz="2000" dirty="0">
                <a:cs typeface="Arial"/>
              </a:rPr>
              <a:t> </a:t>
            </a:r>
            <a:r>
              <a:rPr lang="sv-SE" sz="1600" dirty="0">
                <a:cs typeface="Arial"/>
              </a:rPr>
              <a:t>(chef beställer)</a:t>
            </a:r>
          </a:p>
          <a:p>
            <a:r>
              <a:rPr lang="sv-SE" sz="2000" dirty="0">
                <a:cs typeface="Arial"/>
                <a:hlinkClick r:id="rId4"/>
              </a:rPr>
              <a:t>Krisstöd via företagshälsovården</a:t>
            </a:r>
            <a:r>
              <a:rPr lang="sv-SE" dirty="0">
                <a:cs typeface="Arial"/>
              </a:rPr>
              <a:t> - </a:t>
            </a:r>
            <a:r>
              <a:rPr lang="sv-SE" sz="1600" dirty="0">
                <a:cs typeface="Arial"/>
              </a:rPr>
              <a:t>dygnet runt 0771-55 00 77 (chef beställer) </a:t>
            </a:r>
            <a:endParaRPr lang="sv-SE" dirty="0">
              <a:cs typeface="Arial"/>
            </a:endParaRPr>
          </a:p>
          <a:p>
            <a:r>
              <a:rPr lang="sv-SE" sz="2000" dirty="0">
                <a:cs typeface="Arial"/>
              </a:rPr>
              <a:t>Akut väktarstöd</a:t>
            </a:r>
            <a:r>
              <a:rPr lang="sv-SE" dirty="0">
                <a:cs typeface="Arial"/>
              </a:rPr>
              <a:t> - </a:t>
            </a:r>
            <a:r>
              <a:rPr lang="sv-SE" sz="1600" err="1">
                <a:cs typeface="Arial"/>
              </a:rPr>
              <a:t>Avarn</a:t>
            </a:r>
            <a:r>
              <a:rPr lang="sv-SE" sz="1600" dirty="0">
                <a:cs typeface="Arial"/>
              </a:rPr>
              <a:t> arbetsledning 010-222 35 19, ska även läggas en beställning i </a:t>
            </a:r>
            <a:r>
              <a:rPr lang="sv-SE" sz="1600" err="1">
                <a:cs typeface="Arial"/>
              </a:rPr>
              <a:t>Proceedo</a:t>
            </a:r>
            <a:r>
              <a:rPr lang="sv-SE" sz="1600" dirty="0">
                <a:cs typeface="Arial"/>
              </a:rPr>
              <a:t>. </a:t>
            </a:r>
            <a:r>
              <a:rPr lang="sv-SE" sz="1600" err="1">
                <a:cs typeface="Arial"/>
              </a:rPr>
              <a:t>Proceedo</a:t>
            </a:r>
            <a:r>
              <a:rPr lang="sv-SE" sz="1600" dirty="0">
                <a:cs typeface="Arial"/>
              </a:rPr>
              <a:t> - inköp - säkerhet, bevakning och larm – bevakning och personlarm (chef beställer).</a:t>
            </a:r>
            <a:endParaRPr lang="sv-SE" dirty="0">
              <a:cs typeface="Arial"/>
            </a:endParaRPr>
          </a:p>
          <a:p>
            <a:r>
              <a:rPr lang="sv-SE" sz="2000" dirty="0">
                <a:cs typeface="Arial"/>
              </a:rPr>
              <a:t>Personlarm</a:t>
            </a:r>
            <a:r>
              <a:rPr lang="sv-SE" dirty="0">
                <a:cs typeface="Arial"/>
              </a:rPr>
              <a:t> - </a:t>
            </a:r>
            <a:r>
              <a:rPr lang="sv-SE" sz="1600" dirty="0">
                <a:solidFill>
                  <a:srgbClr val="1B1B1D"/>
                </a:solidFill>
                <a:ea typeface="+mn-lt"/>
                <a:cs typeface="+mn-lt"/>
              </a:rPr>
              <a:t>Vid akut behov av personlarm kontaktas 010-210 90 00, </a:t>
            </a:r>
            <a:r>
              <a:rPr lang="sv-SE" sz="1600" u="sng" dirty="0">
                <a:solidFill>
                  <a:srgbClr val="0361A0"/>
                </a:solidFill>
                <a:ea typeface="+mn-lt"/>
                <a:cs typeface="+mn-lt"/>
                <a:hlinkClick r:id="rId5"/>
              </a:rPr>
              <a:t>personlarm@avarnsecurity.com</a:t>
            </a:r>
            <a:r>
              <a:rPr lang="sv-SE" sz="1600" dirty="0">
                <a:solidFill>
                  <a:srgbClr val="1B1B1D"/>
                </a:solidFill>
                <a:ea typeface="+mn-lt"/>
                <a:cs typeface="+mn-lt"/>
              </a:rPr>
              <a:t> under ordinarie arbetstid (måndag – fredag 08.00 – 17.00) samt 010-210 95 00. </a:t>
            </a:r>
            <a:r>
              <a:rPr lang="sv-SE" sz="1500" dirty="0">
                <a:solidFill>
                  <a:srgbClr val="1B1B1D"/>
                </a:solidFill>
                <a:ea typeface="+mn-lt"/>
                <a:cs typeface="+mn-lt"/>
              </a:rPr>
              <a:t>Under obekväm arbetstid: </a:t>
            </a:r>
            <a:r>
              <a:rPr lang="sv-SE" sz="1500" u="sng" dirty="0">
                <a:solidFill>
                  <a:srgbClr val="0361A0"/>
                </a:solidFill>
                <a:ea typeface="+mn-lt"/>
                <a:cs typeface="+mn-lt"/>
                <a:hlinkClick r:id="rId6"/>
              </a:rPr>
              <a:t>Arbetsledning.ost@avarnsecurity.com</a:t>
            </a:r>
            <a:r>
              <a:rPr lang="sv-SE" sz="1500" u="sng" dirty="0">
                <a:solidFill>
                  <a:srgbClr val="0361A0"/>
                </a:solidFill>
                <a:ea typeface="+mn-lt"/>
                <a:cs typeface="+mn-lt"/>
              </a:rPr>
              <a:t> </a:t>
            </a:r>
            <a:r>
              <a:rPr lang="sv-SE" sz="1600" dirty="0">
                <a:solidFill>
                  <a:srgbClr val="1B1B1D"/>
                </a:solidFill>
                <a:ea typeface="+mn-lt"/>
                <a:cs typeface="+mn-lt"/>
              </a:rPr>
              <a:t>Beställning ska alltid göras i efterhand eller så fort som möjligt via </a:t>
            </a:r>
            <a:r>
              <a:rPr lang="sv-SE" sz="1600" err="1">
                <a:solidFill>
                  <a:srgbClr val="1B1B1D"/>
                </a:solidFill>
                <a:ea typeface="+mn-lt"/>
                <a:cs typeface="+mn-lt"/>
              </a:rPr>
              <a:t>Proceedo</a:t>
            </a:r>
            <a:r>
              <a:rPr lang="sv-SE" sz="1600" dirty="0">
                <a:solidFill>
                  <a:srgbClr val="1B1B1D"/>
                </a:solidFill>
                <a:ea typeface="+mn-lt"/>
                <a:cs typeface="+mn-lt"/>
              </a:rPr>
              <a:t>. </a:t>
            </a:r>
            <a:r>
              <a:rPr lang="sv-SE" sz="1600" err="1">
                <a:solidFill>
                  <a:srgbClr val="000000"/>
                </a:solidFill>
                <a:ea typeface="+mn-lt"/>
                <a:cs typeface="+mn-lt"/>
              </a:rPr>
              <a:t>Proceedo</a:t>
            </a:r>
            <a:r>
              <a:rPr lang="sv-SE" sz="1600" dirty="0">
                <a:solidFill>
                  <a:srgbClr val="000000"/>
                </a:solidFill>
                <a:ea typeface="+mn-lt"/>
                <a:cs typeface="+mn-lt"/>
              </a:rPr>
              <a:t> - inköp - säkerhet, bevakning och larm – bevakning och personlarm (chef beställer).</a:t>
            </a:r>
            <a:endParaRPr lang="sv-SE" sz="1600" dirty="0">
              <a:solidFill>
                <a:srgbClr val="808080"/>
              </a:solidFill>
              <a:ea typeface="+mn-lt"/>
              <a:cs typeface="+mn-lt"/>
            </a:endParaRPr>
          </a:p>
          <a:p>
            <a:r>
              <a:rPr lang="sv-SE" sz="2000" dirty="0">
                <a:cs typeface="Arial"/>
              </a:rPr>
              <a:t>Personskydd</a:t>
            </a:r>
            <a:r>
              <a:rPr lang="sv-SE" dirty="0">
                <a:cs typeface="Arial"/>
              </a:rPr>
              <a:t> – </a:t>
            </a:r>
            <a:r>
              <a:rPr lang="sv-SE" sz="1600" dirty="0">
                <a:cs typeface="Arial"/>
              </a:rPr>
              <a:t>Vid allvarliga hot, trakasserier och förföljelser kan detta avropas via </a:t>
            </a:r>
            <a:r>
              <a:rPr lang="sv-SE" sz="1600" err="1">
                <a:cs typeface="Arial"/>
              </a:rPr>
              <a:t>Avarns</a:t>
            </a:r>
            <a:r>
              <a:rPr lang="sv-SE" sz="1600" dirty="0">
                <a:cs typeface="Arial"/>
              </a:rPr>
              <a:t> arbetsledning, alternativt ta stöd av enheten trygghet och säkerhet. </a:t>
            </a:r>
            <a:r>
              <a:rPr lang="sv-SE" sz="1600" err="1">
                <a:cs typeface="Arial"/>
              </a:rPr>
              <a:t>Avarn</a:t>
            </a:r>
            <a:r>
              <a:rPr lang="sv-SE" sz="1600" dirty="0">
                <a:cs typeface="Arial"/>
              </a:rPr>
              <a:t> arbetsledning 010-222 35 19 (chef beställer).</a:t>
            </a:r>
            <a:endParaRPr lang="sv-SE" sz="1600" dirty="0">
              <a:solidFill>
                <a:srgbClr val="000000"/>
              </a:solidFill>
              <a:cs typeface="Arial"/>
            </a:endParaRPr>
          </a:p>
          <a:p>
            <a:pPr marL="0" indent="0">
              <a:buNone/>
            </a:pPr>
            <a:endParaRPr lang="sv-SE">
              <a:cs typeface="Arial"/>
            </a:endParaRPr>
          </a:p>
          <a:p>
            <a:endParaRPr lang="sv-SE">
              <a:cs typeface="Arial"/>
            </a:endParaRPr>
          </a:p>
        </p:txBody>
      </p:sp>
    </p:spTree>
    <p:extLst>
      <p:ext uri="{BB962C8B-B14F-4D97-AF65-F5344CB8AC3E}">
        <p14:creationId xmlns:p14="http://schemas.microsoft.com/office/powerpoint/2010/main" val="34184674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G_LANGUAGETEXTBOX" val="Sv"/>
</p:tagLst>
</file>

<file path=ppt/theme/theme1.xml><?xml version="1.0" encoding="utf-8"?>
<a:theme xmlns:a="http://schemas.openxmlformats.org/drawingml/2006/main" name="Haninge kommun">
  <a:themeElements>
    <a:clrScheme name="Haninge kommun - 1">
      <a:dk1>
        <a:sysClr val="windowText" lastClr="000000"/>
      </a:dk1>
      <a:lt1>
        <a:sysClr val="window" lastClr="FFFFFF"/>
      </a:lt1>
      <a:dk2>
        <a:srgbClr val="0000FF"/>
      </a:dk2>
      <a:lt2>
        <a:srgbClr val="FFFFFF"/>
      </a:lt2>
      <a:accent1>
        <a:srgbClr val="0081C5"/>
      </a:accent1>
      <a:accent2>
        <a:srgbClr val="E28F27"/>
      </a:accent2>
      <a:accent3>
        <a:srgbClr val="DC4228"/>
      </a:accent3>
      <a:accent4>
        <a:srgbClr val="8FB63F"/>
      </a:accent4>
      <a:accent5>
        <a:srgbClr val="582C83"/>
      </a:accent5>
      <a:accent6>
        <a:srgbClr val="A77550"/>
      </a:accent6>
      <a:hlink>
        <a:srgbClr val="0000FF"/>
      </a:hlink>
      <a:folHlink>
        <a:srgbClr val="800080"/>
      </a:folHlink>
    </a:clrScheme>
    <a:fontScheme name="IV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sz="240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2400" smtClean="0"/>
        </a:defPPr>
      </a:lstStyle>
    </a:txDef>
  </a:objectDefaults>
  <a:extraClrSchemeLst/>
  <a:extLst>
    <a:ext uri="{05A4C25C-085E-4340-85A3-A5531E510DB2}">
      <thm15:themeFamily xmlns:thm15="http://schemas.microsoft.com/office/thememl/2012/main" name="Haninge kommun ny.potx" id="{5A37C318-071D-441B-9F0B-3DB97AD77FF9}" vid="{E70370BB-CC2A-4843-888E-17344F3D1D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4556118-d4e6-4587-8314-5741eb19a122" xsi:nil="true"/>
    <lcf76f155ced4ddcb4097134ff3c332f xmlns="663b865d-c61d-4996-83ae-71236768b188">
      <Terms xmlns="http://schemas.microsoft.com/office/infopath/2007/PartnerControls"/>
    </lcf76f155ced4ddcb4097134ff3c332f>
    <SharedWithUsers xmlns="74556118-d4e6-4587-8314-5741eb19a122">
      <UserInfo>
        <DisplayName>Josefin Rudberg</DisplayName>
        <AccountId>99</AccountId>
        <AccountType/>
      </UserInfo>
      <UserInfo>
        <DisplayName>Susanne Sandhage</DisplayName>
        <AccountId>100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7FB4A3B3CF904EBE07F7DA51817AC2" ma:contentTypeVersion="15" ma:contentTypeDescription="Create a new document." ma:contentTypeScope="" ma:versionID="36b9f364623d244cf15e076349f3a4bd">
  <xsd:schema xmlns:xsd="http://www.w3.org/2001/XMLSchema" xmlns:xs="http://www.w3.org/2001/XMLSchema" xmlns:p="http://schemas.microsoft.com/office/2006/metadata/properties" xmlns:ns2="663b865d-c61d-4996-83ae-71236768b188" xmlns:ns3="74556118-d4e6-4587-8314-5741eb19a122" targetNamespace="http://schemas.microsoft.com/office/2006/metadata/properties" ma:root="true" ma:fieldsID="c4a6683cd3288fe9e0af77216edce168" ns2:_="" ns3:_="">
    <xsd:import namespace="663b865d-c61d-4996-83ae-71236768b188"/>
    <xsd:import namespace="74556118-d4e6-4587-8314-5741eb19a1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3b865d-c61d-4996-83ae-71236768b1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73699fe2-e6a0-45d7-97a9-6ad31d95908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556118-d4e6-4587-8314-5741eb19a12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e225eadf-da28-4d9a-b876-11127bcf65cd}" ma:internalName="TaxCatchAll" ma:showField="CatchAllData" ma:web="74556118-d4e6-4587-8314-5741eb19a1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3F24D5-F727-4B24-B30D-9D343B37FF31}">
  <ds:schemaRefs>
    <ds:schemaRef ds:uri="663b865d-c61d-4996-83ae-71236768b188"/>
    <ds:schemaRef ds:uri="74556118-d4e6-4587-8314-5741eb19a12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0BE2ECA-862A-4140-93DC-9D32ED70C5A2}">
  <ds:schemaRefs>
    <ds:schemaRef ds:uri="663b865d-c61d-4996-83ae-71236768b188"/>
    <ds:schemaRef ds:uri="74556118-d4e6-4587-8314-5741eb19a12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ED09381-5071-481B-BA51-A89D564495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3268</Words>
  <Application>Microsoft Office PowerPoint</Application>
  <PresentationFormat>Bredbild</PresentationFormat>
  <Paragraphs>256</Paragraphs>
  <Slides>11</Slides>
  <Notes>10</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11</vt:i4>
      </vt:variant>
    </vt:vector>
  </HeadingPairs>
  <TitlesOfParts>
    <vt:vector size="19" baseType="lpstr">
      <vt:lpstr>Arial</vt:lpstr>
      <vt:lpstr>Calibri</vt:lpstr>
      <vt:lpstr>Corbel</vt:lpstr>
      <vt:lpstr>Courier New</vt:lpstr>
      <vt:lpstr>FranklinGothicFS</vt:lpstr>
      <vt:lpstr>proxima_nova_rg</vt:lpstr>
      <vt:lpstr>Wingdings,Sans-Serif</vt:lpstr>
      <vt:lpstr>Haninge kommun</vt:lpstr>
      <vt:lpstr>Trygg på jobbet</vt:lpstr>
      <vt:lpstr>Våld och hot om våld - ett komplext område</vt:lpstr>
      <vt:lpstr>Vad menar vi med våld och hot om våld</vt:lpstr>
      <vt:lpstr>Var kommer våldet från </vt:lpstr>
      <vt:lpstr>Orsaker till våld  </vt:lpstr>
      <vt:lpstr>Skapa trygga miljöer</vt:lpstr>
      <vt:lpstr>Hur skapar vi en trygg miljö på vår arbetsplats?</vt:lpstr>
      <vt:lpstr>Om du blivit utsatt för hot eller våld</vt:lpstr>
      <vt:lpstr>Om du blivit utsatt för hot och våld</vt:lpstr>
      <vt:lpstr>Tips om mer material.....</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Maud Sundin</dc:creator>
  <cp:lastModifiedBy>Maud Sundin</cp:lastModifiedBy>
  <cp:revision>25</cp:revision>
  <dcterms:created xsi:type="dcterms:W3CDTF">2024-02-05T14:30:36Z</dcterms:created>
  <dcterms:modified xsi:type="dcterms:W3CDTF">2024-02-22T08:01:04Z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0x010100A17FB4A3B3CF904EBE07F7DA51817AC2</vt:lpwstr>
  </property>
  <property fmtid="{D5CDD505-2E9C-101B-9397-08002B2CF9AE}" pid="3" name="MediaServiceImageTags">
    <vt:lpwstr/>
  </property>
</Properties>
</file>