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7" r:id="rId2"/>
    <p:sldId id="442" r:id="rId3"/>
    <p:sldId id="260" r:id="rId4"/>
    <p:sldId id="443" r:id="rId5"/>
    <p:sldId id="424" r:id="rId6"/>
    <p:sldId id="419" r:id="rId7"/>
    <p:sldId id="438"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1" autoAdjust="0"/>
    <p:restoredTop sz="62280" autoAdjust="0"/>
  </p:normalViewPr>
  <p:slideViewPr>
    <p:cSldViewPr snapToGrid="0" showGuides="1">
      <p:cViewPr varScale="1">
        <p:scale>
          <a:sx n="71" d="100"/>
          <a:sy n="71" d="100"/>
        </p:scale>
        <p:origin x="876" y="60"/>
      </p:cViewPr>
      <p:guideLst>
        <p:guide orient="horz" pos="2160"/>
        <p:guide pos="3840"/>
      </p:guideLst>
    </p:cSldViewPr>
  </p:slid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2023-04-26</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2023-04-26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000" dirty="0"/>
              <a:t>Syftet</a:t>
            </a:r>
            <a:r>
              <a:rPr lang="sv-SE" dirty="0"/>
              <a:t> är</a:t>
            </a:r>
            <a:r>
              <a:rPr lang="sv-SE" baseline="0" dirty="0"/>
              <a:t> att informera medarbetare eller arbetsgrupp om vad riskobservation, arbetsskador, tillbud och olyckor är och hur dessa ska anmälas.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a:t>Presentationen kan med fördel göras tillsammans med ditt lokala skyddsombud.</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dirty="0"/>
          </a:p>
        </p:txBody>
      </p:sp>
    </p:spTree>
    <p:extLst>
      <p:ext uri="{BB962C8B-B14F-4D97-AF65-F5344CB8AC3E}">
        <p14:creationId xmlns:p14="http://schemas.microsoft.com/office/powerpoint/2010/main" val="268335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a:effectLst/>
                <a:latin typeface="Calibri" panose="020F0502020204030204" pitchFamily="34" charset="0"/>
                <a:ea typeface="Calibri" panose="020F0502020204030204" pitchFamily="34" charset="0"/>
                <a:cs typeface="Times New Roman" panose="02020603050405020304" pitchFamily="18" charset="0"/>
              </a:rPr>
              <a:t>Arbetsgivaren är skyldig att utreda orsaker till olyckor, sjukdomar och allvarliga tillbud i arbetet. En sammanställning kan vara ett bra underlag i det förebyggande arbetsmiljöarbetet på arbetsplatsen. (se arbetsmiljölagen och Arbetsmiljöverkets föreskrifter om systematiskt arbetsmiljöarbete, AFS 2001:1)</a:t>
            </a:r>
          </a:p>
          <a:p>
            <a:endParaRPr lang="sv-SE" sz="1000" dirty="0"/>
          </a:p>
          <a:p>
            <a:r>
              <a:rPr lang="sv-SE" sz="1000" dirty="0"/>
              <a:t>Presentera och analysera statistik över anmälda riskobservationer, arbetsskador, olyckor och tillbud för er enhet.</a:t>
            </a:r>
          </a:p>
          <a:p>
            <a:br>
              <a:rPr lang="sv-SE" sz="1000" dirty="0"/>
            </a:br>
            <a:r>
              <a:rPr lang="sv-SE" sz="1000" dirty="0"/>
              <a:t>Kan ni dra några slutsatser av statistiken? Ser ni några mönster? </a:t>
            </a:r>
          </a:p>
          <a:p>
            <a:endParaRPr lang="sv-SE" sz="1000" dirty="0"/>
          </a:p>
          <a:p>
            <a:r>
              <a:rPr lang="sv-SE" sz="1000" dirty="0"/>
              <a:t>Statistiken hämtas</a:t>
            </a:r>
            <a:r>
              <a:rPr lang="sv-SE" sz="1000" baseline="0" dirty="0"/>
              <a:t> från KIA. Vid eventuella frågor om KIA kontakta KIA@haninge.se.</a:t>
            </a:r>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2</a:t>
            </a:fld>
            <a:endParaRPr lang="sv-SE"/>
          </a:p>
        </p:txBody>
      </p:sp>
    </p:spTree>
    <p:extLst>
      <p:ext uri="{BB962C8B-B14F-4D97-AF65-F5344CB8AC3E}">
        <p14:creationId xmlns:p14="http://schemas.microsoft.com/office/powerpoint/2010/main" val="387993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sv-SE" sz="1800" dirty="0"/>
              <a:t>Arbetsmiljölagen säger ingen ska behöva drabbas av ohälsa eller bli skadad på grund av arbetet. </a:t>
            </a:r>
            <a:r>
              <a:rPr lang="sv-SE" sz="1800" dirty="0">
                <a:effectLst/>
                <a:latin typeface="Calibri" panose="020F0502020204030204" pitchFamily="34" charset="0"/>
                <a:ea typeface="Calibri" panose="020F0502020204030204" pitchFamily="34" charset="0"/>
                <a:cs typeface="Times New Roman" panose="02020603050405020304" pitchFamily="18" charset="0"/>
              </a:rPr>
              <a:t>Alla arbetsgivare ska bedriva ett systematiskt arbetsmiljöarbete med syftet att förebygga ohälsa och olycksfall i arbetet. </a:t>
            </a:r>
            <a:br>
              <a:rPr lang="sv-SE" sz="1800" dirty="0"/>
            </a:br>
            <a:br>
              <a:rPr lang="sv-SE" sz="1800" dirty="0"/>
            </a:br>
            <a:r>
              <a:rPr lang="sv-SE" sz="1800" dirty="0"/>
              <a:t>Att anmäla olycksfall är viktigt. En olycka ska utredas varför den inträffade och vad vi som arbetsgivare kan göra för att säkerställa att det inte händer igen.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sv-SE" sz="1800" dirty="0"/>
          </a:p>
          <a:p>
            <a:pPr marL="0" marR="0" lvl="0" indent="0" algn="l" defTabSz="914400" rtl="0" eaLnBrk="1" fontAlgn="auto" latinLnBrk="0" hangingPunct="1">
              <a:lnSpc>
                <a:spcPct val="115000"/>
              </a:lnSpc>
              <a:spcBef>
                <a:spcPts val="0"/>
              </a:spcBef>
              <a:spcAft>
                <a:spcPts val="1000"/>
              </a:spcAft>
              <a:buClrTx/>
              <a:buSzTx/>
              <a:buFontTx/>
              <a:buNone/>
              <a:tabLst/>
              <a:defRPr/>
            </a:pPr>
            <a:r>
              <a:rPr lang="sv-SE" sz="1800" dirty="0"/>
              <a:t>Även tillbud, en nästan-händelse, där det inträffade något, men där ingen blev skadad, är viktiga att rapportera. Statistiken visar att det på varje olycka går 10 tillbud, det vill säga, tillbud är en slags förvarning om en olycka som kan komma att inträffa. Därför är det viktigt att vi även rapporterar dessa.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sv-SE" sz="1800" dirty="0"/>
          </a:p>
          <a:p>
            <a:pPr marL="0" marR="0" lvl="0" indent="0" algn="l" defTabSz="914400" rtl="0" eaLnBrk="1" fontAlgn="auto" latinLnBrk="0" hangingPunct="1">
              <a:lnSpc>
                <a:spcPct val="115000"/>
              </a:lnSpc>
              <a:spcBef>
                <a:spcPts val="0"/>
              </a:spcBef>
              <a:spcAft>
                <a:spcPts val="1000"/>
              </a:spcAft>
              <a:buClrTx/>
              <a:buSzTx/>
              <a:buFontTx/>
              <a:buNone/>
              <a:tabLst/>
              <a:defRPr/>
            </a:pPr>
            <a:r>
              <a:rPr lang="sv-SE" sz="1800" dirty="0"/>
              <a:t>Dessutom kan den som råkar ut för en olycka kan i vissa fall ha rätt till ersättning vilket också är en orsak till att det är viktigt att rapportera händelser.</a:t>
            </a:r>
          </a:p>
          <a:p>
            <a:pPr>
              <a:lnSpc>
                <a:spcPct val="115000"/>
              </a:lnSpc>
              <a:spcAft>
                <a:spcPts val="10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3</a:t>
            </a:fld>
            <a:endParaRPr lang="sv-SE"/>
          </a:p>
        </p:txBody>
      </p:sp>
    </p:spTree>
    <p:extLst>
      <p:ext uri="{BB962C8B-B14F-4D97-AF65-F5344CB8AC3E}">
        <p14:creationId xmlns:p14="http://schemas.microsoft.com/office/powerpoint/2010/main" val="108249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effectLst/>
                <a:latin typeface="Times" panose="02020603050405020304" pitchFamily="18" charset="0"/>
                <a:ea typeface="Calibri" panose="020F0502020204030204" pitchFamily="34" charset="0"/>
                <a:cs typeface="Times" panose="02020603050405020304" pitchFamily="18" charset="0"/>
              </a:rPr>
              <a:t>OBS! Animerad bild, 9 klick</a:t>
            </a:r>
            <a:br>
              <a:rPr lang="sv-SE" sz="1800" dirty="0">
                <a:effectLst/>
                <a:latin typeface="Times" panose="02020603050405020304" pitchFamily="18" charset="0"/>
                <a:ea typeface="Calibri" panose="020F0502020204030204" pitchFamily="34" charset="0"/>
                <a:cs typeface="Times" panose="02020603050405020304" pitchFamily="18" charset="0"/>
              </a:rPr>
            </a:br>
            <a:r>
              <a:rPr lang="sv-SE" sz="1800" dirty="0">
                <a:effectLst/>
                <a:latin typeface="Times" panose="02020603050405020304" pitchFamily="18" charset="0"/>
                <a:ea typeface="Calibri" panose="020F0502020204030204" pitchFamily="34" charset="0"/>
                <a:cs typeface="Times" panose="02020603050405020304" pitchFamily="18" charset="0"/>
              </a:rPr>
              <a:t>Sedan en tid tillbaka har vi fler händelsetyper som kan rapporteras i KIA. Dessa är:</a:t>
            </a:r>
          </a:p>
          <a:p>
            <a:endParaRPr lang="sv-SE" sz="1800" dirty="0">
              <a:effectLst/>
              <a:latin typeface="Times" panose="02020603050405020304" pitchFamily="18" charset="0"/>
              <a:ea typeface="Calibri" panose="020F0502020204030204" pitchFamily="34" charset="0"/>
              <a:cs typeface="Times"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800" b="1" dirty="0">
                <a:effectLst/>
                <a:latin typeface="Times" panose="02020603050405020304" pitchFamily="18" charset="0"/>
                <a:ea typeface="Calibri" panose="020F0502020204030204" pitchFamily="34" charset="0"/>
                <a:cs typeface="Times" panose="02020603050405020304" pitchFamily="18" charset="0"/>
              </a:rPr>
              <a:t>Riskobservation</a:t>
            </a:r>
            <a:r>
              <a:rPr lang="sv-SE" sz="1800" dirty="0">
                <a:effectLst/>
                <a:latin typeface="Times" panose="02020603050405020304" pitchFamily="18" charset="0"/>
                <a:ea typeface="Calibri" panose="020F0502020204030204" pitchFamily="34" charset="0"/>
                <a:cs typeface="Times" panose="02020603050405020304" pitchFamily="18" charset="0"/>
              </a:rPr>
              <a:t> (Aha!) – är ett led i det förebyggande arbetet. Om vi rapporterar risker vi ser kan vi ta bort dem innan något händer. Till exempel en sladd som är fäst dåligt där många rör sig och som skulle kunna leda till att någon snubblar på den eller att det hänger istappar från taket på en byggnad där många rör sig. Denna händelsetyp använder du alltså för att rapportera utan att det har hänt något dessförinnan. En viktig del av arbetsmiljöarbetet är att säkerställa att inget händer som </a:t>
            </a:r>
            <a:r>
              <a:rPr lang="sv-SE" sz="1800" dirty="0" err="1">
                <a:effectLst/>
                <a:latin typeface="Times" panose="02020603050405020304" pitchFamily="18" charset="0"/>
                <a:ea typeface="Calibri" panose="020F0502020204030204" pitchFamily="34" charset="0"/>
                <a:cs typeface="Times" panose="02020603050405020304" pitchFamily="18" charset="0"/>
              </a:rPr>
              <a:t>ohanterat</a:t>
            </a:r>
            <a:r>
              <a:rPr lang="sv-SE" sz="1800" dirty="0">
                <a:effectLst/>
                <a:latin typeface="Times" panose="02020603050405020304" pitchFamily="18" charset="0"/>
                <a:ea typeface="Calibri" panose="020F0502020204030204" pitchFamily="34" charset="0"/>
                <a:cs typeface="Times" panose="02020603050405020304" pitchFamily="18" charset="0"/>
              </a:rPr>
              <a:t> skulle kunna leda till ohälsa eller olycksfall. </a:t>
            </a:r>
            <a:br>
              <a:rPr lang="sv-SE" sz="1800" dirty="0">
                <a:effectLst/>
                <a:latin typeface="Times" panose="02020603050405020304" pitchFamily="18" charset="0"/>
                <a:ea typeface="Calibri" panose="020F0502020204030204" pitchFamily="34" charset="0"/>
                <a:cs typeface="Times" panose="02020603050405020304" pitchFamily="18" charset="0"/>
              </a:rPr>
            </a:br>
            <a:br>
              <a:rPr lang="sv-SE" sz="1800" dirty="0">
                <a:effectLst/>
                <a:latin typeface="Times" panose="02020603050405020304" pitchFamily="18" charset="0"/>
                <a:ea typeface="Calibri" panose="020F0502020204030204" pitchFamily="34" charset="0"/>
                <a:cs typeface="Times" panose="02020603050405020304" pitchFamily="18" charset="0"/>
              </a:rPr>
            </a:br>
            <a:r>
              <a:rPr lang="sv-SE" sz="1800" dirty="0">
                <a:effectLst/>
                <a:latin typeface="Times" panose="02020603050405020304" pitchFamily="18" charset="0"/>
                <a:ea typeface="Calibri" panose="020F0502020204030204" pitchFamily="34" charset="0"/>
                <a:cs typeface="Times" panose="02020603050405020304" pitchFamily="18" charset="0"/>
              </a:rPr>
              <a:t>En riskobservation kan även vara att informera om att det finns begynnande konflikter i en arbetsgrupp som </a:t>
            </a:r>
            <a:r>
              <a:rPr lang="sv-SE" sz="1800" dirty="0" err="1">
                <a:effectLst/>
                <a:latin typeface="Times" panose="02020603050405020304" pitchFamily="18" charset="0"/>
                <a:ea typeface="Calibri" panose="020F0502020204030204" pitchFamily="34" charset="0"/>
                <a:cs typeface="Times" panose="02020603050405020304" pitchFamily="18" charset="0"/>
              </a:rPr>
              <a:t>ohanterad</a:t>
            </a:r>
            <a:r>
              <a:rPr lang="sv-SE" sz="1800" dirty="0">
                <a:effectLst/>
                <a:latin typeface="Times" panose="02020603050405020304" pitchFamily="18" charset="0"/>
                <a:ea typeface="Calibri" panose="020F0502020204030204" pitchFamily="34" charset="0"/>
                <a:cs typeface="Times" panose="02020603050405020304" pitchFamily="18" charset="0"/>
              </a:rPr>
              <a:t> riskerar att leda till ohälsa för en eller flera i arbetsgruppen.</a:t>
            </a:r>
          </a:p>
          <a:p>
            <a:pPr marL="285750" indent="-285750">
              <a:buFontTx/>
              <a:buChar char="-"/>
            </a:pPr>
            <a:endParaRPr lang="sv-SE" sz="1800" dirty="0">
              <a:effectLst/>
              <a:latin typeface="Times" panose="02020603050405020304" pitchFamily="18" charset="0"/>
              <a:ea typeface="Calibri" panose="020F0502020204030204" pitchFamily="34" charset="0"/>
              <a:cs typeface="Times" panose="02020603050405020304" pitchFamily="18" charset="0"/>
            </a:endParaRPr>
          </a:p>
          <a:p>
            <a:pPr marL="285750" indent="-285750">
              <a:buFontTx/>
              <a:buChar char="-"/>
            </a:pPr>
            <a:r>
              <a:rPr lang="sv-SE" sz="1800" b="1" dirty="0">
                <a:effectLst/>
                <a:latin typeface="Times" panose="02020603050405020304" pitchFamily="18" charset="0"/>
                <a:ea typeface="Calibri" panose="020F0502020204030204" pitchFamily="34" charset="0"/>
                <a:cs typeface="Times" panose="02020603050405020304" pitchFamily="18" charset="0"/>
              </a:rPr>
              <a:t>Tillbud</a:t>
            </a:r>
            <a:r>
              <a:rPr lang="sv-SE" sz="1800" dirty="0">
                <a:effectLst/>
                <a:latin typeface="Times" panose="02020603050405020304" pitchFamily="18" charset="0"/>
                <a:ea typeface="Calibri" panose="020F0502020204030204" pitchFamily="34" charset="0"/>
                <a:cs typeface="Times" panose="02020603050405020304" pitchFamily="18" charset="0"/>
              </a:rPr>
              <a:t> (Oj!) – denna händelsetyp använder du när något har hänt, men ingen har skadats, så som till exempel att någon faktiskt fastnade med foten under sladden och snubblade till men föll inte, en istapp föll ner men träffade ingen, det vill säga, det inträffade ledde inte till någon skada. </a:t>
            </a:r>
            <a:r>
              <a:rPr lang="sv-SE" sz="1800" b="0" i="0" dirty="0">
                <a:solidFill>
                  <a:srgbClr val="3B3B3B"/>
                </a:solidFill>
                <a:effectLst/>
                <a:latin typeface="Noto Sans" panose="020B0502040504020204" pitchFamily="34" charset="0"/>
              </a:rPr>
              <a:t> </a:t>
            </a:r>
            <a:br>
              <a:rPr lang="sv-SE" sz="1800" dirty="0">
                <a:effectLst/>
                <a:latin typeface="Times" panose="02020603050405020304" pitchFamily="18" charset="0"/>
                <a:ea typeface="Calibri" panose="020F0502020204030204" pitchFamily="34" charset="0"/>
                <a:cs typeface="Times" panose="02020603050405020304" pitchFamily="18" charset="0"/>
              </a:rPr>
            </a:br>
            <a:endParaRPr lang="sv-SE" sz="1800" dirty="0">
              <a:effectLst/>
              <a:latin typeface="Times" panose="02020603050405020304" pitchFamily="18" charset="0"/>
              <a:ea typeface="Calibri" panose="020F0502020204030204" pitchFamily="34" charset="0"/>
              <a:cs typeface="Times" panose="02020603050405020304" pitchFamily="18" charset="0"/>
            </a:endParaRPr>
          </a:p>
          <a:p>
            <a:pPr marL="285750" indent="-285750">
              <a:buFontTx/>
              <a:buChar char="-"/>
            </a:pPr>
            <a:r>
              <a:rPr lang="sv-SE" sz="1800" b="1" dirty="0">
                <a:effectLst/>
                <a:latin typeface="Times" panose="02020603050405020304" pitchFamily="18" charset="0"/>
                <a:ea typeface="Calibri" panose="020F0502020204030204" pitchFamily="34" charset="0"/>
                <a:cs typeface="Times" panose="02020603050405020304" pitchFamily="18" charset="0"/>
              </a:rPr>
              <a:t>Olycka </a:t>
            </a:r>
            <a:r>
              <a:rPr lang="sv-SE" sz="1800" b="0" dirty="0">
                <a:effectLst/>
                <a:latin typeface="Times" panose="02020603050405020304" pitchFamily="18" charset="0"/>
                <a:ea typeface="Calibri" panose="020F0502020204030204" pitchFamily="34" charset="0"/>
                <a:cs typeface="Times" panose="02020603050405020304" pitchFamily="18" charset="0"/>
              </a:rPr>
              <a:t>(Aj!) – som också betecknas som arbetsskada är </a:t>
            </a:r>
            <a:r>
              <a:rPr lang="sv-SE" sz="1800" dirty="0">
                <a:effectLst/>
                <a:latin typeface="Times" panose="02020603050405020304" pitchFamily="18" charset="0"/>
                <a:ea typeface="Calibri" panose="020F0502020204030204" pitchFamily="34" charset="0"/>
                <a:cs typeface="Times" panose="02020603050405020304" pitchFamily="18" charset="0"/>
              </a:rPr>
              <a:t>någonting vid sidan om det vanliga. Det är ofta en kortvarig händelse som sker plötsligt och oförutsett. Att halka eller falla, skära sig på en kniv eller klämma sig i en maskin är exempel på olycksfall som kan förekomma i arbetsmiljön. Det kan också vara fallolycka vilket är den absolut vanligaste olycksorsaken. </a:t>
            </a:r>
          </a:p>
          <a:p>
            <a:pPr marL="742950" lvl="1" indent="-285750">
              <a:buFontTx/>
              <a:buChar char="-"/>
            </a:pPr>
            <a:r>
              <a:rPr lang="sv-SE" sz="1800" b="0" dirty="0">
                <a:effectLst/>
                <a:latin typeface="Times" panose="02020603050405020304" pitchFamily="18" charset="0"/>
                <a:ea typeface="Calibri" panose="020F0502020204030204" pitchFamily="34" charset="0"/>
                <a:cs typeface="Times" panose="02020603050405020304" pitchFamily="18" charset="0"/>
              </a:rPr>
              <a:t>Observera att </a:t>
            </a:r>
            <a:r>
              <a:rPr lang="sv-SE" sz="1800" b="1" dirty="0">
                <a:effectLst/>
                <a:latin typeface="Times" panose="02020603050405020304" pitchFamily="18" charset="0"/>
                <a:ea typeface="Calibri" panose="020F0502020204030204" pitchFamily="34" charset="0"/>
                <a:cs typeface="Times" panose="02020603050405020304" pitchFamily="18" charset="0"/>
              </a:rPr>
              <a:t>hot och våld </a:t>
            </a:r>
            <a:r>
              <a:rPr lang="sv-SE" sz="1800" b="0" dirty="0">
                <a:effectLst/>
                <a:latin typeface="Times" panose="02020603050405020304" pitchFamily="18" charset="0"/>
                <a:ea typeface="Calibri" panose="020F0502020204030204" pitchFamily="34" charset="0"/>
                <a:cs typeface="Times" panose="02020603050405020304" pitchFamily="18" charset="0"/>
              </a:rPr>
              <a:t>ska anmälas som olyckshändelse. Du anger under rubrik </a:t>
            </a:r>
            <a:r>
              <a:rPr lang="sv-SE" sz="1800" b="0" u="sng" dirty="0">
                <a:effectLst/>
                <a:latin typeface="Times" panose="02020603050405020304" pitchFamily="18" charset="0"/>
                <a:ea typeface="Calibri" panose="020F0502020204030204" pitchFamily="34" charset="0"/>
                <a:cs typeface="Times" panose="02020603050405020304" pitchFamily="18" charset="0"/>
              </a:rPr>
              <a:t>Skadeorsak</a:t>
            </a:r>
            <a:r>
              <a:rPr lang="sv-SE" sz="1800" b="0" dirty="0">
                <a:effectLst/>
                <a:latin typeface="Times" panose="02020603050405020304" pitchFamily="18" charset="0"/>
                <a:ea typeface="Calibri" panose="020F0502020204030204" pitchFamily="34" charset="0"/>
                <a:cs typeface="Times" panose="02020603050405020304" pitchFamily="18" charset="0"/>
              </a:rPr>
              <a:t> i systemet att det handlar specifikt om hot och våld. </a:t>
            </a:r>
          </a:p>
          <a:p>
            <a:pPr marL="742950" lvl="1" indent="-285750">
              <a:buFontTx/>
              <a:buChar char="-"/>
            </a:pPr>
            <a:r>
              <a:rPr lang="sv-SE" sz="1800" spc="20" dirty="0">
                <a:effectLst/>
                <a:latin typeface="Open Sans" panose="020B0606030504020204" pitchFamily="34" charset="0"/>
                <a:ea typeface="Times New Roman" panose="02020603050405020304" pitchFamily="18" charset="0"/>
              </a:rPr>
              <a:t>Även </a:t>
            </a:r>
            <a:r>
              <a:rPr lang="sv-SE" sz="1800" b="1" spc="20" dirty="0">
                <a:effectLst/>
                <a:latin typeface="Open Sans" panose="020B0606030504020204" pitchFamily="34" charset="0"/>
                <a:ea typeface="Times New Roman" panose="02020603050405020304" pitchFamily="18" charset="0"/>
              </a:rPr>
              <a:t>smitta</a:t>
            </a:r>
            <a:r>
              <a:rPr lang="sv-SE" sz="1800" spc="20" dirty="0">
                <a:effectLst/>
                <a:latin typeface="Open Sans" panose="020B0606030504020204" pitchFamily="34" charset="0"/>
                <a:ea typeface="Times New Roman" panose="02020603050405020304" pitchFamily="18" charset="0"/>
              </a:rPr>
              <a:t> ska rapporteras som olycksfall i KIA (och till Arbetsmiljöverket). Trakasserier ska också anmälas som olycksfall, medan däremot kränkande särbehandling, mobbning, sexuella trakasserier och diskriminering rapporteras via separat händelsetyp. </a:t>
            </a:r>
            <a:br>
              <a:rPr lang="sv-SE" sz="1800" dirty="0">
                <a:effectLst/>
                <a:latin typeface="Times" panose="02020603050405020304" pitchFamily="18" charset="0"/>
                <a:ea typeface="Calibri" panose="020F0502020204030204" pitchFamily="34" charset="0"/>
                <a:cs typeface="Times" panose="02020603050405020304" pitchFamily="18" charset="0"/>
              </a:rPr>
            </a:br>
            <a:endParaRPr lang="sv-SE" sz="1800" dirty="0">
              <a:effectLst/>
              <a:latin typeface="Times" panose="02020603050405020304" pitchFamily="18" charset="0"/>
              <a:ea typeface="Calibri" panose="020F0502020204030204" pitchFamily="34" charset="0"/>
              <a:cs typeface="Times" panose="02020603050405020304" pitchFamily="18" charset="0"/>
            </a:endParaRPr>
          </a:p>
          <a:p>
            <a:pPr marL="285750" indent="-285750">
              <a:buFontTx/>
              <a:buChar char="-"/>
            </a:pPr>
            <a:r>
              <a:rPr lang="sv-SE" sz="1800" b="1" dirty="0">
                <a:effectLst/>
                <a:latin typeface="Times" panose="02020603050405020304" pitchFamily="18" charset="0"/>
                <a:ea typeface="Calibri" panose="020F0502020204030204" pitchFamily="34" charset="0"/>
                <a:cs typeface="Times" panose="02020603050405020304" pitchFamily="18" charset="0"/>
              </a:rPr>
              <a:t>Färdolycksfall</a:t>
            </a:r>
            <a:r>
              <a:rPr lang="sv-SE" sz="1800" dirty="0">
                <a:effectLst/>
                <a:latin typeface="Times" panose="02020603050405020304" pitchFamily="18" charset="0"/>
                <a:ea typeface="Calibri" panose="020F0502020204030204" pitchFamily="34" charset="0"/>
                <a:cs typeface="Times" panose="02020603050405020304" pitchFamily="18" charset="0"/>
              </a:rPr>
              <a:t> – </a:t>
            </a:r>
            <a:r>
              <a:rPr lang="sv-SE" sz="2800" b="0" i="0" dirty="0">
                <a:solidFill>
                  <a:srgbClr val="3B3B3B"/>
                </a:solidFill>
                <a:effectLst/>
                <a:latin typeface="Noto Sans" panose="020B0502040504020204" pitchFamily="34" charset="0"/>
              </a:rPr>
              <a:t>är olycksfall som händer när du är på väg till eller från sitt arbete, förutsatt att du följer den normala vägen. Tröskeln därhemma är gränsen för när färden börjar respektive slutar. Färdolycksfallet kan till exempel vara att du cyklar omkull eller halkar och skadar dig på väg till jobbet.</a:t>
            </a:r>
            <a:br>
              <a:rPr lang="sv-SE" sz="1800" dirty="0">
                <a:effectLst/>
                <a:latin typeface="Times" panose="02020603050405020304" pitchFamily="18" charset="0"/>
                <a:ea typeface="Calibri" panose="020F0502020204030204" pitchFamily="34" charset="0"/>
                <a:cs typeface="Times" panose="02020603050405020304" pitchFamily="18" charset="0"/>
              </a:rPr>
            </a:br>
            <a:endParaRPr lang="sv-SE" sz="1800" dirty="0">
              <a:effectLst/>
              <a:latin typeface="Times" panose="02020603050405020304" pitchFamily="18" charset="0"/>
              <a:ea typeface="Calibri" panose="020F0502020204030204" pitchFamily="34" charset="0"/>
              <a:cs typeface="Times"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altLang="sv-SE" sz="3200" b="1" dirty="0">
                <a:latin typeface="Times" panose="02020603050405020304" pitchFamily="18" charset="0"/>
                <a:cs typeface="Times" panose="02020603050405020304" pitchFamily="18" charset="0"/>
              </a:rPr>
              <a:t>Arbetssjukdom</a:t>
            </a:r>
            <a:r>
              <a:rPr lang="sv-SE" altLang="sv-SE" sz="3200" dirty="0">
                <a:latin typeface="Times" panose="02020603050405020304" pitchFamily="18" charset="0"/>
                <a:cs typeface="Times" panose="02020603050405020304" pitchFamily="18" charset="0"/>
              </a:rPr>
              <a:t> – </a:t>
            </a:r>
            <a:r>
              <a:rPr lang="sv-SE" sz="1800" spc="20" dirty="0">
                <a:effectLst/>
                <a:latin typeface="Open Sans" panose="020B0606030504020204" pitchFamily="34" charset="0"/>
                <a:ea typeface="Times New Roman" panose="02020603050405020304" pitchFamily="18" charset="0"/>
                <a:cs typeface="Times New Roman" panose="02020603050405020304" pitchFamily="18" charset="0"/>
              </a:rPr>
              <a:t>är resultatet av, eller som har försämrats på grund av, arbetet eller arbetsförhållandena. Arbetssjukdomar beror ofta på skadlig inverkan i arbetet under längre tid. Med skadlig inverkan i arbetet menas att det finns något i arbetsmiljön som påverkar den fysiska eller psykiska hälsan ogynnsamt. Det kan handla om långvarig belastning så som tungt eller ensidigt arbete, vibrationer, olämpliga arbetsställningar, farliga ämnen eller psykiskt påfrestande arbetsförhållanden eller psykosomatiska sjukdomar som till exempel magsår eller hjärtbesvär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sv-SE" altLang="sv-SE" sz="1800" dirty="0">
              <a:effectLst/>
              <a:latin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altLang="sv-SE" sz="3200" dirty="0">
                <a:latin typeface="Times" panose="02020603050405020304" pitchFamily="18" charset="0"/>
                <a:cs typeface="Times" panose="02020603050405020304" pitchFamily="18" charset="0"/>
              </a:rPr>
              <a:t>Observera att arbetsgivaren inte kan besluta om det faktiskt handlar om en arbetssjukdom. Den bedömningen kan bara Försäkringskassan och i vissa fall även AFA göra.</a:t>
            </a:r>
            <a:br>
              <a:rPr lang="sv-SE" altLang="sv-SE" sz="3200" dirty="0">
                <a:latin typeface="Times" panose="02020603050405020304" pitchFamily="18" charset="0"/>
                <a:cs typeface="Times" panose="02020603050405020304" pitchFamily="18" charset="0"/>
              </a:rPr>
            </a:br>
            <a:endParaRPr lang="sv-SE" sz="1800" dirty="0">
              <a:effectLst/>
              <a:latin typeface="Times" panose="02020603050405020304" pitchFamily="18" charset="0"/>
              <a:ea typeface="Calibri" panose="020F0502020204030204" pitchFamily="34" charset="0"/>
              <a:cs typeface="Times"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800" b="1" kern="1200" dirty="0">
                <a:solidFill>
                  <a:schemeClr val="tx1"/>
                </a:solidFill>
                <a:effectLst/>
                <a:latin typeface="Times" panose="02020603050405020304" pitchFamily="18" charset="0"/>
                <a:ea typeface="+mn-ea"/>
                <a:cs typeface="Times" panose="02020603050405020304" pitchFamily="18" charset="0"/>
              </a:rPr>
              <a:t>Kränkande särbehandling</a:t>
            </a:r>
            <a:r>
              <a:rPr lang="sv-SE" sz="1800" kern="1200" dirty="0">
                <a:solidFill>
                  <a:schemeClr val="tx1"/>
                </a:solidFill>
                <a:effectLst/>
                <a:latin typeface="Times" panose="02020603050405020304" pitchFamily="18" charset="0"/>
                <a:ea typeface="+mn-ea"/>
                <a:cs typeface="Times" panose="02020603050405020304" pitchFamily="18" charset="0"/>
              </a:rPr>
              <a:t> – är numera en egen händelsetyp i KIA. Observera att det finns särskild information om vad som gäller vid k</a:t>
            </a:r>
            <a:r>
              <a:rPr lang="sv-SE" sz="1800" dirty="0">
                <a:latin typeface="Times" panose="02020603050405020304" pitchFamily="18" charset="0"/>
                <a:cs typeface="Times" panose="02020603050405020304" pitchFamily="18" charset="0"/>
              </a:rPr>
              <a:t>ränkande särbehandling, mobbning, sexuella trakasserier och repressalier på HINT (det finns dessutom ett separat APT-material om hur kränkande särbehandling rapporteras och vad som sker med informationen med mera under M</a:t>
            </a:r>
            <a:r>
              <a:rPr lang="sv-SE" sz="2800" dirty="0"/>
              <a:t>in </a:t>
            </a:r>
            <a:r>
              <a:rPr lang="sv-SE" sz="2800" dirty="0" err="1"/>
              <a:t>anstallning</a:t>
            </a:r>
            <a:r>
              <a:rPr lang="sv-SE" sz="2800" dirty="0"/>
              <a:t>/</a:t>
            </a:r>
            <a:r>
              <a:rPr lang="sv-SE" sz="2800" dirty="0" err="1"/>
              <a:t>arbetsmiljo</a:t>
            </a:r>
            <a:r>
              <a:rPr lang="sv-SE" sz="2800" dirty="0"/>
              <a:t>/organisatorisk och social </a:t>
            </a:r>
            <a:r>
              <a:rPr lang="sv-SE" sz="2800" dirty="0" err="1"/>
              <a:t>arbetsmiljo</a:t>
            </a:r>
            <a:r>
              <a:rPr lang="sv-SE" sz="2800" dirty="0"/>
              <a:t> osa/</a:t>
            </a:r>
            <a:r>
              <a:rPr lang="sv-SE" sz="2800" dirty="0" err="1"/>
              <a:t>krankningar</a:t>
            </a:r>
            <a:r>
              <a:rPr lang="sv-SE" sz="2800" dirty="0"/>
              <a:t>-trakasserier-och-sexuella-trakasserier</a:t>
            </a:r>
            <a:r>
              <a:rPr lang="sv-SE" sz="1800" dirty="0">
                <a:latin typeface="Times" panose="02020603050405020304" pitchFamily="18" charset="0"/>
                <a:cs typeface="Times"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latin typeface="Times" panose="02020603050405020304" pitchFamily="18" charset="0"/>
              <a:cs typeface="Times"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800" b="1" dirty="0">
                <a:latin typeface="Times" panose="02020603050405020304" pitchFamily="18" charset="0"/>
                <a:cs typeface="Times" panose="02020603050405020304" pitchFamily="18" charset="0"/>
              </a:rPr>
              <a:t>Egendom/säkerhet (inklusive personuppgiftsincidenter och otillåten påverkan) </a:t>
            </a:r>
            <a:r>
              <a:rPr lang="sv-SE" sz="1800" b="0" dirty="0">
                <a:latin typeface="Times" panose="02020603050405020304" pitchFamily="18" charset="0"/>
                <a:cs typeface="Times" panose="02020603050405020304" pitchFamily="18" charset="0"/>
              </a:rPr>
              <a:t>– </a:t>
            </a:r>
            <a:r>
              <a:rPr lang="sv-SE" sz="2800" b="0" i="0" dirty="0">
                <a:solidFill>
                  <a:srgbClr val="1B1B1D"/>
                </a:solidFill>
                <a:effectLst/>
                <a:latin typeface="Times" panose="02020603050405020304" pitchFamily="18" charset="0"/>
                <a:cs typeface="Times" panose="02020603050405020304" pitchFamily="18" charset="0"/>
              </a:rPr>
              <a:t>använder du för att rapportera exempelvis brand, inbrott, stöld, skadegörelse men här rapporterar du även </a:t>
            </a:r>
            <a:r>
              <a:rPr lang="sv-SE" sz="2800" b="1" i="0" dirty="0">
                <a:solidFill>
                  <a:srgbClr val="1B1B1D"/>
                </a:solidFill>
                <a:effectLst/>
                <a:latin typeface="Times" panose="02020603050405020304" pitchFamily="18" charset="0"/>
                <a:cs typeface="Times" panose="02020603050405020304" pitchFamily="18" charset="0"/>
              </a:rPr>
              <a:t>personuppgiftsincidenter</a:t>
            </a:r>
            <a:r>
              <a:rPr lang="sv-SE" sz="2800" b="0" i="0" dirty="0">
                <a:solidFill>
                  <a:srgbClr val="1B1B1D"/>
                </a:solidFill>
                <a:effectLst/>
                <a:latin typeface="Times" panose="02020603050405020304" pitchFamily="18" charset="0"/>
                <a:cs typeface="Times" panose="02020603050405020304" pitchFamily="18" charset="0"/>
              </a:rPr>
              <a:t>, som till exempel kan vara </a:t>
            </a:r>
            <a:r>
              <a:rPr lang="sv-SE" sz="4000" dirty="0"/>
              <a:t>intrång där obehöriga kommer åt personuppgifter till exempel vid stöld av datorer eller mobiltelefoner, eller oavsiktlig förstörelse av personuppgifter.</a:t>
            </a:r>
            <a:r>
              <a:rPr lang="sv-SE" sz="2800" b="0" i="0" dirty="0">
                <a:solidFill>
                  <a:srgbClr val="1B1B1D"/>
                </a:solidFill>
                <a:effectLst/>
                <a:latin typeface="Times" panose="02020603050405020304" pitchFamily="18" charset="0"/>
                <a:cs typeface="Times" panose="02020603050405020304" pitchFamily="18" charset="0"/>
              </a:rPr>
              <a:t> </a:t>
            </a:r>
            <a:r>
              <a:rPr lang="sv-SE" sz="2800" b="1" i="0" dirty="0">
                <a:solidFill>
                  <a:srgbClr val="1B1B1D"/>
                </a:solidFill>
                <a:effectLst/>
                <a:latin typeface="Times" panose="02020603050405020304" pitchFamily="18" charset="0"/>
                <a:cs typeface="Times" panose="02020603050405020304" pitchFamily="18" charset="0"/>
              </a:rPr>
              <a:t>Otillåten</a:t>
            </a:r>
            <a:r>
              <a:rPr lang="sv-SE" sz="2800" b="0" i="0" dirty="0">
                <a:solidFill>
                  <a:srgbClr val="1B1B1D"/>
                </a:solidFill>
                <a:effectLst/>
                <a:latin typeface="Times" panose="02020603050405020304" pitchFamily="18" charset="0"/>
                <a:cs typeface="Times" panose="02020603050405020304" pitchFamily="18" charset="0"/>
              </a:rPr>
              <a:t> </a:t>
            </a:r>
            <a:r>
              <a:rPr lang="sv-SE" sz="2800" b="1" i="0" dirty="0">
                <a:solidFill>
                  <a:srgbClr val="1B1B1D"/>
                </a:solidFill>
                <a:effectLst/>
                <a:latin typeface="Times" panose="02020603050405020304" pitchFamily="18" charset="0"/>
                <a:cs typeface="Times" panose="02020603050405020304" pitchFamily="18" charset="0"/>
              </a:rPr>
              <a:t>påverkan</a:t>
            </a:r>
            <a:r>
              <a:rPr lang="sv-SE" sz="2800" b="0" i="0" dirty="0">
                <a:solidFill>
                  <a:srgbClr val="1B1B1D"/>
                </a:solidFill>
                <a:effectLst/>
                <a:latin typeface="Times" panose="02020603050405020304" pitchFamily="18" charset="0"/>
                <a:cs typeface="Times" panose="02020603050405020304" pitchFamily="18" charset="0"/>
              </a:rPr>
              <a:t> är när p</a:t>
            </a:r>
            <a:r>
              <a:rPr lang="sv-SE" sz="1800" dirty="0">
                <a:effectLst/>
                <a:latin typeface="Calibri" panose="020F0502020204030204" pitchFamily="34" charset="0"/>
                <a:ea typeface="Calibri" panose="020F0502020204030204" pitchFamily="34" charset="0"/>
              </a:rPr>
              <a:t>ersoner eller organisationer försöker påverka tjänstepersoner i sin myndighetsutövning genom att fatta felaktiga beslut eller att avstå från att ingripa eller genomföra kontroller. Det kan ske tillexempel i form av trakasserier, hot, våld, skadegörelse på privat egendom eller otillbörliga erbjudanden.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sv-SE" sz="2800" b="0" i="0" dirty="0">
              <a:solidFill>
                <a:srgbClr val="1B1B1D"/>
              </a:solidFill>
              <a:effectLst/>
              <a:latin typeface="Times" panose="02020603050405020304" pitchFamily="18" charset="0"/>
              <a:cs typeface="Times"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2800" b="1" i="0" dirty="0">
                <a:solidFill>
                  <a:srgbClr val="1B1B1D"/>
                </a:solidFill>
                <a:effectLst/>
                <a:latin typeface="Times" panose="02020603050405020304" pitchFamily="18" charset="0"/>
                <a:cs typeface="Times" panose="02020603050405020304" pitchFamily="18" charset="0"/>
              </a:rPr>
              <a:t>Förbättringsförslag</a:t>
            </a:r>
            <a:r>
              <a:rPr lang="sv-SE" sz="2800" b="0" i="0" dirty="0">
                <a:solidFill>
                  <a:srgbClr val="1B1B1D"/>
                </a:solidFill>
                <a:effectLst/>
                <a:latin typeface="Times" panose="02020603050405020304" pitchFamily="18" charset="0"/>
                <a:cs typeface="Times" panose="02020603050405020304" pitchFamily="18" charset="0"/>
              </a:rPr>
              <a:t> – detta är en viktig händelsetyp för att utveckla vår arbetsmiljö och verksamhet. Här kan du lämna förslag och ge idéer till hur ni kan stärka och förbättra er arbetsplats för att må bra i arbetet och kunna göra ett bra jobb. På så vis får vi hög kvalitet i vår verksamhet. </a:t>
            </a:r>
            <a:endParaRPr lang="sv-SE" sz="1800" b="0" dirty="0">
              <a:latin typeface="Times" panose="02020603050405020304" pitchFamily="18" charset="0"/>
              <a:cs typeface="Times" panose="02020603050405020304" pitchFamily="18" charset="0"/>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4</a:t>
            </a:fld>
            <a:endParaRPr lang="sv-SE"/>
          </a:p>
        </p:txBody>
      </p:sp>
    </p:spTree>
    <p:extLst>
      <p:ext uri="{BB962C8B-B14F-4D97-AF65-F5344CB8AC3E}">
        <p14:creationId xmlns:p14="http://schemas.microsoft.com/office/powerpoint/2010/main" val="188714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Wingdings" panose="05000000000000000000" pitchFamily="2" charset="2"/>
              <a:buNone/>
            </a:pPr>
            <a:r>
              <a:rPr lang="sv-SE" b="1" dirty="0"/>
              <a:t>OBS! Bilden har fyra klick</a:t>
            </a:r>
          </a:p>
          <a:p>
            <a:pPr>
              <a:buFont typeface="Wingdings" panose="05000000000000000000" pitchFamily="2" charset="2"/>
              <a:buNone/>
            </a:pPr>
            <a:r>
              <a:rPr lang="sv-SE" b="1" dirty="0"/>
              <a:t>Klick 1:</a:t>
            </a:r>
          </a:p>
          <a:p>
            <a:pPr>
              <a:buFont typeface="Wingdings" panose="05000000000000000000" pitchFamily="2" charset="2"/>
              <a:buChar char="Ø"/>
            </a:pPr>
            <a:r>
              <a:rPr lang="sv-SE" b="1" dirty="0"/>
              <a:t>Du anmäler händelsen i kommunens incidentrapporteringssystem, KIA.</a:t>
            </a:r>
            <a:br>
              <a:rPr lang="sv-SE" b="1" dirty="0"/>
            </a:br>
            <a:r>
              <a:rPr lang="sv-SE" dirty="0"/>
              <a:t>Länk för att göra anmälan hittar du på HINT under fliken Support och stöd/säkerhet/rapportera incident eller skada </a:t>
            </a:r>
            <a:r>
              <a:rPr lang="sv-SE" dirty="0" err="1"/>
              <a:t>kia</a:t>
            </a:r>
            <a:r>
              <a:rPr lang="sv-SE" dirty="0"/>
              <a:t> anmälan/.</a:t>
            </a:r>
          </a:p>
          <a:p>
            <a:pPr>
              <a:buFont typeface="Wingdings" panose="05000000000000000000" pitchFamily="2" charset="2"/>
              <a:buChar char="Ø"/>
            </a:pPr>
            <a:endParaRPr lang="sv-SE" dirty="0"/>
          </a:p>
          <a:p>
            <a:pPr>
              <a:buFont typeface="Wingdings" panose="05000000000000000000" pitchFamily="2" charset="2"/>
              <a:buNone/>
            </a:pPr>
            <a:r>
              <a:rPr lang="sv-SE" dirty="0"/>
              <a:t>Du kan även anmäla händelsetyper via mobilen eller en läsplatta du kan ladda ner </a:t>
            </a:r>
            <a:r>
              <a:rPr lang="sv-SE" dirty="0" err="1"/>
              <a:t>appar</a:t>
            </a:r>
            <a:r>
              <a:rPr lang="sv-SE" dirty="0"/>
              <a:t> på. Du hittar information om hur du laddar ner och om inloggningsuppgifter till IA-</a:t>
            </a:r>
            <a:r>
              <a:rPr lang="sv-SE" dirty="0" err="1"/>
              <a:t>appen</a:t>
            </a:r>
            <a:r>
              <a:rPr lang="sv-SE" dirty="0"/>
              <a:t> (som KIA systemet heter i grunden) på HINT.</a:t>
            </a:r>
          </a:p>
          <a:p>
            <a:pPr>
              <a:buFont typeface="Wingdings" panose="05000000000000000000" pitchFamily="2" charset="2"/>
              <a:buNone/>
            </a:pPr>
            <a:r>
              <a:rPr lang="sv-SE" b="1" dirty="0"/>
              <a:t>Klick 2:</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Handlar det om en arbetsskada rapporterar du den till AFA Försäkring </a:t>
            </a:r>
            <a:r>
              <a:rPr lang="sv-SE" dirty="0"/>
              <a:t>via fliken AFA Försäkring i </a:t>
            </a:r>
            <a:r>
              <a:rPr lang="sv-SE" dirty="0" err="1"/>
              <a:t>Heroma</a:t>
            </a:r>
            <a:r>
              <a:rPr lang="sv-SE" dirty="0"/>
              <a:t> Självservice. Mer information hittar du på HINT under Min anställning/Lön, ersättning &amp; förmåner/Förmåner/</a:t>
            </a:r>
            <a:r>
              <a:rPr lang="sv-SE" dirty="0" err="1"/>
              <a:t>Försökring</a:t>
            </a:r>
            <a:r>
              <a:rPr lang="sv-SE" dirty="0"/>
              <a:t> vid arbetsskada TFA-KL.</a:t>
            </a:r>
            <a:br>
              <a:rPr lang="sv-SE" dirty="0"/>
            </a:br>
            <a:r>
              <a:rPr lang="sv-SE" dirty="0"/>
              <a:t>Kvitton för utlägg i samband med arbetsskadan scannas in och bifogas anmälan.</a:t>
            </a:r>
            <a:br>
              <a:rPr lang="sv-SE" dirty="0"/>
            </a:br>
            <a:r>
              <a:rPr lang="sv-SE" b="1" dirty="0"/>
              <a:t>Chef är ansvarig för att anmäla arbetsskadan till Försäkringskassan</a:t>
            </a:r>
            <a:r>
              <a:rPr lang="sv-SE" dirty="0"/>
              <a:t>, men ersättning för eventuell sjukfrånvaro ansöker du om själv.</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b="1" dirty="0"/>
              <a:t>Klick 3:</a:t>
            </a:r>
          </a:p>
          <a:p>
            <a:pPr>
              <a:buFont typeface="Wingdings" panose="05000000000000000000" pitchFamily="2" charset="2"/>
              <a:buChar char="Ø"/>
            </a:pPr>
            <a:r>
              <a:rPr lang="sv-SE" b="1" dirty="0"/>
              <a:t>Eventuell sjukfrånvaro i samband med händelsen rapporterar du som vanligt till företagshälsovården och i </a:t>
            </a:r>
            <a:r>
              <a:rPr lang="sv-SE" b="1" dirty="0" err="1"/>
              <a:t>Heroma</a:t>
            </a:r>
            <a:r>
              <a:rPr lang="sv-SE" b="1" dirty="0"/>
              <a:t> självservice </a:t>
            </a:r>
            <a:r>
              <a:rPr lang="sv-SE" dirty="0"/>
              <a:t>(skriv olycksfall eller arbetsskada under noteringar) </a:t>
            </a:r>
          </a:p>
          <a:p>
            <a:pPr>
              <a:buFont typeface="Wingdings" panose="05000000000000000000" pitchFamily="2" charset="2"/>
              <a:buNone/>
            </a:pPr>
            <a:r>
              <a:rPr lang="sv-SE" b="1" dirty="0"/>
              <a:t>Klick 4:</a:t>
            </a:r>
          </a:p>
          <a:p>
            <a:pPr>
              <a:buFont typeface="Wingdings" panose="05000000000000000000" pitchFamily="2" charset="2"/>
              <a:buChar char="Ø"/>
            </a:pPr>
            <a:r>
              <a:rPr lang="sv-SE" dirty="0"/>
              <a:t>Tänk på att du alltid kan kontakta ditt </a:t>
            </a:r>
            <a:r>
              <a:rPr lang="sv-SE" b="1" dirty="0"/>
              <a:t>skyddsombud</a:t>
            </a:r>
            <a:r>
              <a:rPr lang="sv-SE" dirty="0"/>
              <a:t> för stöd och hjälp.</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5</a:t>
            </a:fld>
            <a:endParaRPr lang="sv-SE"/>
          </a:p>
        </p:txBody>
      </p:sp>
    </p:spTree>
    <p:extLst>
      <p:ext uri="{BB962C8B-B14F-4D97-AF65-F5344CB8AC3E}">
        <p14:creationId xmlns:p14="http://schemas.microsoft.com/office/powerpoint/2010/main" val="387714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Times" pitchFamily="-16" charset="0"/>
                <a:ea typeface="+mn-ea"/>
                <a:cs typeface="+mn-cs"/>
              </a:rPr>
              <a:t>OBS – bilden är animerad med 3 klick</a:t>
            </a:r>
            <a:br>
              <a:rPr lang="sv-SE" sz="1200" b="1" kern="1200" dirty="0">
                <a:solidFill>
                  <a:schemeClr val="tx1"/>
                </a:solidFill>
                <a:effectLst/>
                <a:latin typeface="Times" pitchFamily="-16" charset="0"/>
                <a:ea typeface="+mn-ea"/>
                <a:cs typeface="+mn-cs"/>
              </a:rPr>
            </a:br>
            <a:r>
              <a:rPr lang="sv-SE" sz="1200" b="1" kern="1200" dirty="0">
                <a:solidFill>
                  <a:schemeClr val="tx1"/>
                </a:solidFill>
                <a:effectLst/>
                <a:latin typeface="Times" pitchFamily="-16" charset="0"/>
                <a:ea typeface="+mn-ea"/>
                <a:cs typeface="+mn-cs"/>
              </a:rPr>
              <a:t>(1 klick) Medarbetare ska:</a:t>
            </a:r>
            <a:endParaRPr lang="sv-SE" sz="1200" kern="1200" dirty="0">
              <a:solidFill>
                <a:schemeClr val="tx1"/>
              </a:solidFill>
              <a:effectLst/>
              <a:latin typeface="Times" pitchFamily="-16" charset="0"/>
              <a:ea typeface="+mn-ea"/>
              <a:cs typeface="+mn-cs"/>
            </a:endParaRPr>
          </a:p>
          <a:p>
            <a:pPr marL="17145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omedelbart underrätta närmaste chef</a:t>
            </a:r>
          </a:p>
          <a:p>
            <a:pPr marL="17145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göra en KIA-anmälan</a:t>
            </a:r>
          </a:p>
          <a:p>
            <a:pPr marL="17145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anmäla arbetsskada till AFA (TFA-KL)</a:t>
            </a:r>
            <a:br>
              <a:rPr lang="sv-SE" sz="1200"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Ersättning för eventuellt utebliven lön på grund av frånvaro ansöker medarbetaren själv om.</a:t>
            </a:r>
          </a:p>
          <a:p>
            <a:r>
              <a:rPr lang="sv-SE" sz="1200" b="1" kern="1200" dirty="0">
                <a:solidFill>
                  <a:schemeClr val="tx1"/>
                </a:solidFill>
                <a:effectLst/>
                <a:latin typeface="Times" pitchFamily="-16" charset="0"/>
                <a:ea typeface="+mn-ea"/>
                <a:cs typeface="+mn-cs"/>
              </a:rPr>
              <a:t>(1 klick) Chef ska:</a:t>
            </a:r>
            <a:endParaRPr lang="sv-SE" sz="1200" kern="1200" dirty="0">
              <a:solidFill>
                <a:schemeClr val="tx1"/>
              </a:solidFill>
              <a:effectLst/>
              <a:latin typeface="Times" pitchFamily="-16"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t>utan dröjsmål </a:t>
            </a:r>
            <a:r>
              <a:rPr lang="sv-SE" sz="1200" dirty="0"/>
              <a:t>anmäla dödsfall, olyckor, svåra tillbud eller tillbud som drabbat flera medarbetare samtidigt till Arbetsmiljöverket </a:t>
            </a:r>
            <a:r>
              <a:rPr lang="sv-SE" sz="1200" kern="1200" dirty="0">
                <a:solidFill>
                  <a:schemeClr val="tx1"/>
                </a:solidFill>
                <a:effectLst/>
                <a:latin typeface="Times" pitchFamily="-16" charset="0"/>
                <a:ea typeface="+mn-ea"/>
                <a:cs typeface="+mn-cs"/>
              </a:rPr>
              <a:t>(om anmälan inte görs i tid kan ärendet överlämnas till åklagare).</a:t>
            </a:r>
            <a:endParaRPr lang="sv-SE" sz="1200" dirty="0"/>
          </a:p>
          <a:p>
            <a:pPr marL="17145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anmäla olycka/arbetsskada till både </a:t>
            </a:r>
            <a:r>
              <a:rPr lang="sv-SE" sz="1200" b="1" kern="1200" dirty="0">
                <a:solidFill>
                  <a:schemeClr val="tx1"/>
                </a:solidFill>
                <a:effectLst/>
                <a:latin typeface="Times" pitchFamily="-16" charset="0"/>
                <a:ea typeface="+mn-ea"/>
                <a:cs typeface="+mn-cs"/>
              </a:rPr>
              <a:t>Arbetsmiljöverket och Försäkringskassan</a:t>
            </a:r>
            <a:r>
              <a:rPr lang="sv-SE" sz="1200" kern="1200" dirty="0">
                <a:solidFill>
                  <a:schemeClr val="tx1"/>
                </a:solidFill>
                <a:effectLst/>
                <a:latin typeface="Times" pitchFamily="-16" charset="0"/>
                <a:ea typeface="+mn-ea"/>
                <a:cs typeface="+mn-cs"/>
              </a:rPr>
              <a:t>. Detta kan göras via www.anmalaarbetsskada.se.</a:t>
            </a:r>
          </a:p>
          <a:p>
            <a:pPr marL="17145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göra en </a:t>
            </a:r>
            <a:r>
              <a:rPr lang="sv-SE" sz="1200" b="1" kern="1200" dirty="0">
                <a:solidFill>
                  <a:schemeClr val="tx1"/>
                </a:solidFill>
                <a:effectLst/>
                <a:latin typeface="Times" pitchFamily="-16" charset="0"/>
                <a:ea typeface="+mn-ea"/>
                <a:cs typeface="+mn-cs"/>
              </a:rPr>
              <a:t>utredning</a:t>
            </a:r>
            <a:r>
              <a:rPr lang="sv-SE" sz="1200" kern="1200" dirty="0">
                <a:solidFill>
                  <a:schemeClr val="tx1"/>
                </a:solidFill>
                <a:effectLst/>
                <a:latin typeface="Times" pitchFamily="-16" charset="0"/>
                <a:ea typeface="+mn-ea"/>
                <a:cs typeface="+mn-cs"/>
              </a:rPr>
              <a:t> om orsaken till arbetsskada och allvarliga tillbud och vidta förebyggande åtgärder där så är möjligt. Utredningen ska göras i samråd med skyddsombudet. Vissa förebyggande åtgärder måste genomföras omedelbart. Andra kan kanske vänta, men ska tas upp i en skriftlig handlingsplan. Där ska det framgå när åtgärderna ska vara genomförda och vem som ansvarar för vad. Det som står i handlingsplanen ska genomföras så snart det är praktiskt möjligt. Kom ihåg att följa upp om åtgärden haft avsedd effekt!</a:t>
            </a:r>
          </a:p>
          <a:p>
            <a:pPr marL="17145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eventuellt polisanmäla – görs </a:t>
            </a:r>
            <a:r>
              <a:rPr lang="sv-SE" b="0" i="0" dirty="0">
                <a:solidFill>
                  <a:srgbClr val="404041"/>
                </a:solidFill>
                <a:effectLst/>
                <a:latin typeface="Open Sans" panose="020B0606030504020204" pitchFamily="34" charset="0"/>
              </a:rPr>
              <a:t>oftast av att SOS Alarm har kallat ambulans och polispatrull till en plats där en arbetsplatsolycka skett. Ses och dokumenteras som ett arbetsmiljöbrott.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Times" pitchFamily="-16" charset="0"/>
                <a:ea typeface="+mn-ea"/>
                <a:cs typeface="+mn-cs"/>
              </a:rPr>
              <a:t>hantera ärendet i KIA, lägga in åtgärder, följa upp och </a:t>
            </a:r>
            <a:r>
              <a:rPr lang="sv-SE" sz="1200" b="1" kern="1200" dirty="0">
                <a:solidFill>
                  <a:schemeClr val="tx1"/>
                </a:solidFill>
                <a:effectLst/>
                <a:latin typeface="Times" pitchFamily="-16" charset="0"/>
                <a:ea typeface="+mn-ea"/>
                <a:cs typeface="+mn-cs"/>
              </a:rPr>
              <a:t>avsluta ärendet </a:t>
            </a:r>
            <a:r>
              <a:rPr lang="sv-SE" sz="1200" kern="1200" dirty="0">
                <a:solidFill>
                  <a:schemeClr val="tx1"/>
                </a:solidFill>
                <a:effectLst/>
                <a:latin typeface="Times" pitchFamily="-16" charset="0"/>
                <a:ea typeface="+mn-ea"/>
                <a:cs typeface="+mn-cs"/>
              </a:rPr>
              <a:t>i systemet när händelsen är färdigutredd (tas upp i samverkan - </a:t>
            </a:r>
            <a:r>
              <a:rPr lang="sv-SE" sz="1200" kern="1200" dirty="0" err="1">
                <a:solidFill>
                  <a:schemeClr val="tx1"/>
                </a:solidFill>
                <a:effectLst/>
                <a:latin typeface="Times" pitchFamily="-16" charset="0"/>
                <a:ea typeface="+mn-ea"/>
                <a:cs typeface="+mn-cs"/>
              </a:rPr>
              <a:t>Loksam</a:t>
            </a:r>
            <a:r>
              <a:rPr lang="sv-SE" sz="1200" kern="1200" dirty="0">
                <a:solidFill>
                  <a:schemeClr val="tx1"/>
                </a:solidFill>
                <a:effectLst/>
                <a:latin typeface="Times" pitchFamily="-16" charset="0"/>
                <a:ea typeface="+mn-ea"/>
                <a:cs typeface="+mn-cs"/>
              </a:rPr>
              <a:t> och i nästa nivå på FG/kommunnivå).</a:t>
            </a:r>
            <a:endParaRPr lang="sv-SE" sz="1200" b="1" kern="1200" dirty="0">
              <a:solidFill>
                <a:schemeClr val="tx1"/>
              </a:solidFill>
              <a:effectLst/>
              <a:latin typeface="Times" pitchFamily="-16"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br>
              <a:rPr lang="sv-SE" sz="1200" b="1" kern="1200" dirty="0">
                <a:solidFill>
                  <a:schemeClr val="tx1"/>
                </a:solidFill>
                <a:effectLst/>
                <a:latin typeface="Times" pitchFamily="-16" charset="0"/>
                <a:ea typeface="+mn-ea"/>
                <a:cs typeface="+mn-cs"/>
              </a:rPr>
            </a:br>
            <a:r>
              <a:rPr lang="sv-SE" sz="1200" b="1" kern="1200" dirty="0">
                <a:solidFill>
                  <a:schemeClr val="tx1"/>
                </a:solidFill>
                <a:effectLst/>
                <a:latin typeface="Times" pitchFamily="-16" charset="0"/>
                <a:ea typeface="+mn-ea"/>
                <a:cs typeface="+mn-cs"/>
              </a:rPr>
              <a:t>Tänk på att inte lämna personuppgifter </a:t>
            </a:r>
            <a:r>
              <a:rPr lang="sv-SE" sz="1200" kern="1200" dirty="0">
                <a:solidFill>
                  <a:schemeClr val="tx1"/>
                </a:solidFill>
                <a:effectLst/>
                <a:latin typeface="Times" pitchFamily="-16" charset="0"/>
                <a:ea typeface="+mn-ea"/>
                <a:cs typeface="+mn-cs"/>
              </a:rPr>
              <a:t>i systemet i fritextfält!!</a:t>
            </a:r>
            <a:r>
              <a:rPr lang="sv-SE" sz="1200" b="1" kern="1200" dirty="0">
                <a:solidFill>
                  <a:schemeClr val="tx1"/>
                </a:solidFill>
                <a:effectLst/>
                <a:latin typeface="Times" pitchFamily="-16" charset="0"/>
                <a:ea typeface="+mn-ea"/>
                <a:cs typeface="+mn-cs"/>
              </a:rPr>
              <a:t> </a:t>
            </a:r>
            <a:endParaRPr lang="sv-SE" sz="1200" kern="1200" dirty="0">
              <a:solidFill>
                <a:schemeClr val="tx1"/>
              </a:solidFill>
              <a:effectLst/>
              <a:latin typeface="Times" pitchFamily="-16" charset="0"/>
              <a:ea typeface="+mn-ea"/>
              <a:cs typeface="+mn-cs"/>
            </a:endParaRPr>
          </a:p>
          <a:p>
            <a:endParaRPr lang="sv-SE" sz="1200" b="1" kern="1200" dirty="0">
              <a:solidFill>
                <a:schemeClr val="tx1"/>
              </a:solidFill>
              <a:effectLst/>
              <a:latin typeface="Times" pitchFamily="-1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Times" pitchFamily="-16" charset="0"/>
                <a:ea typeface="+mn-ea"/>
                <a:cs typeface="+mn-cs"/>
              </a:rPr>
              <a:t>Förtydliganden</a:t>
            </a:r>
            <a:br>
              <a:rPr lang="sv-SE" sz="1200" b="1" kern="1200" dirty="0">
                <a:solidFill>
                  <a:schemeClr val="tx1"/>
                </a:solidFill>
                <a:effectLst/>
                <a:latin typeface="Times" pitchFamily="-16" charset="0"/>
                <a:ea typeface="+mn-ea"/>
                <a:cs typeface="+mn-cs"/>
              </a:rPr>
            </a:br>
            <a:r>
              <a:rPr lang="sv-SE" sz="1200" b="1" kern="1200" dirty="0">
                <a:solidFill>
                  <a:schemeClr val="tx1"/>
                </a:solidFill>
                <a:effectLst/>
                <a:latin typeface="Times" pitchFamily="-16" charset="0"/>
                <a:ea typeface="+mn-ea"/>
                <a:cs typeface="+mn-cs"/>
              </a:rPr>
              <a:t>- Svårare arbetsskada</a:t>
            </a:r>
            <a:r>
              <a:rPr lang="sv-SE" sz="1200" kern="1200" dirty="0">
                <a:solidFill>
                  <a:schemeClr val="tx1"/>
                </a:solidFill>
                <a:effectLst/>
                <a:latin typeface="Times" pitchFamily="-16" charset="0"/>
                <a:ea typeface="+mn-ea"/>
                <a:cs typeface="+mn-cs"/>
              </a:rPr>
              <a:t> (blödning/skador på inre organ/benbrott) </a:t>
            </a:r>
            <a:br>
              <a:rPr lang="sv-SE" sz="1200" kern="1200" dirty="0">
                <a:solidFill>
                  <a:schemeClr val="tx1"/>
                </a:solidFill>
                <a:effectLst/>
                <a:latin typeface="Times" pitchFamily="-16" charset="0"/>
                <a:ea typeface="+mn-ea"/>
                <a:cs typeface="+mn-cs"/>
              </a:rPr>
            </a:br>
            <a:r>
              <a:rPr lang="sv-SE" sz="1200" b="1" kern="1200" dirty="0">
                <a:solidFill>
                  <a:schemeClr val="tx1"/>
                </a:solidFill>
                <a:effectLst/>
                <a:latin typeface="Times" pitchFamily="-16" charset="0"/>
                <a:ea typeface="+mn-ea"/>
                <a:cs typeface="+mn-cs"/>
              </a:rPr>
              <a:t>- Tillbud</a:t>
            </a:r>
            <a:r>
              <a:rPr lang="sv-SE" sz="1200" kern="1200" dirty="0">
                <a:solidFill>
                  <a:schemeClr val="tx1"/>
                </a:solidFill>
                <a:effectLst/>
                <a:latin typeface="Times" pitchFamily="-16" charset="0"/>
                <a:ea typeface="+mn-ea"/>
                <a:cs typeface="+mn-cs"/>
              </a:rPr>
              <a:t> som kunde ha inneburit allvarlig fara för liv eller hälsa </a:t>
            </a:r>
          </a:p>
          <a:p>
            <a:r>
              <a:rPr lang="sv-SE" sz="1200" kern="1200" dirty="0">
                <a:solidFill>
                  <a:schemeClr val="tx1"/>
                </a:solidFill>
                <a:effectLst/>
                <a:latin typeface="Times" pitchFamily="-16" charset="0"/>
                <a:ea typeface="+mn-ea"/>
                <a:cs typeface="+mn-cs"/>
              </a:rPr>
              <a:t>- </a:t>
            </a:r>
            <a:r>
              <a:rPr lang="sv-SE" sz="1200" b="1" kern="1200" dirty="0">
                <a:solidFill>
                  <a:schemeClr val="tx1"/>
                </a:solidFill>
                <a:effectLst/>
                <a:latin typeface="Times" pitchFamily="-16" charset="0"/>
                <a:ea typeface="+mn-ea"/>
                <a:cs typeface="+mn-cs"/>
              </a:rPr>
              <a:t>Utan dröjsmål - </a:t>
            </a:r>
            <a:r>
              <a:rPr lang="sv-SE" sz="1200" kern="1200" dirty="0">
                <a:solidFill>
                  <a:schemeClr val="tx1"/>
                </a:solidFill>
                <a:effectLst/>
                <a:latin typeface="Times" pitchFamily="-16" charset="0"/>
                <a:ea typeface="+mn-ea"/>
                <a:cs typeface="+mn-cs"/>
              </a:rPr>
              <a:t>samma dag eller senast dagen efter</a:t>
            </a:r>
          </a:p>
          <a:p>
            <a:r>
              <a:rPr lang="sv-SE" sz="1200" b="1" kern="1200" dirty="0">
                <a:solidFill>
                  <a:schemeClr val="tx1"/>
                </a:solidFill>
                <a:effectLst/>
                <a:latin typeface="Times" pitchFamily="-16" charset="0"/>
                <a:ea typeface="+mn-ea"/>
                <a:cs typeface="+mn-cs"/>
              </a:rPr>
              <a:t>Klick 3:</a:t>
            </a:r>
          </a:p>
          <a:p>
            <a:r>
              <a:rPr lang="sv-SE" sz="1200" kern="1200" dirty="0">
                <a:solidFill>
                  <a:schemeClr val="tx1"/>
                </a:solidFill>
                <a:effectLst/>
                <a:latin typeface="Times" pitchFamily="-16" charset="0"/>
                <a:ea typeface="+mn-ea"/>
                <a:cs typeface="+mn-cs"/>
              </a:rPr>
              <a:t>Mer information om tillbuds, olycksfalls och arbetsskadeanmälan finns på Arbetsmiljöverkets webbsida.</a:t>
            </a:r>
            <a:br>
              <a:rPr lang="sv-SE" sz="1200"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6</a:t>
            </a:fld>
            <a:endParaRPr lang="sv-SE"/>
          </a:p>
        </p:txBody>
      </p:sp>
    </p:spTree>
    <p:extLst>
      <p:ext uri="{BB962C8B-B14F-4D97-AF65-F5344CB8AC3E}">
        <p14:creationId xmlns:p14="http://schemas.microsoft.com/office/powerpoint/2010/main" val="256889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7</a:t>
            </a:fld>
            <a:endParaRPr lang="sv-SE"/>
          </a:p>
        </p:txBody>
      </p:sp>
    </p:spTree>
    <p:extLst>
      <p:ext uri="{BB962C8B-B14F-4D97-AF65-F5344CB8AC3E}">
        <p14:creationId xmlns:p14="http://schemas.microsoft.com/office/powerpoint/2010/main" val="130683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4A2A96F6-CE34-82F7-C00F-BE2F9E7F5509}"/>
              </a:ext>
            </a:extLst>
          </p:cNvPr>
          <p:cNvSpPr/>
          <p:nvPr userDrawn="1">
            <p:custDataLst>
              <p:tags r:id="rId20"/>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4" userDrawn="1">
          <p15:clr>
            <a:srgbClr val="F26B43"/>
          </p15:clr>
        </p15:guide>
        <p15:guide id="6" orient="horz" pos="227" userDrawn="1">
          <p15:clr>
            <a:srgbClr val="F26B43"/>
          </p15:clr>
        </p15:guide>
        <p15:guide id="7" orient="horz" pos="3829" userDrawn="1">
          <p15:clr>
            <a:srgbClr val="F26B43"/>
          </p15:clr>
        </p15:guide>
        <p15:guide id="8" orient="horz" pos="7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intranet.haninge.se/globalassets/forvaltningsspecifikt-globalt-innehall/kommunstyrelseforvaltningen/personalavdelningen/personal/handelsetyper-i-kia.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intranet.haninge.se/support-och-stod/sakerhet/rapportera-incident-eller-skada-kia-anmalan/" TargetMode="External"/><Relationship Id="rId7" Type="http://schemas.openxmlformats.org/officeDocument/2006/relationships/hyperlink" Target="https://intranet.haninge.se/min-anstallning/sjukdom-vab-och-rehab/anmalan-vid-sjuk--vab-och-friskanmala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intranet.haninge.se/min-anstallning/lon-ersattning-och-formaner/formaner/forsakringar/forsakring-vid-arbetsskada-tfa-kl/" TargetMode="External"/><Relationship Id="rId5" Type="http://schemas.openxmlformats.org/officeDocument/2006/relationships/hyperlink" Target="https://intranet.haninge.se/globalassets/forvaltningsspecifikt-globalt-innehall/kommunstyrelseforvaltningen/personalavdelningen/personal/kia-appen---installera-och-rapportera-via-mobiltetefon.pdf" TargetMode="External"/><Relationship Id="rId4" Type="http://schemas.openxmlformats.org/officeDocument/2006/relationships/hyperlink" Target="https://intranet.haninge.se/min-anstallning/arbetsmiljo/arbetsskador-olyckor-och-tillbu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av.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5400" dirty="0"/>
              <a:t>APT</a:t>
            </a:r>
          </a:p>
        </p:txBody>
      </p:sp>
      <p:sp>
        <p:nvSpPr>
          <p:cNvPr id="4" name="Underrubrik 3">
            <a:extLst>
              <a:ext uri="{FF2B5EF4-FFF2-40B4-BE49-F238E27FC236}">
                <a16:creationId xmlns:a16="http://schemas.microsoft.com/office/drawing/2014/main" id="{4103059D-B921-881E-A118-126167595336}"/>
              </a:ext>
            </a:extLst>
          </p:cNvPr>
          <p:cNvSpPr>
            <a:spLocks noGrp="1"/>
          </p:cNvSpPr>
          <p:nvPr>
            <p:ph type="subTitle" idx="1"/>
          </p:nvPr>
        </p:nvSpPr>
        <p:spPr>
          <a:xfrm>
            <a:off x="688974" y="3375213"/>
            <a:ext cx="10440579" cy="1031687"/>
          </a:xfrm>
        </p:spPr>
        <p:txBody>
          <a:bodyPr/>
          <a:lstStyle/>
          <a:p>
            <a:r>
              <a:rPr lang="sv-SE" sz="3200" dirty="0"/>
              <a:t>Rapportera riskobservation, tillbud och olyckor med mera</a:t>
            </a:r>
          </a:p>
        </p:txBody>
      </p:sp>
      <p:sp>
        <p:nvSpPr>
          <p:cNvPr id="5" name="Platshållare för text 4">
            <a:extLst>
              <a:ext uri="{FF2B5EF4-FFF2-40B4-BE49-F238E27FC236}">
                <a16:creationId xmlns:a16="http://schemas.microsoft.com/office/drawing/2014/main" id="{0AEC3017-7128-31CC-B692-A4DFC7F2B3F6}"/>
              </a:ext>
            </a:extLst>
          </p:cNvPr>
          <p:cNvSpPr>
            <a:spLocks noGrp="1"/>
          </p:cNvSpPr>
          <p:nvPr>
            <p:ph type="body" sz="quarter" idx="10"/>
          </p:nvPr>
        </p:nvSpPr>
        <p:spPr>
          <a:xfrm>
            <a:off x="684000" y="5341143"/>
            <a:ext cx="9799937" cy="604838"/>
          </a:xfrm>
        </p:spPr>
        <p:txBody>
          <a:bodyPr>
            <a:normAutofit/>
          </a:bodyPr>
          <a:lstStyle/>
          <a:p>
            <a:r>
              <a:rPr lang="sv-SE" sz="1400" dirty="0"/>
              <a:t>HR-enheten 2023-04-26</a:t>
            </a:r>
          </a:p>
          <a:p>
            <a:endParaRPr lang="sv-SE" dirty="0"/>
          </a:p>
        </p:txBody>
      </p:sp>
    </p:spTree>
    <p:extLst>
      <p:ext uri="{BB962C8B-B14F-4D97-AF65-F5344CB8AC3E}">
        <p14:creationId xmlns:p14="http://schemas.microsoft.com/office/powerpoint/2010/main" val="95770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FC6E2F-C4D2-8B71-5993-D039928BEF36}"/>
              </a:ext>
            </a:extLst>
          </p:cNvPr>
          <p:cNvSpPr>
            <a:spLocks noGrp="1"/>
          </p:cNvSpPr>
          <p:nvPr>
            <p:ph type="title"/>
          </p:nvPr>
        </p:nvSpPr>
        <p:spPr>
          <a:xfrm>
            <a:off x="269823" y="360001"/>
            <a:ext cx="11662347" cy="720000"/>
          </a:xfrm>
        </p:spPr>
        <p:txBody>
          <a:bodyPr anchor="t">
            <a:normAutofit/>
          </a:bodyPr>
          <a:lstStyle/>
          <a:p>
            <a:r>
              <a:rPr lang="sv-SE" dirty="0"/>
              <a:t>Hur ser det ut hos oss?</a:t>
            </a:r>
          </a:p>
        </p:txBody>
      </p:sp>
      <p:pic>
        <p:nvPicPr>
          <p:cNvPr id="33" name="Bildobjekt 32">
            <a:extLst>
              <a:ext uri="{FF2B5EF4-FFF2-40B4-BE49-F238E27FC236}">
                <a16:creationId xmlns:a16="http://schemas.microsoft.com/office/drawing/2014/main" id="{EC8C2DE1-49A7-BEFA-D011-2304273E97D5}"/>
              </a:ext>
            </a:extLst>
          </p:cNvPr>
          <p:cNvPicPr>
            <a:picLocks noChangeAspect="1"/>
          </p:cNvPicPr>
          <p:nvPr/>
        </p:nvPicPr>
        <p:blipFill>
          <a:blip r:embed="rId3"/>
          <a:stretch>
            <a:fillRect/>
          </a:stretch>
        </p:blipFill>
        <p:spPr>
          <a:xfrm>
            <a:off x="269823" y="1080001"/>
            <a:ext cx="11662347" cy="5069160"/>
          </a:xfrm>
          <a:prstGeom prst="rect">
            <a:avLst/>
          </a:prstGeom>
          <a:noFill/>
        </p:spPr>
      </p:pic>
    </p:spTree>
    <p:extLst>
      <p:ext uri="{BB962C8B-B14F-4D97-AF65-F5344CB8AC3E}">
        <p14:creationId xmlns:p14="http://schemas.microsoft.com/office/powerpoint/2010/main" val="10108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DBF49-5A26-E63E-1944-DDB1B6D17978}"/>
              </a:ext>
            </a:extLst>
          </p:cNvPr>
          <p:cNvSpPr>
            <a:spLocks noGrp="1"/>
          </p:cNvSpPr>
          <p:nvPr>
            <p:ph type="title"/>
          </p:nvPr>
        </p:nvSpPr>
        <p:spPr/>
        <p:txBody>
          <a:bodyPr>
            <a:normAutofit/>
          </a:bodyPr>
          <a:lstStyle/>
          <a:p>
            <a:r>
              <a:rPr lang="sv-SE" dirty="0"/>
              <a:t>Varför ska vi rapportera? </a:t>
            </a:r>
          </a:p>
        </p:txBody>
      </p:sp>
      <p:sp>
        <p:nvSpPr>
          <p:cNvPr id="4" name="Platshållare för innehåll 3">
            <a:extLst>
              <a:ext uri="{FF2B5EF4-FFF2-40B4-BE49-F238E27FC236}">
                <a16:creationId xmlns:a16="http://schemas.microsoft.com/office/drawing/2014/main" id="{3EC40F92-F1C3-364D-477C-2E5F0E000242}"/>
              </a:ext>
            </a:extLst>
          </p:cNvPr>
          <p:cNvSpPr>
            <a:spLocks noGrp="1"/>
          </p:cNvSpPr>
          <p:nvPr>
            <p:ph sz="quarter" idx="13"/>
          </p:nvPr>
        </p:nvSpPr>
        <p:spPr>
          <a:xfrm>
            <a:off x="269998" y="1220400"/>
            <a:ext cx="11536520" cy="4863600"/>
          </a:xfrm>
        </p:spPr>
        <p:txBody>
          <a:bodyPr>
            <a:normAutofit/>
          </a:bodyPr>
          <a:lstStyle/>
          <a:p>
            <a:pPr marL="0" indent="0">
              <a:buNone/>
            </a:pPr>
            <a:endParaRPr lang="sv-SE" sz="1200" dirty="0"/>
          </a:p>
          <a:p>
            <a:r>
              <a:rPr lang="sv-SE" dirty="0"/>
              <a:t>Tillbuds- och olycksfallsrapporteringen en del av det systematiska arbetsmiljöarbetet (SAM).</a:t>
            </a:r>
          </a:p>
          <a:p>
            <a:r>
              <a:rPr lang="sv-SE" dirty="0"/>
              <a:t>Syftet med att rapportera arbetsskador (olyckor) är att vi får kännedom om riskerna så att vi kan förebygga att det inträffar igen. </a:t>
            </a:r>
            <a:endParaRPr lang="sv-SE" altLang="sv-SE" dirty="0"/>
          </a:p>
          <a:p>
            <a:r>
              <a:rPr lang="sv-SE" dirty="0"/>
              <a:t>Tillbud visar oss var det finns arbetsmiljörisker i vår arbetsmiljö innan det skett en olycka och är därför viktiga att anmäla.</a:t>
            </a:r>
          </a:p>
          <a:p>
            <a:r>
              <a:rPr lang="sv-SE" altLang="sv-SE" dirty="0"/>
              <a:t>Den drabbade kan ha rätt till olika ersättningar på grund av olyckan varför det är viktigt att den rapporteras.</a:t>
            </a:r>
          </a:p>
        </p:txBody>
      </p:sp>
    </p:spTree>
    <p:extLst>
      <p:ext uri="{BB962C8B-B14F-4D97-AF65-F5344CB8AC3E}">
        <p14:creationId xmlns:p14="http://schemas.microsoft.com/office/powerpoint/2010/main" val="48969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DBF49-5A26-E63E-1944-DDB1B6D17978}"/>
              </a:ext>
            </a:extLst>
          </p:cNvPr>
          <p:cNvSpPr>
            <a:spLocks noGrp="1"/>
          </p:cNvSpPr>
          <p:nvPr>
            <p:ph type="title"/>
          </p:nvPr>
        </p:nvSpPr>
        <p:spPr>
          <a:xfrm>
            <a:off x="270000" y="360001"/>
            <a:ext cx="11664000" cy="720000"/>
          </a:xfrm>
        </p:spPr>
        <p:txBody>
          <a:bodyPr anchor="t">
            <a:normAutofit/>
          </a:bodyPr>
          <a:lstStyle/>
          <a:p>
            <a:r>
              <a:rPr lang="sv-SE" dirty="0"/>
              <a:t>Vad ska rapporteras? </a:t>
            </a:r>
          </a:p>
        </p:txBody>
      </p:sp>
      <p:sp>
        <p:nvSpPr>
          <p:cNvPr id="10" name="Text Placeholder 2">
            <a:extLst>
              <a:ext uri="{FF2B5EF4-FFF2-40B4-BE49-F238E27FC236}">
                <a16:creationId xmlns:a16="http://schemas.microsoft.com/office/drawing/2014/main" id="{AAA4516B-C1F9-C5B3-BBAB-7E36E5DFA1BD}"/>
              </a:ext>
            </a:extLst>
          </p:cNvPr>
          <p:cNvSpPr>
            <a:spLocks noGrp="1"/>
          </p:cNvSpPr>
          <p:nvPr>
            <p:ph type="body" sz="quarter" idx="16"/>
          </p:nvPr>
        </p:nvSpPr>
        <p:spPr>
          <a:xfrm>
            <a:off x="271038" y="1537922"/>
            <a:ext cx="5592763" cy="627489"/>
          </a:xfrm>
        </p:spPr>
        <p:txBody>
          <a:bodyPr/>
          <a:lstStyle/>
          <a:p>
            <a:r>
              <a:rPr lang="en-US" sz="2400" dirty="0" err="1"/>
              <a:t>Händelsetyper</a:t>
            </a:r>
            <a:r>
              <a:rPr lang="en-US" sz="2400" dirty="0"/>
              <a:t> I KIA</a:t>
            </a:r>
          </a:p>
        </p:txBody>
      </p:sp>
      <p:sp>
        <p:nvSpPr>
          <p:cNvPr id="4" name="Platshållare för innehåll 3">
            <a:extLst>
              <a:ext uri="{FF2B5EF4-FFF2-40B4-BE49-F238E27FC236}">
                <a16:creationId xmlns:a16="http://schemas.microsoft.com/office/drawing/2014/main" id="{3EC40F92-F1C3-364D-477C-2E5F0E000242}"/>
              </a:ext>
            </a:extLst>
          </p:cNvPr>
          <p:cNvSpPr>
            <a:spLocks noGrp="1"/>
          </p:cNvSpPr>
          <p:nvPr>
            <p:ph sz="quarter" idx="13"/>
          </p:nvPr>
        </p:nvSpPr>
        <p:spPr>
          <a:xfrm>
            <a:off x="270000" y="1978307"/>
            <a:ext cx="5593801" cy="4144379"/>
          </a:xfrm>
        </p:spPr>
        <p:txBody>
          <a:bodyPr>
            <a:normAutofit/>
          </a:bodyPr>
          <a:lstStyle/>
          <a:p>
            <a:pPr>
              <a:lnSpc>
                <a:spcPct val="90000"/>
              </a:lnSpc>
            </a:pPr>
            <a:r>
              <a:rPr lang="sv-SE" sz="1800" dirty="0"/>
              <a:t>Riskobservation (Aha! Här kan ju något hända!)</a:t>
            </a:r>
          </a:p>
          <a:p>
            <a:pPr>
              <a:lnSpc>
                <a:spcPct val="90000"/>
              </a:lnSpc>
            </a:pPr>
            <a:r>
              <a:rPr lang="sv-SE" sz="1800" dirty="0"/>
              <a:t>Tillbud (Oj! Nu hände ju nästan något!)</a:t>
            </a:r>
          </a:p>
          <a:p>
            <a:pPr>
              <a:lnSpc>
                <a:spcPct val="90000"/>
              </a:lnSpc>
            </a:pPr>
            <a:r>
              <a:rPr lang="sv-SE" sz="1800" dirty="0"/>
              <a:t>Olycka (Aj! Nu hände det!)</a:t>
            </a:r>
            <a:br>
              <a:rPr lang="sv-SE" sz="1800" dirty="0"/>
            </a:br>
            <a:r>
              <a:rPr lang="sv-SE" sz="1800" dirty="0"/>
              <a:t>- hot och våld</a:t>
            </a:r>
          </a:p>
          <a:p>
            <a:pPr>
              <a:lnSpc>
                <a:spcPct val="90000"/>
              </a:lnSpc>
            </a:pPr>
            <a:r>
              <a:rPr lang="sv-SE" altLang="sv-SE" sz="1800" dirty="0"/>
              <a:t>Färdolycksfall</a:t>
            </a:r>
            <a:br>
              <a:rPr lang="sv-SE" altLang="sv-SE" sz="1800" dirty="0"/>
            </a:br>
            <a:r>
              <a:rPr lang="sv-SE" altLang="sv-SE" sz="1800" dirty="0"/>
              <a:t>- till och från arbetet</a:t>
            </a:r>
          </a:p>
          <a:p>
            <a:pPr>
              <a:lnSpc>
                <a:spcPct val="90000"/>
              </a:lnSpc>
            </a:pPr>
            <a:r>
              <a:rPr lang="sv-SE" altLang="sv-SE" sz="1800" dirty="0"/>
              <a:t>Arbetssjukdom</a:t>
            </a:r>
          </a:p>
          <a:p>
            <a:pPr>
              <a:lnSpc>
                <a:spcPct val="90000"/>
              </a:lnSpc>
            </a:pPr>
            <a:r>
              <a:rPr lang="sv-SE" altLang="sv-SE" sz="1800" dirty="0"/>
              <a:t>Kränkande särbehandling/trakasserier</a:t>
            </a:r>
          </a:p>
          <a:p>
            <a:pPr>
              <a:lnSpc>
                <a:spcPct val="90000"/>
              </a:lnSpc>
            </a:pPr>
            <a:r>
              <a:rPr lang="sv-SE" altLang="sv-SE" sz="1800" dirty="0"/>
              <a:t>Egendom/säkerhet</a:t>
            </a:r>
          </a:p>
          <a:p>
            <a:pPr>
              <a:lnSpc>
                <a:spcPct val="90000"/>
              </a:lnSpc>
            </a:pPr>
            <a:r>
              <a:rPr lang="sv-SE" altLang="sv-SE" sz="1800" dirty="0"/>
              <a:t>Förbättringsförslag</a:t>
            </a:r>
          </a:p>
        </p:txBody>
      </p:sp>
      <p:sp>
        <p:nvSpPr>
          <p:cNvPr id="5" name="textruta 4">
            <a:extLst>
              <a:ext uri="{FF2B5EF4-FFF2-40B4-BE49-F238E27FC236}">
                <a16:creationId xmlns:a16="http://schemas.microsoft.com/office/drawing/2014/main" id="{095FB80A-133B-3A41-1FFC-07417DCA47A0}"/>
              </a:ext>
            </a:extLst>
          </p:cNvPr>
          <p:cNvSpPr txBox="1"/>
          <p:nvPr/>
        </p:nvSpPr>
        <p:spPr>
          <a:xfrm>
            <a:off x="6339407" y="1569034"/>
            <a:ext cx="5592763" cy="627489"/>
          </a:xfrm>
          <a:prstGeom prst="rect">
            <a:avLst/>
          </a:prstGeom>
        </p:spPr>
        <p:txBody>
          <a:bodyPr rtlCol="0">
            <a:normAutofit/>
          </a:bodyPr>
          <a:lstStyle/>
          <a:p>
            <a:pPr>
              <a:lnSpc>
                <a:spcPct val="90000"/>
              </a:lnSpc>
              <a:spcAft>
                <a:spcPts val="600"/>
              </a:spcAft>
            </a:pPr>
            <a:r>
              <a:rPr lang="sv-SE">
                <a:hlinkClick r:id="rId3"/>
              </a:rPr>
              <a:t>Mer information om </a:t>
            </a:r>
            <a:r>
              <a:rPr lang="sv-SE"/>
              <a:t>de olika händelsetyperna hittar du på HINT</a:t>
            </a:r>
          </a:p>
        </p:txBody>
      </p:sp>
      <p:pic>
        <p:nvPicPr>
          <p:cNvPr id="3" name="Bildobjekt 2">
            <a:extLst>
              <a:ext uri="{FF2B5EF4-FFF2-40B4-BE49-F238E27FC236}">
                <a16:creationId xmlns:a16="http://schemas.microsoft.com/office/drawing/2014/main" id="{8672F142-38C1-E391-23DA-DFA0BE31FA1F}"/>
              </a:ext>
            </a:extLst>
          </p:cNvPr>
          <p:cNvPicPr>
            <a:picLocks noChangeAspect="1"/>
          </p:cNvPicPr>
          <p:nvPr/>
        </p:nvPicPr>
        <p:blipFill>
          <a:blip r:embed="rId4"/>
          <a:stretch>
            <a:fillRect/>
          </a:stretch>
        </p:blipFill>
        <p:spPr>
          <a:xfrm>
            <a:off x="6338369" y="2334601"/>
            <a:ext cx="5593801" cy="3733862"/>
          </a:xfrm>
          <a:prstGeom prst="rect">
            <a:avLst/>
          </a:prstGeom>
          <a:noFill/>
        </p:spPr>
      </p:pic>
    </p:spTree>
    <p:extLst>
      <p:ext uri="{BB962C8B-B14F-4D97-AF65-F5344CB8AC3E}">
        <p14:creationId xmlns:p14="http://schemas.microsoft.com/office/powerpoint/2010/main" val="273219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239D06-576F-954D-E7CC-C320068AD242}"/>
              </a:ext>
            </a:extLst>
          </p:cNvPr>
          <p:cNvSpPr>
            <a:spLocks noGrp="1"/>
          </p:cNvSpPr>
          <p:nvPr>
            <p:ph type="title"/>
          </p:nvPr>
        </p:nvSpPr>
        <p:spPr/>
        <p:txBody>
          <a:bodyPr/>
          <a:lstStyle/>
          <a:p>
            <a:r>
              <a:rPr lang="sv-SE" dirty="0"/>
              <a:t>Var rapporterar jag?</a:t>
            </a:r>
          </a:p>
        </p:txBody>
      </p:sp>
      <p:sp>
        <p:nvSpPr>
          <p:cNvPr id="3" name="Platshållare för innehåll 2">
            <a:extLst>
              <a:ext uri="{FF2B5EF4-FFF2-40B4-BE49-F238E27FC236}">
                <a16:creationId xmlns:a16="http://schemas.microsoft.com/office/drawing/2014/main" id="{182B4505-3EAA-F180-98B6-ABE63066D717}"/>
              </a:ext>
            </a:extLst>
          </p:cNvPr>
          <p:cNvSpPr>
            <a:spLocks noGrp="1"/>
          </p:cNvSpPr>
          <p:nvPr>
            <p:ph sz="quarter" idx="13"/>
          </p:nvPr>
        </p:nvSpPr>
        <p:spPr>
          <a:xfrm>
            <a:off x="185799" y="1385047"/>
            <a:ext cx="11820402" cy="5002306"/>
          </a:xfrm>
        </p:spPr>
        <p:txBody>
          <a:bodyPr>
            <a:normAutofit fontScale="92500" lnSpcReduction="20000"/>
          </a:bodyPr>
          <a:lstStyle/>
          <a:p>
            <a:pPr>
              <a:spcBef>
                <a:spcPts val="600"/>
              </a:spcBef>
            </a:pPr>
            <a:r>
              <a:rPr lang="sv-SE" dirty="0"/>
              <a:t>Händelsen rapporterar du i kommunens incidentrapporteringssystem, KIA.</a:t>
            </a:r>
          </a:p>
          <a:p>
            <a:pPr lvl="1">
              <a:lnSpc>
                <a:spcPct val="100000"/>
              </a:lnSpc>
              <a:spcBef>
                <a:spcPts val="600"/>
              </a:spcBef>
            </a:pPr>
            <a:r>
              <a:rPr lang="sv-SE" dirty="0">
                <a:hlinkClick r:id="rId3"/>
              </a:rPr>
              <a:t>Länk för att rapportera </a:t>
            </a:r>
            <a:r>
              <a:rPr lang="sv-SE" dirty="0"/>
              <a:t>hittar du på HINT.</a:t>
            </a:r>
          </a:p>
          <a:p>
            <a:pPr lvl="1">
              <a:lnSpc>
                <a:spcPct val="100000"/>
              </a:lnSpc>
              <a:spcBef>
                <a:spcPts val="600"/>
              </a:spcBef>
            </a:pPr>
            <a:r>
              <a:rPr lang="sv-SE" dirty="0">
                <a:hlinkClick r:id="rId4"/>
              </a:rPr>
              <a:t>Mer information om KIA </a:t>
            </a:r>
            <a:r>
              <a:rPr lang="sv-SE" dirty="0"/>
              <a:t>och händelsetyper hittar du på HINT.</a:t>
            </a:r>
          </a:p>
          <a:p>
            <a:pPr lvl="1">
              <a:lnSpc>
                <a:spcPct val="100000"/>
              </a:lnSpc>
              <a:spcBef>
                <a:spcPts val="600"/>
              </a:spcBef>
            </a:pPr>
            <a:r>
              <a:rPr lang="sv-SE" dirty="0"/>
              <a:t>Du kan även rapportera via IA-</a:t>
            </a:r>
            <a:r>
              <a:rPr lang="sv-SE" dirty="0" err="1"/>
              <a:t>appen</a:t>
            </a:r>
            <a:r>
              <a:rPr lang="sv-SE" dirty="0"/>
              <a:t> i din mobil, se </a:t>
            </a:r>
            <a:r>
              <a:rPr lang="sv-SE" dirty="0">
                <a:hlinkClick r:id="rId5"/>
              </a:rPr>
              <a:t>HINT för mer information</a:t>
            </a:r>
            <a:r>
              <a:rPr lang="sv-SE" dirty="0"/>
              <a:t>.</a:t>
            </a:r>
            <a:br>
              <a:rPr lang="sv-SE" dirty="0"/>
            </a:br>
            <a:endParaRPr lang="sv-SE" dirty="0"/>
          </a:p>
          <a:p>
            <a:r>
              <a:rPr lang="sv-SE" dirty="0"/>
              <a:t>Arbetsskada och arbetssjukdom rapporterar du till AFA Försäkring.</a:t>
            </a:r>
          </a:p>
          <a:p>
            <a:pPr lvl="1">
              <a:lnSpc>
                <a:spcPct val="100000"/>
              </a:lnSpc>
            </a:pPr>
            <a:r>
              <a:rPr lang="sv-SE" dirty="0">
                <a:hlinkClick r:id="rId6"/>
              </a:rPr>
              <a:t>Mer information </a:t>
            </a:r>
            <a:r>
              <a:rPr lang="sv-SE" dirty="0"/>
              <a:t>hittar du på HINT.</a:t>
            </a:r>
            <a:br>
              <a:rPr lang="sv-SE" dirty="0"/>
            </a:br>
            <a:endParaRPr lang="sv-SE" dirty="0"/>
          </a:p>
          <a:p>
            <a:pPr>
              <a:spcBef>
                <a:spcPts val="600"/>
              </a:spcBef>
            </a:pPr>
            <a:r>
              <a:rPr lang="sv-SE" dirty="0"/>
              <a:t>Eventuell sjukfrånvaro i samband med händelsen rapporterar du som vanligt till företagshälsovården och i </a:t>
            </a:r>
            <a:r>
              <a:rPr lang="sv-SE" dirty="0" err="1"/>
              <a:t>Heroma</a:t>
            </a:r>
            <a:r>
              <a:rPr lang="sv-SE" dirty="0"/>
              <a:t> självservice (skriv olycksfall eller arbetsskada under noteringar).</a:t>
            </a:r>
          </a:p>
          <a:p>
            <a:pPr lvl="1">
              <a:spcBef>
                <a:spcPts val="600"/>
              </a:spcBef>
            </a:pPr>
            <a:r>
              <a:rPr lang="sv-SE" dirty="0">
                <a:hlinkClick r:id="rId7"/>
              </a:rPr>
              <a:t>Mer information </a:t>
            </a:r>
            <a:r>
              <a:rPr lang="sv-SE" dirty="0"/>
              <a:t>hittar du på HINT.</a:t>
            </a:r>
            <a:br>
              <a:rPr lang="sv-SE" dirty="0"/>
            </a:br>
            <a:endParaRPr lang="sv-SE" dirty="0"/>
          </a:p>
          <a:p>
            <a:pPr marL="0" indent="0">
              <a:buNone/>
            </a:pPr>
            <a:r>
              <a:rPr lang="sv-SE" dirty="0"/>
              <a:t>Tänk på att du alltid kan kontakta ditt skyddsombud för stöd och hjälp!</a:t>
            </a:r>
          </a:p>
          <a:p>
            <a:endParaRPr lang="sv-SE" dirty="0"/>
          </a:p>
        </p:txBody>
      </p:sp>
    </p:spTree>
    <p:extLst>
      <p:ext uri="{BB962C8B-B14F-4D97-AF65-F5344CB8AC3E}">
        <p14:creationId xmlns:p14="http://schemas.microsoft.com/office/powerpoint/2010/main" val="170004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C09AF6A5-A9FE-C8AF-E7AA-7B6ADB17FB4F}"/>
              </a:ext>
            </a:extLst>
          </p:cNvPr>
          <p:cNvPicPr>
            <a:picLocks noGrp="1" noChangeAspect="1"/>
          </p:cNvPicPr>
          <p:nvPr>
            <p:ph sz="quarter" idx="14"/>
          </p:nvPr>
        </p:nvPicPr>
        <p:blipFill>
          <a:blip r:embed="rId3"/>
          <a:stretch>
            <a:fillRect/>
          </a:stretch>
        </p:blipFill>
        <p:spPr>
          <a:xfrm>
            <a:off x="9232589" y="982707"/>
            <a:ext cx="2689411" cy="2089896"/>
          </a:xfrm>
          <a:prstGeom prst="rect">
            <a:avLst/>
          </a:prstGeom>
        </p:spPr>
      </p:pic>
      <p:sp>
        <p:nvSpPr>
          <p:cNvPr id="2" name="Rubrik 1">
            <a:extLst>
              <a:ext uri="{FF2B5EF4-FFF2-40B4-BE49-F238E27FC236}">
                <a16:creationId xmlns:a16="http://schemas.microsoft.com/office/drawing/2014/main" id="{181C475C-368A-E280-232C-4568065E427F}"/>
              </a:ext>
            </a:extLst>
          </p:cNvPr>
          <p:cNvSpPr>
            <a:spLocks noGrp="1"/>
          </p:cNvSpPr>
          <p:nvPr>
            <p:ph type="title"/>
          </p:nvPr>
        </p:nvSpPr>
        <p:spPr/>
        <p:txBody>
          <a:bodyPr>
            <a:normAutofit fontScale="90000"/>
          </a:bodyPr>
          <a:lstStyle/>
          <a:p>
            <a:r>
              <a:rPr lang="sv-SE" sz="4800" dirty="0"/>
              <a:t>Vem gör vad om en olycka inträffar?</a:t>
            </a:r>
          </a:p>
        </p:txBody>
      </p:sp>
      <p:sp>
        <p:nvSpPr>
          <p:cNvPr id="3" name="Platshållare för innehåll 2">
            <a:extLst>
              <a:ext uri="{FF2B5EF4-FFF2-40B4-BE49-F238E27FC236}">
                <a16:creationId xmlns:a16="http://schemas.microsoft.com/office/drawing/2014/main" id="{2CE4A323-D9DD-D8F8-D65F-98516219B066}"/>
              </a:ext>
            </a:extLst>
          </p:cNvPr>
          <p:cNvSpPr>
            <a:spLocks noGrp="1"/>
          </p:cNvSpPr>
          <p:nvPr>
            <p:ph sz="quarter" idx="13"/>
          </p:nvPr>
        </p:nvSpPr>
        <p:spPr>
          <a:xfrm>
            <a:off x="270000" y="1183877"/>
            <a:ext cx="11509624" cy="4318383"/>
          </a:xfrm>
        </p:spPr>
        <p:txBody>
          <a:bodyPr>
            <a:noAutofit/>
          </a:bodyPr>
          <a:lstStyle/>
          <a:p>
            <a:pPr marL="0" indent="0">
              <a:buNone/>
            </a:pPr>
            <a:r>
              <a:rPr lang="sv-SE" sz="2000" b="1" dirty="0"/>
              <a:t>Medarbetare ska:</a:t>
            </a:r>
          </a:p>
          <a:p>
            <a:pPr lvl="1">
              <a:buFont typeface="Arial" panose="020B0604020202020204" pitchFamily="34" charset="0"/>
              <a:buChar char="•"/>
            </a:pPr>
            <a:r>
              <a:rPr lang="sv-SE" sz="2000" dirty="0"/>
              <a:t> omedelbart underrätta närmaste chef om vad som hänt.</a:t>
            </a:r>
          </a:p>
          <a:p>
            <a:pPr lvl="1">
              <a:buFont typeface="Arial" panose="020B0604020202020204" pitchFamily="34" charset="0"/>
              <a:buChar char="•"/>
            </a:pPr>
            <a:r>
              <a:rPr lang="sv-SE" sz="2000" dirty="0"/>
              <a:t> göra en anmälan i KIA.</a:t>
            </a:r>
          </a:p>
          <a:p>
            <a:pPr lvl="1">
              <a:buFont typeface="Arial" panose="020B0604020202020204" pitchFamily="34" charset="0"/>
              <a:buChar char="•"/>
            </a:pPr>
            <a:r>
              <a:rPr lang="sv-SE" sz="2000" dirty="0"/>
              <a:t> anmäla arbetsskada till AFA (TFA-KL).</a:t>
            </a:r>
          </a:p>
          <a:p>
            <a:pPr marL="0" indent="0">
              <a:buNone/>
            </a:pPr>
            <a:r>
              <a:rPr lang="sv-SE" sz="2000" b="1" dirty="0"/>
              <a:t>Chef ska:</a:t>
            </a:r>
          </a:p>
          <a:p>
            <a:pPr lvl="1">
              <a:buFont typeface="Arial" panose="020B0604020202020204" pitchFamily="34" charset="0"/>
              <a:buChar char="•"/>
            </a:pPr>
            <a:r>
              <a:rPr lang="sv-SE" sz="2000" dirty="0"/>
              <a:t>utan dröjsmål anmäla dödsfall, olyckor, svåra tillbud eller tillbud som drabbat flera medarbetare samtidigt till Arbetsmiljöverket.</a:t>
            </a:r>
          </a:p>
          <a:p>
            <a:pPr lvl="1">
              <a:buFont typeface="Arial" panose="020B0604020202020204" pitchFamily="34" charset="0"/>
              <a:buChar char="•"/>
            </a:pPr>
            <a:r>
              <a:rPr lang="sv-SE" sz="2000" dirty="0"/>
              <a:t> anmäla olycka/arbetsskada och arbetssjukdom till Arbetsmiljöverket och Försäkringskassan</a:t>
            </a:r>
            <a:r>
              <a:rPr lang="sv-SE" sz="2000" dirty="0">
                <a:latin typeface="Arial Nova" panose="020B0504020202020204" pitchFamily="34" charset="0"/>
              </a:rPr>
              <a:t>.</a:t>
            </a:r>
          </a:p>
          <a:p>
            <a:pPr lvl="1">
              <a:buFont typeface="Arial" panose="020B0604020202020204" pitchFamily="34" charset="0"/>
              <a:buChar char="•"/>
            </a:pPr>
            <a:r>
              <a:rPr lang="sv-SE" sz="2000" dirty="0"/>
              <a:t> utreda orsaken till olyckan/arbetsskadan och vidta förebyggande åtgärder så att det inte inträffar igen. Utredningen ska göras tillsammans med skyddsombudet.</a:t>
            </a:r>
          </a:p>
          <a:p>
            <a:pPr lvl="1">
              <a:buFont typeface="Arial" panose="020B0604020202020204" pitchFamily="34" charset="0"/>
              <a:buChar char="•"/>
            </a:pPr>
            <a:r>
              <a:rPr lang="sv-SE" sz="2000" dirty="0"/>
              <a:t> eventuellt polisanmäla händelsen.</a:t>
            </a:r>
          </a:p>
          <a:p>
            <a:pPr lvl="1">
              <a:buFont typeface="Arial" panose="020B0604020202020204" pitchFamily="34" charset="0"/>
              <a:buChar char="•"/>
            </a:pPr>
            <a:r>
              <a:rPr lang="sv-SE" sz="2000" dirty="0"/>
              <a:t> hantera händelsen i KIA tills den är avslutad. Medarbetare och skyddsombud ska hållas informerade. </a:t>
            </a:r>
            <a:endParaRPr lang="sv-SE" sz="1800" dirty="0"/>
          </a:p>
        </p:txBody>
      </p:sp>
      <p:sp>
        <p:nvSpPr>
          <p:cNvPr id="4" name="textruta 3">
            <a:extLst>
              <a:ext uri="{FF2B5EF4-FFF2-40B4-BE49-F238E27FC236}">
                <a16:creationId xmlns:a16="http://schemas.microsoft.com/office/drawing/2014/main" id="{BEA2F6F3-4853-CFEA-8781-79342082A7C6}"/>
              </a:ext>
            </a:extLst>
          </p:cNvPr>
          <p:cNvSpPr txBox="1"/>
          <p:nvPr/>
        </p:nvSpPr>
        <p:spPr>
          <a:xfrm>
            <a:off x="270000" y="5703430"/>
            <a:ext cx="11670000" cy="369332"/>
          </a:xfrm>
          <a:prstGeom prst="rect">
            <a:avLst/>
          </a:prstGeom>
          <a:noFill/>
        </p:spPr>
        <p:txBody>
          <a:bodyPr wrap="square" rtlCol="0">
            <a:spAutoFit/>
          </a:bodyPr>
          <a:lstStyle/>
          <a:p>
            <a:pPr algn="l"/>
            <a:r>
              <a:rPr lang="sv-SE" dirty="0"/>
              <a:t>Se Arbetsmiljöverkets hemsida för mer information om tillbuds, olycksfalls och arbetsskadeanmälan: </a:t>
            </a:r>
            <a:r>
              <a:rPr lang="sv-SE" dirty="0">
                <a:hlinkClick r:id="rId4"/>
              </a:rPr>
              <a:t>www.av.se</a:t>
            </a:r>
            <a:endParaRPr lang="sv-SE" dirty="0"/>
          </a:p>
        </p:txBody>
      </p:sp>
    </p:spTree>
    <p:extLst>
      <p:ext uri="{BB962C8B-B14F-4D97-AF65-F5344CB8AC3E}">
        <p14:creationId xmlns:p14="http://schemas.microsoft.com/office/powerpoint/2010/main" val="414824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1549B6-156F-8D8C-8ED4-64E81AC76EE9}"/>
              </a:ext>
            </a:extLst>
          </p:cNvPr>
          <p:cNvSpPr>
            <a:spLocks noGrp="1"/>
          </p:cNvSpPr>
          <p:nvPr>
            <p:ph type="title"/>
          </p:nvPr>
        </p:nvSpPr>
        <p:spPr>
          <a:xfrm>
            <a:off x="269823" y="360001"/>
            <a:ext cx="11662347" cy="720000"/>
          </a:xfrm>
        </p:spPr>
        <p:txBody>
          <a:bodyPr anchor="t">
            <a:normAutofit/>
          </a:bodyPr>
          <a:lstStyle/>
          <a:p>
            <a:r>
              <a:rPr lang="sv-SE" dirty="0"/>
              <a:t>Diskussionsfrågor</a:t>
            </a:r>
          </a:p>
        </p:txBody>
      </p:sp>
      <p:pic>
        <p:nvPicPr>
          <p:cNvPr id="4" name="Bildobjekt 3">
            <a:extLst>
              <a:ext uri="{FF2B5EF4-FFF2-40B4-BE49-F238E27FC236}">
                <a16:creationId xmlns:a16="http://schemas.microsoft.com/office/drawing/2014/main" id="{2558D16A-E2B9-BC41-FED9-45C2CB59AFF1}"/>
              </a:ext>
            </a:extLst>
          </p:cNvPr>
          <p:cNvPicPr>
            <a:picLocks noChangeAspect="1"/>
          </p:cNvPicPr>
          <p:nvPr/>
        </p:nvPicPr>
        <p:blipFill>
          <a:blip r:embed="rId3"/>
          <a:stretch>
            <a:fillRect/>
          </a:stretch>
        </p:blipFill>
        <p:spPr>
          <a:xfrm>
            <a:off x="453653" y="1220400"/>
            <a:ext cx="7286292" cy="4863600"/>
          </a:xfrm>
          <a:prstGeom prst="rect">
            <a:avLst/>
          </a:prstGeom>
          <a:noFill/>
        </p:spPr>
      </p:pic>
      <p:sp>
        <p:nvSpPr>
          <p:cNvPr id="10" name="Content Placeholder 2">
            <a:extLst>
              <a:ext uri="{FF2B5EF4-FFF2-40B4-BE49-F238E27FC236}">
                <a16:creationId xmlns:a16="http://schemas.microsoft.com/office/drawing/2014/main" id="{87EFF263-18A9-5F62-BB05-349BF3A51B97}"/>
              </a:ext>
            </a:extLst>
          </p:cNvPr>
          <p:cNvSpPr>
            <a:spLocks noGrp="1"/>
          </p:cNvSpPr>
          <p:nvPr>
            <p:ph sz="quarter" idx="14"/>
          </p:nvPr>
        </p:nvSpPr>
        <p:spPr>
          <a:xfrm>
            <a:off x="7866529" y="1220400"/>
            <a:ext cx="4067471" cy="4863600"/>
          </a:xfrm>
        </p:spPr>
        <p:txBody>
          <a:bodyPr>
            <a:normAutofit/>
          </a:bodyPr>
          <a:lstStyle/>
          <a:p>
            <a:r>
              <a:rPr lang="sv-SE" dirty="0"/>
              <a:t>Vet vi vilka risker vi har på vår arbetsplats?</a:t>
            </a:r>
          </a:p>
          <a:p>
            <a:r>
              <a:rPr lang="sv-SE" dirty="0"/>
              <a:t>Är riskerna kända för alla medarbetare, även för vår extrapersonal?</a:t>
            </a:r>
          </a:p>
          <a:p>
            <a:r>
              <a:rPr lang="sv-SE" dirty="0"/>
              <a:t>Anmäler vi alla tillbud och olyckor?</a:t>
            </a:r>
          </a:p>
          <a:p>
            <a:r>
              <a:rPr lang="sv-SE" dirty="0"/>
              <a:t>Anser vi att vi har tillräcklig kunskap om vad vi anmäler och hur vi ska anmäla?</a:t>
            </a:r>
          </a:p>
          <a:p>
            <a:pPr marL="0" indent="0">
              <a:buNone/>
            </a:pPr>
            <a:endParaRPr lang="en-US" dirty="0"/>
          </a:p>
        </p:txBody>
      </p:sp>
    </p:spTree>
    <p:extLst>
      <p:ext uri="{BB962C8B-B14F-4D97-AF65-F5344CB8AC3E}">
        <p14:creationId xmlns:p14="http://schemas.microsoft.com/office/powerpoint/2010/main" val="2972628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11203</TotalTime>
  <Words>2031</Words>
  <Application>Microsoft Office PowerPoint</Application>
  <PresentationFormat>Bredbild</PresentationFormat>
  <Paragraphs>113</Paragraphs>
  <Slides>7</Slides>
  <Notes>7</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7</vt:i4>
      </vt:variant>
    </vt:vector>
  </HeadingPairs>
  <TitlesOfParts>
    <vt:vector size="17" baseType="lpstr">
      <vt:lpstr>Arial</vt:lpstr>
      <vt:lpstr>Arial Nova</vt:lpstr>
      <vt:lpstr>Calibri</vt:lpstr>
      <vt:lpstr>Corbel</vt:lpstr>
      <vt:lpstr>Garamond</vt:lpstr>
      <vt:lpstr>Noto Sans</vt:lpstr>
      <vt:lpstr>Open Sans</vt:lpstr>
      <vt:lpstr>Times</vt:lpstr>
      <vt:lpstr>Wingdings</vt:lpstr>
      <vt:lpstr>Haninge kommun</vt:lpstr>
      <vt:lpstr>APT</vt:lpstr>
      <vt:lpstr>Hur ser det ut hos oss?</vt:lpstr>
      <vt:lpstr>Varför ska vi rapportera? </vt:lpstr>
      <vt:lpstr>Vad ska rapporteras? </vt:lpstr>
      <vt:lpstr>Var rapporterar jag?</vt:lpstr>
      <vt:lpstr>Vem gör vad om en olycka inträffar?</vt:lpstr>
      <vt:lpstr>Diskussionsfrågor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Kerstin Sandell</cp:lastModifiedBy>
  <cp:revision>368</cp:revision>
  <dcterms:created xsi:type="dcterms:W3CDTF">2020-01-15T11:02:53Z</dcterms:created>
  <dcterms:modified xsi:type="dcterms:W3CDTF">2023-05-03T16:45:50Z</dcterms:modified>
</cp:coreProperties>
</file>