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96" r:id="rId2"/>
    <p:sldId id="297" r:id="rId3"/>
    <p:sldId id="291" r:id="rId4"/>
    <p:sldId id="299" r:id="rId5"/>
    <p:sldId id="300" r:id="rId6"/>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826" autoAdjust="0"/>
  </p:normalViewPr>
  <p:slideViewPr>
    <p:cSldViewPr>
      <p:cViewPr varScale="1">
        <p:scale>
          <a:sx n="84" d="100"/>
          <a:sy n="84" d="100"/>
        </p:scale>
        <p:origin x="1334"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820192-5B89-4373-A0DC-E256D7A64731}" type="datetimeFigureOut">
              <a:rPr lang="sv-SE" smtClean="0"/>
              <a:t>2021-02-18</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0CB5224-86F3-4AD6-8BC4-B4B37A9554B3}" type="slidenum">
              <a:rPr lang="sv-SE" smtClean="0"/>
              <a:t>‹#›</a:t>
            </a:fld>
            <a:endParaRPr lang="sv-SE"/>
          </a:p>
        </p:txBody>
      </p:sp>
    </p:spTree>
    <p:extLst>
      <p:ext uri="{BB962C8B-B14F-4D97-AF65-F5344CB8AC3E}">
        <p14:creationId xmlns:p14="http://schemas.microsoft.com/office/powerpoint/2010/main" val="219815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 omarbetade och nya föreskrifterna har tagits fram i samråd med arbetsmarknadens parter.</a:t>
            </a:r>
          </a:p>
          <a:p>
            <a:endParaRPr lang="sv-SE" dirty="0" smtClean="0"/>
          </a:p>
          <a:p>
            <a:r>
              <a:rPr lang="sv-SE" dirty="0" smtClean="0"/>
              <a:t>Anledningen har varit  att de nu gällande föreskrifterna har upplevts som otydliga och svåra att tillägna sig, att nya EU direktiv har tillkommit samt för att systemet med sanktionsavgifter ställer särskilt stränga krav på tydlighet för att sanktionsavgifter skall kunna utdömas vid inspektion.  </a:t>
            </a:r>
          </a:p>
          <a:p>
            <a:endParaRPr lang="sv-SE" dirty="0" smtClean="0"/>
          </a:p>
          <a:p>
            <a:endParaRPr lang="sv-SE" dirty="0" smtClean="0"/>
          </a:p>
        </p:txBody>
      </p:sp>
      <p:sp>
        <p:nvSpPr>
          <p:cNvPr id="4" name="Platshållare för bildnummer 3"/>
          <p:cNvSpPr>
            <a:spLocks noGrp="1"/>
          </p:cNvSpPr>
          <p:nvPr>
            <p:ph type="sldNum" sz="quarter" idx="10"/>
          </p:nvPr>
        </p:nvSpPr>
        <p:spPr/>
        <p:txBody>
          <a:bodyPr/>
          <a:lstStyle/>
          <a:p>
            <a:fld id="{40CB5224-86F3-4AD6-8BC4-B4B37A9554B3}" type="slidenum">
              <a:rPr lang="sv-SE" smtClean="0"/>
              <a:t>1</a:t>
            </a:fld>
            <a:endParaRPr lang="sv-SE"/>
          </a:p>
        </p:txBody>
      </p:sp>
    </p:spTree>
    <p:extLst>
      <p:ext uri="{BB962C8B-B14F-4D97-AF65-F5344CB8AC3E}">
        <p14:creationId xmlns:p14="http://schemas.microsoft.com/office/powerpoint/2010/main" val="101820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r>
              <a:rPr lang="sv-SE" dirty="0" smtClean="0"/>
              <a:t>Tillkommande yrkesgrupper som kan komma att omfattas av de nya föreskrifterna kan bland annat vara lokalvårdare, montörer, slaktare eller de som arbetar vid löpande band, till exempel inom fiskindustrin.</a:t>
            </a:r>
          </a:p>
          <a:p>
            <a:r>
              <a:rPr lang="sv-SE" dirty="0" smtClean="0"/>
              <a:t>Det är arbetsmoment som innebär snabba handledsrörelser med kraft som kan öka risken för belastningsskador i händer, armbåge och nacke om de inte genomförs på ett säkert och hälsosamt sätt som omfattas av krav på medicinska kontroller.</a:t>
            </a:r>
          </a:p>
          <a:p>
            <a:endParaRPr lang="sv-SE" dirty="0" smtClean="0"/>
          </a:p>
          <a:p>
            <a:r>
              <a:rPr lang="sv-SE" dirty="0" smtClean="0"/>
              <a:t>I första hand ska belastningsskador liksom andra skador, olyckor eller ohälsa alltid förebyggas genom det </a:t>
            </a:r>
            <a:r>
              <a:rPr lang="sv-SE" b="1" dirty="0" smtClean="0"/>
              <a:t>systematiska arbetsmiljöarbete </a:t>
            </a:r>
            <a:r>
              <a:rPr lang="sv-SE" dirty="0" smtClean="0"/>
              <a:t>som alla arbetsgivare är skyldiga att bedriva, säger Kersti Lorén, ergonom på Arbetsmiljöverket. </a:t>
            </a:r>
          </a:p>
          <a:p>
            <a:endParaRPr lang="sv-SE" dirty="0" smtClean="0"/>
          </a:p>
          <a:p>
            <a:r>
              <a:rPr lang="sv-SE" b="1" dirty="0" smtClean="0"/>
              <a:t>Vad är handintensivt arbete?</a:t>
            </a:r>
          </a:p>
          <a:p>
            <a:r>
              <a:rPr lang="sv-SE" dirty="0" smtClean="0"/>
              <a:t>Arbetsmiljöverket definierar handintensivt arbete som ett arbete där handlederna är aktiva, de vinklas mot sitt </a:t>
            </a:r>
            <a:r>
              <a:rPr lang="sv-SE" dirty="0" err="1" smtClean="0"/>
              <a:t>ytterläge</a:t>
            </a:r>
            <a:r>
              <a:rPr lang="sv-SE" dirty="0" smtClean="0"/>
              <a:t>, åt båda håll, men även i rotation,  i kombination med kraft.  </a:t>
            </a:r>
          </a:p>
          <a:p>
            <a:endParaRPr lang="sv-SE" dirty="0" smtClean="0"/>
          </a:p>
          <a:p>
            <a:r>
              <a:rPr lang="sv-SE" b="1" dirty="0" smtClean="0"/>
              <a:t>Vilket stöd har arbetsgivaren för att kunna uppfylla de krav AV ställer?</a:t>
            </a:r>
          </a:p>
          <a:p>
            <a:r>
              <a:rPr lang="sv-SE" dirty="0" smtClean="0"/>
              <a:t>Arbetsmiljöverket håller på att ta fram en vägledning, samt beställningsblanketter och mall för tjänstbarhetsintyg. </a:t>
            </a:r>
          </a:p>
          <a:p>
            <a:endParaRPr lang="sv-SE" dirty="0" smtClean="0"/>
          </a:p>
          <a:p>
            <a:r>
              <a:rPr lang="sv-SE" b="1" dirty="0" smtClean="0"/>
              <a:t>Vad händer om arbetsgivaren inte genomför</a:t>
            </a:r>
            <a:r>
              <a:rPr lang="sv-SE" b="1" baseline="0" dirty="0" smtClean="0"/>
              <a:t> medicinska kontroller såsom föreskrivet?</a:t>
            </a:r>
            <a:endParaRPr lang="sv-SE" b="1" dirty="0" smtClean="0"/>
          </a:p>
          <a:p>
            <a:r>
              <a:rPr lang="sv-SE" dirty="0" smtClean="0"/>
              <a:t>Vid en inspektion kommer arbetsgivaren att få krav på sig att anordna de medicinska kontroller som anges i föreskrifterna om medicinska kontroller i arbetslivet.</a:t>
            </a:r>
            <a:br>
              <a:rPr lang="sv-SE" dirty="0" smtClean="0"/>
            </a:br>
            <a:r>
              <a:rPr lang="sv-SE" dirty="0" smtClean="0"/>
              <a:t>Om tjänstbarhetsintyg saknas för de arbetstagare, som utför arbete som kräver tjänstbarhetsintyg, kommer en sanktionsavgift att tas ut, 18 §. </a:t>
            </a:r>
          </a:p>
          <a:p>
            <a:endParaRPr lang="sv-SE" dirty="0" smtClean="0"/>
          </a:p>
          <a:p>
            <a:r>
              <a:rPr lang="sv-SE" b="1" dirty="0" smtClean="0"/>
              <a:t>När ska</a:t>
            </a:r>
            <a:r>
              <a:rPr lang="sv-SE" b="1" baseline="0" dirty="0" smtClean="0"/>
              <a:t> arbetsgivaren genomföra kontroller?</a:t>
            </a:r>
          </a:p>
          <a:p>
            <a:r>
              <a:rPr lang="sv-SE" dirty="0" smtClean="0"/>
              <a:t>Sammanfattningsvis innan arbetet påbörjas, därefter enligt</a:t>
            </a:r>
            <a:r>
              <a:rPr lang="sv-SE" baseline="0" dirty="0" smtClean="0"/>
              <a:t> AV:s riktlinjer beroende på arbetet</a:t>
            </a:r>
          </a:p>
          <a:p>
            <a:endParaRPr lang="sv-SE" baseline="0" dirty="0" smtClean="0"/>
          </a:p>
          <a:p>
            <a:r>
              <a:rPr lang="sv-SE" b="1" baseline="0" dirty="0" smtClean="0"/>
              <a:t>Vilka är det nu som omfattas av de nya föreskrifterna?</a:t>
            </a:r>
          </a:p>
          <a:p>
            <a:r>
              <a:rPr lang="sv-SE" dirty="0" smtClean="0"/>
              <a:t>1. arbete där vibrationer förekommer,  </a:t>
            </a:r>
          </a:p>
          <a:p>
            <a:r>
              <a:rPr lang="sv-SE" dirty="0" smtClean="0"/>
              <a:t>2. handintensivt arbete,  </a:t>
            </a:r>
          </a:p>
          <a:p>
            <a:r>
              <a:rPr lang="sv-SE" dirty="0" smtClean="0"/>
              <a:t>3. nattarbete,  </a:t>
            </a:r>
          </a:p>
          <a:p>
            <a:r>
              <a:rPr lang="sv-SE" dirty="0" smtClean="0"/>
              <a:t>4. arbete med vissa kemiska produkter,  </a:t>
            </a:r>
          </a:p>
          <a:p>
            <a:r>
              <a:rPr lang="sv-SE" dirty="0" smtClean="0"/>
              <a:t>5. arbete med fibrosframkallande damm,  </a:t>
            </a:r>
          </a:p>
          <a:p>
            <a:r>
              <a:rPr lang="sv-SE" dirty="0" smtClean="0"/>
              <a:t>6. arbete med bly, kadmium eller kvicksilver,  </a:t>
            </a:r>
          </a:p>
          <a:p>
            <a:r>
              <a:rPr lang="sv-SE" dirty="0" smtClean="0"/>
              <a:t>7. arbete med klättring med stor nivåskillnad,  </a:t>
            </a:r>
          </a:p>
          <a:p>
            <a:r>
              <a:rPr lang="sv-SE" dirty="0" smtClean="0"/>
              <a:t>8. arbete med rök- och kemdykning, eller  </a:t>
            </a:r>
          </a:p>
          <a:p>
            <a:r>
              <a:rPr lang="sv-SE" dirty="0" smtClean="0"/>
              <a:t>9. dykeriarbete, omfattas.</a:t>
            </a:r>
          </a:p>
          <a:p>
            <a:endParaRPr lang="sv-SE" dirty="0"/>
          </a:p>
        </p:txBody>
      </p:sp>
      <p:sp>
        <p:nvSpPr>
          <p:cNvPr id="4" name="Platshållare för bildnummer 3"/>
          <p:cNvSpPr>
            <a:spLocks noGrp="1"/>
          </p:cNvSpPr>
          <p:nvPr>
            <p:ph type="sldNum" sz="quarter" idx="10"/>
          </p:nvPr>
        </p:nvSpPr>
        <p:spPr/>
        <p:txBody>
          <a:bodyPr/>
          <a:lstStyle/>
          <a:p>
            <a:fld id="{40CB5224-86F3-4AD6-8BC4-B4B37A9554B3}" type="slidenum">
              <a:rPr lang="sv-SE" smtClean="0"/>
              <a:t>2</a:t>
            </a:fld>
            <a:endParaRPr lang="sv-SE"/>
          </a:p>
        </p:txBody>
      </p:sp>
    </p:spTree>
    <p:extLst>
      <p:ext uri="{BB962C8B-B14F-4D97-AF65-F5344CB8AC3E}">
        <p14:creationId xmlns:p14="http://schemas.microsoft.com/office/powerpoint/2010/main" val="3333963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231135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038023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54176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24442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215188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14719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10087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98892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51625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85048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308840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fontAlgn="base">
              <a:spcAft>
                <a:spcPct val="0"/>
              </a:spcAft>
              <a:defRPr/>
            </a:pPr>
            <a:r>
              <a:rPr lang="sv-SE" altLang="sv-SE">
                <a:solidFill>
                  <a:prstClr val="black"/>
                </a:solidFill>
              </a:rPr>
              <a:t>Ämne</a:t>
            </a:r>
          </a:p>
        </p:txBody>
      </p:sp>
    </p:spTree>
    <p:extLst>
      <p:ext uri="{BB962C8B-B14F-4D97-AF65-F5344CB8AC3E}">
        <p14:creationId xmlns:p14="http://schemas.microsoft.com/office/powerpoint/2010/main" val="657897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ntranet.haninge.se/min-anstallning/chefsportal/" TargetMode="External"/><Relationship Id="rId7" Type="http://schemas.openxmlformats.org/officeDocument/2006/relationships/hyperlink" Target="https://intranet.haninge.se/min-anstallning/sjukdom-vab-och-rehab/foretagshalsovar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av.se/arbetsmiljoarbete-och-inspektioner/publikationer/foreskrifter/arbetsanpassning-afs-20205-foreskrifter/" TargetMode="External"/><Relationship Id="rId5" Type="http://schemas.openxmlformats.org/officeDocument/2006/relationships/hyperlink" Target="mailto:hr@haninge.se" TargetMode="External"/><Relationship Id="rId4" Type="http://schemas.openxmlformats.org/officeDocument/2006/relationships/hyperlink" Target="https://intranet.haninge.se/min-anstallning/sjukdom-vab-och-reha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ctrTitle"/>
          </p:nvPr>
        </p:nvSpPr>
        <p:spPr>
          <a:xfrm>
            <a:off x="899592" y="1412776"/>
            <a:ext cx="7772400" cy="1398338"/>
          </a:xfrm>
        </p:spPr>
        <p:txBody>
          <a:bodyPr/>
          <a:lstStyle/>
          <a:p>
            <a:r>
              <a:rPr lang="sv-SE" dirty="0" smtClean="0"/>
              <a:t/>
            </a:r>
            <a:br>
              <a:rPr lang="sv-SE" dirty="0" smtClean="0"/>
            </a:br>
            <a:r>
              <a:rPr lang="sv-SE" dirty="0" smtClean="0"/>
              <a:t/>
            </a:r>
            <a:br>
              <a:rPr lang="sv-SE" dirty="0" smtClean="0"/>
            </a:br>
            <a:r>
              <a:rPr lang="sv-SE" dirty="0"/>
              <a:t/>
            </a:r>
            <a:br>
              <a:rPr lang="sv-SE" dirty="0"/>
            </a:br>
            <a:r>
              <a:rPr lang="sv-SE" sz="3200" b="1" dirty="0" smtClean="0"/>
              <a:t>Arbetsanpassning AFS 2020:5</a:t>
            </a:r>
            <a:br>
              <a:rPr lang="sv-SE" sz="3200" b="1" dirty="0" smtClean="0"/>
            </a:br>
            <a:r>
              <a:rPr lang="sv-SE" sz="3200" b="1" dirty="0" smtClean="0"/>
              <a:t>Ny och omarbetad föreskrift</a:t>
            </a:r>
            <a:br>
              <a:rPr lang="sv-SE" sz="3200" b="1" dirty="0" smtClean="0"/>
            </a:br>
            <a:r>
              <a:rPr lang="sv-SE" sz="3200" b="1" dirty="0" smtClean="0"/>
              <a:t>gäller fr o m 2021-06-01</a:t>
            </a:r>
            <a:r>
              <a:rPr lang="sv-SE" sz="3200" b="1" i="1" dirty="0"/>
              <a:t/>
            </a:r>
            <a:br>
              <a:rPr lang="sv-SE" sz="3200" b="1" i="1" dirty="0"/>
            </a:br>
            <a:r>
              <a:rPr lang="sv-SE" dirty="0" smtClean="0"/>
              <a:t/>
            </a:r>
            <a:br>
              <a:rPr lang="sv-SE" dirty="0" smtClean="0"/>
            </a:br>
            <a:r>
              <a:rPr lang="sv-SE" dirty="0" smtClean="0"/>
              <a:t/>
            </a:r>
            <a:br>
              <a:rPr lang="sv-SE" dirty="0" smtClean="0"/>
            </a:br>
            <a:endParaRPr lang="sv-SE" dirty="0"/>
          </a:p>
        </p:txBody>
      </p:sp>
      <p:sp>
        <p:nvSpPr>
          <p:cNvPr id="7" name="Underrubrik 6"/>
          <p:cNvSpPr>
            <a:spLocks noGrp="1"/>
          </p:cNvSpPr>
          <p:nvPr>
            <p:ph type="subTitle" idx="1"/>
          </p:nvPr>
        </p:nvSpPr>
        <p:spPr>
          <a:xfrm>
            <a:off x="1423619" y="3010830"/>
            <a:ext cx="6370984" cy="3528392"/>
          </a:xfrm>
        </p:spPr>
        <p:txBody>
          <a:bodyPr/>
          <a:lstStyle/>
          <a:p>
            <a:pPr lvl="1"/>
            <a:endParaRPr lang="sv-SE" dirty="0" smtClean="0"/>
          </a:p>
          <a:p>
            <a:pPr lvl="1"/>
            <a:r>
              <a:rPr lang="sv-SE" sz="1800" b="1" dirty="0" smtClean="0"/>
              <a:t>Ersätter tidigare föreskrift som utgår:</a:t>
            </a:r>
            <a:endParaRPr lang="sv-SE" sz="1800" b="1" strike="sngStrike" dirty="0"/>
          </a:p>
          <a:p>
            <a:pPr lvl="1"/>
            <a:r>
              <a:rPr lang="sv-SE" sz="1800" strike="sngStrike" dirty="0" smtClean="0"/>
              <a:t>Arbetsanpassning och rehabilitering AFS 1994:1</a:t>
            </a:r>
            <a:endParaRPr lang="sv-SE" sz="1800" strike="sngStrike" dirty="0"/>
          </a:p>
          <a:p>
            <a:endParaRPr lang="sv-SE" dirty="0" smtClean="0"/>
          </a:p>
          <a:p>
            <a:endParaRPr lang="sv-SE" b="1" dirty="0"/>
          </a:p>
          <a:p>
            <a:endParaRPr lang="sv-SE" b="1" dirty="0" smtClean="0"/>
          </a:p>
          <a:p>
            <a:endParaRPr lang="sv-SE" dirty="0" smtClean="0"/>
          </a:p>
        </p:txBody>
      </p:sp>
      <p:sp>
        <p:nvSpPr>
          <p:cNvPr id="2" name="Nedåtpil 1"/>
          <p:cNvSpPr/>
          <p:nvPr/>
        </p:nvSpPr>
        <p:spPr bwMode="auto">
          <a:xfrm>
            <a:off x="4427984" y="3284984"/>
            <a:ext cx="45719" cy="45719"/>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sp>
        <p:nvSpPr>
          <p:cNvPr id="3" name="Platshållare för sidfot 2"/>
          <p:cNvSpPr>
            <a:spLocks noGrp="1"/>
          </p:cNvSpPr>
          <p:nvPr>
            <p:ph type="ftr" sz="quarter" idx="10"/>
          </p:nvPr>
        </p:nvSpPr>
        <p:spPr/>
        <p:txBody>
          <a:bodyPr/>
          <a:lstStyle/>
          <a:p>
            <a:pPr>
              <a:defRPr/>
            </a:pPr>
            <a:r>
              <a:rPr lang="sv-SE" altLang="sv-SE" dirty="0" smtClean="0">
                <a:solidFill>
                  <a:prstClr val="black"/>
                </a:solidFill>
              </a:rPr>
              <a:t>HR-avdelningen 2021-02-10</a:t>
            </a:r>
            <a:endParaRPr lang="sv-SE" altLang="sv-SE" dirty="0">
              <a:solidFill>
                <a:prstClr val="black"/>
              </a:solidFill>
            </a:endParaRPr>
          </a:p>
        </p:txBody>
      </p:sp>
      <p:pic>
        <p:nvPicPr>
          <p:cNvPr id="5" name="Bildobjekt 4"/>
          <p:cNvPicPr>
            <a:picLocks noChangeAspect="1"/>
          </p:cNvPicPr>
          <p:nvPr/>
        </p:nvPicPr>
        <p:blipFill>
          <a:blip r:embed="rId3"/>
          <a:stretch>
            <a:fillRect/>
          </a:stretch>
        </p:blipFill>
        <p:spPr>
          <a:xfrm rot="721828">
            <a:off x="7596938" y="3531224"/>
            <a:ext cx="1250287" cy="1782324"/>
          </a:xfrm>
          <a:prstGeom prst="rect">
            <a:avLst/>
          </a:prstGeom>
        </p:spPr>
      </p:pic>
    </p:spTree>
    <p:extLst>
      <p:ext uri="{BB962C8B-B14F-4D97-AF65-F5344CB8AC3E}">
        <p14:creationId xmlns:p14="http://schemas.microsoft.com/office/powerpoint/2010/main" val="355797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04583" y="476672"/>
            <a:ext cx="7772400" cy="1143000"/>
          </a:xfrm>
        </p:spPr>
        <p:txBody>
          <a:bodyPr/>
          <a:lstStyle/>
          <a:p>
            <a:r>
              <a:rPr lang="sv-SE" sz="3200" dirty="0" smtClean="0"/>
              <a:t>Information till chef med ansvar för arbetsmiljöuppgifter</a:t>
            </a:r>
            <a:endParaRPr lang="sv-SE" sz="3200" dirty="0"/>
          </a:p>
        </p:txBody>
      </p:sp>
      <p:sp>
        <p:nvSpPr>
          <p:cNvPr id="3" name="Platshållare för innehåll 2"/>
          <p:cNvSpPr>
            <a:spLocks noGrp="1"/>
          </p:cNvSpPr>
          <p:nvPr>
            <p:ph idx="1"/>
          </p:nvPr>
        </p:nvSpPr>
        <p:spPr>
          <a:xfrm>
            <a:off x="695455" y="1844824"/>
            <a:ext cx="7990656" cy="4752528"/>
          </a:xfrm>
        </p:spPr>
        <p:txBody>
          <a:bodyPr/>
          <a:lstStyle/>
          <a:p>
            <a:pPr marL="0" indent="0" algn="ctr">
              <a:buNone/>
            </a:pPr>
            <a:endParaRPr lang="sv-SE" sz="1400" dirty="0" smtClean="0"/>
          </a:p>
          <a:p>
            <a:pPr marL="0" indent="0" algn="ctr">
              <a:buNone/>
            </a:pPr>
            <a:endParaRPr lang="sv-SE" sz="1400" dirty="0"/>
          </a:p>
          <a:p>
            <a:pPr marL="0" indent="0" algn="ctr">
              <a:buNone/>
            </a:pPr>
            <a:r>
              <a:rPr lang="sv-SE" sz="1400" dirty="0" smtClean="0"/>
              <a:t>Chef ska ha kunskap om och följa aktuella lagar och föreskrifter</a:t>
            </a:r>
          </a:p>
          <a:p>
            <a:pPr marL="0" indent="0" algn="ctr">
              <a:buNone/>
            </a:pPr>
            <a:endParaRPr lang="sv-SE" sz="1400" dirty="0" smtClean="0"/>
          </a:p>
          <a:p>
            <a:pPr marL="0" indent="0" algn="ctr">
              <a:buNone/>
            </a:pPr>
            <a:r>
              <a:rPr lang="sv-SE" sz="1400" dirty="0"/>
              <a:t>Denna </a:t>
            </a:r>
            <a:r>
              <a:rPr lang="sv-SE" sz="1400" dirty="0" smtClean="0"/>
              <a:t>presentation innehåller kort information om den nya föreskriften</a:t>
            </a:r>
          </a:p>
          <a:p>
            <a:pPr marL="0" indent="0" algn="ctr">
              <a:buNone/>
            </a:pPr>
            <a:endParaRPr lang="sv-SE" sz="1400" dirty="0" smtClean="0"/>
          </a:p>
          <a:p>
            <a:pPr marL="0" indent="0" algn="ctr">
              <a:buNone/>
            </a:pPr>
            <a:endParaRPr lang="sv-SE" sz="1400" dirty="0" smtClean="0"/>
          </a:p>
          <a:p>
            <a:pPr marL="0" indent="0" algn="ctr">
              <a:buNone/>
            </a:pPr>
            <a:r>
              <a:rPr lang="sv-SE" sz="1800" b="1" dirty="0" smtClean="0"/>
              <a:t>Chefens stöd</a:t>
            </a:r>
          </a:p>
          <a:p>
            <a:pPr marL="0" indent="0" algn="ctr">
              <a:buNone/>
            </a:pPr>
            <a:r>
              <a:rPr lang="sv-SE" sz="1400" dirty="0" smtClean="0">
                <a:hlinkClick r:id="rId3"/>
              </a:rPr>
              <a:t>Chefsportalen</a:t>
            </a:r>
            <a:r>
              <a:rPr lang="sv-SE" sz="1400" dirty="0" smtClean="0"/>
              <a:t> och </a:t>
            </a:r>
            <a:r>
              <a:rPr lang="sv-SE" sz="1400" dirty="0" smtClean="0">
                <a:hlinkClick r:id="rId4"/>
              </a:rPr>
              <a:t>HINT</a:t>
            </a:r>
            <a:r>
              <a:rPr lang="sv-SE" sz="1400" dirty="0" smtClean="0"/>
              <a:t> för mer information</a:t>
            </a:r>
          </a:p>
          <a:p>
            <a:pPr marL="0" indent="0" algn="ctr">
              <a:buNone/>
            </a:pPr>
            <a:r>
              <a:rPr lang="sv-SE" sz="1400" dirty="0" smtClean="0"/>
              <a:t> </a:t>
            </a:r>
            <a:r>
              <a:rPr lang="sv-SE" sz="1400" dirty="0">
                <a:hlinkClick r:id="rId5"/>
              </a:rPr>
              <a:t>HR Chefsstöd </a:t>
            </a:r>
            <a:r>
              <a:rPr lang="sv-SE" sz="1400" dirty="0"/>
              <a:t>för </a:t>
            </a:r>
            <a:r>
              <a:rPr lang="sv-SE" sz="1400" dirty="0" smtClean="0"/>
              <a:t>rådgivning </a:t>
            </a:r>
          </a:p>
          <a:p>
            <a:pPr marL="0" indent="0" algn="ctr">
              <a:buNone/>
            </a:pPr>
            <a:r>
              <a:rPr lang="sv-SE" sz="1400" dirty="0" smtClean="0">
                <a:hlinkClick r:id="rId6"/>
              </a:rPr>
              <a:t>Arbetsmiljöverket</a:t>
            </a:r>
            <a:r>
              <a:rPr lang="sv-SE" sz="1400" dirty="0" smtClean="0"/>
              <a:t> för mer information och AFS:en i sin helhet</a:t>
            </a:r>
          </a:p>
          <a:p>
            <a:pPr marL="0" indent="0" algn="ctr">
              <a:buNone/>
            </a:pPr>
            <a:r>
              <a:rPr lang="sv-SE" sz="1400" dirty="0" smtClean="0">
                <a:hlinkClick r:id="rId7"/>
              </a:rPr>
              <a:t>Företagshälsovården </a:t>
            </a:r>
            <a:r>
              <a:rPr lang="sv-SE" sz="1400" dirty="0" smtClean="0"/>
              <a:t>för expertkompetens</a:t>
            </a:r>
            <a:endParaRPr lang="sv-SE" dirty="0"/>
          </a:p>
          <a:p>
            <a:pPr algn="ctr"/>
            <a:endParaRPr lang="sv-SE" dirty="0" smtClean="0"/>
          </a:p>
          <a:p>
            <a:pPr marL="0" indent="0">
              <a:buNone/>
            </a:pPr>
            <a:endParaRPr lang="sv-SE" dirty="0" smtClean="0"/>
          </a:p>
          <a:p>
            <a:pPr marL="0" indent="0">
              <a:buNone/>
            </a:pPr>
            <a:endParaRPr lang="sv-SE" dirty="0" smtClean="0"/>
          </a:p>
          <a:p>
            <a:endParaRPr lang="sv-SE" dirty="0" smtClean="0"/>
          </a:p>
          <a:p>
            <a:endParaRPr lang="sv-SE" dirty="0"/>
          </a:p>
        </p:txBody>
      </p:sp>
    </p:spTree>
    <p:extLst>
      <p:ext uri="{BB962C8B-B14F-4D97-AF65-F5344CB8AC3E}">
        <p14:creationId xmlns:p14="http://schemas.microsoft.com/office/powerpoint/2010/main" val="122623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1256" y="332656"/>
            <a:ext cx="7772400" cy="1143000"/>
          </a:xfrm>
        </p:spPr>
        <p:txBody>
          <a:bodyPr/>
          <a:lstStyle/>
          <a:p>
            <a:pPr algn="l"/>
            <a:r>
              <a:rPr lang="sv-SE" sz="2000" dirty="0"/>
              <a:t/>
            </a:r>
            <a:br>
              <a:rPr lang="sv-SE" sz="2000" dirty="0"/>
            </a:br>
            <a:endParaRPr lang="sv-SE" sz="2000" dirty="0"/>
          </a:p>
        </p:txBody>
      </p:sp>
      <p:sp>
        <p:nvSpPr>
          <p:cNvPr id="3" name="Platshållare för innehåll 2"/>
          <p:cNvSpPr>
            <a:spLocks noGrp="1"/>
          </p:cNvSpPr>
          <p:nvPr>
            <p:ph idx="1"/>
          </p:nvPr>
        </p:nvSpPr>
        <p:spPr>
          <a:xfrm>
            <a:off x="681256" y="1143000"/>
            <a:ext cx="7772400" cy="4824536"/>
          </a:xfrm>
        </p:spPr>
        <p:txBody>
          <a:bodyPr/>
          <a:lstStyle/>
          <a:p>
            <a:r>
              <a:rPr lang="sv-SE" sz="1200" dirty="0"/>
              <a:t>Föreskrifterna om arbetsanpassning och rehabilitering har gällt sedan 1994 och behövde förtydligas. Arbetsmarknaden och utmaningarna på arbetsplatserna har förändrats och många tyckte att föreskrifterna var otydliga, bland annat när det gäller rehabiliteringsansvaret</a:t>
            </a:r>
            <a:r>
              <a:rPr lang="sv-SE" sz="1200" dirty="0" smtClean="0"/>
              <a:t>.</a:t>
            </a:r>
          </a:p>
          <a:p>
            <a:pPr marL="0" indent="0">
              <a:buNone/>
            </a:pPr>
            <a:endParaRPr lang="sv-SE" sz="1200" dirty="0"/>
          </a:p>
          <a:p>
            <a:r>
              <a:rPr lang="sv-SE" sz="1200" dirty="0"/>
              <a:t>Syftet är att det ska vara lätt att göra rätt, så att fler arbetstagare kan få arbetsanpassning, innan de riskerar bli sjukskrivna för att förebygga sjukfrånvaro, eller vid återgång i arbetet efter sjukfrånvaro</a:t>
            </a:r>
            <a:r>
              <a:rPr lang="sv-SE" sz="1200" i="1" dirty="0" smtClean="0"/>
              <a:t>.</a:t>
            </a:r>
          </a:p>
          <a:p>
            <a:pPr marL="0" indent="0">
              <a:buNone/>
            </a:pPr>
            <a:endParaRPr lang="sv-SE" sz="1200" dirty="0"/>
          </a:p>
          <a:p>
            <a:r>
              <a:rPr lang="sv-SE" sz="1200" dirty="0"/>
              <a:t>Att ordet rehabilitering är borttaget i rubriken i de reviderade föreskrifterna innebär inte att kraven på arbetsgivares ansvar att få tillbaka en arbetstagare efter sjukskrivning ändras. De nya föreskrifterna gör det tydligare än tidigare, att det är på arbetsplatsen som arbetsgivaren har möjlighet att delta i rehabiliteringen genom att anpassa arbetsmiljön och på så vis bidra till arbetstagarens återgång till arbete. </a:t>
            </a:r>
            <a:r>
              <a:rPr lang="sv-SE" sz="1200" b="1" dirty="0"/>
              <a:t>De nya föreskrifterna är mer konkreta om arbetsgivarens tillvägagångssätt för att anpassa arbetsplatsen, arbetsuppgifterna eller arbetssituationen</a:t>
            </a:r>
            <a:r>
              <a:rPr lang="sv-SE" sz="1200" b="1" dirty="0" smtClean="0"/>
              <a:t>.</a:t>
            </a:r>
          </a:p>
          <a:p>
            <a:pPr marL="0" indent="0">
              <a:buNone/>
            </a:pPr>
            <a:endParaRPr lang="sv-SE" sz="1200" dirty="0"/>
          </a:p>
          <a:p>
            <a:r>
              <a:rPr lang="sv-SE" sz="1200" dirty="0"/>
              <a:t>För vilka insatser som är lämpliga vid den medicinska rehabiliteringen är utgångspunkten hälso- och sjukvårdens bedömning</a:t>
            </a:r>
            <a:r>
              <a:rPr lang="sv-SE" sz="1200" dirty="0" smtClean="0"/>
              <a:t>.</a:t>
            </a:r>
          </a:p>
          <a:p>
            <a:pPr marL="0" indent="0">
              <a:buNone/>
            </a:pPr>
            <a:endParaRPr lang="sv-SE" sz="1200" dirty="0"/>
          </a:p>
          <a:p>
            <a:r>
              <a:rPr lang="sv-SE" sz="1200" dirty="0"/>
              <a:t>Socialförsäkringsbalken innehåller detaljerade krav på </a:t>
            </a:r>
            <a:r>
              <a:rPr lang="sv-SE" sz="1200" dirty="0" smtClean="0"/>
              <a:t>rehabilitering</a:t>
            </a:r>
          </a:p>
          <a:p>
            <a:pPr marL="400050" lvl="1" indent="0">
              <a:buNone/>
            </a:pPr>
            <a:r>
              <a:rPr lang="sv-SE" sz="1200" dirty="0" smtClean="0"/>
              <a:t>De </a:t>
            </a:r>
            <a:r>
              <a:rPr lang="sv-SE" sz="1200" dirty="0"/>
              <a:t>krav som ställs på arbetsgivaren vad gäller rehabilitering, utgår i stort från de regler som styr Försäkringskassans verksamhet (socialförsäkringsbalken). I den finns mer detaljerade bestämmelser om arbetsgivares ansvar i rehabiliteringsarbetet. Hen är bland annat skyldig att lämna uppgifter till Försäkringskassan om arbetstagarens arbetssituation. De kraven utgår alltså inte från arbetsmiljölagen. Därför kan och ska inte Arbetsmiljöverket föreskriva om mer detaljerade regler på det området.</a:t>
            </a:r>
          </a:p>
          <a:p>
            <a:pPr marL="400050" lvl="1" indent="0">
              <a:buNone/>
            </a:pPr>
            <a:endParaRPr lang="sv-SE" sz="1200" dirty="0" smtClean="0"/>
          </a:p>
          <a:p>
            <a:pPr marL="0" indent="0">
              <a:buNone/>
            </a:pPr>
            <a:endParaRPr lang="sv-SE" sz="1200" dirty="0"/>
          </a:p>
        </p:txBody>
      </p:sp>
      <p:sp>
        <p:nvSpPr>
          <p:cNvPr id="4" name="Rubrik 1"/>
          <p:cNvSpPr txBox="1">
            <a:spLocks/>
          </p:cNvSpPr>
          <p:nvPr/>
        </p:nvSpPr>
        <p:spPr bwMode="auto">
          <a:xfrm>
            <a:off x="755576" y="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a:lstStyle>
          <a:p>
            <a:pPr algn="l"/>
            <a:r>
              <a:rPr lang="sv-SE" sz="2000" kern="0" dirty="0" smtClean="0"/>
              <a:t>Bakgrund till ändringarna:</a:t>
            </a:r>
            <a:endParaRPr lang="sv-SE" sz="2000" kern="0" dirty="0"/>
          </a:p>
        </p:txBody>
      </p:sp>
    </p:spTree>
    <p:extLst>
      <p:ext uri="{BB962C8B-B14F-4D97-AF65-F5344CB8AC3E}">
        <p14:creationId xmlns:p14="http://schemas.microsoft.com/office/powerpoint/2010/main" val="2765572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0"/>
            <a:ext cx="7772400" cy="1143000"/>
          </a:xfrm>
        </p:spPr>
        <p:txBody>
          <a:bodyPr/>
          <a:lstStyle/>
          <a:p>
            <a:pPr algn="l"/>
            <a:r>
              <a:rPr lang="sv-SE" sz="2000" dirty="0" smtClean="0"/>
              <a:t>Ändringarna i korthet:</a:t>
            </a:r>
            <a:endParaRPr lang="sv-SE" sz="2000" dirty="0"/>
          </a:p>
        </p:txBody>
      </p:sp>
      <p:sp>
        <p:nvSpPr>
          <p:cNvPr id="3" name="Platshållare för innehåll 2"/>
          <p:cNvSpPr>
            <a:spLocks noGrp="1"/>
          </p:cNvSpPr>
          <p:nvPr>
            <p:ph idx="1"/>
          </p:nvPr>
        </p:nvSpPr>
        <p:spPr>
          <a:xfrm>
            <a:off x="654976" y="908720"/>
            <a:ext cx="7772400" cy="4968552"/>
          </a:xfrm>
        </p:spPr>
        <p:txBody>
          <a:bodyPr/>
          <a:lstStyle/>
          <a:p>
            <a:r>
              <a:rPr lang="sv-SE" sz="1400" b="1" dirty="0" smtClean="0"/>
              <a:t>De </a:t>
            </a:r>
            <a:r>
              <a:rPr lang="sv-SE" sz="1400" b="1" dirty="0"/>
              <a:t>nya föreskrifterna fokuserar på att göra anpassningar på </a:t>
            </a:r>
            <a:r>
              <a:rPr lang="sv-SE" sz="1400" b="1" dirty="0" smtClean="0"/>
              <a:t>arbetsplatsen</a:t>
            </a:r>
            <a:endParaRPr lang="sv-SE" sz="1400" b="1" dirty="0"/>
          </a:p>
          <a:p>
            <a:pPr marL="571500" lvl="1" indent="-171450"/>
            <a:r>
              <a:rPr lang="sv-SE" sz="1200" dirty="0" smtClean="0"/>
              <a:t>  Gäller </a:t>
            </a:r>
            <a:r>
              <a:rPr lang="sv-SE" sz="1200" dirty="0"/>
              <a:t>det den fysiska arbetsmiljön? Då kan det handla om att skaffa tekniska hjälpmedel eller </a:t>
            </a:r>
            <a:endParaRPr lang="sv-SE" sz="1200" dirty="0" smtClean="0"/>
          </a:p>
          <a:p>
            <a:pPr marL="400050" lvl="1" indent="0">
              <a:buNone/>
            </a:pPr>
            <a:r>
              <a:rPr lang="sv-SE" sz="1200" dirty="0"/>
              <a:t> </a:t>
            </a:r>
            <a:r>
              <a:rPr lang="sv-SE" sz="1200" dirty="0" smtClean="0"/>
              <a:t>     undanröja </a:t>
            </a:r>
            <a:r>
              <a:rPr lang="sv-SE" sz="1200" dirty="0"/>
              <a:t>fysiska hinder för att utföra en arbetsuppgift.</a:t>
            </a:r>
          </a:p>
          <a:p>
            <a:pPr marL="571500" lvl="1" indent="-171450"/>
            <a:r>
              <a:rPr lang="sv-SE" sz="1200" dirty="0" smtClean="0"/>
              <a:t>  Gäller </a:t>
            </a:r>
            <a:r>
              <a:rPr lang="sv-SE" sz="1200" dirty="0"/>
              <a:t>det den organisatoriska eller sociala arbetsmiljön? Arbetsgivaren ska då organisera arbetet, till </a:t>
            </a:r>
            <a:endParaRPr lang="sv-SE" sz="1200" dirty="0" smtClean="0"/>
          </a:p>
          <a:p>
            <a:pPr marL="400050" lvl="1" indent="0">
              <a:buNone/>
            </a:pPr>
            <a:r>
              <a:rPr lang="sv-SE" sz="1200" dirty="0"/>
              <a:t> </a:t>
            </a:r>
            <a:r>
              <a:rPr lang="sv-SE" sz="1200" dirty="0" smtClean="0"/>
              <a:t>     exempel </a:t>
            </a:r>
            <a:r>
              <a:rPr lang="sv-SE" sz="1200" dirty="0"/>
              <a:t>genom att låta arbetstagare rotera mellan särskilt tunga eller betungande arbetsuppgifter, för </a:t>
            </a:r>
            <a:endParaRPr lang="sv-SE" sz="1200" dirty="0" smtClean="0"/>
          </a:p>
          <a:p>
            <a:pPr marL="400050" lvl="1" indent="0">
              <a:buNone/>
            </a:pPr>
            <a:r>
              <a:rPr lang="sv-SE" sz="1200" dirty="0"/>
              <a:t> </a:t>
            </a:r>
            <a:r>
              <a:rPr lang="sv-SE" sz="1200" dirty="0" smtClean="0"/>
              <a:t>     att </a:t>
            </a:r>
            <a:r>
              <a:rPr lang="sv-SE" sz="1200" dirty="0"/>
              <a:t>arbetsbelastningen inte ska skada arbetstagaren. Arbetsroller kan behöva förtydligas och chefen </a:t>
            </a:r>
            <a:endParaRPr lang="sv-SE" sz="1200" dirty="0" smtClean="0"/>
          </a:p>
          <a:p>
            <a:pPr marL="400050" lvl="1" indent="0">
              <a:buNone/>
            </a:pPr>
            <a:r>
              <a:rPr lang="sv-SE" sz="1200" dirty="0"/>
              <a:t> </a:t>
            </a:r>
            <a:r>
              <a:rPr lang="sv-SE" sz="1200" dirty="0" smtClean="0"/>
              <a:t>     måste </a:t>
            </a:r>
            <a:r>
              <a:rPr lang="sv-SE" sz="1200" dirty="0"/>
              <a:t>stötta i att prioritera olika arbetsuppgifter.</a:t>
            </a:r>
          </a:p>
          <a:p>
            <a:pPr lvl="1"/>
            <a:r>
              <a:rPr lang="sv-SE" sz="1200" dirty="0" smtClean="0"/>
              <a:t>Precis </a:t>
            </a:r>
            <a:r>
              <a:rPr lang="sv-SE" sz="1200" dirty="0"/>
              <a:t>som med allt annat förebyggande systematiskt arbetsmiljöarbete ska arbetsgivaren fortlöpande ta reda på behov av arbetsanpassning och göra rutiner för arbetsanpassning kända för alla arbetstagare.</a:t>
            </a:r>
          </a:p>
          <a:p>
            <a:r>
              <a:rPr lang="sv-SE" sz="1400" b="1" dirty="0" smtClean="0"/>
              <a:t>Arbetstagarens </a:t>
            </a:r>
            <a:r>
              <a:rPr lang="sv-SE" sz="1400" b="1" dirty="0"/>
              <a:t>förmåga att kunna utföra sitt arbete</a:t>
            </a:r>
          </a:p>
          <a:p>
            <a:pPr marL="571500" lvl="1" indent="-171450"/>
            <a:r>
              <a:rPr lang="sv-SE" sz="1200" dirty="0" smtClean="0"/>
              <a:t>   Arbetsgivaren </a:t>
            </a:r>
            <a:r>
              <a:rPr lang="sv-SE" sz="1200" dirty="0"/>
              <a:t>har ett övergripande ansvar med att titta på arbetstagarens förmåga att utföra sitt </a:t>
            </a:r>
            <a:endParaRPr lang="sv-SE" sz="1200" dirty="0" smtClean="0"/>
          </a:p>
          <a:p>
            <a:pPr marL="400050" lvl="1" indent="0">
              <a:buNone/>
            </a:pPr>
            <a:r>
              <a:rPr lang="sv-SE" sz="1200" dirty="0"/>
              <a:t> </a:t>
            </a:r>
            <a:r>
              <a:rPr lang="sv-SE" sz="1200" dirty="0" smtClean="0"/>
              <a:t>      vanliga </a:t>
            </a:r>
            <a:r>
              <a:rPr lang="sv-SE" sz="1200" dirty="0"/>
              <a:t>arbete. Det är från den utgångspunkten som arbetsgivaren sedan ansvarar för att </a:t>
            </a:r>
            <a:endParaRPr lang="sv-SE" sz="1200" dirty="0" smtClean="0"/>
          </a:p>
          <a:p>
            <a:pPr marL="400050" lvl="1" indent="0">
              <a:buNone/>
            </a:pPr>
            <a:r>
              <a:rPr lang="sv-SE" sz="1200" dirty="0"/>
              <a:t> </a:t>
            </a:r>
            <a:r>
              <a:rPr lang="sv-SE" sz="1200" dirty="0" smtClean="0"/>
              <a:t>      arbetsanpassa </a:t>
            </a:r>
            <a:r>
              <a:rPr lang="sv-SE" sz="1200" dirty="0"/>
              <a:t>arbetet.</a:t>
            </a:r>
          </a:p>
          <a:p>
            <a:pPr marL="571500" lvl="1" indent="-171450"/>
            <a:r>
              <a:rPr lang="sv-SE" sz="1200" dirty="0" smtClean="0"/>
              <a:t>   Sjukfrånvaron </a:t>
            </a:r>
            <a:r>
              <a:rPr lang="sv-SE" sz="1200" dirty="0"/>
              <a:t>är en stor kostnad för arbetsgivare. Att arbetsanpassa för att undvika sjukfrånvaro eller </a:t>
            </a:r>
            <a:endParaRPr lang="sv-SE" sz="1200" dirty="0" smtClean="0"/>
          </a:p>
          <a:p>
            <a:pPr marL="400050" lvl="1" indent="0">
              <a:buNone/>
            </a:pPr>
            <a:r>
              <a:rPr lang="sv-SE" sz="1200" dirty="0" smtClean="0"/>
              <a:t>       underlätta </a:t>
            </a:r>
            <a:r>
              <a:rPr lang="sv-SE" sz="1200" dirty="0"/>
              <a:t>återgång i arbetet efter sjukfrånvaro, kan minska den kostnaden.</a:t>
            </a:r>
          </a:p>
          <a:p>
            <a:r>
              <a:rPr lang="sv-SE" sz="1400" b="1" dirty="0" smtClean="0"/>
              <a:t>Arbetsgivares </a:t>
            </a:r>
            <a:r>
              <a:rPr lang="sv-SE" sz="1400" b="1" dirty="0"/>
              <a:t>ansvar för specifika sjukdomar finns inte i föreskrifterna</a:t>
            </a:r>
          </a:p>
          <a:p>
            <a:pPr marL="571500" lvl="1" indent="-171450"/>
            <a:r>
              <a:rPr lang="sv-SE" sz="1200" dirty="0" smtClean="0"/>
              <a:t>   Arbetsgivaren </a:t>
            </a:r>
            <a:r>
              <a:rPr lang="sv-SE" sz="1200" dirty="0"/>
              <a:t>är skyldig att arbetsanpassa arbetet för de arbetstagare som har en nedsatt </a:t>
            </a:r>
            <a:r>
              <a:rPr lang="sv-SE" sz="1200" dirty="0" smtClean="0"/>
              <a:t>  </a:t>
            </a:r>
          </a:p>
          <a:p>
            <a:pPr marL="400050" lvl="1" indent="0">
              <a:buNone/>
            </a:pPr>
            <a:r>
              <a:rPr lang="sv-SE" sz="1200" dirty="0"/>
              <a:t> </a:t>
            </a:r>
            <a:r>
              <a:rPr lang="sv-SE" sz="1200" dirty="0" smtClean="0"/>
              <a:t>      arbetsförmåga</a:t>
            </a:r>
            <a:r>
              <a:rPr lang="sv-SE" sz="1200" dirty="0"/>
              <a:t>, oavsett vad orsaken till nedsättningen är, eller hur eller var den uppkommit.</a:t>
            </a:r>
          </a:p>
          <a:p>
            <a:pPr marL="571500" lvl="1" indent="-171450"/>
            <a:r>
              <a:rPr lang="sv-SE" sz="1200" dirty="0" smtClean="0"/>
              <a:t>   I </a:t>
            </a:r>
            <a:r>
              <a:rPr lang="sv-SE" sz="1200" dirty="0"/>
              <a:t>samband med behandling av missbruk och relaterade medicinska problem, ska arbetsanpassning </a:t>
            </a:r>
            <a:endParaRPr lang="sv-SE" sz="1200" dirty="0" smtClean="0"/>
          </a:p>
          <a:p>
            <a:pPr marL="400050" lvl="1" indent="0">
              <a:buNone/>
            </a:pPr>
            <a:r>
              <a:rPr lang="sv-SE" sz="1200" dirty="0"/>
              <a:t> </a:t>
            </a:r>
            <a:r>
              <a:rPr lang="sv-SE" sz="1200" dirty="0" smtClean="0"/>
              <a:t>      ske</a:t>
            </a:r>
            <a:r>
              <a:rPr lang="sv-SE" sz="1200" dirty="0"/>
              <a:t>, som med alla typer av hälsoproblem som påverkar arbetets utförande. Därför lyfter vi inte </a:t>
            </a:r>
            <a:endParaRPr lang="sv-SE" sz="1200" dirty="0" smtClean="0"/>
          </a:p>
          <a:p>
            <a:pPr marL="400050" lvl="1" indent="0">
              <a:buNone/>
            </a:pPr>
            <a:r>
              <a:rPr lang="sv-SE" sz="1200" dirty="0"/>
              <a:t> </a:t>
            </a:r>
            <a:r>
              <a:rPr lang="sv-SE" sz="1200" dirty="0" smtClean="0"/>
              <a:t>      alkohol- </a:t>
            </a:r>
            <a:r>
              <a:rPr lang="sv-SE" sz="1200" dirty="0"/>
              <a:t>och drogmissbruk särskilt, i de nya föreskrifterna om arbetsanpassning.</a:t>
            </a:r>
          </a:p>
        </p:txBody>
      </p:sp>
    </p:spTree>
    <p:extLst>
      <p:ext uri="{BB962C8B-B14F-4D97-AF65-F5344CB8AC3E}">
        <p14:creationId xmlns:p14="http://schemas.microsoft.com/office/powerpoint/2010/main" val="1331992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39379" y="404664"/>
            <a:ext cx="7772400" cy="1143000"/>
          </a:xfrm>
        </p:spPr>
        <p:txBody>
          <a:bodyPr/>
          <a:lstStyle/>
          <a:p>
            <a:r>
              <a:rPr lang="sv-SE" dirty="0" smtClean="0"/>
              <a:t>Haninge Kommuns rutiner</a:t>
            </a:r>
            <a:endParaRPr lang="sv-SE" dirty="0"/>
          </a:p>
        </p:txBody>
      </p:sp>
      <p:sp>
        <p:nvSpPr>
          <p:cNvPr id="3" name="Platshållare för innehåll 2"/>
          <p:cNvSpPr>
            <a:spLocks noGrp="1"/>
          </p:cNvSpPr>
          <p:nvPr>
            <p:ph idx="1"/>
          </p:nvPr>
        </p:nvSpPr>
        <p:spPr>
          <a:xfrm>
            <a:off x="688183" y="1686926"/>
            <a:ext cx="7772400" cy="4114800"/>
          </a:xfrm>
        </p:spPr>
        <p:txBody>
          <a:bodyPr/>
          <a:lstStyle/>
          <a:p>
            <a:r>
              <a:rPr lang="sv-SE" dirty="0" smtClean="0"/>
              <a:t>Utgå ifrån sjukfrånvaro- samt den arbetslivsinriktade rehabiliteringsprocessen</a:t>
            </a:r>
          </a:p>
          <a:p>
            <a:pPr marL="0" indent="0">
              <a:buNone/>
            </a:pPr>
            <a:endParaRPr lang="sv-SE" dirty="0" smtClean="0"/>
          </a:p>
          <a:p>
            <a:r>
              <a:rPr lang="sv-SE" dirty="0" smtClean="0"/>
              <a:t>Håll omsorgssamtal samt rehabiliteringssamtal och undersök behov av anpassningar samt möjlighet att genomföra dessa</a:t>
            </a:r>
          </a:p>
          <a:p>
            <a:endParaRPr lang="sv-SE" dirty="0" smtClean="0"/>
          </a:p>
          <a:p>
            <a:r>
              <a:rPr lang="sv-SE" dirty="0" smtClean="0"/>
              <a:t>Dokumentera alltid i Heroma Rehabmodul, tidsbegränsa och följ upp eventuella anpassningar</a:t>
            </a:r>
            <a:endParaRPr lang="sv-SE" dirty="0"/>
          </a:p>
          <a:p>
            <a:endParaRPr lang="sv-SE" dirty="0" smtClean="0"/>
          </a:p>
          <a:p>
            <a:endParaRPr lang="sv-SE" dirty="0"/>
          </a:p>
          <a:p>
            <a:endParaRPr lang="sv-SE" dirty="0"/>
          </a:p>
        </p:txBody>
      </p:sp>
      <p:pic>
        <p:nvPicPr>
          <p:cNvPr id="5" name="Bildobjekt 4"/>
          <p:cNvPicPr>
            <a:picLocks noChangeAspect="1"/>
          </p:cNvPicPr>
          <p:nvPr/>
        </p:nvPicPr>
        <p:blipFill>
          <a:blip r:embed="rId2"/>
          <a:stretch>
            <a:fillRect/>
          </a:stretch>
        </p:blipFill>
        <p:spPr>
          <a:xfrm>
            <a:off x="5652120" y="4394199"/>
            <a:ext cx="2288276" cy="1508630"/>
          </a:xfrm>
          <a:prstGeom prst="rect">
            <a:avLst/>
          </a:prstGeom>
        </p:spPr>
      </p:pic>
      <p:pic>
        <p:nvPicPr>
          <p:cNvPr id="6" name="Bildobjekt 5"/>
          <p:cNvPicPr>
            <a:picLocks noChangeAspect="1"/>
          </p:cNvPicPr>
          <p:nvPr/>
        </p:nvPicPr>
        <p:blipFill>
          <a:blip r:embed="rId3"/>
          <a:stretch>
            <a:fillRect/>
          </a:stretch>
        </p:blipFill>
        <p:spPr>
          <a:xfrm>
            <a:off x="2843808" y="4394199"/>
            <a:ext cx="2642993" cy="1661858"/>
          </a:xfrm>
          <a:prstGeom prst="rect">
            <a:avLst/>
          </a:prstGeom>
        </p:spPr>
      </p:pic>
    </p:spTree>
    <p:extLst>
      <p:ext uri="{BB962C8B-B14F-4D97-AF65-F5344CB8AC3E}">
        <p14:creationId xmlns:p14="http://schemas.microsoft.com/office/powerpoint/2010/main" val="1372115093"/>
      </p:ext>
    </p:extLst>
  </p:cSld>
  <p:clrMapOvr>
    <a:masterClrMapping/>
  </p:clrMapOvr>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788</Words>
  <Application>Microsoft Office PowerPoint</Application>
  <PresentationFormat>Bildspel på skärmen (4:3)</PresentationFormat>
  <Paragraphs>96</Paragraphs>
  <Slides>5</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AGaramond</vt:lpstr>
      <vt:lpstr>Arial</vt:lpstr>
      <vt:lpstr>Calibri</vt:lpstr>
      <vt:lpstr>Haninge_liggande</vt:lpstr>
      <vt:lpstr>   Arbetsanpassning AFS 2020:5 Ny och omarbetad föreskrift gäller fr o m 2021-06-01   </vt:lpstr>
      <vt:lpstr>Information till chef med ansvar för arbetsmiljöuppgifter</vt:lpstr>
      <vt:lpstr> </vt:lpstr>
      <vt:lpstr>Ändringarna i korthet:</vt:lpstr>
      <vt:lpstr>Haninge Kommuns rutiner</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%USERNAME%</dc:creator>
  <cp:lastModifiedBy>Marie Lilja Lindgren</cp:lastModifiedBy>
  <cp:revision>385</cp:revision>
  <cp:lastPrinted>2018-11-26T08:46:48Z</cp:lastPrinted>
  <dcterms:created xsi:type="dcterms:W3CDTF">2017-04-28T11:02:48Z</dcterms:created>
  <dcterms:modified xsi:type="dcterms:W3CDTF">2021-02-18T15:39:49Z</dcterms:modified>
</cp:coreProperties>
</file>