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 id="2147483660" r:id="rId5"/>
  </p:sldMasterIdLst>
  <p:notesMasterIdLst>
    <p:notesMasterId r:id="rId23"/>
  </p:notesMasterIdLst>
  <p:sldIdLst>
    <p:sldId id="257" r:id="rId6"/>
    <p:sldId id="299" r:id="rId7"/>
    <p:sldId id="274" r:id="rId8"/>
    <p:sldId id="276" r:id="rId9"/>
    <p:sldId id="265" r:id="rId10"/>
    <p:sldId id="326" r:id="rId11"/>
    <p:sldId id="323" r:id="rId12"/>
    <p:sldId id="319" r:id="rId13"/>
    <p:sldId id="322" r:id="rId14"/>
    <p:sldId id="278" r:id="rId15"/>
    <p:sldId id="321" r:id="rId16"/>
    <p:sldId id="279" r:id="rId17"/>
    <p:sldId id="308" r:id="rId18"/>
    <p:sldId id="283" r:id="rId19"/>
    <p:sldId id="300" r:id="rId20"/>
    <p:sldId id="325" r:id="rId21"/>
    <p:sldId id="304" r:id="rId22"/>
  </p:sldIdLst>
  <p:sldSz cx="9144000" cy="6858000" type="screen4x3"/>
  <p:notesSz cx="6797675" cy="9926638"/>
  <p:defaultTextStyle>
    <a:defPPr>
      <a:defRPr lang="sv-SE"/>
    </a:defPPr>
    <a:lvl1pPr algn="l" rtl="0" fontAlgn="base">
      <a:spcBef>
        <a:spcPct val="20000"/>
      </a:spcBef>
      <a:spcAft>
        <a:spcPct val="0"/>
      </a:spcAft>
      <a:buChar char="•"/>
      <a:defRPr sz="3400" kern="1200">
        <a:solidFill>
          <a:schemeClr val="tx2"/>
        </a:solidFill>
        <a:latin typeface="Arial" charset="0"/>
        <a:ea typeface="+mn-ea"/>
        <a:cs typeface="+mn-cs"/>
      </a:defRPr>
    </a:lvl1pPr>
    <a:lvl2pPr marL="457200" algn="l" rtl="0" fontAlgn="base">
      <a:spcBef>
        <a:spcPct val="20000"/>
      </a:spcBef>
      <a:spcAft>
        <a:spcPct val="0"/>
      </a:spcAft>
      <a:buChar char="•"/>
      <a:defRPr sz="3400" kern="1200">
        <a:solidFill>
          <a:schemeClr val="tx2"/>
        </a:solidFill>
        <a:latin typeface="Arial" charset="0"/>
        <a:ea typeface="+mn-ea"/>
        <a:cs typeface="+mn-cs"/>
      </a:defRPr>
    </a:lvl2pPr>
    <a:lvl3pPr marL="914400" algn="l" rtl="0" fontAlgn="base">
      <a:spcBef>
        <a:spcPct val="20000"/>
      </a:spcBef>
      <a:spcAft>
        <a:spcPct val="0"/>
      </a:spcAft>
      <a:buChar char="•"/>
      <a:defRPr sz="3400" kern="1200">
        <a:solidFill>
          <a:schemeClr val="tx2"/>
        </a:solidFill>
        <a:latin typeface="Arial" charset="0"/>
        <a:ea typeface="+mn-ea"/>
        <a:cs typeface="+mn-cs"/>
      </a:defRPr>
    </a:lvl3pPr>
    <a:lvl4pPr marL="1371600" algn="l" rtl="0" fontAlgn="base">
      <a:spcBef>
        <a:spcPct val="20000"/>
      </a:spcBef>
      <a:spcAft>
        <a:spcPct val="0"/>
      </a:spcAft>
      <a:buChar char="•"/>
      <a:defRPr sz="3400" kern="1200">
        <a:solidFill>
          <a:schemeClr val="tx2"/>
        </a:solidFill>
        <a:latin typeface="Arial" charset="0"/>
        <a:ea typeface="+mn-ea"/>
        <a:cs typeface="+mn-cs"/>
      </a:defRPr>
    </a:lvl4pPr>
    <a:lvl5pPr marL="1828800" algn="l" rtl="0" fontAlgn="base">
      <a:spcBef>
        <a:spcPct val="20000"/>
      </a:spcBef>
      <a:spcAft>
        <a:spcPct val="0"/>
      </a:spcAft>
      <a:buChar char="•"/>
      <a:defRPr sz="3400" kern="1200">
        <a:solidFill>
          <a:schemeClr val="tx2"/>
        </a:solidFill>
        <a:latin typeface="Arial" charset="0"/>
        <a:ea typeface="+mn-ea"/>
        <a:cs typeface="+mn-cs"/>
      </a:defRPr>
    </a:lvl5pPr>
    <a:lvl6pPr marL="2286000" algn="l" defTabSz="914400" rtl="0" eaLnBrk="1" latinLnBrk="0" hangingPunct="1">
      <a:defRPr sz="3400" kern="1200">
        <a:solidFill>
          <a:schemeClr val="tx2"/>
        </a:solidFill>
        <a:latin typeface="Arial" charset="0"/>
        <a:ea typeface="+mn-ea"/>
        <a:cs typeface="+mn-cs"/>
      </a:defRPr>
    </a:lvl6pPr>
    <a:lvl7pPr marL="2743200" algn="l" defTabSz="914400" rtl="0" eaLnBrk="1" latinLnBrk="0" hangingPunct="1">
      <a:defRPr sz="3400" kern="1200">
        <a:solidFill>
          <a:schemeClr val="tx2"/>
        </a:solidFill>
        <a:latin typeface="Arial" charset="0"/>
        <a:ea typeface="+mn-ea"/>
        <a:cs typeface="+mn-cs"/>
      </a:defRPr>
    </a:lvl7pPr>
    <a:lvl8pPr marL="3200400" algn="l" defTabSz="914400" rtl="0" eaLnBrk="1" latinLnBrk="0" hangingPunct="1">
      <a:defRPr sz="3400" kern="1200">
        <a:solidFill>
          <a:schemeClr val="tx2"/>
        </a:solidFill>
        <a:latin typeface="Arial" charset="0"/>
        <a:ea typeface="+mn-ea"/>
        <a:cs typeface="+mn-cs"/>
      </a:defRPr>
    </a:lvl8pPr>
    <a:lvl9pPr marL="3657600" algn="l" defTabSz="914400" rtl="0" eaLnBrk="1" latinLnBrk="0" hangingPunct="1">
      <a:defRPr sz="3400" kern="1200">
        <a:solidFill>
          <a:schemeClr val="tx2"/>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EEEF"/>
    <a:srgbClr val="D3F0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620"/>
    <p:restoredTop sz="94660"/>
  </p:normalViewPr>
  <p:slideViewPr>
    <p:cSldViewPr snapToGrid="0">
      <p:cViewPr varScale="1">
        <p:scale>
          <a:sx n="108" d="100"/>
          <a:sy n="108" d="100"/>
        </p:scale>
        <p:origin x="1704" y="102"/>
      </p:cViewPr>
      <p:guideLst>
        <p:guide orient="horz" pos="2160"/>
        <p:guide pos="2880"/>
      </p:guideLst>
    </p:cSldViewPr>
  </p:slideViewPr>
  <p:notesTextViewPr>
    <p:cViewPr>
      <p:scale>
        <a:sx n="1" d="1"/>
        <a:sy n="1" d="1"/>
      </p:scale>
      <p:origin x="0" y="0"/>
    </p:cViewPr>
  </p:notesTextViewPr>
  <p:notesViewPr>
    <p:cSldViewPr snapToGrid="0">
      <p:cViewPr varScale="1">
        <p:scale>
          <a:sx n="67" d="100"/>
          <a:sy n="67" d="100"/>
        </p:scale>
        <p:origin x="3058"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63B8801-FDCC-46D7-99FB-CE08EBF22811}" type="doc">
      <dgm:prSet loTypeId="urn:microsoft.com/office/officeart/2005/8/layout/vList2" loCatId="list" qsTypeId="urn:microsoft.com/office/officeart/2005/8/quickstyle/3d3" qsCatId="3D" csTypeId="urn:microsoft.com/office/officeart/2005/8/colors/accent1_2" csCatId="accent1" phldr="1"/>
      <dgm:spPr/>
      <dgm:t>
        <a:bodyPr/>
        <a:lstStyle/>
        <a:p>
          <a:endParaRPr lang="sv-SE"/>
        </a:p>
      </dgm:t>
    </dgm:pt>
    <dgm:pt modelId="{B6FDB055-71AC-4D38-94D8-2EA803A25198}">
      <dgm:prSet phldrT="[Text]" custT="1"/>
      <dgm:spPr>
        <a:effectLst>
          <a:outerShdw blurRad="40000" dist="23000" dir="5400000" rotWithShape="0">
            <a:srgbClr val="9ED561">
              <a:alpha val="35000"/>
            </a:srgbClr>
          </a:outerShdw>
        </a:effectLst>
      </dgm:spPr>
      <dgm:t>
        <a:bodyPr/>
        <a:lstStyle/>
        <a:p>
          <a:r>
            <a:rPr lang="sv-SE" sz="2400" b="1" dirty="0">
              <a:solidFill>
                <a:schemeClr val="tx1"/>
              </a:solidFill>
            </a:rPr>
            <a:t>Individ</a:t>
          </a:r>
        </a:p>
        <a:p>
          <a:r>
            <a:rPr lang="sv-SE" sz="1400" b="1" dirty="0">
              <a:solidFill>
                <a:schemeClr val="tx1"/>
              </a:solidFill>
            </a:rPr>
            <a:t>-Resultat i förhållande till uppsatta mål</a:t>
          </a:r>
        </a:p>
        <a:p>
          <a:r>
            <a:rPr lang="sv-SE" sz="1400" b="1" dirty="0">
              <a:solidFill>
                <a:schemeClr val="tx1"/>
              </a:solidFill>
            </a:rPr>
            <a:t>-Bidrag till verksamhetsutveckling</a:t>
          </a:r>
        </a:p>
      </dgm:t>
    </dgm:pt>
    <dgm:pt modelId="{1A411FF0-CFCC-44B8-A7AF-CFA0BECC1009}" type="parTrans" cxnId="{7B7E512C-595D-45D3-ACA7-DF05C763E859}">
      <dgm:prSet/>
      <dgm:spPr/>
      <dgm:t>
        <a:bodyPr/>
        <a:lstStyle/>
        <a:p>
          <a:endParaRPr lang="sv-SE"/>
        </a:p>
      </dgm:t>
    </dgm:pt>
    <dgm:pt modelId="{01AD8D57-9866-4753-A1C1-B1EDF764B951}" type="sibTrans" cxnId="{7B7E512C-595D-45D3-ACA7-DF05C763E859}">
      <dgm:prSet/>
      <dgm:spPr/>
      <dgm:t>
        <a:bodyPr/>
        <a:lstStyle/>
        <a:p>
          <a:endParaRPr lang="sv-SE"/>
        </a:p>
      </dgm:t>
    </dgm:pt>
    <dgm:pt modelId="{AEDD5585-5396-4683-9A40-5EF95FEEB663}">
      <dgm:prSet phldrT="[Text]" custT="1"/>
      <dgm:spPr>
        <a:effectLst>
          <a:outerShdw blurRad="40000" dist="23000" dir="5400000" rotWithShape="0">
            <a:srgbClr val="9ED561">
              <a:alpha val="35000"/>
            </a:srgbClr>
          </a:outerShdw>
        </a:effectLst>
      </dgm:spPr>
      <dgm:t>
        <a:bodyPr/>
        <a:lstStyle/>
        <a:p>
          <a:r>
            <a:rPr lang="sv-SE" sz="2400" b="1" dirty="0">
              <a:solidFill>
                <a:schemeClr val="tx1"/>
              </a:solidFill>
            </a:rPr>
            <a:t>Arbetets svårighetsgrad           </a:t>
          </a:r>
          <a:r>
            <a:rPr lang="sv-SE" sz="1400" b="1" dirty="0">
              <a:solidFill>
                <a:schemeClr val="tx1"/>
              </a:solidFill>
            </a:rPr>
            <a:t>- Påverkar vid nylönesättning eller om arbetsuppgifterna i allt väsentligt förändras</a:t>
          </a:r>
        </a:p>
      </dgm:t>
    </dgm:pt>
    <dgm:pt modelId="{FFD2681C-2D82-4240-8FD7-9FB81A412CCD}" type="parTrans" cxnId="{E2B5B9C5-701B-4B25-AA75-E1E48999D58C}">
      <dgm:prSet/>
      <dgm:spPr/>
      <dgm:t>
        <a:bodyPr/>
        <a:lstStyle/>
        <a:p>
          <a:endParaRPr lang="sv-SE"/>
        </a:p>
      </dgm:t>
    </dgm:pt>
    <dgm:pt modelId="{9D983743-EDC2-4DBE-994A-DEDB4D5C58A4}" type="sibTrans" cxnId="{E2B5B9C5-701B-4B25-AA75-E1E48999D58C}">
      <dgm:prSet/>
      <dgm:spPr/>
      <dgm:t>
        <a:bodyPr/>
        <a:lstStyle/>
        <a:p>
          <a:endParaRPr lang="sv-SE"/>
        </a:p>
      </dgm:t>
    </dgm:pt>
    <dgm:pt modelId="{ACD8ECCA-FE67-414F-AFC4-A9BE4D6B6132}">
      <dgm:prSet phldrT="[Text]" custT="1"/>
      <dgm:spPr>
        <a:effectLst>
          <a:outerShdw blurRad="40000" dist="23000" dir="5400000" rotWithShape="0">
            <a:srgbClr val="9ED561">
              <a:alpha val="35000"/>
            </a:srgbClr>
          </a:outerShdw>
        </a:effectLst>
      </dgm:spPr>
      <dgm:t>
        <a:bodyPr/>
        <a:lstStyle/>
        <a:p>
          <a:r>
            <a:rPr lang="sv-SE" sz="2400" b="1" dirty="0">
              <a:solidFill>
                <a:schemeClr val="tx1"/>
              </a:solidFill>
            </a:rPr>
            <a:t>Marknad                                      </a:t>
          </a:r>
          <a:r>
            <a:rPr lang="sv-SE" sz="1400" b="1" dirty="0">
              <a:solidFill>
                <a:schemeClr val="tx1"/>
              </a:solidFill>
            </a:rPr>
            <a:t>- Påverkar vid nylönesättning, kan dock finnas ”snedsitsar”</a:t>
          </a:r>
        </a:p>
      </dgm:t>
    </dgm:pt>
    <dgm:pt modelId="{6692D08A-AA91-4C13-BAB4-9FD61054E0B9}" type="parTrans" cxnId="{AFBC5006-0489-44BF-B352-2B2D5855CFD4}">
      <dgm:prSet/>
      <dgm:spPr/>
      <dgm:t>
        <a:bodyPr/>
        <a:lstStyle/>
        <a:p>
          <a:endParaRPr lang="sv-SE"/>
        </a:p>
      </dgm:t>
    </dgm:pt>
    <dgm:pt modelId="{6399378D-92F6-4969-9FBE-D52B975D6B3B}" type="sibTrans" cxnId="{AFBC5006-0489-44BF-B352-2B2D5855CFD4}">
      <dgm:prSet/>
      <dgm:spPr/>
      <dgm:t>
        <a:bodyPr/>
        <a:lstStyle/>
        <a:p>
          <a:endParaRPr lang="sv-SE"/>
        </a:p>
      </dgm:t>
    </dgm:pt>
    <dgm:pt modelId="{72385ABE-4D30-4779-83FC-F99326E9C35E}" type="pres">
      <dgm:prSet presAssocID="{763B8801-FDCC-46D7-99FB-CE08EBF22811}" presName="linear" presStyleCnt="0">
        <dgm:presLayoutVars>
          <dgm:animLvl val="lvl"/>
          <dgm:resizeHandles val="exact"/>
        </dgm:presLayoutVars>
      </dgm:prSet>
      <dgm:spPr/>
    </dgm:pt>
    <dgm:pt modelId="{952FFBA8-4CB3-4F35-B1A0-E475F36815C0}" type="pres">
      <dgm:prSet presAssocID="{B6FDB055-71AC-4D38-94D8-2EA803A25198}" presName="parentText" presStyleLbl="node1" presStyleIdx="0" presStyleCnt="3" custScaleX="61146" custScaleY="75759" custLinFactY="-17725" custLinFactNeighborX="-12044" custLinFactNeighborY="-100000">
        <dgm:presLayoutVars>
          <dgm:chMax val="0"/>
          <dgm:bulletEnabled val="1"/>
        </dgm:presLayoutVars>
      </dgm:prSet>
      <dgm:spPr/>
    </dgm:pt>
    <dgm:pt modelId="{DACB603B-A61D-47EF-8378-48844B72D6D9}" type="pres">
      <dgm:prSet presAssocID="{01AD8D57-9866-4753-A1C1-B1EDF764B951}" presName="spacer" presStyleCnt="0"/>
      <dgm:spPr/>
    </dgm:pt>
    <dgm:pt modelId="{591FB359-1B34-4F5F-82CF-73E039E76D3D}" type="pres">
      <dgm:prSet presAssocID="{AEDD5585-5396-4683-9A40-5EF95FEEB663}" presName="parentText" presStyleLbl="node1" presStyleIdx="1" presStyleCnt="3" custScaleX="61146" custScaleY="75759" custLinFactY="-26082" custLinFactNeighborX="-12044" custLinFactNeighborY="-100000">
        <dgm:presLayoutVars>
          <dgm:chMax val="0"/>
          <dgm:bulletEnabled val="1"/>
        </dgm:presLayoutVars>
      </dgm:prSet>
      <dgm:spPr/>
    </dgm:pt>
    <dgm:pt modelId="{61FE4AB4-9C36-48F5-967A-B1B993F5C045}" type="pres">
      <dgm:prSet presAssocID="{9D983743-EDC2-4DBE-994A-DEDB4D5C58A4}" presName="spacer" presStyleCnt="0"/>
      <dgm:spPr/>
    </dgm:pt>
    <dgm:pt modelId="{FFECB24E-88B9-4988-A607-993E22D0A6A6}" type="pres">
      <dgm:prSet presAssocID="{ACD8ECCA-FE67-414F-AFC4-A9BE4D6B6132}" presName="parentText" presStyleLbl="node1" presStyleIdx="2" presStyleCnt="3" custScaleX="61146" custScaleY="75759" custLinFactY="-37043" custLinFactNeighborX="-12044" custLinFactNeighborY="-100000">
        <dgm:presLayoutVars>
          <dgm:chMax val="0"/>
          <dgm:bulletEnabled val="1"/>
        </dgm:presLayoutVars>
      </dgm:prSet>
      <dgm:spPr/>
    </dgm:pt>
  </dgm:ptLst>
  <dgm:cxnLst>
    <dgm:cxn modelId="{AFBC5006-0489-44BF-B352-2B2D5855CFD4}" srcId="{763B8801-FDCC-46D7-99FB-CE08EBF22811}" destId="{ACD8ECCA-FE67-414F-AFC4-A9BE4D6B6132}" srcOrd="2" destOrd="0" parTransId="{6692D08A-AA91-4C13-BAB4-9FD61054E0B9}" sibTransId="{6399378D-92F6-4969-9FBE-D52B975D6B3B}"/>
    <dgm:cxn modelId="{7B7E512C-595D-45D3-ACA7-DF05C763E859}" srcId="{763B8801-FDCC-46D7-99FB-CE08EBF22811}" destId="{B6FDB055-71AC-4D38-94D8-2EA803A25198}" srcOrd="0" destOrd="0" parTransId="{1A411FF0-CFCC-44B8-A7AF-CFA0BECC1009}" sibTransId="{01AD8D57-9866-4753-A1C1-B1EDF764B951}"/>
    <dgm:cxn modelId="{B19D7497-B88B-4BF5-BD54-15F8BAC56397}" type="presOf" srcId="{ACD8ECCA-FE67-414F-AFC4-A9BE4D6B6132}" destId="{FFECB24E-88B9-4988-A607-993E22D0A6A6}" srcOrd="0" destOrd="0" presId="urn:microsoft.com/office/officeart/2005/8/layout/vList2"/>
    <dgm:cxn modelId="{E2B5B9C5-701B-4B25-AA75-E1E48999D58C}" srcId="{763B8801-FDCC-46D7-99FB-CE08EBF22811}" destId="{AEDD5585-5396-4683-9A40-5EF95FEEB663}" srcOrd="1" destOrd="0" parTransId="{FFD2681C-2D82-4240-8FD7-9FB81A412CCD}" sibTransId="{9D983743-EDC2-4DBE-994A-DEDB4D5C58A4}"/>
    <dgm:cxn modelId="{21BEC8D2-F9A2-4D90-B2CD-AF4673053B8E}" type="presOf" srcId="{763B8801-FDCC-46D7-99FB-CE08EBF22811}" destId="{72385ABE-4D30-4779-83FC-F99326E9C35E}" srcOrd="0" destOrd="0" presId="urn:microsoft.com/office/officeart/2005/8/layout/vList2"/>
    <dgm:cxn modelId="{65CAEDF1-82AF-4B7F-97CF-2EE26BC379F6}" type="presOf" srcId="{AEDD5585-5396-4683-9A40-5EF95FEEB663}" destId="{591FB359-1B34-4F5F-82CF-73E039E76D3D}" srcOrd="0" destOrd="0" presId="urn:microsoft.com/office/officeart/2005/8/layout/vList2"/>
    <dgm:cxn modelId="{4047EDF9-A05F-4260-BB15-6BEE1980FE99}" type="presOf" srcId="{B6FDB055-71AC-4D38-94D8-2EA803A25198}" destId="{952FFBA8-4CB3-4F35-B1A0-E475F36815C0}" srcOrd="0" destOrd="0" presId="urn:microsoft.com/office/officeart/2005/8/layout/vList2"/>
    <dgm:cxn modelId="{64D2EA9C-C87B-450A-989A-E23EC072F13B}" type="presParOf" srcId="{72385ABE-4D30-4779-83FC-F99326E9C35E}" destId="{952FFBA8-4CB3-4F35-B1A0-E475F36815C0}" srcOrd="0" destOrd="0" presId="urn:microsoft.com/office/officeart/2005/8/layout/vList2"/>
    <dgm:cxn modelId="{02A4A368-76B5-47AD-886A-B7AB7071B3F7}" type="presParOf" srcId="{72385ABE-4D30-4779-83FC-F99326E9C35E}" destId="{DACB603B-A61D-47EF-8378-48844B72D6D9}" srcOrd="1" destOrd="0" presId="urn:microsoft.com/office/officeart/2005/8/layout/vList2"/>
    <dgm:cxn modelId="{1A1A58C8-0EB8-4BC9-B248-2858077E36FF}" type="presParOf" srcId="{72385ABE-4D30-4779-83FC-F99326E9C35E}" destId="{591FB359-1B34-4F5F-82CF-73E039E76D3D}" srcOrd="2" destOrd="0" presId="urn:microsoft.com/office/officeart/2005/8/layout/vList2"/>
    <dgm:cxn modelId="{FBDC6012-6DD4-4E6C-8CC9-4D8BDB06F2E9}" type="presParOf" srcId="{72385ABE-4D30-4779-83FC-F99326E9C35E}" destId="{61FE4AB4-9C36-48F5-967A-B1B993F5C045}" srcOrd="3" destOrd="0" presId="urn:microsoft.com/office/officeart/2005/8/layout/vList2"/>
    <dgm:cxn modelId="{502364F5-7AAE-43B3-9EAA-009C97D76529}" type="presParOf" srcId="{72385ABE-4D30-4779-83FC-F99326E9C35E}" destId="{FFECB24E-88B9-4988-A607-993E22D0A6A6}" srcOrd="4" destOrd="0" presId="urn:microsoft.com/office/officeart/2005/8/layout/vList2"/>
  </dgm:cxnLst>
  <dgm:bg>
    <a:effectLst>
      <a:outerShdw blurRad="50800" dist="50800" dir="5400000" algn="ctr" rotWithShape="0">
        <a:srgbClr val="99FF66"/>
      </a:outerShdw>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EAC926B-F278-446C-9D12-FA177B22103F}"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sv-SE"/>
        </a:p>
      </dgm:t>
    </dgm:pt>
    <dgm:pt modelId="{90B7AD89-6C5E-4828-8DDD-457B6C96634D}">
      <dgm:prSet phldrT="[Text]" custT="1"/>
      <dgm:spPr/>
      <dgm:t>
        <a:bodyPr/>
        <a:lstStyle/>
        <a:p>
          <a:r>
            <a:rPr lang="sv-SE" sz="1200" dirty="0"/>
            <a:t>Verksamhetens mål och uppdrag</a:t>
          </a:r>
        </a:p>
      </dgm:t>
    </dgm:pt>
    <dgm:pt modelId="{995B1D20-68AC-4AA8-90F7-1CCD7625FBAD}" type="parTrans" cxnId="{3A050EAD-8CDF-455C-A95A-3AF49E6D8C38}">
      <dgm:prSet/>
      <dgm:spPr/>
      <dgm:t>
        <a:bodyPr/>
        <a:lstStyle/>
        <a:p>
          <a:endParaRPr lang="sv-SE"/>
        </a:p>
      </dgm:t>
    </dgm:pt>
    <dgm:pt modelId="{37F43401-6A33-4376-BF3F-3982C737C072}" type="sibTrans" cxnId="{3A050EAD-8CDF-455C-A95A-3AF49E6D8C38}">
      <dgm:prSet/>
      <dgm:spPr/>
      <dgm:t>
        <a:bodyPr/>
        <a:lstStyle/>
        <a:p>
          <a:endParaRPr lang="sv-SE"/>
        </a:p>
      </dgm:t>
    </dgm:pt>
    <dgm:pt modelId="{D0CEBD26-C4BD-4010-830D-029A28610CC7}">
      <dgm:prSet phldrT="[Text]" custT="1"/>
      <dgm:spPr/>
      <dgm:t>
        <a:bodyPr/>
        <a:lstStyle/>
        <a:p>
          <a:r>
            <a:rPr lang="sv-SE" sz="1200" dirty="0"/>
            <a:t>Mål/medarbetar samtal</a:t>
          </a:r>
        </a:p>
      </dgm:t>
    </dgm:pt>
    <dgm:pt modelId="{03467BFE-BD2E-4249-A220-4F03ABDE08BA}" type="parTrans" cxnId="{73186B13-46BF-4003-887F-C044DCB56BC4}">
      <dgm:prSet/>
      <dgm:spPr/>
      <dgm:t>
        <a:bodyPr/>
        <a:lstStyle/>
        <a:p>
          <a:endParaRPr lang="sv-SE"/>
        </a:p>
      </dgm:t>
    </dgm:pt>
    <dgm:pt modelId="{5671F338-5EDE-4707-9AD0-387ABFFA28CA}" type="sibTrans" cxnId="{73186B13-46BF-4003-887F-C044DCB56BC4}">
      <dgm:prSet/>
      <dgm:spPr/>
      <dgm:t>
        <a:bodyPr/>
        <a:lstStyle/>
        <a:p>
          <a:endParaRPr lang="sv-SE"/>
        </a:p>
      </dgm:t>
    </dgm:pt>
    <dgm:pt modelId="{5A84EEDE-81AD-49D4-A0B6-361300542BF0}">
      <dgm:prSet phldrT="[Text]"/>
      <dgm:spPr/>
      <dgm:t>
        <a:bodyPr/>
        <a:lstStyle/>
        <a:p>
          <a:r>
            <a:rPr lang="sv-SE" dirty="0"/>
            <a:t>Resultatsamtal</a:t>
          </a:r>
        </a:p>
      </dgm:t>
    </dgm:pt>
    <dgm:pt modelId="{0033E571-B43F-4A48-B662-1F57A0CAD134}" type="parTrans" cxnId="{A2C8EFA8-D17B-491D-A178-2675FF38ED33}">
      <dgm:prSet/>
      <dgm:spPr/>
      <dgm:t>
        <a:bodyPr/>
        <a:lstStyle/>
        <a:p>
          <a:endParaRPr lang="sv-SE"/>
        </a:p>
      </dgm:t>
    </dgm:pt>
    <dgm:pt modelId="{8F7E8DF2-477E-4D7F-AF68-3E464A77EDBB}" type="sibTrans" cxnId="{A2C8EFA8-D17B-491D-A178-2675FF38ED33}">
      <dgm:prSet/>
      <dgm:spPr/>
      <dgm:t>
        <a:bodyPr/>
        <a:lstStyle/>
        <a:p>
          <a:endParaRPr lang="sv-SE"/>
        </a:p>
      </dgm:t>
    </dgm:pt>
    <dgm:pt modelId="{4F929313-56E5-4888-AD2E-6008721102D1}">
      <dgm:prSet phldrT="[Text]"/>
      <dgm:spPr/>
      <dgm:t>
        <a:bodyPr/>
        <a:lstStyle/>
        <a:p>
          <a:r>
            <a:rPr lang="sv-SE" dirty="0"/>
            <a:t>Lönesamtal i dialog</a:t>
          </a:r>
        </a:p>
      </dgm:t>
    </dgm:pt>
    <dgm:pt modelId="{E50FCF61-1F6E-4666-A034-B41A378A6880}" type="parTrans" cxnId="{E3C5C652-8135-47E4-97AE-726833E45DCF}">
      <dgm:prSet/>
      <dgm:spPr/>
      <dgm:t>
        <a:bodyPr/>
        <a:lstStyle/>
        <a:p>
          <a:endParaRPr lang="sv-SE"/>
        </a:p>
      </dgm:t>
    </dgm:pt>
    <dgm:pt modelId="{9AEEA28A-6102-4B2E-BDAF-8EA7E6DA18F0}" type="sibTrans" cxnId="{E3C5C652-8135-47E4-97AE-726833E45DCF}">
      <dgm:prSet/>
      <dgm:spPr/>
      <dgm:t>
        <a:bodyPr/>
        <a:lstStyle/>
        <a:p>
          <a:endParaRPr lang="sv-SE"/>
        </a:p>
      </dgm:t>
    </dgm:pt>
    <dgm:pt modelId="{2071B394-3DED-49CF-B894-DC68A4C41712}" type="pres">
      <dgm:prSet presAssocID="{AEAC926B-F278-446C-9D12-FA177B22103F}" presName="Name0" presStyleCnt="0">
        <dgm:presLayoutVars>
          <dgm:dir/>
          <dgm:animLvl val="lvl"/>
          <dgm:resizeHandles val="exact"/>
        </dgm:presLayoutVars>
      </dgm:prSet>
      <dgm:spPr/>
    </dgm:pt>
    <dgm:pt modelId="{52D9D8EA-AA74-43D7-BEFD-4F12BD0E08A9}" type="pres">
      <dgm:prSet presAssocID="{90B7AD89-6C5E-4828-8DDD-457B6C96634D}" presName="parTxOnly" presStyleLbl="node1" presStyleIdx="0" presStyleCnt="4">
        <dgm:presLayoutVars>
          <dgm:chMax val="0"/>
          <dgm:chPref val="0"/>
          <dgm:bulletEnabled val="1"/>
        </dgm:presLayoutVars>
      </dgm:prSet>
      <dgm:spPr/>
    </dgm:pt>
    <dgm:pt modelId="{D4CFC518-732E-4242-93A8-D4808562EC5B}" type="pres">
      <dgm:prSet presAssocID="{37F43401-6A33-4376-BF3F-3982C737C072}" presName="parTxOnlySpace" presStyleCnt="0"/>
      <dgm:spPr/>
    </dgm:pt>
    <dgm:pt modelId="{47E0228B-CB7B-4DC6-B133-C41D13E3E150}" type="pres">
      <dgm:prSet presAssocID="{D0CEBD26-C4BD-4010-830D-029A28610CC7}" presName="parTxOnly" presStyleLbl="node1" presStyleIdx="1" presStyleCnt="4">
        <dgm:presLayoutVars>
          <dgm:chMax val="0"/>
          <dgm:chPref val="0"/>
          <dgm:bulletEnabled val="1"/>
        </dgm:presLayoutVars>
      </dgm:prSet>
      <dgm:spPr/>
    </dgm:pt>
    <dgm:pt modelId="{9B0E8621-F561-428D-8D61-EE67B6746F1E}" type="pres">
      <dgm:prSet presAssocID="{5671F338-5EDE-4707-9AD0-387ABFFA28CA}" presName="parTxOnlySpace" presStyleCnt="0"/>
      <dgm:spPr/>
    </dgm:pt>
    <dgm:pt modelId="{565C23DF-BBC0-46A5-9361-3FD5DB89FD0F}" type="pres">
      <dgm:prSet presAssocID="{5A84EEDE-81AD-49D4-A0B6-361300542BF0}" presName="parTxOnly" presStyleLbl="node1" presStyleIdx="2" presStyleCnt="4">
        <dgm:presLayoutVars>
          <dgm:chMax val="0"/>
          <dgm:chPref val="0"/>
          <dgm:bulletEnabled val="1"/>
        </dgm:presLayoutVars>
      </dgm:prSet>
      <dgm:spPr/>
    </dgm:pt>
    <dgm:pt modelId="{F9289447-68EC-4104-9AEB-69987C8DBDC2}" type="pres">
      <dgm:prSet presAssocID="{8F7E8DF2-477E-4D7F-AF68-3E464A77EDBB}" presName="parTxOnlySpace" presStyleCnt="0"/>
      <dgm:spPr/>
    </dgm:pt>
    <dgm:pt modelId="{B239B79B-F6D1-457F-BBD5-5C14CE01155A}" type="pres">
      <dgm:prSet presAssocID="{4F929313-56E5-4888-AD2E-6008721102D1}" presName="parTxOnly" presStyleLbl="node1" presStyleIdx="3" presStyleCnt="4">
        <dgm:presLayoutVars>
          <dgm:chMax val="0"/>
          <dgm:chPref val="0"/>
          <dgm:bulletEnabled val="1"/>
        </dgm:presLayoutVars>
      </dgm:prSet>
      <dgm:spPr/>
    </dgm:pt>
  </dgm:ptLst>
  <dgm:cxnLst>
    <dgm:cxn modelId="{AC51C309-6A48-49F7-9438-B033BE3B0637}" type="presOf" srcId="{AEAC926B-F278-446C-9D12-FA177B22103F}" destId="{2071B394-3DED-49CF-B894-DC68A4C41712}" srcOrd="0" destOrd="0" presId="urn:microsoft.com/office/officeart/2005/8/layout/chevron1"/>
    <dgm:cxn modelId="{73186B13-46BF-4003-887F-C044DCB56BC4}" srcId="{AEAC926B-F278-446C-9D12-FA177B22103F}" destId="{D0CEBD26-C4BD-4010-830D-029A28610CC7}" srcOrd="1" destOrd="0" parTransId="{03467BFE-BD2E-4249-A220-4F03ABDE08BA}" sibTransId="{5671F338-5EDE-4707-9AD0-387ABFFA28CA}"/>
    <dgm:cxn modelId="{E3C5C652-8135-47E4-97AE-726833E45DCF}" srcId="{AEAC926B-F278-446C-9D12-FA177B22103F}" destId="{4F929313-56E5-4888-AD2E-6008721102D1}" srcOrd="3" destOrd="0" parTransId="{E50FCF61-1F6E-4666-A034-B41A378A6880}" sibTransId="{9AEEA28A-6102-4B2E-BDAF-8EA7E6DA18F0}"/>
    <dgm:cxn modelId="{722A5C95-19C0-49C2-8E6D-4B0167456F97}" type="presOf" srcId="{5A84EEDE-81AD-49D4-A0B6-361300542BF0}" destId="{565C23DF-BBC0-46A5-9361-3FD5DB89FD0F}" srcOrd="0" destOrd="0" presId="urn:microsoft.com/office/officeart/2005/8/layout/chevron1"/>
    <dgm:cxn modelId="{C67B6A97-E994-4303-B892-3D6BF0AFAC1E}" type="presOf" srcId="{4F929313-56E5-4888-AD2E-6008721102D1}" destId="{B239B79B-F6D1-457F-BBD5-5C14CE01155A}" srcOrd="0" destOrd="0" presId="urn:microsoft.com/office/officeart/2005/8/layout/chevron1"/>
    <dgm:cxn modelId="{A2C8EFA8-D17B-491D-A178-2675FF38ED33}" srcId="{AEAC926B-F278-446C-9D12-FA177B22103F}" destId="{5A84EEDE-81AD-49D4-A0B6-361300542BF0}" srcOrd="2" destOrd="0" parTransId="{0033E571-B43F-4A48-B662-1F57A0CAD134}" sibTransId="{8F7E8DF2-477E-4D7F-AF68-3E464A77EDBB}"/>
    <dgm:cxn modelId="{3A050EAD-8CDF-455C-A95A-3AF49E6D8C38}" srcId="{AEAC926B-F278-446C-9D12-FA177B22103F}" destId="{90B7AD89-6C5E-4828-8DDD-457B6C96634D}" srcOrd="0" destOrd="0" parTransId="{995B1D20-68AC-4AA8-90F7-1CCD7625FBAD}" sibTransId="{37F43401-6A33-4376-BF3F-3982C737C072}"/>
    <dgm:cxn modelId="{08E716D9-2A55-413F-8F5A-18B3066D1FE7}" type="presOf" srcId="{90B7AD89-6C5E-4828-8DDD-457B6C96634D}" destId="{52D9D8EA-AA74-43D7-BEFD-4F12BD0E08A9}" srcOrd="0" destOrd="0" presId="urn:microsoft.com/office/officeart/2005/8/layout/chevron1"/>
    <dgm:cxn modelId="{2BBD50E9-C344-43C1-8F20-741A598D8D50}" type="presOf" srcId="{D0CEBD26-C4BD-4010-830D-029A28610CC7}" destId="{47E0228B-CB7B-4DC6-B133-C41D13E3E150}" srcOrd="0" destOrd="0" presId="urn:microsoft.com/office/officeart/2005/8/layout/chevron1"/>
    <dgm:cxn modelId="{90DE67C9-47E3-44EC-96B3-D44863C38545}" type="presParOf" srcId="{2071B394-3DED-49CF-B894-DC68A4C41712}" destId="{52D9D8EA-AA74-43D7-BEFD-4F12BD0E08A9}" srcOrd="0" destOrd="0" presId="urn:microsoft.com/office/officeart/2005/8/layout/chevron1"/>
    <dgm:cxn modelId="{CA4C2326-3BB9-401A-9452-FFCA929E19BB}" type="presParOf" srcId="{2071B394-3DED-49CF-B894-DC68A4C41712}" destId="{D4CFC518-732E-4242-93A8-D4808562EC5B}" srcOrd="1" destOrd="0" presId="urn:microsoft.com/office/officeart/2005/8/layout/chevron1"/>
    <dgm:cxn modelId="{E0340F84-2C6A-4B81-AF2E-1F8135BCA2E9}" type="presParOf" srcId="{2071B394-3DED-49CF-B894-DC68A4C41712}" destId="{47E0228B-CB7B-4DC6-B133-C41D13E3E150}" srcOrd="2" destOrd="0" presId="urn:microsoft.com/office/officeart/2005/8/layout/chevron1"/>
    <dgm:cxn modelId="{A84846B5-C133-4A6C-A15A-CE075FB8772F}" type="presParOf" srcId="{2071B394-3DED-49CF-B894-DC68A4C41712}" destId="{9B0E8621-F561-428D-8D61-EE67B6746F1E}" srcOrd="3" destOrd="0" presId="urn:microsoft.com/office/officeart/2005/8/layout/chevron1"/>
    <dgm:cxn modelId="{56A6B3C8-94E1-40C4-BD85-BC15499CFB9C}" type="presParOf" srcId="{2071B394-3DED-49CF-B894-DC68A4C41712}" destId="{565C23DF-BBC0-46A5-9361-3FD5DB89FD0F}" srcOrd="4" destOrd="0" presId="urn:microsoft.com/office/officeart/2005/8/layout/chevron1"/>
    <dgm:cxn modelId="{33D581DE-0535-4CD3-ACE2-1A4AE20FB34E}" type="presParOf" srcId="{2071B394-3DED-49CF-B894-DC68A4C41712}" destId="{F9289447-68EC-4104-9AEB-69987C8DBDC2}" srcOrd="5" destOrd="0" presId="urn:microsoft.com/office/officeart/2005/8/layout/chevron1"/>
    <dgm:cxn modelId="{505B7E59-7F98-46E8-8429-28542917AE4B}" type="presParOf" srcId="{2071B394-3DED-49CF-B894-DC68A4C41712}" destId="{B239B79B-F6D1-457F-BBD5-5C14CE01155A}"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2FFBA8-4CB3-4F35-B1A0-E475F36815C0}">
      <dsp:nvSpPr>
        <dsp:cNvPr id="0" name=""/>
        <dsp:cNvSpPr/>
      </dsp:nvSpPr>
      <dsp:spPr>
        <a:xfrm>
          <a:off x="573836" y="114920"/>
          <a:ext cx="4752511" cy="907653"/>
        </a:xfrm>
        <a:prstGeom prst="roundRect">
          <a:avLst/>
        </a:prstGeom>
        <a:solidFill>
          <a:schemeClr val="accent1">
            <a:hueOff val="0"/>
            <a:satOff val="0"/>
            <a:lumOff val="0"/>
            <a:alphaOff val="0"/>
          </a:schemeClr>
        </a:solidFill>
        <a:ln>
          <a:noFill/>
        </a:ln>
        <a:effectLst>
          <a:outerShdw blurRad="40000" dist="23000" dir="5400000" rotWithShape="0">
            <a:srgbClr val="9ED561">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sv-SE" sz="2400" b="1" kern="1200" dirty="0">
              <a:solidFill>
                <a:schemeClr val="tx1"/>
              </a:solidFill>
            </a:rPr>
            <a:t>Individ</a:t>
          </a:r>
        </a:p>
        <a:p>
          <a:pPr marL="0" lvl="0" indent="0" algn="l" defTabSz="1066800">
            <a:lnSpc>
              <a:spcPct val="90000"/>
            </a:lnSpc>
            <a:spcBef>
              <a:spcPct val="0"/>
            </a:spcBef>
            <a:spcAft>
              <a:spcPct val="35000"/>
            </a:spcAft>
            <a:buNone/>
          </a:pPr>
          <a:r>
            <a:rPr lang="sv-SE" sz="1400" b="1" kern="1200" dirty="0">
              <a:solidFill>
                <a:schemeClr val="tx1"/>
              </a:solidFill>
            </a:rPr>
            <a:t>-Resultat i förhållande till uppsatta mål</a:t>
          </a:r>
        </a:p>
        <a:p>
          <a:pPr marL="0" lvl="0" indent="0" algn="l" defTabSz="1066800">
            <a:lnSpc>
              <a:spcPct val="90000"/>
            </a:lnSpc>
            <a:spcBef>
              <a:spcPct val="0"/>
            </a:spcBef>
            <a:spcAft>
              <a:spcPct val="35000"/>
            </a:spcAft>
            <a:buNone/>
          </a:pPr>
          <a:r>
            <a:rPr lang="sv-SE" sz="1400" b="1" kern="1200" dirty="0">
              <a:solidFill>
                <a:schemeClr val="tx1"/>
              </a:solidFill>
            </a:rPr>
            <a:t>-Bidrag till verksamhetsutveckling</a:t>
          </a:r>
        </a:p>
      </dsp:txBody>
      <dsp:txXfrm>
        <a:off x="618144" y="159228"/>
        <a:ext cx="4663895" cy="819037"/>
      </dsp:txXfrm>
    </dsp:sp>
    <dsp:sp modelId="{591FB359-1B34-4F5F-82CF-73E039E76D3D}">
      <dsp:nvSpPr>
        <dsp:cNvPr id="0" name=""/>
        <dsp:cNvSpPr/>
      </dsp:nvSpPr>
      <dsp:spPr>
        <a:xfrm>
          <a:off x="573836" y="1106770"/>
          <a:ext cx="4752511" cy="907653"/>
        </a:xfrm>
        <a:prstGeom prst="roundRect">
          <a:avLst/>
        </a:prstGeom>
        <a:solidFill>
          <a:schemeClr val="accent1">
            <a:hueOff val="0"/>
            <a:satOff val="0"/>
            <a:lumOff val="0"/>
            <a:alphaOff val="0"/>
          </a:schemeClr>
        </a:solidFill>
        <a:ln>
          <a:noFill/>
        </a:ln>
        <a:effectLst>
          <a:outerShdw blurRad="40000" dist="23000" dir="5400000" rotWithShape="0">
            <a:srgbClr val="9ED561">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sv-SE" sz="2400" b="1" kern="1200" dirty="0">
              <a:solidFill>
                <a:schemeClr val="tx1"/>
              </a:solidFill>
            </a:rPr>
            <a:t>Arbetets svårighetsgrad           </a:t>
          </a:r>
          <a:r>
            <a:rPr lang="sv-SE" sz="1400" b="1" kern="1200" dirty="0">
              <a:solidFill>
                <a:schemeClr val="tx1"/>
              </a:solidFill>
            </a:rPr>
            <a:t>- Påverkar vid nylönesättning eller om arbetsuppgifterna i allt väsentligt förändras</a:t>
          </a:r>
        </a:p>
      </dsp:txBody>
      <dsp:txXfrm>
        <a:off x="618144" y="1151078"/>
        <a:ext cx="4663895" cy="819037"/>
      </dsp:txXfrm>
    </dsp:sp>
    <dsp:sp modelId="{FFECB24E-88B9-4988-A607-993E22D0A6A6}">
      <dsp:nvSpPr>
        <dsp:cNvPr id="0" name=""/>
        <dsp:cNvSpPr/>
      </dsp:nvSpPr>
      <dsp:spPr>
        <a:xfrm>
          <a:off x="573836" y="2067421"/>
          <a:ext cx="4752511" cy="907653"/>
        </a:xfrm>
        <a:prstGeom prst="roundRect">
          <a:avLst/>
        </a:prstGeom>
        <a:solidFill>
          <a:schemeClr val="accent1">
            <a:hueOff val="0"/>
            <a:satOff val="0"/>
            <a:lumOff val="0"/>
            <a:alphaOff val="0"/>
          </a:schemeClr>
        </a:solidFill>
        <a:ln>
          <a:noFill/>
        </a:ln>
        <a:effectLst>
          <a:outerShdw blurRad="40000" dist="23000" dir="5400000" rotWithShape="0">
            <a:srgbClr val="9ED561">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sv-SE" sz="2400" b="1" kern="1200" dirty="0">
              <a:solidFill>
                <a:schemeClr val="tx1"/>
              </a:solidFill>
            </a:rPr>
            <a:t>Marknad                                      </a:t>
          </a:r>
          <a:r>
            <a:rPr lang="sv-SE" sz="1400" b="1" kern="1200" dirty="0">
              <a:solidFill>
                <a:schemeClr val="tx1"/>
              </a:solidFill>
            </a:rPr>
            <a:t>- Påverkar vid nylönesättning, kan dock finnas ”snedsitsar”</a:t>
          </a:r>
        </a:p>
      </dsp:txBody>
      <dsp:txXfrm>
        <a:off x="618144" y="2111729"/>
        <a:ext cx="4663895" cy="81903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D9D8EA-AA74-43D7-BEFD-4F12BD0E08A9}">
      <dsp:nvSpPr>
        <dsp:cNvPr id="0" name=""/>
        <dsp:cNvSpPr/>
      </dsp:nvSpPr>
      <dsp:spPr>
        <a:xfrm>
          <a:off x="3605" y="649628"/>
          <a:ext cx="2098699" cy="839479"/>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sv-SE" sz="1200" kern="1200" dirty="0"/>
            <a:t>Verksamhetens mål och uppdrag</a:t>
          </a:r>
        </a:p>
      </dsp:txBody>
      <dsp:txXfrm>
        <a:off x="423345" y="649628"/>
        <a:ext cx="1259220" cy="839479"/>
      </dsp:txXfrm>
    </dsp:sp>
    <dsp:sp modelId="{47E0228B-CB7B-4DC6-B133-C41D13E3E150}">
      <dsp:nvSpPr>
        <dsp:cNvPr id="0" name=""/>
        <dsp:cNvSpPr/>
      </dsp:nvSpPr>
      <dsp:spPr>
        <a:xfrm>
          <a:off x="1892435" y="649628"/>
          <a:ext cx="2098699" cy="839479"/>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sv-SE" sz="1200" kern="1200" dirty="0"/>
            <a:t>Mål/medarbetar samtal</a:t>
          </a:r>
        </a:p>
      </dsp:txBody>
      <dsp:txXfrm>
        <a:off x="2312175" y="649628"/>
        <a:ext cx="1259220" cy="839479"/>
      </dsp:txXfrm>
    </dsp:sp>
    <dsp:sp modelId="{565C23DF-BBC0-46A5-9361-3FD5DB89FD0F}">
      <dsp:nvSpPr>
        <dsp:cNvPr id="0" name=""/>
        <dsp:cNvSpPr/>
      </dsp:nvSpPr>
      <dsp:spPr>
        <a:xfrm>
          <a:off x="3781265" y="649628"/>
          <a:ext cx="2098699" cy="839479"/>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sv-SE" sz="1400" kern="1200" dirty="0"/>
            <a:t>Resultatsamtal</a:t>
          </a:r>
        </a:p>
      </dsp:txBody>
      <dsp:txXfrm>
        <a:off x="4201005" y="649628"/>
        <a:ext cx="1259220" cy="839479"/>
      </dsp:txXfrm>
    </dsp:sp>
    <dsp:sp modelId="{B239B79B-F6D1-457F-BBD5-5C14CE01155A}">
      <dsp:nvSpPr>
        <dsp:cNvPr id="0" name=""/>
        <dsp:cNvSpPr/>
      </dsp:nvSpPr>
      <dsp:spPr>
        <a:xfrm>
          <a:off x="5670094" y="649628"/>
          <a:ext cx="2098699" cy="839479"/>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sv-SE" sz="1400" kern="1200" dirty="0"/>
            <a:t>Lönesamtal i dialog</a:t>
          </a:r>
        </a:p>
      </dsp:txBody>
      <dsp:txXfrm>
        <a:off x="6089834" y="649628"/>
        <a:ext cx="1259220" cy="83947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spcBef>
                <a:spcPct val="0"/>
              </a:spcBef>
              <a:buFontTx/>
              <a:buNone/>
              <a:defRPr sz="1200">
                <a:solidFill>
                  <a:schemeClr val="tx1"/>
                </a:solidFill>
                <a:latin typeface="Garamond" pitchFamily="18" charset="0"/>
              </a:defRPr>
            </a:lvl1pPr>
          </a:lstStyle>
          <a:p>
            <a:pPr>
              <a:defRPr/>
            </a:pPr>
            <a:endParaRPr lang="sv-SE" altLang="sv-SE"/>
          </a:p>
        </p:txBody>
      </p:sp>
      <p:sp>
        <p:nvSpPr>
          <p:cNvPr id="5123" name="Rectangle 3"/>
          <p:cNvSpPr>
            <a:spLocks noGrp="1" noChangeArrowheads="1"/>
          </p:cNvSpPr>
          <p:nvPr>
            <p:ph type="dt" idx="1"/>
          </p:nvPr>
        </p:nvSpPr>
        <p:spPr bwMode="auto">
          <a:xfrm>
            <a:off x="3852016"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spcBef>
                <a:spcPct val="0"/>
              </a:spcBef>
              <a:buFontTx/>
              <a:buNone/>
              <a:defRPr sz="1200">
                <a:solidFill>
                  <a:schemeClr val="tx1"/>
                </a:solidFill>
                <a:latin typeface="Garamond" pitchFamily="18" charset="0"/>
              </a:defRPr>
            </a:lvl1pPr>
          </a:lstStyle>
          <a:p>
            <a:pPr>
              <a:defRPr/>
            </a:pPr>
            <a:endParaRPr lang="sv-SE" altLang="sv-SE"/>
          </a:p>
        </p:txBody>
      </p:sp>
      <p:sp>
        <p:nvSpPr>
          <p:cNvPr id="5124"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906357" y="4715153"/>
            <a:ext cx="4984962" cy="4466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sv-SE" altLang="sv-SE" noProof="0"/>
              <a:t>Klicka här för att ändra format på bakgrundstexten</a:t>
            </a:r>
          </a:p>
          <a:p>
            <a:pPr lvl="1"/>
            <a:r>
              <a:rPr lang="sv-SE" altLang="sv-SE" noProof="0"/>
              <a:t>Nivå två</a:t>
            </a:r>
          </a:p>
          <a:p>
            <a:pPr lvl="2"/>
            <a:r>
              <a:rPr lang="sv-SE" altLang="sv-SE" noProof="0"/>
              <a:t>Nivå tre</a:t>
            </a:r>
          </a:p>
          <a:p>
            <a:pPr lvl="3"/>
            <a:r>
              <a:rPr lang="sv-SE" altLang="sv-SE" noProof="0"/>
              <a:t>Nivå fyra</a:t>
            </a:r>
          </a:p>
          <a:p>
            <a:pPr lvl="4"/>
            <a:r>
              <a:rPr lang="sv-SE" altLang="sv-SE" noProof="0"/>
              <a:t>Nivå fem</a:t>
            </a:r>
          </a:p>
        </p:txBody>
      </p:sp>
      <p:sp>
        <p:nvSpPr>
          <p:cNvPr id="5126" name="Rectangle 6"/>
          <p:cNvSpPr>
            <a:spLocks noGrp="1" noChangeArrowheads="1"/>
          </p:cNvSpPr>
          <p:nvPr>
            <p:ph type="ftr" sz="quarter" idx="4"/>
          </p:nvPr>
        </p:nvSpPr>
        <p:spPr bwMode="auto">
          <a:xfrm>
            <a:off x="0" y="9430306"/>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spcBef>
                <a:spcPct val="0"/>
              </a:spcBef>
              <a:buFontTx/>
              <a:buNone/>
              <a:defRPr sz="1200">
                <a:solidFill>
                  <a:schemeClr val="tx1"/>
                </a:solidFill>
                <a:latin typeface="Garamond" pitchFamily="18" charset="0"/>
              </a:defRPr>
            </a:lvl1pPr>
          </a:lstStyle>
          <a:p>
            <a:pPr>
              <a:defRPr/>
            </a:pPr>
            <a:endParaRPr lang="sv-SE" altLang="sv-SE"/>
          </a:p>
        </p:txBody>
      </p:sp>
      <p:sp>
        <p:nvSpPr>
          <p:cNvPr id="5127" name="Rectangle 7"/>
          <p:cNvSpPr>
            <a:spLocks noGrp="1" noChangeArrowheads="1"/>
          </p:cNvSpPr>
          <p:nvPr>
            <p:ph type="sldNum" sz="quarter" idx="5"/>
          </p:nvPr>
        </p:nvSpPr>
        <p:spPr bwMode="auto">
          <a:xfrm>
            <a:off x="3852016" y="9430306"/>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spcBef>
                <a:spcPct val="0"/>
              </a:spcBef>
              <a:buFontTx/>
              <a:buNone/>
              <a:defRPr sz="1200">
                <a:solidFill>
                  <a:schemeClr val="tx1"/>
                </a:solidFill>
                <a:latin typeface="Garamond" pitchFamily="18" charset="0"/>
              </a:defRPr>
            </a:lvl1pPr>
          </a:lstStyle>
          <a:p>
            <a:pPr>
              <a:defRPr/>
            </a:pPr>
            <a:fld id="{F48996F9-5F9A-440E-BE14-62843247AFEF}" type="slidenum">
              <a:rPr lang="sv-SE" altLang="sv-SE"/>
              <a:pPr>
                <a:defRPr/>
              </a:pPr>
              <a:t>‹#›</a:t>
            </a:fld>
            <a:endParaRPr lang="sv-SE" altLang="sv-SE"/>
          </a:p>
        </p:txBody>
      </p:sp>
    </p:spTree>
    <p:extLst>
      <p:ext uri="{BB962C8B-B14F-4D97-AF65-F5344CB8AC3E}">
        <p14:creationId xmlns:p14="http://schemas.microsoft.com/office/powerpoint/2010/main" val="132220234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6"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16"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16"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16"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6188" y="803275"/>
            <a:ext cx="4249737" cy="3186113"/>
          </a:xfrm>
        </p:spPr>
      </p:sp>
      <p:sp>
        <p:nvSpPr>
          <p:cNvPr id="3" name="Platshållare för anteckningar 2"/>
          <p:cNvSpPr>
            <a:spLocks noGrp="1"/>
          </p:cNvSpPr>
          <p:nvPr>
            <p:ph type="body" idx="1"/>
          </p:nvPr>
        </p:nvSpPr>
        <p:spPr>
          <a:xfrm>
            <a:off x="878557" y="4387255"/>
            <a:ext cx="4984962" cy="4248472"/>
          </a:xfrm>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sv-SE" altLang="sv-SE" sz="1200" b="0" dirty="0"/>
              <a:t>Detta är</a:t>
            </a:r>
            <a:r>
              <a:rPr lang="sv-SE" altLang="sv-SE" sz="1200" b="0" baseline="0" dirty="0"/>
              <a:t> ett material för dig som chef </a:t>
            </a:r>
            <a:r>
              <a:rPr lang="sv-SE" altLang="sv-SE" sz="1200" b="0" dirty="0"/>
              <a:t>att använda </a:t>
            </a:r>
            <a:r>
              <a:rPr lang="sv-SE" altLang="sv-SE" sz="1200" b="0" baseline="0" dirty="0"/>
              <a:t>på ett APT innan löneöversyn.  </a:t>
            </a:r>
            <a:r>
              <a:rPr lang="sv-SE" dirty="0"/>
              <a:t>Det innehåller dels information, dels två gruppövningar med diskussionsfrågor. </a:t>
            </a:r>
            <a:r>
              <a:rPr lang="sv-SE" sz="1200" b="0" kern="1200" dirty="0">
                <a:solidFill>
                  <a:schemeClr val="tx1"/>
                </a:solidFill>
                <a:effectLst/>
                <a:latin typeface="Times" pitchFamily="-16" charset="0"/>
                <a:ea typeface="+mn-ea"/>
                <a:cs typeface="+mn-cs"/>
              </a:rPr>
              <a:t>Syftet</a:t>
            </a:r>
            <a:r>
              <a:rPr lang="sv-SE" sz="1200" b="0" kern="1200" baseline="0" dirty="0">
                <a:solidFill>
                  <a:schemeClr val="tx1"/>
                </a:solidFill>
                <a:effectLst/>
                <a:latin typeface="Times" pitchFamily="-16" charset="0"/>
                <a:ea typeface="+mn-ea"/>
                <a:cs typeface="+mn-cs"/>
              </a:rPr>
              <a:t> är </a:t>
            </a:r>
            <a:r>
              <a:rPr lang="sv-SE" sz="1200" b="0" kern="1200" dirty="0">
                <a:solidFill>
                  <a:schemeClr val="tx1"/>
                </a:solidFill>
                <a:effectLst/>
                <a:latin typeface="Times" pitchFamily="-16" charset="0"/>
                <a:ea typeface="+mn-ea"/>
                <a:cs typeface="+mn-cs"/>
              </a:rPr>
              <a:t>att skapa större</a:t>
            </a:r>
            <a:r>
              <a:rPr lang="sv-SE" sz="1200" b="0" kern="1200" baseline="0" dirty="0">
                <a:solidFill>
                  <a:schemeClr val="tx1"/>
                </a:solidFill>
                <a:effectLst/>
                <a:latin typeface="Times" pitchFamily="-16" charset="0"/>
                <a:ea typeface="+mn-ea"/>
                <a:cs typeface="+mn-cs"/>
              </a:rPr>
              <a:t> f</a:t>
            </a:r>
            <a:r>
              <a:rPr lang="sv-SE" sz="1200" b="0" kern="1200" dirty="0">
                <a:solidFill>
                  <a:schemeClr val="tx1"/>
                </a:solidFill>
                <a:effectLst/>
                <a:latin typeface="Times" pitchFamily="-16" charset="0"/>
                <a:ea typeface="+mn-ea"/>
                <a:cs typeface="+mn-cs"/>
              </a:rPr>
              <a:t>örståelse hos medarbetarna</a:t>
            </a:r>
            <a:r>
              <a:rPr lang="sv-SE" sz="1200" b="0" kern="1200" baseline="0" dirty="0">
                <a:solidFill>
                  <a:schemeClr val="tx1"/>
                </a:solidFill>
                <a:effectLst/>
                <a:latin typeface="Times" pitchFamily="-16" charset="0"/>
                <a:ea typeface="+mn-ea"/>
                <a:cs typeface="+mn-cs"/>
              </a:rPr>
              <a:t> </a:t>
            </a:r>
            <a:r>
              <a:rPr lang="sv-SE" sz="1200" b="0" kern="1200" dirty="0">
                <a:solidFill>
                  <a:schemeClr val="tx1"/>
                </a:solidFill>
                <a:effectLst/>
                <a:latin typeface="Times" pitchFamily="-16" charset="0"/>
                <a:ea typeface="+mn-ea"/>
                <a:cs typeface="+mn-cs"/>
              </a:rPr>
              <a:t>gällande lönesättningsprocessen, hur den fungerar och vad som påverkar lönen.</a:t>
            </a:r>
            <a:endParaRPr lang="sv-SE" dirty="0"/>
          </a:p>
          <a:p>
            <a:pPr marL="0" indent="0" eaLnBrk="0" hangingPunct="0">
              <a:spcBef>
                <a:spcPct val="30000"/>
              </a:spcBef>
              <a:buNone/>
              <a:defRPr/>
            </a:pPr>
            <a:r>
              <a:rPr lang="sv-SE" dirty="0"/>
              <a:t>Målet</a:t>
            </a:r>
            <a:r>
              <a:rPr lang="sv-SE" baseline="0" dirty="0"/>
              <a:t> är att både du som chef och dina </a:t>
            </a:r>
            <a:r>
              <a:rPr lang="sv-SE" dirty="0"/>
              <a:t>medarbetare ska känna er väl förberedda inför löneöversynen</a:t>
            </a:r>
            <a:r>
              <a:rPr lang="sv-SE" baseline="0" dirty="0"/>
              <a:t>, att a</a:t>
            </a:r>
            <a:r>
              <a:rPr lang="sv-SE" dirty="0"/>
              <a:t>lla medarbetare känner sig delaktiga och</a:t>
            </a:r>
            <a:r>
              <a:rPr lang="sv-SE" baseline="0" dirty="0"/>
              <a:t> att</a:t>
            </a:r>
            <a:r>
              <a:rPr lang="sv-SE" dirty="0"/>
              <a:t> det känns tydligt med begreppen lön och lönesättning.</a:t>
            </a:r>
          </a:p>
          <a:p>
            <a:pPr marL="0" indent="0" eaLnBrk="0" hangingPunct="0">
              <a:spcBef>
                <a:spcPct val="30000"/>
              </a:spcBef>
              <a:buNone/>
              <a:defRPr/>
            </a:pPr>
            <a:endParaRPr lang="sv-SE" dirty="0"/>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sv-SE" b="1" dirty="0"/>
              <a:t>Förbered genom att: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sv-SE" b="0" dirty="0"/>
              <a:t>Ta fram de mål</a:t>
            </a:r>
            <a:r>
              <a:rPr lang="sv-SE" b="0" baseline="0" dirty="0"/>
              <a:t> som finns idag i verksamhetsplanen.</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sv-SE" sz="1200" b="0" i="0" kern="1200" baseline="0" dirty="0">
                <a:solidFill>
                  <a:schemeClr val="tx1"/>
                </a:solidFill>
                <a:effectLst/>
                <a:latin typeface="Times" pitchFamily="-16" charset="0"/>
                <a:ea typeface="+mn-ea"/>
                <a:cs typeface="+mn-cs"/>
              </a:rPr>
              <a:t>Läs igenom information om löneöversyn samt resultat- och mål/medarbetarsamtal på HINT. </a:t>
            </a:r>
            <a:endParaRPr lang="sv-SE" sz="1200" b="0" i="0" kern="1200" dirty="0">
              <a:solidFill>
                <a:schemeClr val="tx1"/>
              </a:solidFill>
              <a:effectLst/>
              <a:latin typeface="Times" pitchFamily="-16"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sv-SE" sz="1200" b="0" kern="1200" dirty="0">
              <a:solidFill>
                <a:schemeClr val="tx1"/>
              </a:solidFill>
              <a:effectLst/>
              <a:latin typeface="Times" pitchFamily="-16"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sv-SE" sz="1200" b="0" i="1" kern="1200" dirty="0">
                <a:solidFill>
                  <a:schemeClr val="tx2">
                    <a:lumMod val="60000"/>
                    <a:lumOff val="40000"/>
                  </a:schemeClr>
                </a:solidFill>
                <a:effectLst/>
                <a:latin typeface="Times" pitchFamily="-16" charset="0"/>
                <a:ea typeface="+mn-ea"/>
                <a:cs typeface="+mn-cs"/>
              </a:rPr>
              <a: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sv-SE" sz="1200" i="1" kern="1200" dirty="0">
              <a:solidFill>
                <a:schemeClr val="tx2">
                  <a:lumMod val="60000"/>
                  <a:lumOff val="40000"/>
                </a:schemeClr>
              </a:solidFill>
              <a:effectLst/>
              <a:latin typeface="Times" pitchFamily="-16" charset="0"/>
              <a:ea typeface="+mn-ea"/>
              <a:cs typeface="+mn-cs"/>
            </a:endParaRPr>
          </a:p>
        </p:txBody>
      </p:sp>
      <p:sp>
        <p:nvSpPr>
          <p:cNvPr id="4" name="Platshållare för bildnummer 3"/>
          <p:cNvSpPr>
            <a:spLocks noGrp="1"/>
          </p:cNvSpPr>
          <p:nvPr>
            <p:ph type="sldNum" sz="quarter" idx="10"/>
          </p:nvPr>
        </p:nvSpPr>
        <p:spPr/>
        <p:txBody>
          <a:bodyPr/>
          <a:lstStyle/>
          <a:p>
            <a:pPr>
              <a:defRPr/>
            </a:pPr>
            <a:fld id="{F48996F9-5F9A-440E-BE14-62843247AFEF}" type="slidenum">
              <a:rPr lang="sv-SE" altLang="sv-SE" smtClean="0"/>
              <a:pPr>
                <a:defRPr/>
              </a:pPr>
              <a:t>1</a:t>
            </a:fld>
            <a:endParaRPr lang="sv-SE" altLang="sv-SE"/>
          </a:p>
        </p:txBody>
      </p:sp>
    </p:spTree>
    <p:extLst>
      <p:ext uri="{BB962C8B-B14F-4D97-AF65-F5344CB8AC3E}">
        <p14:creationId xmlns:p14="http://schemas.microsoft.com/office/powerpoint/2010/main" val="20293734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pPr>
              <a:defRPr/>
            </a:pPr>
            <a:fld id="{F48996F9-5F9A-440E-BE14-62843247AFEF}" type="slidenum">
              <a:rPr lang="sv-SE" altLang="sv-SE" smtClean="0"/>
              <a:pPr>
                <a:defRPr/>
              </a:pPr>
              <a:t>10</a:t>
            </a:fld>
            <a:endParaRPr lang="sv-SE" altLang="sv-SE"/>
          </a:p>
        </p:txBody>
      </p:sp>
    </p:spTree>
    <p:extLst>
      <p:ext uri="{BB962C8B-B14F-4D97-AF65-F5344CB8AC3E}">
        <p14:creationId xmlns:p14="http://schemas.microsoft.com/office/powerpoint/2010/main" val="13064965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pPr>
              <a:defRPr/>
            </a:pPr>
            <a:fld id="{F48996F9-5F9A-440E-BE14-62843247AFEF}" type="slidenum">
              <a:rPr lang="sv-SE" altLang="sv-SE" smtClean="0"/>
              <a:pPr>
                <a:defRPr/>
              </a:pPr>
              <a:t>11</a:t>
            </a:fld>
            <a:endParaRPr lang="sv-SE" altLang="sv-SE"/>
          </a:p>
        </p:txBody>
      </p:sp>
    </p:spTree>
    <p:extLst>
      <p:ext uri="{BB962C8B-B14F-4D97-AF65-F5344CB8AC3E}">
        <p14:creationId xmlns:p14="http://schemas.microsoft.com/office/powerpoint/2010/main" val="24815846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82700" y="273050"/>
            <a:ext cx="4356100" cy="3268663"/>
          </a:xfrm>
        </p:spPr>
      </p:sp>
      <p:sp>
        <p:nvSpPr>
          <p:cNvPr id="3" name="Platshållare för anteckningar 2"/>
          <p:cNvSpPr>
            <a:spLocks noGrp="1"/>
          </p:cNvSpPr>
          <p:nvPr>
            <p:ph type="body" idx="1"/>
          </p:nvPr>
        </p:nvSpPr>
        <p:spPr>
          <a:xfrm>
            <a:off x="258356" y="3790751"/>
            <a:ext cx="5924091" cy="5471983"/>
          </a:xfrm>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sv-SE" i="0" dirty="0"/>
              <a:t>Syftet med övningen är att skapa en förståelse för vad lönekriterierna betyder för den egna verksamheten och i förlängningen de egna målen som sätts i mål- och medarbetarsamtalet. Det är också viktigt att förtydliga att uppnådda mål påverkar lönesättningen</a:t>
            </a:r>
            <a:r>
              <a:rPr lang="sv-SE" i="0" baseline="0" dirty="0"/>
              <a:t>.</a:t>
            </a:r>
            <a:r>
              <a:rPr lang="sv-SE" i="0" dirty="0"/>
              <a:t> </a:t>
            </a:r>
          </a:p>
          <a:p>
            <a:pPr marL="0" marR="0" lvl="0" indent="0" algn="l" defTabSz="914400" rtl="0" eaLnBrk="0" fontAlgn="base" latinLnBrk="0" hangingPunct="0">
              <a:lnSpc>
                <a:spcPct val="100000"/>
              </a:lnSpc>
              <a:spcBef>
                <a:spcPct val="30000"/>
              </a:spcBef>
              <a:spcAft>
                <a:spcPct val="0"/>
              </a:spcAft>
              <a:buClrTx/>
              <a:buSzTx/>
              <a:buFontTx/>
              <a:buNone/>
              <a:tabLst/>
              <a:defRPr/>
            </a:pPr>
            <a:r>
              <a:rPr lang="sv-SE" i="0" dirty="0"/>
              <a:t>Förbered dig genom att ta fram de mål</a:t>
            </a:r>
            <a:r>
              <a:rPr lang="sv-SE" i="0" baseline="0" dirty="0"/>
              <a:t> som finns idag i verksamhetsplanen (T.ex. mål utifrån mål nämnd/förvaltning/verksamhet)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sv-SE" i="1" dirty="0"/>
          </a:p>
          <a:p>
            <a:r>
              <a:rPr lang="sv-SE" baseline="0" dirty="0"/>
              <a:t>Lönekriterierna ska hjälpa verksamheten framåt mot sina mål, därför är det viktigt att de egna målen syftar mot verksamhetens gemensamma mål. Det är också viktigt att tänka på det grunduppdrag man har, hur ska chef och medarbetare sätta mål så att medarbetarens grunduppdrag uppmärksammas och görs på ett bra sätt under hela året?</a:t>
            </a:r>
          </a:p>
          <a:p>
            <a:endParaRPr lang="sv-SE" baseline="0" dirty="0"/>
          </a:p>
          <a:p>
            <a:r>
              <a:rPr lang="sv-SE" dirty="0"/>
              <a:t>Exempel på gemensamma mål för god arbetsmiljö</a:t>
            </a:r>
          </a:p>
          <a:p>
            <a:pPr>
              <a:buFontTx/>
              <a:buChar char="-"/>
            </a:pPr>
            <a:r>
              <a:rPr lang="sv-SE" dirty="0"/>
              <a:t>Vilja och förmåga att bidra till sitt uppdrag och verksamhetens aktiviteter</a:t>
            </a:r>
          </a:p>
          <a:p>
            <a:pPr>
              <a:buFontTx/>
              <a:buChar char="-"/>
            </a:pPr>
            <a:r>
              <a:rPr lang="sv-SE" dirty="0"/>
              <a:t>Att ta ansvar för sin relation till chef och kollegor</a:t>
            </a:r>
          </a:p>
          <a:p>
            <a:pPr>
              <a:buFontTx/>
              <a:buChar char="-"/>
            </a:pPr>
            <a:r>
              <a:rPr lang="sv-SE" dirty="0"/>
              <a:t>Att se sig som en viktig del i helheten</a:t>
            </a:r>
          </a:p>
          <a:p>
            <a:pPr>
              <a:buFontTx/>
              <a:buChar char="-"/>
            </a:pPr>
            <a:r>
              <a:rPr lang="sv-SE" dirty="0"/>
              <a:t>Att dela med sig och samspela inom och utanför den egna avdelningen</a:t>
            </a:r>
          </a:p>
          <a:p>
            <a:endParaRPr lang="sv-SE"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sv-SE" baseline="0" dirty="0"/>
              <a:t>Spara anteckningarna för att ha som underlag i kommande resultat, mål/medarbetarsamtal och lönesamtal.</a:t>
            </a:r>
          </a:p>
          <a:p>
            <a:endParaRPr lang="sv-SE" dirty="0"/>
          </a:p>
          <a:p>
            <a:r>
              <a:rPr lang="sv-SE" dirty="0"/>
              <a:t>Metodförslag: Diskutera först i mindre grupper och sedan tillsammans i storgrupp. Be varje grupp utse en person som antecknar det gruppen kommer fram till. </a:t>
            </a:r>
          </a:p>
          <a:p>
            <a:endParaRPr lang="sv-SE" dirty="0"/>
          </a:p>
          <a:p>
            <a:endParaRPr lang="sv-SE" dirty="0"/>
          </a:p>
        </p:txBody>
      </p:sp>
      <p:sp>
        <p:nvSpPr>
          <p:cNvPr id="4" name="Platshållare för bildnummer 3"/>
          <p:cNvSpPr>
            <a:spLocks noGrp="1"/>
          </p:cNvSpPr>
          <p:nvPr>
            <p:ph type="sldNum" sz="quarter" idx="10"/>
          </p:nvPr>
        </p:nvSpPr>
        <p:spPr/>
        <p:txBody>
          <a:bodyPr/>
          <a:lstStyle/>
          <a:p>
            <a:pPr>
              <a:defRPr/>
            </a:pPr>
            <a:fld id="{F48996F9-5F9A-440E-BE14-62843247AFEF}" type="slidenum">
              <a:rPr lang="sv-SE" altLang="sv-SE" smtClean="0"/>
              <a:pPr>
                <a:defRPr/>
              </a:pPr>
              <a:t>12</a:t>
            </a:fld>
            <a:endParaRPr lang="sv-SE" altLang="sv-SE"/>
          </a:p>
        </p:txBody>
      </p:sp>
    </p:spTree>
    <p:extLst>
      <p:ext uri="{BB962C8B-B14F-4D97-AF65-F5344CB8AC3E}">
        <p14:creationId xmlns:p14="http://schemas.microsoft.com/office/powerpoint/2010/main" val="1765205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pPr>
              <a:defRPr/>
            </a:pPr>
            <a:fld id="{F48996F9-5F9A-440E-BE14-62843247AFEF}" type="slidenum">
              <a:rPr lang="sv-SE" altLang="sv-SE" smtClean="0"/>
              <a:pPr>
                <a:defRPr/>
              </a:pPr>
              <a:t>13</a:t>
            </a:fld>
            <a:endParaRPr lang="sv-SE" altLang="sv-SE"/>
          </a:p>
        </p:txBody>
      </p:sp>
    </p:spTree>
    <p:extLst>
      <p:ext uri="{BB962C8B-B14F-4D97-AF65-F5344CB8AC3E}">
        <p14:creationId xmlns:p14="http://schemas.microsoft.com/office/powerpoint/2010/main" val="3647155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608138" y="273050"/>
            <a:ext cx="3435350" cy="2576513"/>
          </a:xfrm>
        </p:spPr>
      </p:sp>
      <p:sp>
        <p:nvSpPr>
          <p:cNvPr id="3" name="Platshållare för anteckningar 2"/>
          <p:cNvSpPr>
            <a:spLocks noGrp="1"/>
          </p:cNvSpPr>
          <p:nvPr>
            <p:ph type="body" idx="1"/>
          </p:nvPr>
        </p:nvSpPr>
        <p:spPr>
          <a:xfrm>
            <a:off x="833507" y="3165382"/>
            <a:ext cx="4984962" cy="6264924"/>
          </a:xfrm>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sv-SE" sz="1200" i="0" baseline="0" dirty="0"/>
              <a:t>Syftet med övningen är att ge medarbetaren förståelse om helheten som chefen måste ta hänsyn till i lönesättning.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sv-SE" sz="1200" i="1"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sv-SE" sz="1200" i="0" baseline="0" dirty="0"/>
              <a:t>Metodförslag: Börja med en bikupa eller dialog i grupper om 3-4 personer. Därefter dialog i storgrupp.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sv-SE" sz="1200" i="1"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sv-SE" sz="1200" dirty="0"/>
              <a:t>Hur mycket påverkar lönesättningen vid rekryteringen? På vilket sätt påverkar marknadsfaktorer?</a:t>
            </a:r>
          </a:p>
          <a:p>
            <a:endParaRPr lang="sv-SE" dirty="0"/>
          </a:p>
        </p:txBody>
      </p:sp>
      <p:sp>
        <p:nvSpPr>
          <p:cNvPr id="4" name="Platshållare för bildnummer 3"/>
          <p:cNvSpPr>
            <a:spLocks noGrp="1"/>
          </p:cNvSpPr>
          <p:nvPr>
            <p:ph type="sldNum" sz="quarter" idx="10"/>
          </p:nvPr>
        </p:nvSpPr>
        <p:spPr/>
        <p:txBody>
          <a:bodyPr/>
          <a:lstStyle/>
          <a:p>
            <a:pPr>
              <a:defRPr/>
            </a:pPr>
            <a:fld id="{F48996F9-5F9A-440E-BE14-62843247AFEF}" type="slidenum">
              <a:rPr lang="sv-SE" altLang="sv-SE" smtClean="0"/>
              <a:pPr>
                <a:defRPr/>
              </a:pPr>
              <a:t>14</a:t>
            </a:fld>
            <a:endParaRPr lang="sv-SE" altLang="sv-SE"/>
          </a:p>
        </p:txBody>
      </p:sp>
    </p:spTree>
    <p:extLst>
      <p:ext uri="{BB962C8B-B14F-4D97-AF65-F5344CB8AC3E}">
        <p14:creationId xmlns:p14="http://schemas.microsoft.com/office/powerpoint/2010/main" val="9046198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På intranätet kan du själv</a:t>
            </a:r>
            <a:r>
              <a:rPr lang="sv-SE" baseline="0" dirty="0"/>
              <a:t> läsa mer om processen och mallar</a:t>
            </a:r>
          </a:p>
          <a:p>
            <a:pPr marL="914400" lvl="2" indent="0">
              <a:buFont typeface="Arial" panose="020B0604020202020204" pitchFamily="34" charset="0"/>
              <a:buNone/>
            </a:pPr>
            <a:endParaRPr lang="sv-SE" baseline="0" dirty="0"/>
          </a:p>
          <a:p>
            <a:endParaRPr lang="sv-SE" dirty="0"/>
          </a:p>
        </p:txBody>
      </p:sp>
      <p:sp>
        <p:nvSpPr>
          <p:cNvPr id="4" name="Platshållare för bildnummer 3"/>
          <p:cNvSpPr>
            <a:spLocks noGrp="1"/>
          </p:cNvSpPr>
          <p:nvPr>
            <p:ph type="sldNum" sz="quarter" idx="10"/>
          </p:nvPr>
        </p:nvSpPr>
        <p:spPr/>
        <p:txBody>
          <a:bodyPr/>
          <a:lstStyle/>
          <a:p>
            <a:pPr>
              <a:defRPr/>
            </a:pPr>
            <a:fld id="{F48996F9-5F9A-440E-BE14-62843247AFEF}" type="slidenum">
              <a:rPr lang="sv-SE" altLang="sv-SE" smtClean="0"/>
              <a:pPr>
                <a:defRPr/>
              </a:pPr>
              <a:t>15</a:t>
            </a:fld>
            <a:endParaRPr lang="sv-SE" altLang="sv-SE"/>
          </a:p>
        </p:txBody>
      </p:sp>
    </p:spTree>
    <p:extLst>
      <p:ext uri="{BB962C8B-B14F-4D97-AF65-F5344CB8AC3E}">
        <p14:creationId xmlns:p14="http://schemas.microsoft.com/office/powerpoint/2010/main" val="26519698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pPr>
              <a:defRPr/>
            </a:pPr>
            <a:fld id="{F48996F9-5F9A-440E-BE14-62843247AFEF}" type="slidenum">
              <a:rPr lang="sv-SE" altLang="sv-SE" smtClean="0"/>
              <a:pPr>
                <a:defRPr/>
              </a:pPr>
              <a:t>16</a:t>
            </a:fld>
            <a:endParaRPr lang="sv-SE" altLang="sv-SE"/>
          </a:p>
        </p:txBody>
      </p:sp>
    </p:spTree>
    <p:extLst>
      <p:ext uri="{BB962C8B-B14F-4D97-AF65-F5344CB8AC3E}">
        <p14:creationId xmlns:p14="http://schemas.microsoft.com/office/powerpoint/2010/main" val="24258373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03759761-9EC3-BC46-AA52-FD0C8C7C84B7}" type="slidenum">
              <a:rPr lang="en-US" smtClean="0"/>
              <a:pPr/>
              <a:t>17</a:t>
            </a:fld>
            <a:endParaRPr lang="en-US"/>
          </a:p>
        </p:txBody>
      </p:sp>
    </p:spTree>
    <p:extLst>
      <p:ext uri="{BB962C8B-B14F-4D97-AF65-F5344CB8AC3E}">
        <p14:creationId xmlns:p14="http://schemas.microsoft.com/office/powerpoint/2010/main" val="29771660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906357" y="4715153"/>
            <a:ext cx="4984962" cy="4843517"/>
          </a:xfrm>
        </p:spPr>
        <p:txBody>
          <a:bodyPr/>
          <a:lstStyle/>
          <a:p>
            <a:r>
              <a:rPr lang="sv-SE" b="1" dirty="0"/>
              <a:t>Centrala kollektivavtal, huvudöverenskommelser:</a:t>
            </a:r>
          </a:p>
          <a:p>
            <a:r>
              <a:rPr lang="sv-SE" dirty="0"/>
              <a:t>En mängd faktorer styr lönebildningen inom Haninge kommun. Till att börja med så styr de centrala huvudöverenskommelserna/avtalen som sluts på central nivå mellan SKR (Sveriges kommuner och regioner) och de fackliga organisationerna. I de centrala avtalen bestäms vilken eller vilka lönemodeller som kan användas och vilka grundläggande principer för lönesättningen som ska gälla t.ex. hur löneöversynen ska gå till lokalt med överläggning, avstämning och om löneöversynen kan eller ska genomföras som en förhandling eller i dialog mellan chef och medarbetare. Förr i tiden var det ofta en garanterad löneökning medan det idag är avtalen oftast utan angiven nivå eller ”sifferlösa” (förutom för Kommunal och Läkarförbundet). </a:t>
            </a:r>
          </a:p>
          <a:p>
            <a:r>
              <a:rPr lang="sv-SE" b="1" dirty="0"/>
              <a:t>Överläggningar på kommunövergripande nivå: </a:t>
            </a:r>
          </a:p>
          <a:p>
            <a:r>
              <a:rPr lang="sv-SE" dirty="0"/>
              <a:t>Överläggningarna sker kommungemensamt med respektive facklig organisation inför uppstart av löneöversynen. Arbetsgivaren ger sin analys och information om eventuella prioriteringar inför kommande löneöversyn, presenterar tidplan och underlag samt svarar på arbetstagarorganisationernas yrkanden.</a:t>
            </a:r>
          </a:p>
          <a:p>
            <a:r>
              <a:rPr lang="sv-SE" b="1" dirty="0"/>
              <a:t>Information om lönepolicyn och det personalpolitiska programmet finns på HINT.</a:t>
            </a:r>
          </a:p>
          <a:p>
            <a:r>
              <a:rPr lang="sv-SE" b="1" dirty="0"/>
              <a:t>Löneanalys</a:t>
            </a:r>
          </a:p>
          <a:p>
            <a:r>
              <a:rPr lang="sv-SE" dirty="0"/>
              <a:t>Arbetsgivaren gör en analys av löneläge i förhållande till andra kommuner som presenteras i plan för strategiskt lönearbete. En lönekartläggning görs årligen för att utreda om osakliga löneskillnader finns mellan män och kvinnor. </a:t>
            </a:r>
          </a:p>
          <a:p>
            <a:endParaRPr lang="sv-SE" b="1" dirty="0"/>
          </a:p>
          <a:p>
            <a:endParaRPr lang="sv-SE" dirty="0"/>
          </a:p>
        </p:txBody>
      </p:sp>
      <p:sp>
        <p:nvSpPr>
          <p:cNvPr id="4" name="Platshållare för bildnummer 3"/>
          <p:cNvSpPr>
            <a:spLocks noGrp="1"/>
          </p:cNvSpPr>
          <p:nvPr>
            <p:ph type="sldNum" sz="quarter" idx="10"/>
          </p:nvPr>
        </p:nvSpPr>
        <p:spPr/>
        <p:txBody>
          <a:bodyPr/>
          <a:lstStyle/>
          <a:p>
            <a:pPr>
              <a:defRPr/>
            </a:pPr>
            <a:fld id="{F48996F9-5F9A-440E-BE14-62843247AFEF}" type="slidenum">
              <a:rPr lang="sv-SE" altLang="sv-SE" smtClean="0"/>
              <a:pPr>
                <a:defRPr/>
              </a:pPr>
              <a:t>2</a:t>
            </a:fld>
            <a:endParaRPr lang="sv-SE" altLang="sv-SE"/>
          </a:p>
        </p:txBody>
      </p:sp>
    </p:spTree>
    <p:extLst>
      <p:ext uri="{BB962C8B-B14F-4D97-AF65-F5344CB8AC3E}">
        <p14:creationId xmlns:p14="http://schemas.microsoft.com/office/powerpoint/2010/main" val="2511503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Punkten 1:</a:t>
            </a:r>
          </a:p>
          <a:p>
            <a:r>
              <a:rPr lang="sv-SE" dirty="0"/>
              <a:t>Haninge kommuns lönepolicy är en väsentlig del av personalpolitiken</a:t>
            </a:r>
            <a:r>
              <a:rPr lang="sv-SE" baseline="0" dirty="0"/>
              <a:t> och uttrycker vilka mål, värderingar och principer som ligger till grund för lönesättningen i kommunen.</a:t>
            </a:r>
          </a:p>
          <a:p>
            <a:r>
              <a:rPr lang="sv-SE" b="1" baseline="0" dirty="0"/>
              <a:t>Punkten 2:</a:t>
            </a:r>
          </a:p>
          <a:p>
            <a:r>
              <a:rPr lang="sv-SE" b="0" baseline="0" dirty="0"/>
              <a:t>Detta finns inskrivet i lönepolicyn. Det förutsätter att lönesättande chef har genomfört resultat- och mål/medarbetarsamtal med samtliga medarbetare för att kunna sätta lön enligt denna princip. </a:t>
            </a:r>
            <a:endParaRPr lang="sv-SE" b="0" dirty="0"/>
          </a:p>
        </p:txBody>
      </p:sp>
      <p:sp>
        <p:nvSpPr>
          <p:cNvPr id="4" name="Platshållare för bildnumm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86F92C26-299F-42C9-AAEA-2888584109B2}" type="slidenum">
              <a:rPr kumimoji="0" lang="sv-SE" sz="1200" b="0" i="0" u="none" strike="noStrike" kern="1200" cap="none" spc="0" normalizeH="0" baseline="0" noProof="0" smtClean="0">
                <a:ln>
                  <a:noFill/>
                </a:ln>
                <a:solidFill>
                  <a:srgbClr val="000000"/>
                </a:solidFill>
                <a:effectLst/>
                <a:uLnTx/>
                <a:uFillTx/>
                <a:latin typeface="Garamond"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a:t>
            </a:fld>
            <a:endParaRPr kumimoji="0" lang="sv-SE" sz="1200" b="0" i="0" u="none" strike="noStrike" kern="1200" cap="none" spc="0" normalizeH="0" baseline="0" noProof="0" dirty="0">
              <a:ln>
                <a:noFill/>
              </a:ln>
              <a:solidFill>
                <a:srgbClr val="000000"/>
              </a:solidFill>
              <a:effectLst/>
              <a:uLnTx/>
              <a:uFillTx/>
              <a:latin typeface="Garamond" pitchFamily="18" charset="0"/>
              <a:ea typeface="+mn-ea"/>
              <a:cs typeface="+mn-cs"/>
            </a:endParaRPr>
          </a:p>
        </p:txBody>
      </p:sp>
    </p:spTree>
    <p:extLst>
      <p:ext uri="{BB962C8B-B14F-4D97-AF65-F5344CB8AC3E}">
        <p14:creationId xmlns:p14="http://schemas.microsoft.com/office/powerpoint/2010/main" val="14135515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1) Din prestation som medarbetare har självklart störst påverkan på din lön, resultat i relation till uppsatta mål. </a:t>
            </a:r>
          </a:p>
          <a:p>
            <a:r>
              <a:rPr lang="sv-SE" dirty="0"/>
              <a:t>2) Arbetets svårighetgrad (komplexitet, utbildningskrav, chefsansvar, mm) har betydelse för lönen, främst vid nylönesättning. </a:t>
            </a:r>
          </a:p>
          <a:p>
            <a:r>
              <a:rPr lang="sv-SE" dirty="0"/>
              <a:t>3) Marknaden har en avgörande betydelse vilket leder till att lönen kan bli högre inom yrkeskategorier som är svårrekryterade (efterfrågan överstiger utbudet). Detta medför att en högre lön behövs för att attrahera och behålla rätt kompetens. Det kan t.ex. leda till att en yngre nyanställd får högre lön än en person i samma roll som arbetat i flera år. Arbetsgivaren har dock ett ansvar för lönestrukturen och för att det inte ska finnas ”snedsitsar” eller osakliga löneskillnader. </a:t>
            </a:r>
          </a:p>
          <a:p>
            <a:endParaRPr lang="sv-SE" dirty="0"/>
          </a:p>
          <a:p>
            <a:r>
              <a:rPr lang="sv-SE" dirty="0"/>
              <a:t>Det här utgör grunden för kommunens lönepolitik. Utöver det görs prioriteringar av olika strategiskt viktiga yrkesgrupper/kompetenser, hur kan vi attrahera och behålla svårrekryterade grupper.</a:t>
            </a:r>
          </a:p>
          <a:p>
            <a:endParaRPr lang="sv-SE" dirty="0"/>
          </a:p>
        </p:txBody>
      </p:sp>
      <p:sp>
        <p:nvSpPr>
          <p:cNvPr id="4" name="Platshållare för bildnummer 3"/>
          <p:cNvSpPr>
            <a:spLocks noGrp="1"/>
          </p:cNvSpPr>
          <p:nvPr>
            <p:ph type="sldNum" sz="quarter" idx="5"/>
          </p:nvPr>
        </p:nvSpPr>
        <p:spPr/>
        <p:txBody>
          <a:bodyPr/>
          <a:lstStyle/>
          <a:p>
            <a:pPr>
              <a:defRPr/>
            </a:pPr>
            <a:fld id="{F48996F9-5F9A-440E-BE14-62843247AFEF}" type="slidenum">
              <a:rPr lang="sv-SE" altLang="sv-SE" smtClean="0"/>
              <a:pPr>
                <a:defRPr/>
              </a:pPr>
              <a:t>4</a:t>
            </a:fld>
            <a:endParaRPr lang="sv-SE" altLang="sv-SE"/>
          </a:p>
        </p:txBody>
      </p:sp>
    </p:spTree>
    <p:extLst>
      <p:ext uri="{BB962C8B-B14F-4D97-AF65-F5344CB8AC3E}">
        <p14:creationId xmlns:p14="http://schemas.microsoft.com/office/powerpoint/2010/main" val="469818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38250" y="714375"/>
            <a:ext cx="4321175" cy="3240088"/>
          </a:xfrm>
        </p:spPr>
      </p:sp>
      <p:sp>
        <p:nvSpPr>
          <p:cNvPr id="3" name="Platshållare för anteckningar 2"/>
          <p:cNvSpPr>
            <a:spLocks noGrp="1"/>
          </p:cNvSpPr>
          <p:nvPr>
            <p:ph type="body" idx="1"/>
          </p:nvPr>
        </p:nvSpPr>
        <p:spPr>
          <a:xfrm>
            <a:off x="878557" y="4315247"/>
            <a:ext cx="5040560" cy="3648507"/>
          </a:xfrm>
        </p:spPr>
        <p:txBody>
          <a:bodyPr/>
          <a:lstStyle/>
          <a:p>
            <a:r>
              <a:rPr lang="sv-SE" b="0" dirty="0"/>
              <a:t>Det första lönekriteriet (</a:t>
            </a:r>
            <a:r>
              <a:rPr lang="sv-SE" b="1" dirty="0"/>
              <a:t>Uppnådda resultat</a:t>
            </a:r>
            <a:r>
              <a:rPr lang="sv-SE" b="1" baseline="0" dirty="0"/>
              <a:t> i relation till uppsatta mål</a:t>
            </a:r>
            <a:r>
              <a:rPr lang="sv-SE" b="0" baseline="0" dirty="0"/>
              <a:t>)</a:t>
            </a:r>
            <a:r>
              <a:rPr lang="sv-SE" b="0" dirty="0"/>
              <a:t> handlar om</a:t>
            </a:r>
            <a:r>
              <a:rPr lang="sv-SE" b="0" baseline="0" dirty="0"/>
              <a:t> varje persons</a:t>
            </a:r>
            <a:r>
              <a:rPr lang="sv-SE" b="0" dirty="0"/>
              <a:t> egna mål.</a:t>
            </a:r>
          </a:p>
          <a:p>
            <a:r>
              <a:rPr lang="sv-SE" b="0" dirty="0"/>
              <a:t>Det andra lönekriteriet </a:t>
            </a:r>
            <a:r>
              <a:rPr lang="sv-SE" b="1" dirty="0"/>
              <a:t>”Bidrag till verksamhetsutveckling”</a:t>
            </a:r>
            <a:r>
              <a:rPr lang="sv-SE" b="0" dirty="0"/>
              <a:t> handlar om hur</a:t>
            </a:r>
            <a:r>
              <a:rPr lang="sv-SE" b="0" baseline="0" dirty="0"/>
              <a:t> du bidrar till verksamheten. Kommunen har definierat det så här:</a:t>
            </a:r>
          </a:p>
          <a:p>
            <a:r>
              <a:rPr lang="sv-SE" dirty="0"/>
              <a:t>”I medarbetarskapet ingår viljan och förmågan att ta ansvar för sin relation till sitt uppdrag och verksamhetens mål, arbetsplatsen, sin chef och sina kollegor.</a:t>
            </a:r>
          </a:p>
          <a:p>
            <a:r>
              <a:rPr lang="sv-SE" dirty="0"/>
              <a:t>Det innebär att medarbetaren inte bara gör sitt jobb och når sina uppsatta mål, utan också ser sig som en viktig del i helheten och arbetar aktivt för att göra positiva avtryck i verksamheten. Medarbetaren är delaktig, påverkar och delar med sig av sina idéer, sina kunskaper och sin positiva syn på människan och samspelar med andra på olika nivåer i och utanför organisationen. Allt detta skapar ett mervärde för enheten, förvaltningen och hela kommunen som leder till verksamhetsutveckling.”</a:t>
            </a:r>
          </a:p>
          <a:p>
            <a:r>
              <a:rPr lang="sv-SE" dirty="0"/>
              <a:t>Mer om att sätta mål kan ni läsa om i rutinen för resultat- och mål/medarbetarsamtal</a:t>
            </a:r>
            <a:r>
              <a:rPr lang="sv-SE" baseline="0" dirty="0"/>
              <a: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sv-SE" b="1" i="1" dirty="0"/>
          </a:p>
        </p:txBody>
      </p:sp>
      <p:sp>
        <p:nvSpPr>
          <p:cNvPr id="4" name="Platshållare för bildnummer 3"/>
          <p:cNvSpPr>
            <a:spLocks noGrp="1"/>
          </p:cNvSpPr>
          <p:nvPr>
            <p:ph type="sldNum" sz="quarter" idx="10"/>
          </p:nvPr>
        </p:nvSpPr>
        <p:spPr/>
        <p:txBody>
          <a:bodyPr/>
          <a:lstStyle/>
          <a:p>
            <a:fld id="{86F92C26-299F-42C9-AAEA-2888584109B2}" type="slidenum">
              <a:rPr lang="sv-SE" smtClean="0"/>
              <a:pPr/>
              <a:t>5</a:t>
            </a:fld>
            <a:endParaRPr lang="sv-SE"/>
          </a:p>
        </p:txBody>
      </p:sp>
    </p:spTree>
    <p:extLst>
      <p:ext uri="{BB962C8B-B14F-4D97-AF65-F5344CB8AC3E}">
        <p14:creationId xmlns:p14="http://schemas.microsoft.com/office/powerpoint/2010/main" val="40516271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Tidplanen för processen kan se olika ut bl.a. beroende på när centrala överenskommelser förhandlas och när verksamhetsplaneringen görs. Mer information finns på HINT</a:t>
            </a:r>
          </a:p>
          <a:p>
            <a:r>
              <a:rPr lang="sv-SE" dirty="0"/>
              <a:t>Även en löpande dialog behövs under året. </a:t>
            </a:r>
          </a:p>
        </p:txBody>
      </p:sp>
      <p:sp>
        <p:nvSpPr>
          <p:cNvPr id="4" name="Platshållare för bildnummer 3"/>
          <p:cNvSpPr>
            <a:spLocks noGrp="1"/>
          </p:cNvSpPr>
          <p:nvPr>
            <p:ph type="sldNum" sz="quarter" idx="5"/>
          </p:nvPr>
        </p:nvSpPr>
        <p:spPr/>
        <p:txBody>
          <a:bodyPr/>
          <a:lstStyle/>
          <a:p>
            <a:pPr>
              <a:defRPr/>
            </a:pPr>
            <a:fld id="{F48996F9-5F9A-440E-BE14-62843247AFEF}" type="slidenum">
              <a:rPr lang="sv-SE" altLang="sv-SE" smtClean="0"/>
              <a:pPr>
                <a:defRPr/>
              </a:pPr>
              <a:t>6</a:t>
            </a:fld>
            <a:endParaRPr lang="sv-SE" altLang="sv-SE"/>
          </a:p>
        </p:txBody>
      </p:sp>
    </p:spTree>
    <p:extLst>
      <p:ext uri="{BB962C8B-B14F-4D97-AF65-F5344CB8AC3E}">
        <p14:creationId xmlns:p14="http://schemas.microsoft.com/office/powerpoint/2010/main" val="26776277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I Medarbetarsamtalet pratar ni om medarbetarens och verksamhetens förväntningar, uppdrag, mål, utveckling och hur det fungerar på arbetsplatsen. Vad behöver medarbetaren för att må bra och göra ett bra arbete. Det är viktigt att löpande ha flera korta uppföljningssamtal och stämma av för en bra dialog.</a:t>
            </a:r>
          </a:p>
        </p:txBody>
      </p:sp>
      <p:sp>
        <p:nvSpPr>
          <p:cNvPr id="4" name="Platshållare för bildnummer 3"/>
          <p:cNvSpPr>
            <a:spLocks noGrp="1"/>
          </p:cNvSpPr>
          <p:nvPr>
            <p:ph type="sldNum" sz="quarter" idx="5"/>
          </p:nvPr>
        </p:nvSpPr>
        <p:spPr/>
        <p:txBody>
          <a:bodyPr/>
          <a:lstStyle/>
          <a:p>
            <a:pPr>
              <a:defRPr/>
            </a:pPr>
            <a:fld id="{F48996F9-5F9A-440E-BE14-62843247AFEF}" type="slidenum">
              <a:rPr lang="sv-SE" altLang="sv-SE" smtClean="0"/>
              <a:pPr>
                <a:defRPr/>
              </a:pPr>
              <a:t>7</a:t>
            </a:fld>
            <a:endParaRPr lang="sv-SE" altLang="sv-SE"/>
          </a:p>
        </p:txBody>
      </p:sp>
    </p:spTree>
    <p:extLst>
      <p:ext uri="{BB962C8B-B14F-4D97-AF65-F5344CB8AC3E}">
        <p14:creationId xmlns:p14="http://schemas.microsoft.com/office/powerpoint/2010/main" val="11627307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I resultatsamtalet följs resultat och prestation upp. Här sker dialogen med medarbetaren om resultatet, vilket sedan ligger till grund för lönesättningen. Det gäller oavsett facklig tillhörighet och om fortsatt löneöversyn sker genom lönesamtal i dialog eller förhandling.</a:t>
            </a:r>
          </a:p>
          <a:p>
            <a:r>
              <a:rPr lang="sv-SE" dirty="0"/>
              <a:t>Det viktigt att man som medarbetare förstår vad som ligger till grund för lönesättningen.</a:t>
            </a:r>
          </a:p>
          <a:p>
            <a:endParaRPr lang="sv-SE" dirty="0"/>
          </a:p>
        </p:txBody>
      </p:sp>
      <p:sp>
        <p:nvSpPr>
          <p:cNvPr id="4" name="Platshållare för bildnummer 3"/>
          <p:cNvSpPr>
            <a:spLocks noGrp="1"/>
          </p:cNvSpPr>
          <p:nvPr>
            <p:ph type="sldNum" sz="quarter" idx="5"/>
          </p:nvPr>
        </p:nvSpPr>
        <p:spPr/>
        <p:txBody>
          <a:bodyPr/>
          <a:lstStyle/>
          <a:p>
            <a:pPr>
              <a:defRPr/>
            </a:pPr>
            <a:fld id="{F48996F9-5F9A-440E-BE14-62843247AFEF}" type="slidenum">
              <a:rPr lang="sv-SE" altLang="sv-SE" smtClean="0"/>
              <a:pPr>
                <a:defRPr/>
              </a:pPr>
              <a:t>8</a:t>
            </a:fld>
            <a:endParaRPr lang="sv-SE" altLang="sv-SE"/>
          </a:p>
        </p:txBody>
      </p:sp>
    </p:spTree>
    <p:extLst>
      <p:ext uri="{BB962C8B-B14F-4D97-AF65-F5344CB8AC3E}">
        <p14:creationId xmlns:p14="http://schemas.microsoft.com/office/powerpoint/2010/main" val="20557335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Ingår som mall för resultat- och mål/medarbetarsamtalen. Många upplever att det är svårt att sätta mål, ett annat ord kan vara ”önskat läge” eller ”vad behöver göras” för att bidra till verksamhetens mål och uppdrag. Vad är det vi ska uppnå? Mål kan vara: </a:t>
            </a:r>
          </a:p>
          <a:p>
            <a:r>
              <a:rPr lang="sv-SE" dirty="0"/>
              <a:t>• faktiska saker som ska genomföras (t ex: Jag ska ansvara för att skapa en rutin för..) </a:t>
            </a:r>
          </a:p>
          <a:p>
            <a:r>
              <a:rPr lang="sv-SE" dirty="0"/>
              <a:t>• utvecklingsinsatser som behöver genomföras (t ex: Jag tar ansvar för projekt/ uppdrag Y) </a:t>
            </a:r>
          </a:p>
          <a:p>
            <a:r>
              <a:rPr lang="sv-SE" dirty="0"/>
              <a:t>• initiativ till utveckling (t ex: Jag är mer aktiv på utvecklingsmöten) • bidrag till fungerande spelregler (t ex: Jag föregår med gott exempel gällande spelregler) </a:t>
            </a:r>
          </a:p>
          <a:p>
            <a:r>
              <a:rPr lang="sv-SE" dirty="0"/>
              <a:t>• bidrag till fungerande samarbete (t ex: Jag tar initiativ och hjälp av kollegor)</a:t>
            </a:r>
          </a:p>
          <a:p>
            <a:r>
              <a:rPr lang="sv-SE" dirty="0"/>
              <a:t>• beteenden (t ex: Jag ska träna på att låta andra tala till punkt) </a:t>
            </a:r>
          </a:p>
          <a:p>
            <a:r>
              <a:rPr lang="sv-SE" dirty="0"/>
              <a:t>• kompetensutveckling (t ex: Jag ska bli bättre på system Y, lära mig mer om något, ta hjälp av någon, gå bredvid en kollega och lära mig något osv) • digitalisering, jag behöver lära mig…. 10 Chef och medarbetare diskuterar tillsammans igenom vilka utvecklingsbehov som finns kopplat till övergripande mål och hur kompetensförsörjning kan säkras upp. </a:t>
            </a:r>
          </a:p>
          <a:p>
            <a:endParaRPr lang="sv-SE" dirty="0"/>
          </a:p>
        </p:txBody>
      </p:sp>
      <p:sp>
        <p:nvSpPr>
          <p:cNvPr id="4" name="Platshållare för bildnummer 3"/>
          <p:cNvSpPr>
            <a:spLocks noGrp="1"/>
          </p:cNvSpPr>
          <p:nvPr>
            <p:ph type="sldNum" sz="quarter" idx="5"/>
          </p:nvPr>
        </p:nvSpPr>
        <p:spPr/>
        <p:txBody>
          <a:bodyPr/>
          <a:lstStyle/>
          <a:p>
            <a:pPr>
              <a:defRPr/>
            </a:pPr>
            <a:fld id="{F48996F9-5F9A-440E-BE14-62843247AFEF}" type="slidenum">
              <a:rPr lang="sv-SE" altLang="sv-SE" smtClean="0"/>
              <a:pPr>
                <a:defRPr/>
              </a:pPr>
              <a:t>9</a:t>
            </a:fld>
            <a:endParaRPr lang="sv-SE" altLang="sv-SE"/>
          </a:p>
        </p:txBody>
      </p:sp>
    </p:spTree>
    <p:extLst>
      <p:ext uri="{BB962C8B-B14F-4D97-AF65-F5344CB8AC3E}">
        <p14:creationId xmlns:p14="http://schemas.microsoft.com/office/powerpoint/2010/main" val="19543133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a:t>Klicka här för att ändra format</a:t>
            </a:r>
          </a:p>
        </p:txBody>
      </p:sp>
      <p:sp>
        <p:nvSpPr>
          <p:cNvPr id="3" name="Underrubrik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v-SE"/>
              <a:t>Klicka om du vill redigera mall för underrubrikformat</a:t>
            </a:r>
          </a:p>
        </p:txBody>
      </p:sp>
      <p:sp>
        <p:nvSpPr>
          <p:cNvPr id="4" name="Rectangle 21"/>
          <p:cNvSpPr>
            <a:spLocks noGrp="1" noChangeArrowheads="1"/>
          </p:cNvSpPr>
          <p:nvPr>
            <p:ph type="ftr" sz="quarter" idx="10"/>
          </p:nvPr>
        </p:nvSpPr>
        <p:spPr>
          <a:ln/>
        </p:spPr>
        <p:txBody>
          <a:bodyPr/>
          <a:lstStyle>
            <a:lvl1pPr>
              <a:defRPr/>
            </a:lvl1pPr>
          </a:lstStyle>
          <a:p>
            <a:pPr>
              <a:defRPr/>
            </a:pPr>
            <a:r>
              <a:rPr lang="sv-SE" altLang="sv-SE"/>
              <a:t>Ämne</a:t>
            </a:r>
          </a:p>
        </p:txBody>
      </p:sp>
    </p:spTree>
    <p:extLst>
      <p:ext uri="{BB962C8B-B14F-4D97-AF65-F5344CB8AC3E}">
        <p14:creationId xmlns:p14="http://schemas.microsoft.com/office/powerpoint/2010/main" val="40971404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ectangle 21"/>
          <p:cNvSpPr>
            <a:spLocks noGrp="1" noChangeArrowheads="1"/>
          </p:cNvSpPr>
          <p:nvPr>
            <p:ph type="ftr" sz="quarter" idx="10"/>
          </p:nvPr>
        </p:nvSpPr>
        <p:spPr>
          <a:ln/>
        </p:spPr>
        <p:txBody>
          <a:bodyPr/>
          <a:lstStyle>
            <a:lvl1pPr>
              <a:defRPr/>
            </a:lvl1pPr>
          </a:lstStyle>
          <a:p>
            <a:pPr>
              <a:defRPr/>
            </a:pPr>
            <a:r>
              <a:rPr lang="sv-SE" altLang="sv-SE"/>
              <a:t>Ämne</a:t>
            </a:r>
          </a:p>
        </p:txBody>
      </p:sp>
    </p:spTree>
    <p:extLst>
      <p:ext uri="{BB962C8B-B14F-4D97-AF65-F5344CB8AC3E}">
        <p14:creationId xmlns:p14="http://schemas.microsoft.com/office/powerpoint/2010/main" val="18705832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515100" y="609600"/>
            <a:ext cx="1943100" cy="5486400"/>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685800" y="609600"/>
            <a:ext cx="5676900" cy="5486400"/>
          </a:xfrm>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ectangle 21"/>
          <p:cNvSpPr>
            <a:spLocks noGrp="1" noChangeArrowheads="1"/>
          </p:cNvSpPr>
          <p:nvPr>
            <p:ph type="ftr" sz="quarter" idx="10"/>
          </p:nvPr>
        </p:nvSpPr>
        <p:spPr>
          <a:ln/>
        </p:spPr>
        <p:txBody>
          <a:bodyPr/>
          <a:lstStyle>
            <a:lvl1pPr>
              <a:defRPr/>
            </a:lvl1pPr>
          </a:lstStyle>
          <a:p>
            <a:pPr>
              <a:defRPr/>
            </a:pPr>
            <a:r>
              <a:rPr lang="sv-SE" altLang="sv-SE"/>
              <a:t>Ämne</a:t>
            </a:r>
          </a:p>
        </p:txBody>
      </p:sp>
    </p:spTree>
    <p:extLst>
      <p:ext uri="{BB962C8B-B14F-4D97-AF65-F5344CB8AC3E}">
        <p14:creationId xmlns:p14="http://schemas.microsoft.com/office/powerpoint/2010/main" val="26944952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a:t>Klicka här för att ändra format</a:t>
            </a:r>
          </a:p>
        </p:txBody>
      </p:sp>
      <p:sp>
        <p:nvSpPr>
          <p:cNvPr id="3" name="Underrubrik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v-SE"/>
              <a:t>Klicka här för att ändra format på underrubrik i bakgrunden</a:t>
            </a:r>
          </a:p>
        </p:txBody>
      </p:sp>
      <p:sp>
        <p:nvSpPr>
          <p:cNvPr id="4" name="Platshållare för sidfot 3"/>
          <p:cNvSpPr>
            <a:spLocks noGrp="1"/>
          </p:cNvSpPr>
          <p:nvPr>
            <p:ph type="ftr" sz="quarter" idx="10"/>
          </p:nvPr>
        </p:nvSpPr>
        <p:spPr/>
        <p:txBody>
          <a:bodyPr/>
          <a:lstStyle>
            <a:lvl1pPr>
              <a:defRPr/>
            </a:lvl1pPr>
          </a:lstStyle>
          <a:p>
            <a:r>
              <a:rPr lang="sv-SE"/>
              <a:t>Ämne</a:t>
            </a:r>
          </a:p>
        </p:txBody>
      </p:sp>
    </p:spTree>
    <p:extLst>
      <p:ext uri="{BB962C8B-B14F-4D97-AF65-F5344CB8AC3E}">
        <p14:creationId xmlns:p14="http://schemas.microsoft.com/office/powerpoint/2010/main" val="14581522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sidfot 3"/>
          <p:cNvSpPr>
            <a:spLocks noGrp="1"/>
          </p:cNvSpPr>
          <p:nvPr>
            <p:ph type="ftr" sz="quarter" idx="10"/>
          </p:nvPr>
        </p:nvSpPr>
        <p:spPr/>
        <p:txBody>
          <a:bodyPr/>
          <a:lstStyle>
            <a:lvl1pPr>
              <a:defRPr/>
            </a:lvl1pPr>
          </a:lstStyle>
          <a:p>
            <a:r>
              <a:rPr lang="sv-SE"/>
              <a:t>Ämne</a:t>
            </a:r>
          </a:p>
        </p:txBody>
      </p:sp>
    </p:spTree>
    <p:extLst>
      <p:ext uri="{BB962C8B-B14F-4D97-AF65-F5344CB8AC3E}">
        <p14:creationId xmlns:p14="http://schemas.microsoft.com/office/powerpoint/2010/main" val="3788996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v-SE"/>
              <a:t>Klicka här för att ändra format på bakgrundstexten</a:t>
            </a:r>
          </a:p>
        </p:txBody>
      </p:sp>
      <p:sp>
        <p:nvSpPr>
          <p:cNvPr id="4" name="Platshållare för sidfot 3"/>
          <p:cNvSpPr>
            <a:spLocks noGrp="1"/>
          </p:cNvSpPr>
          <p:nvPr>
            <p:ph type="ftr" sz="quarter" idx="10"/>
          </p:nvPr>
        </p:nvSpPr>
        <p:spPr/>
        <p:txBody>
          <a:bodyPr/>
          <a:lstStyle>
            <a:lvl1pPr>
              <a:defRPr/>
            </a:lvl1pPr>
          </a:lstStyle>
          <a:p>
            <a:r>
              <a:rPr lang="sv-SE"/>
              <a:t>Ämne</a:t>
            </a:r>
          </a:p>
        </p:txBody>
      </p:sp>
    </p:spTree>
    <p:extLst>
      <p:ext uri="{BB962C8B-B14F-4D97-AF65-F5344CB8AC3E}">
        <p14:creationId xmlns:p14="http://schemas.microsoft.com/office/powerpoint/2010/main" val="41189534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sidfot 4"/>
          <p:cNvSpPr>
            <a:spLocks noGrp="1"/>
          </p:cNvSpPr>
          <p:nvPr>
            <p:ph type="ftr" sz="quarter" idx="10"/>
          </p:nvPr>
        </p:nvSpPr>
        <p:spPr/>
        <p:txBody>
          <a:bodyPr/>
          <a:lstStyle>
            <a:lvl1pPr>
              <a:defRPr/>
            </a:lvl1pPr>
          </a:lstStyle>
          <a:p>
            <a:r>
              <a:rPr lang="sv-SE"/>
              <a:t>Ämne</a:t>
            </a:r>
          </a:p>
        </p:txBody>
      </p:sp>
    </p:spTree>
    <p:extLst>
      <p:ext uri="{BB962C8B-B14F-4D97-AF65-F5344CB8AC3E}">
        <p14:creationId xmlns:p14="http://schemas.microsoft.com/office/powerpoint/2010/main" val="19564747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sidfot 6"/>
          <p:cNvSpPr>
            <a:spLocks noGrp="1"/>
          </p:cNvSpPr>
          <p:nvPr>
            <p:ph type="ftr" sz="quarter" idx="10"/>
          </p:nvPr>
        </p:nvSpPr>
        <p:spPr/>
        <p:txBody>
          <a:bodyPr/>
          <a:lstStyle>
            <a:lvl1pPr>
              <a:defRPr/>
            </a:lvl1pPr>
          </a:lstStyle>
          <a:p>
            <a:r>
              <a:rPr lang="sv-SE"/>
              <a:t>Ämne</a:t>
            </a:r>
          </a:p>
        </p:txBody>
      </p:sp>
    </p:spTree>
    <p:extLst>
      <p:ext uri="{BB962C8B-B14F-4D97-AF65-F5344CB8AC3E}">
        <p14:creationId xmlns:p14="http://schemas.microsoft.com/office/powerpoint/2010/main" val="20169035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sidfot 2"/>
          <p:cNvSpPr>
            <a:spLocks noGrp="1"/>
          </p:cNvSpPr>
          <p:nvPr>
            <p:ph type="ftr" sz="quarter" idx="10"/>
          </p:nvPr>
        </p:nvSpPr>
        <p:spPr/>
        <p:txBody>
          <a:bodyPr/>
          <a:lstStyle>
            <a:lvl1pPr>
              <a:defRPr/>
            </a:lvl1pPr>
          </a:lstStyle>
          <a:p>
            <a:r>
              <a:rPr lang="sv-SE"/>
              <a:t>Ämne</a:t>
            </a:r>
          </a:p>
        </p:txBody>
      </p:sp>
    </p:spTree>
    <p:extLst>
      <p:ext uri="{BB962C8B-B14F-4D97-AF65-F5344CB8AC3E}">
        <p14:creationId xmlns:p14="http://schemas.microsoft.com/office/powerpoint/2010/main" val="42635220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sidfot 1"/>
          <p:cNvSpPr>
            <a:spLocks noGrp="1"/>
          </p:cNvSpPr>
          <p:nvPr>
            <p:ph type="ftr" sz="quarter" idx="10"/>
          </p:nvPr>
        </p:nvSpPr>
        <p:spPr/>
        <p:txBody>
          <a:bodyPr/>
          <a:lstStyle>
            <a:lvl1pPr>
              <a:defRPr/>
            </a:lvl1pPr>
          </a:lstStyle>
          <a:p>
            <a:r>
              <a:rPr lang="sv-SE"/>
              <a:t>Ämne</a:t>
            </a:r>
          </a:p>
        </p:txBody>
      </p:sp>
    </p:spTree>
    <p:extLst>
      <p:ext uri="{BB962C8B-B14F-4D97-AF65-F5344CB8AC3E}">
        <p14:creationId xmlns:p14="http://schemas.microsoft.com/office/powerpoint/2010/main" val="10143116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sidfot 4"/>
          <p:cNvSpPr>
            <a:spLocks noGrp="1"/>
          </p:cNvSpPr>
          <p:nvPr>
            <p:ph type="ftr" sz="quarter" idx="10"/>
          </p:nvPr>
        </p:nvSpPr>
        <p:spPr/>
        <p:txBody>
          <a:bodyPr/>
          <a:lstStyle>
            <a:lvl1pPr>
              <a:defRPr/>
            </a:lvl1pPr>
          </a:lstStyle>
          <a:p>
            <a:r>
              <a:rPr lang="sv-SE"/>
              <a:t>Ämne</a:t>
            </a:r>
          </a:p>
        </p:txBody>
      </p:sp>
    </p:spTree>
    <p:extLst>
      <p:ext uri="{BB962C8B-B14F-4D97-AF65-F5344CB8AC3E}">
        <p14:creationId xmlns:p14="http://schemas.microsoft.com/office/powerpoint/2010/main" val="31811181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ectangle 21"/>
          <p:cNvSpPr>
            <a:spLocks noGrp="1" noChangeArrowheads="1"/>
          </p:cNvSpPr>
          <p:nvPr>
            <p:ph type="ftr" sz="quarter" idx="10"/>
          </p:nvPr>
        </p:nvSpPr>
        <p:spPr>
          <a:ln/>
        </p:spPr>
        <p:txBody>
          <a:bodyPr/>
          <a:lstStyle>
            <a:lvl1pPr>
              <a:defRPr/>
            </a:lvl1pPr>
          </a:lstStyle>
          <a:p>
            <a:pPr>
              <a:defRPr/>
            </a:pPr>
            <a:r>
              <a:rPr lang="sv-SE" altLang="sv-SE"/>
              <a:t>Ämne</a:t>
            </a:r>
          </a:p>
        </p:txBody>
      </p:sp>
    </p:spTree>
    <p:extLst>
      <p:ext uri="{BB962C8B-B14F-4D97-AF65-F5344CB8AC3E}">
        <p14:creationId xmlns:p14="http://schemas.microsoft.com/office/powerpoint/2010/main" val="3546217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sidfot 4"/>
          <p:cNvSpPr>
            <a:spLocks noGrp="1"/>
          </p:cNvSpPr>
          <p:nvPr>
            <p:ph type="ftr" sz="quarter" idx="10"/>
          </p:nvPr>
        </p:nvSpPr>
        <p:spPr/>
        <p:txBody>
          <a:bodyPr/>
          <a:lstStyle>
            <a:lvl1pPr>
              <a:defRPr/>
            </a:lvl1pPr>
          </a:lstStyle>
          <a:p>
            <a:r>
              <a:rPr lang="sv-SE"/>
              <a:t>Ämne</a:t>
            </a:r>
          </a:p>
        </p:txBody>
      </p:sp>
    </p:spTree>
    <p:extLst>
      <p:ext uri="{BB962C8B-B14F-4D97-AF65-F5344CB8AC3E}">
        <p14:creationId xmlns:p14="http://schemas.microsoft.com/office/powerpoint/2010/main" val="15304856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sidfot 3"/>
          <p:cNvSpPr>
            <a:spLocks noGrp="1"/>
          </p:cNvSpPr>
          <p:nvPr>
            <p:ph type="ftr" sz="quarter" idx="10"/>
          </p:nvPr>
        </p:nvSpPr>
        <p:spPr/>
        <p:txBody>
          <a:bodyPr/>
          <a:lstStyle>
            <a:lvl1pPr>
              <a:defRPr/>
            </a:lvl1pPr>
          </a:lstStyle>
          <a:p>
            <a:r>
              <a:rPr lang="sv-SE"/>
              <a:t>Ämne</a:t>
            </a:r>
          </a:p>
        </p:txBody>
      </p:sp>
    </p:spTree>
    <p:extLst>
      <p:ext uri="{BB962C8B-B14F-4D97-AF65-F5344CB8AC3E}">
        <p14:creationId xmlns:p14="http://schemas.microsoft.com/office/powerpoint/2010/main" val="25835764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515100" y="609600"/>
            <a:ext cx="1943100" cy="5486400"/>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685800" y="609600"/>
            <a:ext cx="5676900" cy="5486400"/>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sidfot 3"/>
          <p:cNvSpPr>
            <a:spLocks noGrp="1"/>
          </p:cNvSpPr>
          <p:nvPr>
            <p:ph type="ftr" sz="quarter" idx="10"/>
          </p:nvPr>
        </p:nvSpPr>
        <p:spPr/>
        <p:txBody>
          <a:bodyPr/>
          <a:lstStyle>
            <a:lvl1pPr>
              <a:defRPr/>
            </a:lvl1pPr>
          </a:lstStyle>
          <a:p>
            <a:r>
              <a:rPr lang="sv-SE"/>
              <a:t>Ämne</a:t>
            </a:r>
          </a:p>
        </p:txBody>
      </p:sp>
    </p:spTree>
    <p:extLst>
      <p:ext uri="{BB962C8B-B14F-4D97-AF65-F5344CB8AC3E}">
        <p14:creationId xmlns:p14="http://schemas.microsoft.com/office/powerpoint/2010/main" val="36141494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v-SE"/>
              <a:t>Redigera format för bakgrundstext</a:t>
            </a:r>
          </a:p>
        </p:txBody>
      </p:sp>
      <p:sp>
        <p:nvSpPr>
          <p:cNvPr id="4" name="Rectangle 21"/>
          <p:cNvSpPr>
            <a:spLocks noGrp="1" noChangeArrowheads="1"/>
          </p:cNvSpPr>
          <p:nvPr>
            <p:ph type="ftr" sz="quarter" idx="10"/>
          </p:nvPr>
        </p:nvSpPr>
        <p:spPr>
          <a:ln/>
        </p:spPr>
        <p:txBody>
          <a:bodyPr/>
          <a:lstStyle>
            <a:lvl1pPr>
              <a:defRPr/>
            </a:lvl1pPr>
          </a:lstStyle>
          <a:p>
            <a:pPr>
              <a:defRPr/>
            </a:pPr>
            <a:r>
              <a:rPr lang="sv-SE" altLang="sv-SE"/>
              <a:t>Ämne</a:t>
            </a:r>
          </a:p>
        </p:txBody>
      </p:sp>
    </p:spTree>
    <p:extLst>
      <p:ext uri="{BB962C8B-B14F-4D97-AF65-F5344CB8AC3E}">
        <p14:creationId xmlns:p14="http://schemas.microsoft.com/office/powerpoint/2010/main" val="707861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Rectangle 21"/>
          <p:cNvSpPr>
            <a:spLocks noGrp="1" noChangeArrowheads="1"/>
          </p:cNvSpPr>
          <p:nvPr>
            <p:ph type="ftr" sz="quarter" idx="10"/>
          </p:nvPr>
        </p:nvSpPr>
        <p:spPr>
          <a:ln/>
        </p:spPr>
        <p:txBody>
          <a:bodyPr/>
          <a:lstStyle>
            <a:lvl1pPr>
              <a:defRPr/>
            </a:lvl1pPr>
          </a:lstStyle>
          <a:p>
            <a:pPr>
              <a:defRPr/>
            </a:pPr>
            <a:r>
              <a:rPr lang="sv-SE" altLang="sv-SE"/>
              <a:t>Ämne</a:t>
            </a:r>
          </a:p>
        </p:txBody>
      </p:sp>
    </p:spTree>
    <p:extLst>
      <p:ext uri="{BB962C8B-B14F-4D97-AF65-F5344CB8AC3E}">
        <p14:creationId xmlns:p14="http://schemas.microsoft.com/office/powerpoint/2010/main" val="31816509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7" name="Rectangle 21"/>
          <p:cNvSpPr>
            <a:spLocks noGrp="1" noChangeArrowheads="1"/>
          </p:cNvSpPr>
          <p:nvPr>
            <p:ph type="ftr" sz="quarter" idx="10"/>
          </p:nvPr>
        </p:nvSpPr>
        <p:spPr>
          <a:ln/>
        </p:spPr>
        <p:txBody>
          <a:bodyPr/>
          <a:lstStyle>
            <a:lvl1pPr>
              <a:defRPr/>
            </a:lvl1pPr>
          </a:lstStyle>
          <a:p>
            <a:pPr>
              <a:defRPr/>
            </a:pPr>
            <a:r>
              <a:rPr lang="sv-SE" altLang="sv-SE"/>
              <a:t>Ämne</a:t>
            </a:r>
          </a:p>
        </p:txBody>
      </p:sp>
    </p:spTree>
    <p:extLst>
      <p:ext uri="{BB962C8B-B14F-4D97-AF65-F5344CB8AC3E}">
        <p14:creationId xmlns:p14="http://schemas.microsoft.com/office/powerpoint/2010/main" val="39236124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Rectangle 21"/>
          <p:cNvSpPr>
            <a:spLocks noGrp="1" noChangeArrowheads="1"/>
          </p:cNvSpPr>
          <p:nvPr>
            <p:ph type="ftr" sz="quarter" idx="10"/>
          </p:nvPr>
        </p:nvSpPr>
        <p:spPr>
          <a:ln/>
        </p:spPr>
        <p:txBody>
          <a:bodyPr/>
          <a:lstStyle>
            <a:lvl1pPr>
              <a:defRPr/>
            </a:lvl1pPr>
          </a:lstStyle>
          <a:p>
            <a:pPr>
              <a:defRPr/>
            </a:pPr>
            <a:r>
              <a:rPr lang="sv-SE" altLang="sv-SE"/>
              <a:t>Ämne</a:t>
            </a:r>
          </a:p>
        </p:txBody>
      </p:sp>
    </p:spTree>
    <p:extLst>
      <p:ext uri="{BB962C8B-B14F-4D97-AF65-F5344CB8AC3E}">
        <p14:creationId xmlns:p14="http://schemas.microsoft.com/office/powerpoint/2010/main" val="9626859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Rectangle 21"/>
          <p:cNvSpPr>
            <a:spLocks noGrp="1" noChangeArrowheads="1"/>
          </p:cNvSpPr>
          <p:nvPr>
            <p:ph type="ftr" sz="quarter" idx="10"/>
          </p:nvPr>
        </p:nvSpPr>
        <p:spPr>
          <a:ln/>
        </p:spPr>
        <p:txBody>
          <a:bodyPr/>
          <a:lstStyle>
            <a:lvl1pPr>
              <a:defRPr/>
            </a:lvl1pPr>
          </a:lstStyle>
          <a:p>
            <a:pPr>
              <a:defRPr/>
            </a:pPr>
            <a:r>
              <a:rPr lang="sv-SE" altLang="sv-SE"/>
              <a:t>Ämne</a:t>
            </a:r>
          </a:p>
        </p:txBody>
      </p:sp>
    </p:spTree>
    <p:extLst>
      <p:ext uri="{BB962C8B-B14F-4D97-AF65-F5344CB8AC3E}">
        <p14:creationId xmlns:p14="http://schemas.microsoft.com/office/powerpoint/2010/main" val="31382954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Redigera format för bakgrundstext</a:t>
            </a:r>
          </a:p>
        </p:txBody>
      </p:sp>
      <p:sp>
        <p:nvSpPr>
          <p:cNvPr id="5" name="Rectangle 21"/>
          <p:cNvSpPr>
            <a:spLocks noGrp="1" noChangeArrowheads="1"/>
          </p:cNvSpPr>
          <p:nvPr>
            <p:ph type="ftr" sz="quarter" idx="10"/>
          </p:nvPr>
        </p:nvSpPr>
        <p:spPr>
          <a:ln/>
        </p:spPr>
        <p:txBody>
          <a:bodyPr/>
          <a:lstStyle>
            <a:lvl1pPr>
              <a:defRPr/>
            </a:lvl1pPr>
          </a:lstStyle>
          <a:p>
            <a:pPr>
              <a:defRPr/>
            </a:pPr>
            <a:r>
              <a:rPr lang="sv-SE" altLang="sv-SE"/>
              <a:t>Ämne</a:t>
            </a:r>
          </a:p>
        </p:txBody>
      </p:sp>
    </p:spTree>
    <p:extLst>
      <p:ext uri="{BB962C8B-B14F-4D97-AF65-F5344CB8AC3E}">
        <p14:creationId xmlns:p14="http://schemas.microsoft.com/office/powerpoint/2010/main" val="15666448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sv-SE" noProof="0"/>
              <a:t>Klicka på ikonen för att lägga till en bild</a:t>
            </a:r>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Redigera format för bakgrundstext</a:t>
            </a:r>
          </a:p>
        </p:txBody>
      </p:sp>
      <p:sp>
        <p:nvSpPr>
          <p:cNvPr id="5" name="Rectangle 21"/>
          <p:cNvSpPr>
            <a:spLocks noGrp="1" noChangeArrowheads="1"/>
          </p:cNvSpPr>
          <p:nvPr>
            <p:ph type="ftr" sz="quarter" idx="10"/>
          </p:nvPr>
        </p:nvSpPr>
        <p:spPr>
          <a:ln/>
        </p:spPr>
        <p:txBody>
          <a:bodyPr/>
          <a:lstStyle>
            <a:lvl1pPr>
              <a:defRPr/>
            </a:lvl1pPr>
          </a:lstStyle>
          <a:p>
            <a:pPr>
              <a:defRPr/>
            </a:pPr>
            <a:r>
              <a:rPr lang="sv-SE" altLang="sv-SE"/>
              <a:t>Ämne</a:t>
            </a:r>
          </a:p>
        </p:txBody>
      </p:sp>
    </p:spTree>
    <p:extLst>
      <p:ext uri="{BB962C8B-B14F-4D97-AF65-F5344CB8AC3E}">
        <p14:creationId xmlns:p14="http://schemas.microsoft.com/office/powerpoint/2010/main" val="37285920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8"/>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992313" y="6096000"/>
            <a:ext cx="6640512"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1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09600" y="5946775"/>
            <a:ext cx="12192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19"/>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sv-SE" altLang="sv-SE"/>
              <a:t>Klicka här för att ändra format på bakgrundsrubriken</a:t>
            </a:r>
          </a:p>
        </p:txBody>
      </p:sp>
      <p:sp>
        <p:nvSpPr>
          <p:cNvPr id="1029" name="Rectangle 20"/>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sv-SE" altLang="sv-SE"/>
              <a:t>Klicka här för att ändra format på bakgrundstexten</a:t>
            </a:r>
          </a:p>
          <a:p>
            <a:pPr lvl="1"/>
            <a:r>
              <a:rPr lang="sv-SE" altLang="sv-SE"/>
              <a:t>Nivå två</a:t>
            </a:r>
          </a:p>
          <a:p>
            <a:pPr lvl="2"/>
            <a:r>
              <a:rPr lang="sv-SE" altLang="sv-SE"/>
              <a:t>Nivå tre</a:t>
            </a:r>
          </a:p>
          <a:p>
            <a:pPr lvl="3"/>
            <a:r>
              <a:rPr lang="sv-SE" altLang="sv-SE"/>
              <a:t>Nivå fyra</a:t>
            </a:r>
          </a:p>
          <a:p>
            <a:pPr lvl="4"/>
            <a:r>
              <a:rPr lang="sv-SE" altLang="sv-SE"/>
              <a:t>Nivå fem</a:t>
            </a:r>
          </a:p>
        </p:txBody>
      </p:sp>
      <p:sp>
        <p:nvSpPr>
          <p:cNvPr id="1045" name="Rectangle 21"/>
          <p:cNvSpPr>
            <a:spLocks noGrp="1" noChangeArrowheads="1"/>
          </p:cNvSpPr>
          <p:nvPr>
            <p:ph type="ftr" sz="quarter" idx="3"/>
          </p:nvPr>
        </p:nvSpPr>
        <p:spPr bwMode="auto">
          <a:xfrm>
            <a:off x="533400" y="6510338"/>
            <a:ext cx="42672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900">
                <a:solidFill>
                  <a:schemeClr val="tx1"/>
                </a:solidFill>
                <a:latin typeface="AGaramond" pitchFamily="18" charset="0"/>
              </a:defRPr>
            </a:lvl1pPr>
          </a:lstStyle>
          <a:p>
            <a:pPr>
              <a:defRPr/>
            </a:pPr>
            <a:r>
              <a:rPr lang="sv-SE" altLang="sv-SE"/>
              <a:t>Ämne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3400">
          <a:solidFill>
            <a:schemeClr val="tx2"/>
          </a:solidFill>
          <a:latin typeface="+mj-lt"/>
          <a:ea typeface="+mj-ea"/>
          <a:cs typeface="+mj-cs"/>
        </a:defRPr>
      </a:lvl1pPr>
      <a:lvl2pPr algn="ctr" rtl="0" eaLnBrk="1" fontAlgn="base" hangingPunct="1">
        <a:spcBef>
          <a:spcPct val="0"/>
        </a:spcBef>
        <a:spcAft>
          <a:spcPct val="0"/>
        </a:spcAft>
        <a:defRPr sz="3400">
          <a:solidFill>
            <a:schemeClr val="tx2"/>
          </a:solidFill>
          <a:latin typeface="Arial" charset="0"/>
        </a:defRPr>
      </a:lvl2pPr>
      <a:lvl3pPr algn="ctr" rtl="0" eaLnBrk="1" fontAlgn="base" hangingPunct="1">
        <a:spcBef>
          <a:spcPct val="0"/>
        </a:spcBef>
        <a:spcAft>
          <a:spcPct val="0"/>
        </a:spcAft>
        <a:defRPr sz="3400">
          <a:solidFill>
            <a:schemeClr val="tx2"/>
          </a:solidFill>
          <a:latin typeface="Arial" charset="0"/>
        </a:defRPr>
      </a:lvl3pPr>
      <a:lvl4pPr algn="ctr" rtl="0" eaLnBrk="1" fontAlgn="base" hangingPunct="1">
        <a:spcBef>
          <a:spcPct val="0"/>
        </a:spcBef>
        <a:spcAft>
          <a:spcPct val="0"/>
        </a:spcAft>
        <a:defRPr sz="3400">
          <a:solidFill>
            <a:schemeClr val="tx2"/>
          </a:solidFill>
          <a:latin typeface="Arial" charset="0"/>
        </a:defRPr>
      </a:lvl4pPr>
      <a:lvl5pPr algn="ctr" rtl="0" eaLnBrk="1" fontAlgn="base" hangingPunct="1">
        <a:spcBef>
          <a:spcPct val="0"/>
        </a:spcBef>
        <a:spcAft>
          <a:spcPct val="0"/>
        </a:spcAft>
        <a:defRPr sz="3400">
          <a:solidFill>
            <a:schemeClr val="tx2"/>
          </a:solidFill>
          <a:latin typeface="Arial" charset="0"/>
        </a:defRPr>
      </a:lvl5pPr>
      <a:lvl6pPr marL="457200" algn="ctr" rtl="0" eaLnBrk="1" fontAlgn="base" hangingPunct="1">
        <a:spcBef>
          <a:spcPct val="0"/>
        </a:spcBef>
        <a:spcAft>
          <a:spcPct val="0"/>
        </a:spcAft>
        <a:defRPr sz="3400">
          <a:solidFill>
            <a:schemeClr val="tx2"/>
          </a:solidFill>
          <a:latin typeface="Arial" charset="0"/>
        </a:defRPr>
      </a:lvl6pPr>
      <a:lvl7pPr marL="914400" algn="ctr" rtl="0" eaLnBrk="1" fontAlgn="base" hangingPunct="1">
        <a:spcBef>
          <a:spcPct val="0"/>
        </a:spcBef>
        <a:spcAft>
          <a:spcPct val="0"/>
        </a:spcAft>
        <a:defRPr sz="3400">
          <a:solidFill>
            <a:schemeClr val="tx2"/>
          </a:solidFill>
          <a:latin typeface="Arial" charset="0"/>
        </a:defRPr>
      </a:lvl7pPr>
      <a:lvl8pPr marL="1371600" algn="ctr" rtl="0" eaLnBrk="1" fontAlgn="base" hangingPunct="1">
        <a:spcBef>
          <a:spcPct val="0"/>
        </a:spcBef>
        <a:spcAft>
          <a:spcPct val="0"/>
        </a:spcAft>
        <a:defRPr sz="3400">
          <a:solidFill>
            <a:schemeClr val="tx2"/>
          </a:solidFill>
          <a:latin typeface="Arial" charset="0"/>
        </a:defRPr>
      </a:lvl8pPr>
      <a:lvl9pPr marL="1828800" algn="ctr" rtl="0" eaLnBrk="1" fontAlgn="base" hangingPunct="1">
        <a:spcBef>
          <a:spcPct val="0"/>
        </a:spcBef>
        <a:spcAft>
          <a:spcPct val="0"/>
        </a:spcAft>
        <a:defRPr sz="3400">
          <a:solidFill>
            <a:schemeClr val="tx2"/>
          </a:solidFill>
          <a:latin typeface="Arial" charset="0"/>
        </a:defRPr>
      </a:lvl9pPr>
    </p:titleStyle>
    <p:bodyStyle>
      <a:lvl1pPr marL="342900" indent="-342900" algn="l" rtl="0" eaLnBrk="1" fontAlgn="base" hangingPunct="1">
        <a:spcBef>
          <a:spcPct val="20000"/>
        </a:spcBef>
        <a:spcAft>
          <a:spcPct val="0"/>
        </a:spcAft>
        <a:buChar char="•"/>
        <a:defRPr sz="1900">
          <a:solidFill>
            <a:schemeClr val="tx1"/>
          </a:solidFill>
          <a:latin typeface="+mn-lt"/>
          <a:ea typeface="+mn-ea"/>
          <a:cs typeface="+mn-cs"/>
        </a:defRPr>
      </a:lvl1pPr>
      <a:lvl2pPr marL="742950" indent="-285750" algn="l" rtl="0" eaLnBrk="1" fontAlgn="base" hangingPunct="1">
        <a:spcBef>
          <a:spcPct val="20000"/>
        </a:spcBef>
        <a:spcAft>
          <a:spcPct val="0"/>
        </a:spcAft>
        <a:buChar char="–"/>
        <a:defRPr sz="1900">
          <a:solidFill>
            <a:schemeClr val="tx1"/>
          </a:solidFill>
          <a:latin typeface="+mn-lt"/>
        </a:defRPr>
      </a:lvl2pPr>
      <a:lvl3pPr marL="1143000" indent="-228600" algn="l" rtl="0" eaLnBrk="1" fontAlgn="base" hangingPunct="1">
        <a:spcBef>
          <a:spcPct val="20000"/>
        </a:spcBef>
        <a:spcAft>
          <a:spcPct val="0"/>
        </a:spcAft>
        <a:buChar char="•"/>
        <a:defRPr sz="1900">
          <a:solidFill>
            <a:schemeClr val="tx1"/>
          </a:solidFill>
          <a:latin typeface="+mn-lt"/>
        </a:defRPr>
      </a:lvl3pPr>
      <a:lvl4pPr marL="1600200" indent="-228600" algn="l" rtl="0" eaLnBrk="1" fontAlgn="base" hangingPunct="1">
        <a:spcBef>
          <a:spcPct val="20000"/>
        </a:spcBef>
        <a:spcAft>
          <a:spcPct val="0"/>
        </a:spcAft>
        <a:buChar char="–"/>
        <a:defRPr sz="1900">
          <a:solidFill>
            <a:schemeClr val="tx1"/>
          </a:solidFill>
          <a:latin typeface="+mn-lt"/>
        </a:defRPr>
      </a:lvl4pPr>
      <a:lvl5pPr marL="2057400" indent="-228600" algn="l" rtl="0" eaLnBrk="1" fontAlgn="base" hangingPunct="1">
        <a:spcBef>
          <a:spcPct val="20000"/>
        </a:spcBef>
        <a:spcAft>
          <a:spcPct val="0"/>
        </a:spcAft>
        <a:buChar char="»"/>
        <a:defRPr sz="1900">
          <a:solidFill>
            <a:schemeClr val="tx1"/>
          </a:solidFill>
          <a:latin typeface="+mn-lt"/>
        </a:defRPr>
      </a:lvl5pPr>
      <a:lvl6pPr marL="2514600" indent="-228600" algn="l" rtl="0" eaLnBrk="1" fontAlgn="base" hangingPunct="1">
        <a:spcBef>
          <a:spcPct val="20000"/>
        </a:spcBef>
        <a:spcAft>
          <a:spcPct val="0"/>
        </a:spcAft>
        <a:buChar char="»"/>
        <a:defRPr sz="1900">
          <a:solidFill>
            <a:schemeClr val="tx1"/>
          </a:solidFill>
          <a:latin typeface="+mn-lt"/>
        </a:defRPr>
      </a:lvl6pPr>
      <a:lvl7pPr marL="2971800" indent="-228600" algn="l" rtl="0" eaLnBrk="1" fontAlgn="base" hangingPunct="1">
        <a:spcBef>
          <a:spcPct val="20000"/>
        </a:spcBef>
        <a:spcAft>
          <a:spcPct val="0"/>
        </a:spcAft>
        <a:buChar char="»"/>
        <a:defRPr sz="1900">
          <a:solidFill>
            <a:schemeClr val="tx1"/>
          </a:solidFill>
          <a:latin typeface="+mn-lt"/>
        </a:defRPr>
      </a:lvl7pPr>
      <a:lvl8pPr marL="3429000" indent="-228600" algn="l" rtl="0" eaLnBrk="1" fontAlgn="base" hangingPunct="1">
        <a:spcBef>
          <a:spcPct val="20000"/>
        </a:spcBef>
        <a:spcAft>
          <a:spcPct val="0"/>
        </a:spcAft>
        <a:buChar char="»"/>
        <a:defRPr sz="1900">
          <a:solidFill>
            <a:schemeClr val="tx1"/>
          </a:solidFill>
          <a:latin typeface="+mn-lt"/>
        </a:defRPr>
      </a:lvl8pPr>
      <a:lvl9pPr marL="3886200" indent="-228600" algn="l" rtl="0" eaLnBrk="1" fontAlgn="base" hangingPunct="1">
        <a:spcBef>
          <a:spcPct val="20000"/>
        </a:spcBef>
        <a:spcAft>
          <a:spcPct val="0"/>
        </a:spcAft>
        <a:buChar char="»"/>
        <a:defRPr sz="1900">
          <a:solidFill>
            <a:schemeClr val="tx1"/>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2" name="Picture 8"/>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992313" y="6096000"/>
            <a:ext cx="6640512" cy="227013"/>
          </a:xfrm>
          <a:prstGeom prst="rect">
            <a:avLst/>
          </a:prstGeom>
          <a:noFill/>
          <a:extLst>
            <a:ext uri="{909E8E84-426E-40DD-AFC4-6F175D3DCCD1}">
              <a14:hiddenFill xmlns:a14="http://schemas.microsoft.com/office/drawing/2010/main">
                <a:solidFill>
                  <a:srgbClr val="FFFFFF"/>
                </a:solidFill>
              </a14:hiddenFill>
            </a:ext>
          </a:extLst>
        </p:spPr>
      </p:pic>
      <p:sp>
        <p:nvSpPr>
          <p:cNvPr id="1034" name="Rectangle 10"/>
          <p:cNvSpPr>
            <a:spLocks noChangeArrowheads="1"/>
          </p:cNvSpPr>
          <p:nvPr/>
        </p:nvSpPr>
        <p:spPr bwMode="auto">
          <a:xfrm>
            <a:off x="381000" y="304800"/>
            <a:ext cx="8458200" cy="6172200"/>
          </a:xfrm>
          <a:prstGeom prst="rect">
            <a:avLst/>
          </a:prstGeom>
          <a:noFill/>
          <a:ln w="3175">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v-SE"/>
          </a:p>
        </p:txBody>
      </p:sp>
      <p:sp>
        <p:nvSpPr>
          <p:cNvPr id="1036" name="Line 12"/>
          <p:cNvSpPr>
            <a:spLocks noChangeShapeType="1"/>
          </p:cNvSpPr>
          <p:nvPr/>
        </p:nvSpPr>
        <p:spPr bwMode="auto">
          <a:xfrm>
            <a:off x="457200" y="5791200"/>
            <a:ext cx="8305800" cy="0"/>
          </a:xfrm>
          <a:prstGeom prst="line">
            <a:avLst/>
          </a:prstGeom>
          <a:noFill/>
          <a:ln w="31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v-SE"/>
          </a:p>
        </p:txBody>
      </p:sp>
      <p:pic>
        <p:nvPicPr>
          <p:cNvPr id="1042" name="Picture 18"/>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09600" y="5946775"/>
            <a:ext cx="1219200" cy="377825"/>
          </a:xfrm>
          <a:prstGeom prst="rect">
            <a:avLst/>
          </a:prstGeom>
          <a:noFill/>
          <a:extLst>
            <a:ext uri="{909E8E84-426E-40DD-AFC4-6F175D3DCCD1}">
              <a14:hiddenFill xmlns:a14="http://schemas.microsoft.com/office/drawing/2010/main">
                <a:solidFill>
                  <a:srgbClr val="FFFFFF"/>
                </a:solidFill>
              </a14:hiddenFill>
            </a:ext>
          </a:extLst>
        </p:spPr>
      </p:pic>
      <p:sp>
        <p:nvSpPr>
          <p:cNvPr id="1043" name="Rectangle 19"/>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sv-SE"/>
              <a:t>Klicka här för att ändra format på bakgrundsrubriken</a:t>
            </a:r>
          </a:p>
        </p:txBody>
      </p:sp>
      <p:sp>
        <p:nvSpPr>
          <p:cNvPr id="1044" name="Rectangle 20"/>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045" name="Rectangle 21"/>
          <p:cNvSpPr>
            <a:spLocks noGrp="1" noChangeArrowheads="1"/>
          </p:cNvSpPr>
          <p:nvPr>
            <p:ph type="ftr" sz="quarter" idx="3"/>
          </p:nvPr>
        </p:nvSpPr>
        <p:spPr bwMode="auto">
          <a:xfrm>
            <a:off x="533400" y="6510338"/>
            <a:ext cx="42672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900">
                <a:solidFill>
                  <a:schemeClr val="tx1"/>
                </a:solidFill>
                <a:latin typeface="AGaramond" pitchFamily="18" charset="0"/>
              </a:defRPr>
            </a:lvl1pPr>
          </a:lstStyle>
          <a:p>
            <a:r>
              <a:rPr lang="sv-SE"/>
              <a:t>Ämne</a:t>
            </a:r>
          </a:p>
        </p:txBody>
      </p:sp>
    </p:spTree>
    <p:extLst>
      <p:ext uri="{BB962C8B-B14F-4D97-AF65-F5344CB8AC3E}">
        <p14:creationId xmlns:p14="http://schemas.microsoft.com/office/powerpoint/2010/main" val="30502531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fontAlgn="base" hangingPunct="1">
        <a:spcBef>
          <a:spcPct val="0"/>
        </a:spcBef>
        <a:spcAft>
          <a:spcPct val="0"/>
        </a:spcAft>
        <a:defRPr sz="3400">
          <a:solidFill>
            <a:schemeClr val="tx2"/>
          </a:solidFill>
          <a:latin typeface="+mj-lt"/>
          <a:ea typeface="+mj-ea"/>
          <a:cs typeface="+mj-cs"/>
        </a:defRPr>
      </a:lvl1pPr>
      <a:lvl2pPr algn="ctr" rtl="0" eaLnBrk="1" fontAlgn="base" hangingPunct="1">
        <a:spcBef>
          <a:spcPct val="0"/>
        </a:spcBef>
        <a:spcAft>
          <a:spcPct val="0"/>
        </a:spcAft>
        <a:defRPr sz="3400">
          <a:solidFill>
            <a:schemeClr val="tx2"/>
          </a:solidFill>
          <a:latin typeface="Arial" charset="0"/>
        </a:defRPr>
      </a:lvl2pPr>
      <a:lvl3pPr algn="ctr" rtl="0" eaLnBrk="1" fontAlgn="base" hangingPunct="1">
        <a:spcBef>
          <a:spcPct val="0"/>
        </a:spcBef>
        <a:spcAft>
          <a:spcPct val="0"/>
        </a:spcAft>
        <a:defRPr sz="3400">
          <a:solidFill>
            <a:schemeClr val="tx2"/>
          </a:solidFill>
          <a:latin typeface="Arial" charset="0"/>
        </a:defRPr>
      </a:lvl3pPr>
      <a:lvl4pPr algn="ctr" rtl="0" eaLnBrk="1" fontAlgn="base" hangingPunct="1">
        <a:spcBef>
          <a:spcPct val="0"/>
        </a:spcBef>
        <a:spcAft>
          <a:spcPct val="0"/>
        </a:spcAft>
        <a:defRPr sz="3400">
          <a:solidFill>
            <a:schemeClr val="tx2"/>
          </a:solidFill>
          <a:latin typeface="Arial" charset="0"/>
        </a:defRPr>
      </a:lvl4pPr>
      <a:lvl5pPr algn="ctr" rtl="0" eaLnBrk="1" fontAlgn="base" hangingPunct="1">
        <a:spcBef>
          <a:spcPct val="0"/>
        </a:spcBef>
        <a:spcAft>
          <a:spcPct val="0"/>
        </a:spcAft>
        <a:defRPr sz="3400">
          <a:solidFill>
            <a:schemeClr val="tx2"/>
          </a:solidFill>
          <a:latin typeface="Arial" charset="0"/>
        </a:defRPr>
      </a:lvl5pPr>
      <a:lvl6pPr marL="457200" algn="ctr" rtl="0" eaLnBrk="1" fontAlgn="base" hangingPunct="1">
        <a:spcBef>
          <a:spcPct val="0"/>
        </a:spcBef>
        <a:spcAft>
          <a:spcPct val="0"/>
        </a:spcAft>
        <a:defRPr sz="3400">
          <a:solidFill>
            <a:schemeClr val="tx2"/>
          </a:solidFill>
          <a:latin typeface="Arial" charset="0"/>
        </a:defRPr>
      </a:lvl6pPr>
      <a:lvl7pPr marL="914400" algn="ctr" rtl="0" eaLnBrk="1" fontAlgn="base" hangingPunct="1">
        <a:spcBef>
          <a:spcPct val="0"/>
        </a:spcBef>
        <a:spcAft>
          <a:spcPct val="0"/>
        </a:spcAft>
        <a:defRPr sz="3400">
          <a:solidFill>
            <a:schemeClr val="tx2"/>
          </a:solidFill>
          <a:latin typeface="Arial" charset="0"/>
        </a:defRPr>
      </a:lvl7pPr>
      <a:lvl8pPr marL="1371600" algn="ctr" rtl="0" eaLnBrk="1" fontAlgn="base" hangingPunct="1">
        <a:spcBef>
          <a:spcPct val="0"/>
        </a:spcBef>
        <a:spcAft>
          <a:spcPct val="0"/>
        </a:spcAft>
        <a:defRPr sz="3400">
          <a:solidFill>
            <a:schemeClr val="tx2"/>
          </a:solidFill>
          <a:latin typeface="Arial" charset="0"/>
        </a:defRPr>
      </a:lvl8pPr>
      <a:lvl9pPr marL="1828800" algn="ctr" rtl="0" eaLnBrk="1" fontAlgn="base" hangingPunct="1">
        <a:spcBef>
          <a:spcPct val="0"/>
        </a:spcBef>
        <a:spcAft>
          <a:spcPct val="0"/>
        </a:spcAft>
        <a:defRPr sz="3400">
          <a:solidFill>
            <a:schemeClr val="tx2"/>
          </a:solidFill>
          <a:latin typeface="Arial" charset="0"/>
        </a:defRPr>
      </a:lvl9pPr>
    </p:titleStyle>
    <p:bodyStyle>
      <a:lvl1pPr marL="342900" indent="-342900" algn="l" rtl="0" eaLnBrk="1" fontAlgn="base" hangingPunct="1">
        <a:spcBef>
          <a:spcPct val="20000"/>
        </a:spcBef>
        <a:spcAft>
          <a:spcPct val="0"/>
        </a:spcAft>
        <a:buChar char="•"/>
        <a:defRPr sz="1900">
          <a:solidFill>
            <a:schemeClr val="tx1"/>
          </a:solidFill>
          <a:latin typeface="+mn-lt"/>
          <a:ea typeface="+mn-ea"/>
          <a:cs typeface="+mn-cs"/>
        </a:defRPr>
      </a:lvl1pPr>
      <a:lvl2pPr marL="742950" indent="-285750" algn="l" rtl="0" eaLnBrk="1" fontAlgn="base" hangingPunct="1">
        <a:spcBef>
          <a:spcPct val="20000"/>
        </a:spcBef>
        <a:spcAft>
          <a:spcPct val="0"/>
        </a:spcAft>
        <a:buChar char="–"/>
        <a:defRPr sz="1900">
          <a:solidFill>
            <a:schemeClr val="tx1"/>
          </a:solidFill>
          <a:latin typeface="+mn-lt"/>
        </a:defRPr>
      </a:lvl2pPr>
      <a:lvl3pPr marL="1143000" indent="-228600" algn="l" rtl="0" eaLnBrk="1" fontAlgn="base" hangingPunct="1">
        <a:spcBef>
          <a:spcPct val="20000"/>
        </a:spcBef>
        <a:spcAft>
          <a:spcPct val="0"/>
        </a:spcAft>
        <a:buChar char="•"/>
        <a:defRPr sz="1900">
          <a:solidFill>
            <a:schemeClr val="tx1"/>
          </a:solidFill>
          <a:latin typeface="+mn-lt"/>
        </a:defRPr>
      </a:lvl3pPr>
      <a:lvl4pPr marL="1600200" indent="-228600" algn="l" rtl="0" eaLnBrk="1" fontAlgn="base" hangingPunct="1">
        <a:spcBef>
          <a:spcPct val="20000"/>
        </a:spcBef>
        <a:spcAft>
          <a:spcPct val="0"/>
        </a:spcAft>
        <a:buChar char="–"/>
        <a:defRPr sz="1900">
          <a:solidFill>
            <a:schemeClr val="tx1"/>
          </a:solidFill>
          <a:latin typeface="+mn-lt"/>
        </a:defRPr>
      </a:lvl4pPr>
      <a:lvl5pPr marL="2057400" indent="-228600" algn="l" rtl="0" eaLnBrk="1" fontAlgn="base" hangingPunct="1">
        <a:spcBef>
          <a:spcPct val="20000"/>
        </a:spcBef>
        <a:spcAft>
          <a:spcPct val="0"/>
        </a:spcAft>
        <a:buChar char="»"/>
        <a:defRPr sz="1900">
          <a:solidFill>
            <a:schemeClr val="tx1"/>
          </a:solidFill>
          <a:latin typeface="+mn-lt"/>
        </a:defRPr>
      </a:lvl5pPr>
      <a:lvl6pPr marL="2514600" indent="-228600" algn="l" rtl="0" eaLnBrk="1" fontAlgn="base" hangingPunct="1">
        <a:spcBef>
          <a:spcPct val="20000"/>
        </a:spcBef>
        <a:spcAft>
          <a:spcPct val="0"/>
        </a:spcAft>
        <a:buChar char="»"/>
        <a:defRPr sz="1900">
          <a:solidFill>
            <a:schemeClr val="tx1"/>
          </a:solidFill>
          <a:latin typeface="+mn-lt"/>
        </a:defRPr>
      </a:lvl6pPr>
      <a:lvl7pPr marL="2971800" indent="-228600" algn="l" rtl="0" eaLnBrk="1" fontAlgn="base" hangingPunct="1">
        <a:spcBef>
          <a:spcPct val="20000"/>
        </a:spcBef>
        <a:spcAft>
          <a:spcPct val="0"/>
        </a:spcAft>
        <a:buChar char="»"/>
        <a:defRPr sz="1900">
          <a:solidFill>
            <a:schemeClr val="tx1"/>
          </a:solidFill>
          <a:latin typeface="+mn-lt"/>
        </a:defRPr>
      </a:lvl7pPr>
      <a:lvl8pPr marL="3429000" indent="-228600" algn="l" rtl="0" eaLnBrk="1" fontAlgn="base" hangingPunct="1">
        <a:spcBef>
          <a:spcPct val="20000"/>
        </a:spcBef>
        <a:spcAft>
          <a:spcPct val="0"/>
        </a:spcAft>
        <a:buChar char="»"/>
        <a:defRPr sz="1900">
          <a:solidFill>
            <a:schemeClr val="tx1"/>
          </a:solidFill>
          <a:latin typeface="+mn-lt"/>
        </a:defRPr>
      </a:lvl8pPr>
      <a:lvl9pPr marL="3886200" indent="-228600" algn="l" rtl="0" eaLnBrk="1" fontAlgn="base" hangingPunct="1">
        <a:spcBef>
          <a:spcPct val="20000"/>
        </a:spcBef>
        <a:spcAft>
          <a:spcPct val="0"/>
        </a:spcAft>
        <a:buChar char="»"/>
        <a:defRPr sz="1900">
          <a:solidFill>
            <a:schemeClr val="tx1"/>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sv-SE" altLang="sv-SE"/>
              <a:t>Inför löneöversyn</a:t>
            </a:r>
          </a:p>
        </p:txBody>
      </p:sp>
      <p:sp>
        <p:nvSpPr>
          <p:cNvPr id="5" name="Platshållare för innehåll 4"/>
          <p:cNvSpPr>
            <a:spLocks noGrp="1"/>
          </p:cNvSpPr>
          <p:nvPr>
            <p:ph idx="1"/>
          </p:nvPr>
        </p:nvSpPr>
        <p:spPr>
          <a:xfrm>
            <a:off x="685800" y="1752600"/>
            <a:ext cx="7772400" cy="4343400"/>
          </a:xfrm>
        </p:spPr>
        <p:txBody>
          <a:bodyPr/>
          <a:lstStyle/>
          <a:p>
            <a:pPr marL="0" indent="0">
              <a:buNone/>
            </a:pPr>
            <a:r>
              <a:rPr lang="sv-SE" dirty="0"/>
              <a:t>APT material – reviderat 2023-11-22</a:t>
            </a:r>
          </a:p>
        </p:txBody>
      </p:sp>
      <p:sp>
        <p:nvSpPr>
          <p:cNvPr id="2" name="textruta 1"/>
          <p:cNvSpPr txBox="1"/>
          <p:nvPr/>
        </p:nvSpPr>
        <p:spPr>
          <a:xfrm>
            <a:off x="7624905" y="6413179"/>
            <a:ext cx="1582484" cy="363176"/>
          </a:xfrm>
          <a:prstGeom prst="rect">
            <a:avLst/>
          </a:prstGeom>
          <a:noFill/>
        </p:spPr>
        <p:txBody>
          <a:bodyPr wrap="none" rtlCol="0">
            <a:spAutoFit/>
          </a:bodyPr>
          <a:lstStyle/>
          <a:p>
            <a:pPr>
              <a:buNone/>
            </a:pPr>
            <a:r>
              <a:rPr lang="sv-SE" sz="800">
                <a:solidFill>
                  <a:schemeClr val="tx1"/>
                </a:solidFill>
              </a:rPr>
              <a:t>Dokumentägare: HR reviderad</a:t>
            </a:r>
          </a:p>
          <a:p>
            <a:pPr>
              <a:buNone/>
            </a:pPr>
            <a:r>
              <a:rPr lang="sv-SE" sz="800">
                <a:solidFill>
                  <a:schemeClr val="tx1"/>
                </a:solidFill>
              </a:rPr>
              <a:t> 2022-10-18</a:t>
            </a:r>
          </a:p>
        </p:txBody>
      </p:sp>
      <p:pic>
        <p:nvPicPr>
          <p:cNvPr id="4" name="Bildobjekt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3688" y="2492896"/>
            <a:ext cx="5459583" cy="316835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4932A07-A158-BE00-9E41-FD0B36AF5DC4}"/>
              </a:ext>
            </a:extLst>
          </p:cNvPr>
          <p:cNvSpPr>
            <a:spLocks noGrp="1"/>
          </p:cNvSpPr>
          <p:nvPr>
            <p:ph type="title"/>
          </p:nvPr>
        </p:nvSpPr>
        <p:spPr>
          <a:xfrm>
            <a:off x="685800" y="332656"/>
            <a:ext cx="7772400" cy="792088"/>
          </a:xfrm>
        </p:spPr>
        <p:txBody>
          <a:bodyPr/>
          <a:lstStyle/>
          <a:p>
            <a:r>
              <a:rPr lang="sv-SE" dirty="0"/>
              <a:t>Lönesamtal i dialog</a:t>
            </a:r>
          </a:p>
        </p:txBody>
      </p:sp>
      <p:sp>
        <p:nvSpPr>
          <p:cNvPr id="3" name="Platshållare för innehåll 2">
            <a:extLst>
              <a:ext uri="{FF2B5EF4-FFF2-40B4-BE49-F238E27FC236}">
                <a16:creationId xmlns:a16="http://schemas.microsoft.com/office/drawing/2014/main" id="{5336B588-061F-12C0-AAE0-F32BA268C9D7}"/>
              </a:ext>
            </a:extLst>
          </p:cNvPr>
          <p:cNvSpPr>
            <a:spLocks noGrp="1"/>
          </p:cNvSpPr>
          <p:nvPr>
            <p:ph idx="1"/>
          </p:nvPr>
        </p:nvSpPr>
        <p:spPr>
          <a:xfrm>
            <a:off x="685800" y="1124744"/>
            <a:ext cx="7772400" cy="4971256"/>
          </a:xfrm>
        </p:spPr>
        <p:txBody>
          <a:bodyPr/>
          <a:lstStyle/>
          <a:p>
            <a:pPr marL="0" indent="0">
              <a:buNone/>
            </a:pPr>
            <a:endParaRPr lang="sv-SE" dirty="0"/>
          </a:p>
          <a:p>
            <a:pPr marL="0" indent="0">
              <a:buNone/>
            </a:pPr>
            <a:endParaRPr lang="sv-SE" sz="1600" dirty="0"/>
          </a:p>
          <a:p>
            <a:pPr marL="0" indent="0">
              <a:buNone/>
            </a:pPr>
            <a:r>
              <a:rPr lang="sv-SE" sz="1600" dirty="0"/>
              <a:t>Vid lönesamtal i dialog har chef och medarbetare samtal om arbetsgivarens förslag till lönepåslag. Det innebär att chef kopplar medarbetarens prestation, som tagits upp i resultatsamtal, till förslag till lönepåslag. Medarbetaren lämnar sin syn på förslaget men det innebär inte en förhandling. Chef förtydligar på vilket sätt medarbetaren kan påverka sin löneutveckling. </a:t>
            </a:r>
          </a:p>
          <a:p>
            <a:pPr marL="0" indent="0">
              <a:buNone/>
            </a:pPr>
            <a:endParaRPr lang="sv-SE" sz="1600" dirty="0"/>
          </a:p>
          <a:p>
            <a:pPr marL="0" indent="0">
              <a:buNone/>
            </a:pPr>
            <a:r>
              <a:rPr lang="sv-SE" sz="1600" dirty="0"/>
              <a:t>Dialog kan även föras om hur marknaden eller arbetsinnehåll påverkar lönesättningen om medarbetarens lön ej ligger ”rätt” i lönestrukturen, ligger högt eller lågt inom lönestrukturen på grund av t.ex. ändrat arbetsinnehåll. </a:t>
            </a:r>
          </a:p>
          <a:p>
            <a:pPr marL="0" indent="0">
              <a:buNone/>
            </a:pPr>
            <a:endParaRPr lang="sv-SE" sz="1600" dirty="0"/>
          </a:p>
          <a:p>
            <a:pPr marL="0" indent="0">
              <a:buNone/>
            </a:pPr>
            <a:r>
              <a:rPr lang="sv-SE" sz="1600" dirty="0"/>
              <a:t>Efter ett lönesamtal ska medarbetare ha förstående till varför hen har den aktuella lönen, faktorer som påverkat nytt löneförslag och hur löneutveckling kan ske. </a:t>
            </a:r>
          </a:p>
          <a:p>
            <a:pPr marL="0" indent="0">
              <a:buNone/>
            </a:pPr>
            <a:endParaRPr lang="sv-SE" dirty="0"/>
          </a:p>
          <a:p>
            <a:pPr marL="0" indent="0">
              <a:buNone/>
            </a:pPr>
            <a:endParaRPr lang="sv-SE" dirty="0"/>
          </a:p>
          <a:p>
            <a:pPr marL="0" indent="0">
              <a:buNone/>
            </a:pPr>
            <a:endParaRPr lang="sv-SE" dirty="0"/>
          </a:p>
          <a:p>
            <a:pPr marL="0" indent="0">
              <a:buNone/>
            </a:pPr>
            <a:endParaRPr lang="sv-SE" dirty="0"/>
          </a:p>
          <a:p>
            <a:endParaRPr lang="sv-SE" dirty="0"/>
          </a:p>
        </p:txBody>
      </p:sp>
    </p:spTree>
    <p:extLst>
      <p:ext uri="{BB962C8B-B14F-4D97-AF65-F5344CB8AC3E}">
        <p14:creationId xmlns:p14="http://schemas.microsoft.com/office/powerpoint/2010/main" val="22508605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sv-SE" altLang="sv-SE" b="1" dirty="0"/>
              <a:t>Skillnader</a:t>
            </a:r>
            <a:r>
              <a:rPr lang="sv-SE" altLang="sv-SE" dirty="0"/>
              <a:t> traditionell förhandling och lönesamtal i dialog</a:t>
            </a:r>
          </a:p>
        </p:txBody>
      </p:sp>
      <p:sp>
        <p:nvSpPr>
          <p:cNvPr id="3075" name="Rectangle 3"/>
          <p:cNvSpPr>
            <a:spLocks noGrp="1" noChangeArrowheads="1"/>
          </p:cNvSpPr>
          <p:nvPr>
            <p:ph type="body" idx="1"/>
          </p:nvPr>
        </p:nvSpPr>
        <p:spPr/>
        <p:txBody>
          <a:bodyPr/>
          <a:lstStyle/>
          <a:p>
            <a:pPr marL="0" indent="0" eaLnBrk="1" hangingPunct="1">
              <a:buNone/>
            </a:pPr>
            <a:r>
              <a:rPr lang="sv-SE" altLang="sv-SE" dirty="0"/>
              <a:t>Vid traditionell förhandling förhandlar den fackliga organisationen med arbetsgivaren om förslag till lönepåslag innan arbetsgivaren sätter lön. Diskussion om förslag till medarbetares lönepåslag sker vid förhandlingsbordet mellan chef och fackligt ombud.</a:t>
            </a:r>
          </a:p>
          <a:p>
            <a:pPr marL="0" indent="0" eaLnBrk="1" hangingPunct="1">
              <a:buNone/>
            </a:pPr>
            <a:endParaRPr lang="sv-SE" altLang="sv-SE" dirty="0"/>
          </a:p>
          <a:p>
            <a:pPr marL="0" indent="0" eaLnBrk="1" hangingPunct="1">
              <a:buNone/>
            </a:pPr>
            <a:r>
              <a:rPr lang="sv-SE" altLang="sv-SE" dirty="0"/>
              <a:t>Vid lönesamtal i dialog är det istället chef och medarbetare som har en dialog om arbetsgivarens förslag till lönepåslag, vilket dock inte innebär en handling. Chef förtydligar vilka faktorer som ligger till grund för lönesättningen och på vilket sätt medarbetaren kan påverka sin löneutveckling.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Gruppövning Lönekriterier</a:t>
            </a:r>
            <a:br>
              <a:rPr lang="sv-SE"/>
            </a:br>
            <a:r>
              <a:rPr lang="sv-SE" sz="2800"/>
              <a:t>”Uppnådda resultat i relation till uppsatta mål”</a:t>
            </a:r>
            <a:br>
              <a:rPr lang="sv-SE" sz="2800"/>
            </a:br>
            <a:r>
              <a:rPr lang="sv-SE" sz="2800"/>
              <a:t>”Bidrag till verksamhetsutveckling”</a:t>
            </a:r>
          </a:p>
        </p:txBody>
      </p:sp>
      <p:sp>
        <p:nvSpPr>
          <p:cNvPr id="3" name="Platshållare för innehåll 2"/>
          <p:cNvSpPr>
            <a:spLocks noGrp="1"/>
          </p:cNvSpPr>
          <p:nvPr>
            <p:ph idx="1"/>
          </p:nvPr>
        </p:nvSpPr>
        <p:spPr>
          <a:xfrm>
            <a:off x="685800" y="1981200"/>
            <a:ext cx="7772400" cy="3896072"/>
          </a:xfrm>
        </p:spPr>
        <p:txBody>
          <a:bodyPr/>
          <a:lstStyle/>
          <a:p>
            <a:pPr marL="0" indent="0">
              <a:buNone/>
            </a:pPr>
            <a:r>
              <a:rPr lang="sv-SE" dirty="0"/>
              <a:t>Uppgift 1: diskutera punkterna nedan i smågrupper.</a:t>
            </a:r>
          </a:p>
          <a:p>
            <a:pPr marL="0" indent="0">
              <a:buNone/>
            </a:pPr>
            <a:endParaRPr lang="sv-SE" dirty="0"/>
          </a:p>
          <a:p>
            <a:r>
              <a:rPr lang="sv-SE" dirty="0"/>
              <a:t>Vilka mål har vi inom vår verksamhet och på vår enhet? </a:t>
            </a:r>
          </a:p>
          <a:p>
            <a:pPr marL="0" indent="0">
              <a:buNone/>
            </a:pPr>
            <a:endParaRPr lang="sv-SE" dirty="0"/>
          </a:p>
          <a:p>
            <a:r>
              <a:rPr lang="sv-SE" dirty="0"/>
              <a:t>Vilka gemensamma mål vill vi ha utöver dessa? (T.ex. för att främja en god arbetsmiljö, ett öppet klimat etc.)</a:t>
            </a:r>
          </a:p>
          <a:p>
            <a:pPr marL="0" indent="0">
              <a:buNone/>
            </a:pPr>
            <a:r>
              <a:rPr lang="sv-SE" dirty="0"/>
              <a:t> </a:t>
            </a:r>
          </a:p>
          <a:p>
            <a:r>
              <a:rPr lang="sv-SE" dirty="0"/>
              <a:t>Vad innebär lönekriterierna för vår verksamhet? Mall som finns på nästa bild kan användas (bild 13)</a:t>
            </a:r>
          </a:p>
          <a:p>
            <a:endParaRPr lang="sv-SE" dirty="0"/>
          </a:p>
          <a:p>
            <a:endParaRPr lang="sv-SE" dirty="0"/>
          </a:p>
        </p:txBody>
      </p:sp>
    </p:spTree>
    <p:extLst>
      <p:ext uri="{BB962C8B-B14F-4D97-AF65-F5344CB8AC3E}">
        <p14:creationId xmlns:p14="http://schemas.microsoft.com/office/powerpoint/2010/main" val="15431473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B220F23-BD1A-769D-B904-722802131496}"/>
              </a:ext>
            </a:extLst>
          </p:cNvPr>
          <p:cNvSpPr>
            <a:spLocks noGrp="1"/>
          </p:cNvSpPr>
          <p:nvPr>
            <p:ph type="title"/>
          </p:nvPr>
        </p:nvSpPr>
        <p:spPr/>
        <p:txBody>
          <a:bodyPr/>
          <a:lstStyle/>
          <a:p>
            <a:r>
              <a:rPr lang="sv-SE" dirty="0"/>
              <a:t>Lokala lönekriterier, skriv ned för att förtydliga</a:t>
            </a:r>
          </a:p>
        </p:txBody>
      </p:sp>
      <p:graphicFrame>
        <p:nvGraphicFramePr>
          <p:cNvPr id="4" name="Platshållare för innehåll 3">
            <a:extLst>
              <a:ext uri="{FF2B5EF4-FFF2-40B4-BE49-F238E27FC236}">
                <a16:creationId xmlns:a16="http://schemas.microsoft.com/office/drawing/2014/main" id="{31643A2F-62A5-0D02-7233-418DCA0A924E}"/>
              </a:ext>
            </a:extLst>
          </p:cNvPr>
          <p:cNvGraphicFramePr>
            <a:graphicFrameLocks noGrp="1"/>
          </p:cNvGraphicFramePr>
          <p:nvPr>
            <p:ph idx="1"/>
            <p:extLst>
              <p:ext uri="{D42A27DB-BD31-4B8C-83A1-F6EECF244321}">
                <p14:modId xmlns:p14="http://schemas.microsoft.com/office/powerpoint/2010/main" val="2045888255"/>
              </p:ext>
            </p:extLst>
          </p:nvPr>
        </p:nvGraphicFramePr>
        <p:xfrm>
          <a:off x="685800" y="1981200"/>
          <a:ext cx="7772400" cy="3307080"/>
        </p:xfrm>
        <a:graphic>
          <a:graphicData uri="http://schemas.openxmlformats.org/drawingml/2006/table">
            <a:tbl>
              <a:tblPr firstRow="1" bandRow="1">
                <a:tableStyleId>{5C22544A-7EE6-4342-B048-85BDC9FD1C3A}</a:tableStyleId>
              </a:tblPr>
              <a:tblGrid>
                <a:gridCol w="3886200">
                  <a:extLst>
                    <a:ext uri="{9D8B030D-6E8A-4147-A177-3AD203B41FA5}">
                      <a16:colId xmlns:a16="http://schemas.microsoft.com/office/drawing/2014/main" val="3405285430"/>
                    </a:ext>
                  </a:extLst>
                </a:gridCol>
                <a:gridCol w="3886200">
                  <a:extLst>
                    <a:ext uri="{9D8B030D-6E8A-4147-A177-3AD203B41FA5}">
                      <a16:colId xmlns:a16="http://schemas.microsoft.com/office/drawing/2014/main" val="4127303950"/>
                    </a:ext>
                  </a:extLst>
                </a:gridCol>
              </a:tblGrid>
              <a:tr h="370840">
                <a:tc>
                  <a:txBody>
                    <a:bodyPr/>
                    <a:lstStyle/>
                    <a:p>
                      <a:r>
                        <a:rPr lang="sv-SE"/>
                        <a:t>Övergripande lönekriterier</a:t>
                      </a:r>
                    </a:p>
                  </a:txBody>
                  <a:tcPr/>
                </a:tc>
                <a:tc>
                  <a:txBody>
                    <a:bodyPr/>
                    <a:lstStyle/>
                    <a:p>
                      <a:r>
                        <a:rPr lang="sv-SE" dirty="0"/>
                        <a:t>Exempel på förtydliganden av (lokala) lönekriterier</a:t>
                      </a:r>
                    </a:p>
                  </a:txBody>
                  <a:tcPr/>
                </a:tc>
                <a:extLst>
                  <a:ext uri="{0D108BD9-81ED-4DB2-BD59-A6C34878D82A}">
                    <a16:rowId xmlns:a16="http://schemas.microsoft.com/office/drawing/2014/main" val="3538065740"/>
                  </a:ext>
                </a:extLst>
              </a:tr>
              <a:tr h="370840">
                <a:tc>
                  <a:txBody>
                    <a:bodyPr/>
                    <a:lstStyle/>
                    <a:p>
                      <a:pPr lvl="0">
                        <a:buNone/>
                      </a:pPr>
                      <a:r>
                        <a:rPr lang="sv-SE" sz="1800" b="0" i="0" u="none" strike="noStrike" baseline="0" noProof="0">
                          <a:solidFill>
                            <a:srgbClr val="000000"/>
                          </a:solidFill>
                          <a:latin typeface="Arial"/>
                        </a:rPr>
                        <a:t>Uppnådda resultat i relation till uppsatta mål</a:t>
                      </a:r>
                      <a:endParaRPr lang="sv-SE"/>
                    </a:p>
                  </a:txBody>
                  <a:tcPr/>
                </a:tc>
                <a:tc>
                  <a:txBody>
                    <a:bodyPr/>
                    <a:lstStyle/>
                    <a:p>
                      <a:r>
                        <a:rPr lang="sv-SE"/>
                        <a:t>?</a:t>
                      </a:r>
                    </a:p>
                  </a:txBody>
                  <a:tcPr/>
                </a:tc>
                <a:extLst>
                  <a:ext uri="{0D108BD9-81ED-4DB2-BD59-A6C34878D82A}">
                    <a16:rowId xmlns:a16="http://schemas.microsoft.com/office/drawing/2014/main" val="4148086969"/>
                  </a:ext>
                </a:extLst>
              </a:tr>
              <a:tr h="370840">
                <a:tc>
                  <a:txBody>
                    <a:bodyPr/>
                    <a:lstStyle/>
                    <a:p>
                      <a:pPr lvl="0">
                        <a:buNone/>
                      </a:pPr>
                      <a:r>
                        <a:rPr lang="sv-SE" sz="1800" b="0" i="0" u="none" strike="noStrike" baseline="0" noProof="0">
                          <a:solidFill>
                            <a:srgbClr val="000000"/>
                          </a:solidFill>
                          <a:latin typeface="Arial"/>
                        </a:rPr>
                        <a:t>Bidrag till verksamhetsutveckling(samarbete och samverkan)</a:t>
                      </a:r>
                      <a:endParaRPr lang="sv-SE"/>
                    </a:p>
                  </a:txBody>
                  <a:tcPr/>
                </a:tc>
                <a:tc>
                  <a:txBody>
                    <a:bodyPr/>
                    <a:lstStyle/>
                    <a:p>
                      <a:r>
                        <a:rPr lang="sv-SE"/>
                        <a:t>?</a:t>
                      </a:r>
                    </a:p>
                  </a:txBody>
                  <a:tcPr/>
                </a:tc>
                <a:extLst>
                  <a:ext uri="{0D108BD9-81ED-4DB2-BD59-A6C34878D82A}">
                    <a16:rowId xmlns:a16="http://schemas.microsoft.com/office/drawing/2014/main" val="3483090368"/>
                  </a:ext>
                </a:extLst>
              </a:tr>
              <a:tr h="370840">
                <a:tc>
                  <a:txBody>
                    <a:bodyPr/>
                    <a:lstStyle/>
                    <a:p>
                      <a:endParaRPr lang="sv-SE"/>
                    </a:p>
                  </a:txBody>
                  <a:tcPr/>
                </a:tc>
                <a:tc>
                  <a:txBody>
                    <a:bodyPr/>
                    <a:lstStyle/>
                    <a:p>
                      <a:endParaRPr lang="sv-SE"/>
                    </a:p>
                  </a:txBody>
                  <a:tcPr/>
                </a:tc>
                <a:extLst>
                  <a:ext uri="{0D108BD9-81ED-4DB2-BD59-A6C34878D82A}">
                    <a16:rowId xmlns:a16="http://schemas.microsoft.com/office/drawing/2014/main" val="3460202054"/>
                  </a:ext>
                </a:extLst>
              </a:tr>
              <a:tr h="370840">
                <a:tc>
                  <a:txBody>
                    <a:bodyPr/>
                    <a:lstStyle/>
                    <a:p>
                      <a:endParaRPr lang="sv-SE"/>
                    </a:p>
                  </a:txBody>
                  <a:tcPr/>
                </a:tc>
                <a:tc>
                  <a:txBody>
                    <a:bodyPr/>
                    <a:lstStyle/>
                    <a:p>
                      <a:endParaRPr lang="sv-SE"/>
                    </a:p>
                  </a:txBody>
                  <a:tcPr/>
                </a:tc>
                <a:extLst>
                  <a:ext uri="{0D108BD9-81ED-4DB2-BD59-A6C34878D82A}">
                    <a16:rowId xmlns:a16="http://schemas.microsoft.com/office/drawing/2014/main" val="2925645775"/>
                  </a:ext>
                </a:extLst>
              </a:tr>
              <a:tr h="370840">
                <a:tc>
                  <a:txBody>
                    <a:bodyPr/>
                    <a:lstStyle/>
                    <a:p>
                      <a:endParaRPr lang="sv-SE"/>
                    </a:p>
                  </a:txBody>
                  <a:tcPr/>
                </a:tc>
                <a:tc>
                  <a:txBody>
                    <a:bodyPr/>
                    <a:lstStyle/>
                    <a:p>
                      <a:endParaRPr lang="sv-SE" dirty="0"/>
                    </a:p>
                  </a:txBody>
                  <a:tcPr/>
                </a:tc>
                <a:extLst>
                  <a:ext uri="{0D108BD9-81ED-4DB2-BD59-A6C34878D82A}">
                    <a16:rowId xmlns:a16="http://schemas.microsoft.com/office/drawing/2014/main" val="496014291"/>
                  </a:ext>
                </a:extLst>
              </a:tr>
            </a:tbl>
          </a:graphicData>
        </a:graphic>
      </p:graphicFrame>
    </p:spTree>
    <p:extLst>
      <p:ext uri="{BB962C8B-B14F-4D97-AF65-F5344CB8AC3E}">
        <p14:creationId xmlns:p14="http://schemas.microsoft.com/office/powerpoint/2010/main" val="2536918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Gruppövning lönesättning</a:t>
            </a:r>
            <a:endParaRPr lang="sv-SE" sz="2800"/>
          </a:p>
        </p:txBody>
      </p:sp>
      <p:sp>
        <p:nvSpPr>
          <p:cNvPr id="3" name="Platshållare för innehåll 2"/>
          <p:cNvSpPr>
            <a:spLocks noGrp="1"/>
          </p:cNvSpPr>
          <p:nvPr>
            <p:ph idx="1"/>
          </p:nvPr>
        </p:nvSpPr>
        <p:spPr/>
        <p:txBody>
          <a:bodyPr/>
          <a:lstStyle/>
          <a:p>
            <a:pPr marL="0" lvl="0" indent="0">
              <a:buNone/>
            </a:pPr>
            <a:r>
              <a:rPr lang="sv-SE"/>
              <a:t>Uppgift 2:  </a:t>
            </a:r>
          </a:p>
          <a:p>
            <a:pPr marL="0" lvl="0" indent="0">
              <a:buNone/>
            </a:pPr>
            <a:endParaRPr lang="sv-SE"/>
          </a:p>
          <a:p>
            <a:pPr marL="0" lvl="0" indent="0">
              <a:buNone/>
            </a:pPr>
            <a:r>
              <a:rPr lang="sv-SE"/>
              <a:t>På vilket sätt påverkar övriga faktorer lönesättningen förutom resultat utifrån satta mål/lönekriterier, t.ex. marknadsfaktorer och arbetets svårighetsgrad? </a:t>
            </a:r>
          </a:p>
          <a:p>
            <a:pPr marL="0" lvl="0" indent="0">
              <a:buNone/>
            </a:pPr>
            <a:endParaRPr lang="sv-SE"/>
          </a:p>
          <a:p>
            <a:pPr marL="0" lvl="0" indent="0">
              <a:buNone/>
            </a:pPr>
            <a:r>
              <a:rPr lang="sv-SE"/>
              <a:t>Vad påverkar lönenivån mest av ovanstående faktorer?</a:t>
            </a:r>
          </a:p>
          <a:p>
            <a:pPr marL="0" lvl="0" indent="0">
              <a:buNone/>
            </a:pPr>
            <a:endParaRPr lang="sv-SE"/>
          </a:p>
          <a:p>
            <a:pPr marL="0" lvl="0" indent="0">
              <a:buNone/>
            </a:pPr>
            <a:endParaRPr lang="sv-SE"/>
          </a:p>
        </p:txBody>
      </p:sp>
    </p:spTree>
    <p:extLst>
      <p:ext uri="{BB962C8B-B14F-4D97-AF65-F5344CB8AC3E}">
        <p14:creationId xmlns:p14="http://schemas.microsoft.com/office/powerpoint/2010/main" val="4776243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Mer information om löneöversyn</a:t>
            </a:r>
          </a:p>
        </p:txBody>
      </p:sp>
      <p:pic>
        <p:nvPicPr>
          <p:cNvPr id="5" name="Bildobjekt 4"/>
          <p:cNvPicPr>
            <a:picLocks noChangeAspect="1"/>
          </p:cNvPicPr>
          <p:nvPr/>
        </p:nvPicPr>
        <p:blipFill>
          <a:blip r:embed="rId3"/>
          <a:stretch>
            <a:fillRect/>
          </a:stretch>
        </p:blipFill>
        <p:spPr>
          <a:xfrm>
            <a:off x="611156" y="1752600"/>
            <a:ext cx="7865867" cy="4031433"/>
          </a:xfrm>
          <a:prstGeom prst="rect">
            <a:avLst/>
          </a:prstGeom>
        </p:spPr>
      </p:pic>
    </p:spTree>
    <p:extLst>
      <p:ext uri="{BB962C8B-B14F-4D97-AF65-F5344CB8AC3E}">
        <p14:creationId xmlns:p14="http://schemas.microsoft.com/office/powerpoint/2010/main" val="27418361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8296350-2D2D-7805-AB95-1AA5C3500267}"/>
              </a:ext>
            </a:extLst>
          </p:cNvPr>
          <p:cNvSpPr>
            <a:spLocks noGrp="1"/>
          </p:cNvSpPr>
          <p:nvPr>
            <p:ph type="title"/>
          </p:nvPr>
        </p:nvSpPr>
        <p:spPr/>
        <p:txBody>
          <a:bodyPr/>
          <a:lstStyle/>
          <a:p>
            <a:r>
              <a:rPr lang="sv-SE" dirty="0"/>
              <a:t>Se även information på HINT om resultatsamtal och mål/medarbetarsamtal</a:t>
            </a:r>
          </a:p>
        </p:txBody>
      </p:sp>
      <p:pic>
        <p:nvPicPr>
          <p:cNvPr id="5" name="Platshållare för innehåll 4">
            <a:extLst>
              <a:ext uri="{FF2B5EF4-FFF2-40B4-BE49-F238E27FC236}">
                <a16:creationId xmlns:a16="http://schemas.microsoft.com/office/drawing/2014/main" id="{41C13FC4-9D91-84A3-FBB9-7A07C1A36856}"/>
              </a:ext>
            </a:extLst>
          </p:cNvPr>
          <p:cNvPicPr>
            <a:picLocks noGrp="1" noChangeAspect="1"/>
          </p:cNvPicPr>
          <p:nvPr>
            <p:ph idx="1"/>
          </p:nvPr>
        </p:nvPicPr>
        <p:blipFill rotWithShape="1">
          <a:blip r:embed="rId3"/>
          <a:srcRect r="50000"/>
          <a:stretch/>
        </p:blipFill>
        <p:spPr>
          <a:xfrm>
            <a:off x="1115616" y="1916832"/>
            <a:ext cx="6766520" cy="3806167"/>
          </a:xfrm>
        </p:spPr>
      </p:pic>
    </p:spTree>
    <p:extLst>
      <p:ext uri="{BB962C8B-B14F-4D97-AF65-F5344CB8AC3E}">
        <p14:creationId xmlns:p14="http://schemas.microsoft.com/office/powerpoint/2010/main" val="13651907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538" y="915718"/>
            <a:ext cx="8448940" cy="4752528"/>
          </a:xfrm>
          <a:prstGeom prst="rect">
            <a:avLst/>
          </a:prstGeom>
        </p:spPr>
      </p:pic>
      <p:sp>
        <p:nvSpPr>
          <p:cNvPr id="2" name="Rubrik 1"/>
          <p:cNvSpPr>
            <a:spLocks noGrp="1"/>
          </p:cNvSpPr>
          <p:nvPr>
            <p:ph type="ctrTitle"/>
          </p:nvPr>
        </p:nvSpPr>
        <p:spPr>
          <a:xfrm>
            <a:off x="323528" y="-459432"/>
            <a:ext cx="9217024" cy="1224136"/>
          </a:xfrm>
        </p:spPr>
        <p:txBody>
          <a:bodyPr>
            <a:normAutofit/>
          </a:bodyPr>
          <a:lstStyle/>
          <a:p>
            <a:pPr algn="l"/>
            <a:br>
              <a:rPr lang="sv-SE" b="1">
                <a:solidFill>
                  <a:schemeClr val="tx1"/>
                </a:solidFill>
              </a:rPr>
            </a:br>
            <a:r>
              <a:rPr lang="sv-SE" b="1">
                <a:solidFill>
                  <a:schemeClr val="tx1"/>
                </a:solidFill>
              </a:rPr>
              <a:t>Tack för er uppmärksamhet!</a:t>
            </a:r>
            <a:endParaRPr lang="sv-SE" sz="1800">
              <a:solidFill>
                <a:schemeClr val="tx1"/>
              </a:solidFill>
            </a:endParaRPr>
          </a:p>
        </p:txBody>
      </p:sp>
    </p:spTree>
    <p:extLst>
      <p:ext uri="{BB962C8B-B14F-4D97-AF65-F5344CB8AC3E}">
        <p14:creationId xmlns:p14="http://schemas.microsoft.com/office/powerpoint/2010/main" val="3330771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Vad styr lönesättningen inom Haninge kommun?</a:t>
            </a:r>
          </a:p>
        </p:txBody>
      </p:sp>
      <p:sp>
        <p:nvSpPr>
          <p:cNvPr id="3" name="Platshållare för innehåll 2"/>
          <p:cNvSpPr>
            <a:spLocks noGrp="1"/>
          </p:cNvSpPr>
          <p:nvPr>
            <p:ph idx="1"/>
          </p:nvPr>
        </p:nvSpPr>
        <p:spPr/>
        <p:txBody>
          <a:bodyPr/>
          <a:lstStyle/>
          <a:p>
            <a:r>
              <a:rPr lang="sv-SE" dirty="0"/>
              <a:t>Centrala kollektivavtal, huvudöverenskommelser mellan centrala parter </a:t>
            </a:r>
          </a:p>
          <a:p>
            <a:r>
              <a:rPr lang="sv-SE" dirty="0"/>
              <a:t>Överenskommelser vid överläggningar och förhandlings-</a:t>
            </a:r>
          </a:p>
          <a:p>
            <a:pPr marL="0" indent="0">
              <a:buNone/>
            </a:pPr>
            <a:r>
              <a:rPr lang="sv-SE" dirty="0"/>
              <a:t>      inledning på kommunövergripande nivå</a:t>
            </a:r>
          </a:p>
          <a:p>
            <a:r>
              <a:rPr lang="sv-SE" dirty="0"/>
              <a:t>Personalpolitiskt program och lönepolicy – två av kommunens styrdokument</a:t>
            </a:r>
          </a:p>
          <a:p>
            <a:r>
              <a:rPr lang="sv-SE" dirty="0"/>
              <a:t>Ekonomiska förutsättningar		</a:t>
            </a:r>
          </a:p>
          <a:p>
            <a:r>
              <a:rPr lang="sv-SE" dirty="0"/>
              <a:t>Löneanalys (t.ex. lönestatistik, lönestrategisk plan och lönekartläggning)</a:t>
            </a:r>
          </a:p>
          <a:p>
            <a:endParaRPr lang="sv-SE" dirty="0"/>
          </a:p>
          <a:p>
            <a:endParaRPr lang="sv-SE" dirty="0"/>
          </a:p>
        </p:txBody>
      </p:sp>
      <p:pic>
        <p:nvPicPr>
          <p:cNvPr id="4" name="Bildobjekt 3"/>
          <p:cNvPicPr>
            <a:picLocks noChangeAspect="1"/>
          </p:cNvPicPr>
          <p:nvPr/>
        </p:nvPicPr>
        <p:blipFill>
          <a:blip r:embed="rId3"/>
          <a:stretch>
            <a:fillRect/>
          </a:stretch>
        </p:blipFill>
        <p:spPr>
          <a:xfrm>
            <a:off x="8089763" y="1296314"/>
            <a:ext cx="960884" cy="1369771"/>
          </a:xfrm>
          <a:prstGeom prst="rect">
            <a:avLst/>
          </a:prstGeom>
        </p:spPr>
      </p:pic>
      <p:pic>
        <p:nvPicPr>
          <p:cNvPr id="5" name="Bildobjekt 4"/>
          <p:cNvPicPr>
            <a:picLocks noChangeAspect="1"/>
          </p:cNvPicPr>
          <p:nvPr/>
        </p:nvPicPr>
        <p:blipFill>
          <a:blip r:embed="rId4"/>
          <a:stretch>
            <a:fillRect/>
          </a:stretch>
        </p:blipFill>
        <p:spPr>
          <a:xfrm>
            <a:off x="7649864" y="3011147"/>
            <a:ext cx="1285875" cy="1809750"/>
          </a:xfrm>
          <a:prstGeom prst="rect">
            <a:avLst/>
          </a:prstGeom>
        </p:spPr>
      </p:pic>
    </p:spTree>
    <p:extLst>
      <p:ext uri="{BB962C8B-B14F-4D97-AF65-F5344CB8AC3E}">
        <p14:creationId xmlns:p14="http://schemas.microsoft.com/office/powerpoint/2010/main" val="2218658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Grundläggande principer för lönesättning (Huvudöverenskommelse mellan centrala parter)</a:t>
            </a:r>
          </a:p>
        </p:txBody>
      </p:sp>
      <p:sp>
        <p:nvSpPr>
          <p:cNvPr id="3" name="Platshållare för innehåll 2"/>
          <p:cNvSpPr>
            <a:spLocks noGrp="1"/>
          </p:cNvSpPr>
          <p:nvPr>
            <p:ph idx="1"/>
          </p:nvPr>
        </p:nvSpPr>
        <p:spPr>
          <a:xfrm>
            <a:off x="685800" y="2276872"/>
            <a:ext cx="7772400" cy="3819128"/>
          </a:xfrm>
        </p:spPr>
        <p:txBody>
          <a:bodyPr/>
          <a:lstStyle/>
          <a:p>
            <a:r>
              <a:rPr lang="sv-SE" dirty="0"/>
              <a:t>Lönebildning och lönesättning ska bidra till att arbetsgivaren når målen för verksamheten. Lönen ska stimulera till förbättringar av verksamhetens effektivitet, produktivitet och kvalitet </a:t>
            </a:r>
          </a:p>
          <a:p>
            <a:pPr marL="0" indent="0">
              <a:buNone/>
            </a:pPr>
            <a:endParaRPr lang="sv-SE" dirty="0"/>
          </a:p>
          <a:p>
            <a:r>
              <a:rPr lang="sv-SE" dirty="0"/>
              <a:t>Lönen ska vara individuell och differentierad och avspegla uppnådda mål och resultat. Även förutsättningarna för att rekrytera och behålla personal påverkar löne- och anställningsvillkoren</a:t>
            </a:r>
          </a:p>
          <a:p>
            <a:pPr marL="0" indent="0">
              <a:buNone/>
            </a:pPr>
            <a:endParaRPr lang="sv-SE" dirty="0"/>
          </a:p>
        </p:txBody>
      </p:sp>
      <p:pic>
        <p:nvPicPr>
          <p:cNvPr id="2050" name="Picture 2" descr="C:\Users\haceaa01\AppData\Local\Microsoft\Windows\Temporary Internet Files\Content.IE5\1WKAYZJA\6a00d8345263cd69e200e54f0eaa588833-800wi[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0272" y="4445497"/>
            <a:ext cx="1759744" cy="13198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9110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Rätt lön - faktorer som påverkar lönesättningen</a:t>
            </a:r>
          </a:p>
        </p:txBody>
      </p:sp>
      <p:graphicFrame>
        <p:nvGraphicFramePr>
          <p:cNvPr id="6" name="Platshållare för innehåll 5"/>
          <p:cNvGraphicFramePr>
            <a:graphicFrameLocks noGrp="1"/>
          </p:cNvGraphicFramePr>
          <p:nvPr>
            <p:ph idx="1"/>
          </p:nvPr>
        </p:nvGraphicFramePr>
        <p:xfrm>
          <a:off x="685800" y="1981200"/>
          <a:ext cx="7772400"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ektangel 8"/>
          <p:cNvSpPr/>
          <p:nvPr/>
        </p:nvSpPr>
        <p:spPr bwMode="auto">
          <a:xfrm>
            <a:off x="683568" y="1844824"/>
            <a:ext cx="7992888" cy="3816424"/>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Char char="•"/>
              <a:tabLst/>
            </a:pPr>
            <a:endParaRPr kumimoji="0" lang="sv-SE" sz="3400" b="0" i="0" u="none" strike="noStrike" cap="none" normalizeH="0" baseline="0">
              <a:ln>
                <a:noFill/>
              </a:ln>
              <a:solidFill>
                <a:schemeClr val="tx2"/>
              </a:solidFill>
              <a:effectLst/>
              <a:latin typeface="Arial" charset="0"/>
            </a:endParaRPr>
          </a:p>
        </p:txBody>
      </p:sp>
      <p:sp>
        <p:nvSpPr>
          <p:cNvPr id="10" name="textruta 9"/>
          <p:cNvSpPr txBox="1"/>
          <p:nvPr/>
        </p:nvSpPr>
        <p:spPr>
          <a:xfrm>
            <a:off x="971600" y="5070375"/>
            <a:ext cx="2149948" cy="461665"/>
          </a:xfrm>
          <a:prstGeom prst="rect">
            <a:avLst/>
          </a:prstGeom>
          <a:noFill/>
        </p:spPr>
        <p:txBody>
          <a:bodyPr wrap="none" rtlCol="0">
            <a:spAutoFit/>
          </a:bodyPr>
          <a:lstStyle/>
          <a:p>
            <a:pPr>
              <a:buNone/>
            </a:pPr>
            <a:r>
              <a:rPr lang="sv-SE" sz="2400" b="1" dirty="0"/>
              <a:t>Lag och avtal</a:t>
            </a:r>
          </a:p>
        </p:txBody>
      </p:sp>
    </p:spTree>
    <p:extLst>
      <p:ext uri="{BB962C8B-B14F-4D97-AF65-F5344CB8AC3E}">
        <p14:creationId xmlns:p14="http://schemas.microsoft.com/office/powerpoint/2010/main" val="4281907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graphicEl>
                                              <a:dgm id="{952FFBA8-4CB3-4F35-B1A0-E475F36815C0}"/>
                                            </p:graphicEl>
                                          </p:spTgt>
                                        </p:tgtEl>
                                        <p:attrNameLst>
                                          <p:attrName>style.visibility</p:attrName>
                                        </p:attrNameLst>
                                      </p:cBhvr>
                                      <p:to>
                                        <p:strVal val="visible"/>
                                      </p:to>
                                    </p:set>
                                    <p:animEffect transition="in" filter="fade">
                                      <p:cBhvr>
                                        <p:cTn id="12" dur="500"/>
                                        <p:tgtEl>
                                          <p:spTgt spid="6">
                                            <p:graphicEl>
                                              <a:dgm id="{952FFBA8-4CB3-4F35-B1A0-E475F36815C0}"/>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graphicEl>
                                              <a:dgm id="{591FB359-1B34-4F5F-82CF-73E039E76D3D}"/>
                                            </p:graphicEl>
                                          </p:spTgt>
                                        </p:tgtEl>
                                        <p:attrNameLst>
                                          <p:attrName>style.visibility</p:attrName>
                                        </p:attrNameLst>
                                      </p:cBhvr>
                                      <p:to>
                                        <p:strVal val="visible"/>
                                      </p:to>
                                    </p:set>
                                    <p:animEffect transition="in" filter="fade">
                                      <p:cBhvr>
                                        <p:cTn id="17" dur="500"/>
                                        <p:tgtEl>
                                          <p:spTgt spid="6">
                                            <p:graphicEl>
                                              <a:dgm id="{591FB359-1B34-4F5F-82CF-73E039E76D3D}"/>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graphicEl>
                                              <a:dgm id="{FFECB24E-88B9-4988-A607-993E22D0A6A6}"/>
                                            </p:graphicEl>
                                          </p:spTgt>
                                        </p:tgtEl>
                                        <p:attrNameLst>
                                          <p:attrName>style.visibility</p:attrName>
                                        </p:attrNameLst>
                                      </p:cBhvr>
                                      <p:to>
                                        <p:strVal val="visible"/>
                                      </p:to>
                                    </p:set>
                                    <p:animEffect transition="in" filter="fade">
                                      <p:cBhvr>
                                        <p:cTn id="22" dur="500"/>
                                        <p:tgtEl>
                                          <p:spTgt spid="6">
                                            <p:graphicEl>
                                              <a:dgm id="{FFECB24E-88B9-4988-A607-993E22D0A6A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85800" y="292869"/>
            <a:ext cx="7772400" cy="1143000"/>
          </a:xfrm>
        </p:spPr>
        <p:txBody>
          <a:bodyPr/>
          <a:lstStyle/>
          <a:p>
            <a:r>
              <a:rPr lang="sv-SE" sz="3200"/>
              <a:t>Kommunens gemensamma lönekriterier</a:t>
            </a:r>
          </a:p>
        </p:txBody>
      </p:sp>
      <p:sp>
        <p:nvSpPr>
          <p:cNvPr id="3" name="Platshållare för innehåll 2"/>
          <p:cNvSpPr>
            <a:spLocks noGrp="1"/>
          </p:cNvSpPr>
          <p:nvPr>
            <p:ph idx="1"/>
          </p:nvPr>
        </p:nvSpPr>
        <p:spPr>
          <a:xfrm>
            <a:off x="685800" y="1515283"/>
            <a:ext cx="8206680" cy="4114800"/>
          </a:xfrm>
        </p:spPr>
        <p:txBody>
          <a:bodyPr/>
          <a:lstStyle/>
          <a:p>
            <a:pPr marL="0" indent="0">
              <a:buNone/>
            </a:pPr>
            <a:r>
              <a:rPr lang="sv-SE" dirty="0"/>
              <a:t>I Haninge kommun finns två kommunövergripande lönekriterier:</a:t>
            </a:r>
          </a:p>
          <a:p>
            <a:pPr lvl="1"/>
            <a:r>
              <a:rPr lang="sv-SE" b="1" dirty="0"/>
              <a:t>Uppnådda resultat i relation till uppsatta mål</a:t>
            </a:r>
          </a:p>
          <a:p>
            <a:pPr lvl="1"/>
            <a:r>
              <a:rPr lang="sv-SE" b="1" dirty="0"/>
              <a:t>Bidrag till verksamhetsutveckling</a:t>
            </a:r>
          </a:p>
          <a:p>
            <a:pPr lvl="1"/>
            <a:r>
              <a:rPr lang="sv-SE" b="1" dirty="0"/>
              <a:t>Vilka förtydliganden finns på er enhet? Vad betyder det här för vår enhet? </a:t>
            </a:r>
          </a:p>
        </p:txBody>
      </p:sp>
      <p:pic>
        <p:nvPicPr>
          <p:cNvPr id="2052" name="Picture 4" descr="Bildresultat fÃ¶r motivati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1297764">
            <a:off x="1446161" y="3556891"/>
            <a:ext cx="3139826" cy="238626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27094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5128DB6-ADF5-6854-B3D5-32FBC4C7B83A}"/>
              </a:ext>
            </a:extLst>
          </p:cNvPr>
          <p:cNvSpPr>
            <a:spLocks noGrp="1"/>
          </p:cNvSpPr>
          <p:nvPr>
            <p:ph type="title"/>
          </p:nvPr>
        </p:nvSpPr>
        <p:spPr/>
        <p:txBody>
          <a:bodyPr/>
          <a:lstStyle/>
          <a:p>
            <a:r>
              <a:rPr lang="sv-SE" dirty="0"/>
              <a:t>Process lönesättning</a:t>
            </a:r>
          </a:p>
        </p:txBody>
      </p:sp>
      <p:graphicFrame>
        <p:nvGraphicFramePr>
          <p:cNvPr id="4" name="Platshållare för innehåll 3">
            <a:extLst>
              <a:ext uri="{FF2B5EF4-FFF2-40B4-BE49-F238E27FC236}">
                <a16:creationId xmlns:a16="http://schemas.microsoft.com/office/drawing/2014/main" id="{60E77F1B-D170-A6E6-D0EF-2B2B6DE5C9B0}"/>
              </a:ext>
            </a:extLst>
          </p:cNvPr>
          <p:cNvGraphicFramePr>
            <a:graphicFrameLocks noGrp="1"/>
          </p:cNvGraphicFramePr>
          <p:nvPr>
            <p:ph idx="1"/>
          </p:nvPr>
        </p:nvGraphicFramePr>
        <p:xfrm>
          <a:off x="685800" y="1981200"/>
          <a:ext cx="7772400" cy="21387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360162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2FCCD6C-ABC7-8899-E840-5336102CAA50}"/>
              </a:ext>
            </a:extLst>
          </p:cNvPr>
          <p:cNvSpPr>
            <a:spLocks noGrp="1"/>
          </p:cNvSpPr>
          <p:nvPr>
            <p:ph type="title"/>
          </p:nvPr>
        </p:nvSpPr>
        <p:spPr>
          <a:xfrm>
            <a:off x="685800" y="609600"/>
            <a:ext cx="7772400" cy="839056"/>
          </a:xfrm>
        </p:spPr>
        <p:txBody>
          <a:bodyPr/>
          <a:lstStyle/>
          <a:p>
            <a:r>
              <a:rPr lang="sv-SE" dirty="0"/>
              <a:t>Mål och Medarbetarsamtal</a:t>
            </a:r>
          </a:p>
        </p:txBody>
      </p:sp>
      <p:sp>
        <p:nvSpPr>
          <p:cNvPr id="3" name="Platshållare för innehåll 2">
            <a:extLst>
              <a:ext uri="{FF2B5EF4-FFF2-40B4-BE49-F238E27FC236}">
                <a16:creationId xmlns:a16="http://schemas.microsoft.com/office/drawing/2014/main" id="{DEE34663-216E-5D4B-7500-86C766F348E1}"/>
              </a:ext>
            </a:extLst>
          </p:cNvPr>
          <p:cNvSpPr>
            <a:spLocks noGrp="1"/>
          </p:cNvSpPr>
          <p:nvPr>
            <p:ph idx="1"/>
          </p:nvPr>
        </p:nvSpPr>
        <p:spPr>
          <a:xfrm>
            <a:off x="685800" y="1448657"/>
            <a:ext cx="7772400" cy="4647344"/>
          </a:xfrm>
        </p:spPr>
        <p:txBody>
          <a:bodyPr/>
          <a:lstStyle/>
          <a:p>
            <a:endParaRPr lang="sv-SE" dirty="0"/>
          </a:p>
          <a:p>
            <a:r>
              <a:rPr lang="sv-SE" dirty="0"/>
              <a:t>Syftet med mål- och medarbetarsamtal är att bidra till medarbetarens och därmed verksamhetens utveckling för att uppfylla målen i verksamhetsplanen och leverera ännu bättre resultat och tjänster till de vi finns till för. Individuella mål sätts i mål- och medarbetarsamtalet som följs upp i resultatsamtalet vilket ligger till grund för lönesättningen. </a:t>
            </a:r>
          </a:p>
          <a:p>
            <a:pPr marL="0" indent="0">
              <a:buNone/>
            </a:pPr>
            <a:endParaRPr lang="sv-SE" dirty="0"/>
          </a:p>
          <a:p>
            <a:r>
              <a:rPr lang="sv-SE" dirty="0"/>
              <a:t>Medarbetarsamtal är strukturerade samtal som ska dokumenteras i mallen för Mål och medarbetarsamtal</a:t>
            </a:r>
          </a:p>
          <a:p>
            <a:pPr marL="0" indent="0">
              <a:buNone/>
            </a:pPr>
            <a:endParaRPr lang="sv-SE" dirty="0"/>
          </a:p>
          <a:p>
            <a:r>
              <a:rPr lang="sv-SE" dirty="0"/>
              <a:t>I Medarbetarsamtalet pratar ni om uppdrag, mål, utveckling och hur det fungerar på arbetsplatsen. Vad behövs för att må bra och göra ett bra arbete. </a:t>
            </a:r>
          </a:p>
          <a:p>
            <a:endParaRPr lang="sv-SE" dirty="0"/>
          </a:p>
        </p:txBody>
      </p:sp>
    </p:spTree>
    <p:extLst>
      <p:ext uri="{BB962C8B-B14F-4D97-AF65-F5344CB8AC3E}">
        <p14:creationId xmlns:p14="http://schemas.microsoft.com/office/powerpoint/2010/main" val="35868019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l"/>
            <a:r>
              <a:rPr lang="sv-SE" dirty="0"/>
              <a:t>Resultatsamtalet </a:t>
            </a:r>
          </a:p>
        </p:txBody>
      </p:sp>
      <p:sp>
        <p:nvSpPr>
          <p:cNvPr id="3" name="Platshållare för innehåll 2"/>
          <p:cNvSpPr>
            <a:spLocks noGrp="1"/>
          </p:cNvSpPr>
          <p:nvPr>
            <p:ph idx="1"/>
          </p:nvPr>
        </p:nvSpPr>
        <p:spPr>
          <a:xfrm>
            <a:off x="685800" y="1700808"/>
            <a:ext cx="7772400" cy="4395192"/>
          </a:xfrm>
        </p:spPr>
        <p:txBody>
          <a:bodyPr/>
          <a:lstStyle/>
          <a:p>
            <a:r>
              <a:rPr lang="sv-SE" dirty="0"/>
              <a:t>Resultatsamtalet utifrån mål/medarbetarsamtalet har en central betydelse i löneöversynsprocessen, oavsett val av modell för genomförande av löneöversynen. </a:t>
            </a:r>
          </a:p>
          <a:p>
            <a:r>
              <a:rPr lang="sv-SE" dirty="0"/>
              <a:t>I resultatsamtalet följer man upp resultat och uppnådda mål baserat på mål/medarbetarsamtalet.</a:t>
            </a:r>
          </a:p>
          <a:p>
            <a:r>
              <a:rPr lang="sv-SE" dirty="0"/>
              <a:t>Lönekriterierna ”Uppnådda resultat i relation till uppsatta mål” och ”Bidrag till verksamhetsutveckling” ligger till grund för lönesättningen. Det kan även finnas andra lokala förtydliganden av lönekriterierna. </a:t>
            </a:r>
          </a:p>
          <a:p>
            <a:r>
              <a:rPr lang="sv-SE" dirty="0"/>
              <a:t>Det är fram för allt i resultatsamtalet som chef och medarbetare kan prata om möjligheter att förändra och förbättra arbetsprestationen för att därigenom påverka lönen i rätt riktning. Nya mål sätts i mål/medarbetarsamtalet. </a:t>
            </a:r>
          </a:p>
          <a:p>
            <a:endParaRPr lang="sv-SE" dirty="0"/>
          </a:p>
        </p:txBody>
      </p:sp>
    </p:spTree>
    <p:extLst>
      <p:ext uri="{BB962C8B-B14F-4D97-AF65-F5344CB8AC3E}">
        <p14:creationId xmlns:p14="http://schemas.microsoft.com/office/powerpoint/2010/main" val="3506760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4665404D-1669-BE79-3592-F0E2F0CBF6BB}"/>
              </a:ext>
            </a:extLst>
          </p:cNvPr>
          <p:cNvPicPr>
            <a:picLocks noChangeAspect="1"/>
          </p:cNvPicPr>
          <p:nvPr/>
        </p:nvPicPr>
        <p:blipFill>
          <a:blip r:embed="rId3"/>
          <a:stretch>
            <a:fillRect/>
          </a:stretch>
        </p:blipFill>
        <p:spPr>
          <a:xfrm>
            <a:off x="370441" y="636998"/>
            <a:ext cx="8403118" cy="4726754"/>
          </a:xfrm>
          <a:prstGeom prst="rect">
            <a:avLst/>
          </a:prstGeom>
        </p:spPr>
      </p:pic>
    </p:spTree>
    <p:extLst>
      <p:ext uri="{BB962C8B-B14F-4D97-AF65-F5344CB8AC3E}">
        <p14:creationId xmlns:p14="http://schemas.microsoft.com/office/powerpoint/2010/main" val="890560187"/>
      </p:ext>
    </p:extLst>
  </p:cSld>
  <p:clrMapOvr>
    <a:masterClrMapping/>
  </p:clrMapOvr>
</p:sld>
</file>

<file path=ppt/theme/theme1.xml><?xml version="1.0" encoding="utf-8"?>
<a:theme xmlns:a="http://schemas.openxmlformats.org/drawingml/2006/main" name="Haninge_liggande">
  <a:themeElements>
    <a:clrScheme name="Anpassat 2">
      <a:dk1>
        <a:sysClr val="windowText" lastClr="000000"/>
      </a:dk1>
      <a:lt1>
        <a:sysClr val="window" lastClr="FFFFFF"/>
      </a:lt1>
      <a:dk2>
        <a:srgbClr val="0000FF"/>
      </a:dk2>
      <a:lt2>
        <a:srgbClr val="EEECE1"/>
      </a:lt2>
      <a:accent1>
        <a:srgbClr val="0081C5"/>
      </a:accent1>
      <a:accent2>
        <a:srgbClr val="E28F27"/>
      </a:accent2>
      <a:accent3>
        <a:srgbClr val="DC4228"/>
      </a:accent3>
      <a:accent4>
        <a:srgbClr val="8FB63F"/>
      </a:accent4>
      <a:accent5>
        <a:srgbClr val="582C83"/>
      </a:accent5>
      <a:accent6>
        <a:srgbClr val="A77550"/>
      </a:accent6>
      <a:hlink>
        <a:srgbClr val="0000FF"/>
      </a:hlink>
      <a:folHlink>
        <a:srgbClr val="800080"/>
      </a:folHlink>
    </a:clrScheme>
    <a:fontScheme name="Haninge_liggan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sv-SE" altLang="sv-SE" sz="3400" b="0" i="0" u="none" strike="noStrike" cap="none" normalizeH="0" baseline="0" smtClean="0">
            <a:ln>
              <a:noFill/>
            </a:ln>
            <a:solidFill>
              <a:schemeClr val="tx2"/>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sv-SE" altLang="sv-SE" sz="3400" b="0" i="0" u="none" strike="noStrike" cap="none" normalizeH="0" baseline="0" smtClean="0">
            <a:ln>
              <a:noFill/>
            </a:ln>
            <a:solidFill>
              <a:schemeClr val="tx2"/>
            </a:solidFill>
            <a:effectLst/>
            <a:latin typeface="Arial" charset="0"/>
          </a:defRPr>
        </a:defPPr>
      </a:lstStyle>
    </a:lnDef>
  </a:objectDefaults>
  <a:extraClrSchemeLst>
    <a:extraClrScheme>
      <a:clrScheme name="Haninge_liggan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Haninge_liggan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Haninge_liggan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Haninge_liggan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Haninge_liggan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Haninge_liggan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Haninge_liggand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Haninge_liggan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Haninge_liggan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Haninge_liggan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Haninge_liggan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Haninge_liggan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Haninge_liggande">
  <a:themeElements>
    <a:clrScheme name="Haninge_liggan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Haninge_liggan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sv-SE" sz="3400" b="0" i="0" u="none" strike="noStrike" cap="none" normalizeH="0" baseline="0" smtClean="0">
            <a:ln>
              <a:noFill/>
            </a:ln>
            <a:solidFill>
              <a:schemeClr val="tx2"/>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sv-SE" sz="3400" b="0" i="0" u="none" strike="noStrike" cap="none" normalizeH="0" baseline="0" smtClean="0">
            <a:ln>
              <a:noFill/>
            </a:ln>
            <a:solidFill>
              <a:schemeClr val="tx2"/>
            </a:solidFill>
            <a:effectLst/>
            <a:latin typeface="Arial" charset="0"/>
          </a:defRPr>
        </a:defPPr>
      </a:lstStyle>
    </a:lnDef>
  </a:objectDefaults>
  <a:extraClrSchemeLst>
    <a:extraClrScheme>
      <a:clrScheme name="Haninge_liggan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Haninge_liggan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Haninge_liggan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Haninge_liggan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Haninge_liggan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Haninge_liggan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Haninge_liggand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Haninge_liggan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Haninge_liggan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Haninge_liggan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Haninge_liggan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Haninge_liggan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te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6252238FA9A36947A0DC342721B49AA3" ma:contentTypeVersion="11" ma:contentTypeDescription="Skapa ett nytt dokument." ma:contentTypeScope="" ma:versionID="bcd8fc6c14d630a159811ec1bc603d28">
  <xsd:schema xmlns:xsd="http://www.w3.org/2001/XMLSchema" xmlns:xs="http://www.w3.org/2001/XMLSchema" xmlns:p="http://schemas.microsoft.com/office/2006/metadata/properties" xmlns:ns2="76a0a23b-cf4a-4d26-83d4-dcbdeb9d1350" xmlns:ns3="bae868b6-9c72-488c-b1a6-10efc03aa4e8" targetNamespace="http://schemas.microsoft.com/office/2006/metadata/properties" ma:root="true" ma:fieldsID="247a7d4c787c087dc85a93fedc85267f" ns2:_="" ns3:_="">
    <xsd:import namespace="76a0a23b-cf4a-4d26-83d4-dcbdeb9d1350"/>
    <xsd:import namespace="bae868b6-9c72-488c-b1a6-10efc03aa4e8"/>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2:MediaServiceDateTaken"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a0a23b-cf4a-4d26-83d4-dcbdeb9d135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Bildmarkeringar" ma:readOnly="false" ma:fieldId="{5cf76f15-5ced-4ddc-b409-7134ff3c332f}" ma:taxonomyMulti="true" ma:sspId="73699fe2-e6a0-45d7-97a9-6ad31d95908b"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ae868b6-9c72-488c-b1a6-10efc03aa4e8" elementFormDefault="qualified">
    <xsd:import namespace="http://schemas.microsoft.com/office/2006/documentManagement/types"/>
    <xsd:import namespace="http://schemas.microsoft.com/office/infopath/2007/PartnerControls"/>
    <xsd:element name="SharedWithUsers" ma:index="17"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Delat med informa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76a0a23b-cf4a-4d26-83d4-dcbdeb9d1350">
      <Terms xmlns="http://schemas.microsoft.com/office/infopath/2007/PartnerControls"/>
    </lcf76f155ced4ddcb4097134ff3c332f>
    <SharedWithUsers xmlns="bae868b6-9c72-488c-b1a6-10efc03aa4e8">
      <UserInfo>
        <DisplayName>Maria Norrbin</DisplayName>
        <AccountId>17</AccountId>
        <AccountType/>
      </UserInfo>
      <UserInfo>
        <DisplayName>Margareta Jarnevall</DisplayName>
        <AccountId>18</AccountId>
        <AccountType/>
      </UserInfo>
    </SharedWithUsers>
  </documentManagement>
</p:properties>
</file>

<file path=customXml/itemProps1.xml><?xml version="1.0" encoding="utf-8"?>
<ds:datastoreItem xmlns:ds="http://schemas.openxmlformats.org/officeDocument/2006/customXml" ds:itemID="{7EC20495-0DD6-44BF-92EF-552F39891725}">
  <ds:schemaRefs>
    <ds:schemaRef ds:uri="http://schemas.microsoft.com/sharepoint/v3/contenttype/forms"/>
  </ds:schemaRefs>
</ds:datastoreItem>
</file>

<file path=customXml/itemProps2.xml><?xml version="1.0" encoding="utf-8"?>
<ds:datastoreItem xmlns:ds="http://schemas.openxmlformats.org/officeDocument/2006/customXml" ds:itemID="{3D64BD32-27CC-4A6B-8EC5-4F376B797328}">
  <ds:schemaRefs>
    <ds:schemaRef ds:uri="76a0a23b-cf4a-4d26-83d4-dcbdeb9d1350"/>
    <ds:schemaRef ds:uri="bae868b6-9c72-488c-b1a6-10efc03aa4e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D5F47027-7425-415C-92B8-F790E7240A05}">
  <ds:schemaRefs>
    <ds:schemaRef ds:uri="http://purl.org/dc/terms/"/>
    <ds:schemaRef ds:uri="http://schemas.microsoft.com/office/2006/documentManagement/types"/>
    <ds:schemaRef ds:uri="http://schemas.microsoft.com/office/infopath/2007/PartnerControls"/>
    <ds:schemaRef ds:uri="http://purl.org/dc/elements/1.1/"/>
    <ds:schemaRef ds:uri="http://schemas.microsoft.com/office/2006/metadata/properties"/>
    <ds:schemaRef ds:uri="76a0a23b-cf4a-4d26-83d4-dcbdeb9d1350"/>
    <ds:schemaRef ds:uri="bae868b6-9c72-488c-b1a6-10efc03aa4e8"/>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Haninge_liggande</Template>
  <TotalTime>0</TotalTime>
  <Words>2197</Words>
  <Application>Microsoft Office PowerPoint</Application>
  <PresentationFormat>Bildspel på skärmen (4:3)</PresentationFormat>
  <Paragraphs>161</Paragraphs>
  <Slides>17</Slides>
  <Notes>17</Notes>
  <HiddenSlides>0</HiddenSlides>
  <MMClips>0</MMClips>
  <ScaleCrop>false</ScaleCrop>
  <HeadingPairs>
    <vt:vector size="6" baseType="variant">
      <vt:variant>
        <vt:lpstr>Använt teckensnitt</vt:lpstr>
      </vt:variant>
      <vt:variant>
        <vt:i4>4</vt:i4>
      </vt:variant>
      <vt:variant>
        <vt:lpstr>Tema</vt:lpstr>
      </vt:variant>
      <vt:variant>
        <vt:i4>2</vt:i4>
      </vt:variant>
      <vt:variant>
        <vt:lpstr>Bildrubriker</vt:lpstr>
      </vt:variant>
      <vt:variant>
        <vt:i4>17</vt:i4>
      </vt:variant>
    </vt:vector>
  </HeadingPairs>
  <TitlesOfParts>
    <vt:vector size="23" baseType="lpstr">
      <vt:lpstr>AGaramond</vt:lpstr>
      <vt:lpstr>Arial</vt:lpstr>
      <vt:lpstr>Garamond</vt:lpstr>
      <vt:lpstr>Times</vt:lpstr>
      <vt:lpstr>Haninge_liggande</vt:lpstr>
      <vt:lpstr>1_Haninge_liggande</vt:lpstr>
      <vt:lpstr>Inför löneöversyn</vt:lpstr>
      <vt:lpstr>Vad styr lönesättningen inom Haninge kommun?</vt:lpstr>
      <vt:lpstr>Grundläggande principer för lönesättning (Huvudöverenskommelse mellan centrala parter)</vt:lpstr>
      <vt:lpstr>Rätt lön - faktorer som påverkar lönesättningen</vt:lpstr>
      <vt:lpstr>Kommunens gemensamma lönekriterier</vt:lpstr>
      <vt:lpstr>Process lönesättning</vt:lpstr>
      <vt:lpstr>Mål och Medarbetarsamtal</vt:lpstr>
      <vt:lpstr>Resultatsamtalet </vt:lpstr>
      <vt:lpstr>PowerPoint-presentation</vt:lpstr>
      <vt:lpstr>Lönesamtal i dialog</vt:lpstr>
      <vt:lpstr>Skillnader traditionell förhandling och lönesamtal i dialog</vt:lpstr>
      <vt:lpstr>Gruppövning Lönekriterier ”Uppnådda resultat i relation till uppsatta mål” ”Bidrag till verksamhetsutveckling”</vt:lpstr>
      <vt:lpstr>Lokala lönekriterier, skriv ned för att förtydliga</vt:lpstr>
      <vt:lpstr>Gruppövning lönesättning</vt:lpstr>
      <vt:lpstr>Mer information om löneöversyn</vt:lpstr>
      <vt:lpstr>Se även information på HINT om resultatsamtal och mål/medarbetarsamtal</vt:lpstr>
      <vt:lpstr> Tack för er uppmärksamhet!</vt:lpstr>
    </vt:vector>
  </TitlesOfParts>
  <Company>Nynashamn Kommun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APT material chefer lön</dc:title>
  <dc:creator>Rebecka Salomonsson</dc:creator>
  <cp:lastModifiedBy>Marie Lilja Lindgren</cp:lastModifiedBy>
  <cp:revision>29</cp:revision>
  <cp:lastPrinted>2020-07-09T10:09:00Z</cp:lastPrinted>
  <dcterms:created xsi:type="dcterms:W3CDTF">2020-01-23T13:42:53Z</dcterms:created>
  <dcterms:modified xsi:type="dcterms:W3CDTF">2023-11-27T08:12:16Z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0x0101006252238FA9A36947A0DC342721B49AA3</vt:lpwstr>
  </property>
  <property fmtid="{D5CDD505-2E9C-101B-9397-08002B2CF9AE}" pid="3" name="MediaServiceImageTags">
    <vt:lpwstr/>
  </property>
</Properties>
</file>