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sldIdLst>
    <p:sldId id="257" r:id="rId2"/>
    <p:sldId id="274" r:id="rId3"/>
    <p:sldId id="291" r:id="rId4"/>
    <p:sldId id="264" r:id="rId5"/>
    <p:sldId id="267" r:id="rId6"/>
    <p:sldId id="293" r:id="rId7"/>
    <p:sldId id="280" r:id="rId8"/>
    <p:sldId id="266" r:id="rId9"/>
    <p:sldId id="265" r:id="rId10"/>
    <p:sldId id="282" r:id="rId11"/>
    <p:sldId id="261" r:id="rId12"/>
    <p:sldId id="296" r:id="rId13"/>
    <p:sldId id="292" r:id="rId14"/>
    <p:sldId id="279" r:id="rId15"/>
    <p:sldId id="285" r:id="rId16"/>
    <p:sldId id="283" r:id="rId17"/>
    <p:sldId id="284" r:id="rId18"/>
    <p:sldId id="295" r:id="rId19"/>
  </p:sldIdLst>
  <p:sldSz cx="9144000" cy="6858000" type="screen4x3"/>
  <p:notesSz cx="6858000" cy="9144000"/>
  <p:defaultTextStyle>
    <a:defPPr>
      <a:defRPr lang="sv-SE"/>
    </a:defPPr>
    <a:lvl1pPr algn="l" rtl="0" fontAlgn="base">
      <a:spcBef>
        <a:spcPct val="20000"/>
      </a:spcBef>
      <a:spcAft>
        <a:spcPct val="0"/>
      </a:spcAft>
      <a:buChar char="•"/>
      <a:defRPr sz="3400" kern="1200">
        <a:solidFill>
          <a:schemeClr val="tx2"/>
        </a:solidFill>
        <a:latin typeface="Arial" charset="0"/>
        <a:ea typeface="+mn-ea"/>
        <a:cs typeface="+mn-cs"/>
      </a:defRPr>
    </a:lvl1pPr>
    <a:lvl2pPr marL="457200" algn="l" rtl="0" fontAlgn="base">
      <a:spcBef>
        <a:spcPct val="20000"/>
      </a:spcBef>
      <a:spcAft>
        <a:spcPct val="0"/>
      </a:spcAft>
      <a:buChar char="•"/>
      <a:defRPr sz="3400" kern="1200">
        <a:solidFill>
          <a:schemeClr val="tx2"/>
        </a:solidFill>
        <a:latin typeface="Arial" charset="0"/>
        <a:ea typeface="+mn-ea"/>
        <a:cs typeface="+mn-cs"/>
      </a:defRPr>
    </a:lvl2pPr>
    <a:lvl3pPr marL="914400" algn="l" rtl="0" fontAlgn="base">
      <a:spcBef>
        <a:spcPct val="20000"/>
      </a:spcBef>
      <a:spcAft>
        <a:spcPct val="0"/>
      </a:spcAft>
      <a:buChar char="•"/>
      <a:defRPr sz="3400" kern="1200">
        <a:solidFill>
          <a:schemeClr val="tx2"/>
        </a:solidFill>
        <a:latin typeface="Arial" charset="0"/>
        <a:ea typeface="+mn-ea"/>
        <a:cs typeface="+mn-cs"/>
      </a:defRPr>
    </a:lvl3pPr>
    <a:lvl4pPr marL="1371600" algn="l" rtl="0" fontAlgn="base">
      <a:spcBef>
        <a:spcPct val="20000"/>
      </a:spcBef>
      <a:spcAft>
        <a:spcPct val="0"/>
      </a:spcAft>
      <a:buChar char="•"/>
      <a:defRPr sz="3400" kern="1200">
        <a:solidFill>
          <a:schemeClr val="tx2"/>
        </a:solidFill>
        <a:latin typeface="Arial" charset="0"/>
        <a:ea typeface="+mn-ea"/>
        <a:cs typeface="+mn-cs"/>
      </a:defRPr>
    </a:lvl4pPr>
    <a:lvl5pPr marL="1828800" algn="l" rtl="0" fontAlgn="base">
      <a:spcBef>
        <a:spcPct val="20000"/>
      </a:spcBef>
      <a:spcAft>
        <a:spcPct val="0"/>
      </a:spcAft>
      <a:buChar char="•"/>
      <a:defRPr sz="3400" kern="1200">
        <a:solidFill>
          <a:schemeClr val="tx2"/>
        </a:solidFill>
        <a:latin typeface="Arial" charset="0"/>
        <a:ea typeface="+mn-ea"/>
        <a:cs typeface="+mn-cs"/>
      </a:defRPr>
    </a:lvl5pPr>
    <a:lvl6pPr marL="2286000" algn="l" defTabSz="914400" rtl="0" eaLnBrk="1" latinLnBrk="0" hangingPunct="1">
      <a:defRPr sz="3400" kern="1200">
        <a:solidFill>
          <a:schemeClr val="tx2"/>
        </a:solidFill>
        <a:latin typeface="Arial" charset="0"/>
        <a:ea typeface="+mn-ea"/>
        <a:cs typeface="+mn-cs"/>
      </a:defRPr>
    </a:lvl6pPr>
    <a:lvl7pPr marL="2743200" algn="l" defTabSz="914400" rtl="0" eaLnBrk="1" latinLnBrk="0" hangingPunct="1">
      <a:defRPr sz="3400" kern="1200">
        <a:solidFill>
          <a:schemeClr val="tx2"/>
        </a:solidFill>
        <a:latin typeface="Arial" charset="0"/>
        <a:ea typeface="+mn-ea"/>
        <a:cs typeface="+mn-cs"/>
      </a:defRPr>
    </a:lvl7pPr>
    <a:lvl8pPr marL="3200400" algn="l" defTabSz="914400" rtl="0" eaLnBrk="1" latinLnBrk="0" hangingPunct="1">
      <a:defRPr sz="3400" kern="1200">
        <a:solidFill>
          <a:schemeClr val="tx2"/>
        </a:solidFill>
        <a:latin typeface="Arial" charset="0"/>
        <a:ea typeface="+mn-ea"/>
        <a:cs typeface="+mn-cs"/>
      </a:defRPr>
    </a:lvl8pPr>
    <a:lvl9pPr marL="3657600" algn="l" defTabSz="914400" rtl="0" eaLnBrk="1" latinLnBrk="0" hangingPunct="1">
      <a:defRPr sz="3400" kern="1200">
        <a:solidFill>
          <a:schemeClr val="tx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EEEF"/>
    <a:srgbClr val="D3F0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04" autoAdjust="0"/>
    <p:restoredTop sz="81049" autoAdjust="0"/>
  </p:normalViewPr>
  <p:slideViewPr>
    <p:cSldViewPr>
      <p:cViewPr varScale="1">
        <p:scale>
          <a:sx n="106" d="100"/>
          <a:sy n="106" d="100"/>
        </p:scale>
        <p:origin x="212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3B8801-FDCC-46D7-99FB-CE08EBF22811}" type="doc">
      <dgm:prSet loTypeId="urn:microsoft.com/office/officeart/2005/8/layout/vList2" loCatId="list" qsTypeId="urn:microsoft.com/office/officeart/2005/8/quickstyle/3d3" qsCatId="3D" csTypeId="urn:microsoft.com/office/officeart/2005/8/colors/accent1_2" csCatId="accent1" phldr="1"/>
      <dgm:spPr/>
      <dgm:t>
        <a:bodyPr/>
        <a:lstStyle/>
        <a:p>
          <a:endParaRPr lang="sv-SE"/>
        </a:p>
      </dgm:t>
    </dgm:pt>
    <dgm:pt modelId="{B6FDB055-71AC-4D38-94D8-2EA803A25198}">
      <dgm:prSet phldrT="[Text]" custT="1"/>
      <dgm:spPr>
        <a:solidFill>
          <a:schemeClr val="accent4">
            <a:lumMod val="20000"/>
            <a:lumOff val="80000"/>
          </a:schemeClr>
        </a:solidFill>
        <a:effectLst>
          <a:outerShdw blurRad="40000" dist="23000" dir="5400000" rotWithShape="0">
            <a:srgbClr val="9ED561">
              <a:alpha val="35000"/>
            </a:srgbClr>
          </a:outerShdw>
        </a:effectLst>
      </dgm:spPr>
      <dgm:t>
        <a:bodyPr/>
        <a:lstStyle/>
        <a:p>
          <a:r>
            <a:rPr lang="sv-SE" sz="2400" b="1" dirty="0" smtClean="0">
              <a:solidFill>
                <a:schemeClr val="tx1"/>
              </a:solidFill>
            </a:rPr>
            <a:t>Individ</a:t>
          </a:r>
        </a:p>
        <a:p>
          <a:r>
            <a:rPr lang="sv-SE" sz="1400" b="1" dirty="0" smtClean="0">
              <a:solidFill>
                <a:schemeClr val="tx1"/>
              </a:solidFill>
            </a:rPr>
            <a:t>-Resultat i förhållande till uppsatta mål</a:t>
          </a:r>
        </a:p>
        <a:p>
          <a:r>
            <a:rPr lang="sv-SE" sz="1400" b="1" dirty="0" smtClean="0">
              <a:solidFill>
                <a:schemeClr val="tx1"/>
              </a:solidFill>
            </a:rPr>
            <a:t>-Bidrag till verksamhetsutveckling</a:t>
          </a:r>
          <a:endParaRPr lang="sv-SE" sz="1400" b="1" dirty="0">
            <a:solidFill>
              <a:schemeClr val="tx1"/>
            </a:solidFill>
          </a:endParaRPr>
        </a:p>
      </dgm:t>
    </dgm:pt>
    <dgm:pt modelId="{1A411FF0-CFCC-44B8-A7AF-CFA0BECC1009}" type="parTrans" cxnId="{7B7E512C-595D-45D3-ACA7-DF05C763E859}">
      <dgm:prSet/>
      <dgm:spPr/>
      <dgm:t>
        <a:bodyPr/>
        <a:lstStyle/>
        <a:p>
          <a:endParaRPr lang="sv-SE"/>
        </a:p>
      </dgm:t>
    </dgm:pt>
    <dgm:pt modelId="{01AD8D57-9866-4753-A1C1-B1EDF764B951}" type="sibTrans" cxnId="{7B7E512C-595D-45D3-ACA7-DF05C763E859}">
      <dgm:prSet/>
      <dgm:spPr/>
      <dgm:t>
        <a:bodyPr/>
        <a:lstStyle/>
        <a:p>
          <a:endParaRPr lang="sv-SE"/>
        </a:p>
      </dgm:t>
    </dgm:pt>
    <dgm:pt modelId="{AEDD5585-5396-4683-9A40-5EF95FEEB663}">
      <dgm:prSet phldrT="[Text]" custT="1"/>
      <dgm:spPr>
        <a:solidFill>
          <a:schemeClr val="accent4">
            <a:lumMod val="20000"/>
            <a:lumOff val="80000"/>
          </a:schemeClr>
        </a:solidFill>
        <a:effectLst>
          <a:outerShdw blurRad="40000" dist="23000" dir="5400000" rotWithShape="0">
            <a:srgbClr val="9ED561">
              <a:alpha val="35000"/>
            </a:srgbClr>
          </a:outerShdw>
        </a:effectLst>
      </dgm:spPr>
      <dgm:t>
        <a:bodyPr/>
        <a:lstStyle/>
        <a:p>
          <a:r>
            <a:rPr lang="sv-SE" sz="2400" b="1" dirty="0" smtClean="0">
              <a:solidFill>
                <a:schemeClr val="tx1"/>
              </a:solidFill>
            </a:rPr>
            <a:t>Arbetets svårighetsgrad</a:t>
          </a:r>
          <a:endParaRPr lang="sv-SE" sz="2400" b="1" dirty="0">
            <a:solidFill>
              <a:schemeClr val="tx1"/>
            </a:solidFill>
          </a:endParaRPr>
        </a:p>
      </dgm:t>
    </dgm:pt>
    <dgm:pt modelId="{FFD2681C-2D82-4240-8FD7-9FB81A412CCD}" type="parTrans" cxnId="{E2B5B9C5-701B-4B25-AA75-E1E48999D58C}">
      <dgm:prSet/>
      <dgm:spPr/>
      <dgm:t>
        <a:bodyPr/>
        <a:lstStyle/>
        <a:p>
          <a:endParaRPr lang="sv-SE"/>
        </a:p>
      </dgm:t>
    </dgm:pt>
    <dgm:pt modelId="{9D983743-EDC2-4DBE-994A-DEDB4D5C58A4}" type="sibTrans" cxnId="{E2B5B9C5-701B-4B25-AA75-E1E48999D58C}">
      <dgm:prSet/>
      <dgm:spPr/>
      <dgm:t>
        <a:bodyPr/>
        <a:lstStyle/>
        <a:p>
          <a:endParaRPr lang="sv-SE"/>
        </a:p>
      </dgm:t>
    </dgm:pt>
    <dgm:pt modelId="{ACD8ECCA-FE67-414F-AFC4-A9BE4D6B6132}">
      <dgm:prSet phldrT="[Text]" custT="1"/>
      <dgm:spPr>
        <a:solidFill>
          <a:schemeClr val="accent4">
            <a:lumMod val="20000"/>
            <a:lumOff val="80000"/>
          </a:schemeClr>
        </a:solidFill>
        <a:effectLst>
          <a:outerShdw blurRad="40000" dist="23000" dir="5400000" rotWithShape="0">
            <a:srgbClr val="9ED561">
              <a:alpha val="35000"/>
            </a:srgbClr>
          </a:outerShdw>
        </a:effectLst>
      </dgm:spPr>
      <dgm:t>
        <a:bodyPr/>
        <a:lstStyle/>
        <a:p>
          <a:r>
            <a:rPr lang="sv-SE" sz="2400" b="1" dirty="0" smtClean="0">
              <a:solidFill>
                <a:schemeClr val="tx1"/>
              </a:solidFill>
            </a:rPr>
            <a:t>Marknad</a:t>
          </a:r>
          <a:endParaRPr lang="sv-SE" sz="2400" b="1" dirty="0">
            <a:solidFill>
              <a:schemeClr val="tx1"/>
            </a:solidFill>
          </a:endParaRPr>
        </a:p>
      </dgm:t>
    </dgm:pt>
    <dgm:pt modelId="{6692D08A-AA91-4C13-BAB4-9FD61054E0B9}" type="parTrans" cxnId="{AFBC5006-0489-44BF-B352-2B2D5855CFD4}">
      <dgm:prSet/>
      <dgm:spPr/>
      <dgm:t>
        <a:bodyPr/>
        <a:lstStyle/>
        <a:p>
          <a:endParaRPr lang="sv-SE"/>
        </a:p>
      </dgm:t>
    </dgm:pt>
    <dgm:pt modelId="{6399378D-92F6-4969-9FBE-D52B975D6B3B}" type="sibTrans" cxnId="{AFBC5006-0489-44BF-B352-2B2D5855CFD4}">
      <dgm:prSet/>
      <dgm:spPr/>
      <dgm:t>
        <a:bodyPr/>
        <a:lstStyle/>
        <a:p>
          <a:endParaRPr lang="sv-SE"/>
        </a:p>
      </dgm:t>
    </dgm:pt>
    <dgm:pt modelId="{72385ABE-4D30-4779-83FC-F99326E9C35E}" type="pres">
      <dgm:prSet presAssocID="{763B8801-FDCC-46D7-99FB-CE08EBF22811}" presName="linear" presStyleCnt="0">
        <dgm:presLayoutVars>
          <dgm:animLvl val="lvl"/>
          <dgm:resizeHandles val="exact"/>
        </dgm:presLayoutVars>
      </dgm:prSet>
      <dgm:spPr/>
      <dgm:t>
        <a:bodyPr/>
        <a:lstStyle/>
        <a:p>
          <a:endParaRPr lang="sv-SE"/>
        </a:p>
      </dgm:t>
    </dgm:pt>
    <dgm:pt modelId="{952FFBA8-4CB3-4F35-B1A0-E475F36815C0}" type="pres">
      <dgm:prSet presAssocID="{B6FDB055-71AC-4D38-94D8-2EA803A25198}" presName="parentText" presStyleLbl="node1" presStyleIdx="0" presStyleCnt="3" custScaleX="61146" custScaleY="75759" custLinFactY="-14659" custLinFactNeighborX="-12044" custLinFactNeighborY="-100000">
        <dgm:presLayoutVars>
          <dgm:chMax val="0"/>
          <dgm:bulletEnabled val="1"/>
        </dgm:presLayoutVars>
      </dgm:prSet>
      <dgm:spPr/>
      <dgm:t>
        <a:bodyPr/>
        <a:lstStyle/>
        <a:p>
          <a:endParaRPr lang="sv-SE"/>
        </a:p>
      </dgm:t>
    </dgm:pt>
    <dgm:pt modelId="{DACB603B-A61D-47EF-8378-48844B72D6D9}" type="pres">
      <dgm:prSet presAssocID="{01AD8D57-9866-4753-A1C1-B1EDF764B951}" presName="spacer" presStyleCnt="0"/>
      <dgm:spPr/>
    </dgm:pt>
    <dgm:pt modelId="{591FB359-1B34-4F5F-82CF-73E039E76D3D}" type="pres">
      <dgm:prSet presAssocID="{AEDD5585-5396-4683-9A40-5EF95FEEB663}" presName="parentText" presStyleLbl="node1" presStyleIdx="1" presStyleCnt="3" custScaleX="61146" custScaleY="75759" custLinFactY="-26082" custLinFactNeighborX="-12044" custLinFactNeighborY="-100000">
        <dgm:presLayoutVars>
          <dgm:chMax val="0"/>
          <dgm:bulletEnabled val="1"/>
        </dgm:presLayoutVars>
      </dgm:prSet>
      <dgm:spPr/>
      <dgm:t>
        <a:bodyPr/>
        <a:lstStyle/>
        <a:p>
          <a:endParaRPr lang="sv-SE"/>
        </a:p>
      </dgm:t>
    </dgm:pt>
    <dgm:pt modelId="{61FE4AB4-9C36-48F5-967A-B1B993F5C045}" type="pres">
      <dgm:prSet presAssocID="{9D983743-EDC2-4DBE-994A-DEDB4D5C58A4}" presName="spacer" presStyleCnt="0"/>
      <dgm:spPr/>
    </dgm:pt>
    <dgm:pt modelId="{FFECB24E-88B9-4988-A607-993E22D0A6A6}" type="pres">
      <dgm:prSet presAssocID="{ACD8ECCA-FE67-414F-AFC4-A9BE4D6B6132}" presName="parentText" presStyleLbl="node1" presStyleIdx="2" presStyleCnt="3" custScaleX="61146" custScaleY="75759" custLinFactY="-38304" custLinFactNeighborX="-12044" custLinFactNeighborY="-100000">
        <dgm:presLayoutVars>
          <dgm:chMax val="0"/>
          <dgm:bulletEnabled val="1"/>
        </dgm:presLayoutVars>
      </dgm:prSet>
      <dgm:spPr/>
      <dgm:t>
        <a:bodyPr/>
        <a:lstStyle/>
        <a:p>
          <a:endParaRPr lang="sv-SE"/>
        </a:p>
      </dgm:t>
    </dgm:pt>
  </dgm:ptLst>
  <dgm:cxnLst>
    <dgm:cxn modelId="{7B7E512C-595D-45D3-ACA7-DF05C763E859}" srcId="{763B8801-FDCC-46D7-99FB-CE08EBF22811}" destId="{B6FDB055-71AC-4D38-94D8-2EA803A25198}" srcOrd="0" destOrd="0" parTransId="{1A411FF0-CFCC-44B8-A7AF-CFA0BECC1009}" sibTransId="{01AD8D57-9866-4753-A1C1-B1EDF764B951}"/>
    <dgm:cxn modelId="{AFBC5006-0489-44BF-B352-2B2D5855CFD4}" srcId="{763B8801-FDCC-46D7-99FB-CE08EBF22811}" destId="{ACD8ECCA-FE67-414F-AFC4-A9BE4D6B6132}" srcOrd="2" destOrd="0" parTransId="{6692D08A-AA91-4C13-BAB4-9FD61054E0B9}" sibTransId="{6399378D-92F6-4969-9FBE-D52B975D6B3B}"/>
    <dgm:cxn modelId="{C43E20D3-17D2-4B74-8F75-D9AF896576F2}" type="presOf" srcId="{ACD8ECCA-FE67-414F-AFC4-A9BE4D6B6132}" destId="{FFECB24E-88B9-4988-A607-993E22D0A6A6}" srcOrd="0" destOrd="0" presId="urn:microsoft.com/office/officeart/2005/8/layout/vList2"/>
    <dgm:cxn modelId="{2F86C153-8870-4E63-B375-B85DB181F4D0}" type="presOf" srcId="{763B8801-FDCC-46D7-99FB-CE08EBF22811}" destId="{72385ABE-4D30-4779-83FC-F99326E9C35E}" srcOrd="0" destOrd="0" presId="urn:microsoft.com/office/officeart/2005/8/layout/vList2"/>
    <dgm:cxn modelId="{AA6FC341-E925-4097-BDA8-3B92A7418BBE}" type="presOf" srcId="{AEDD5585-5396-4683-9A40-5EF95FEEB663}" destId="{591FB359-1B34-4F5F-82CF-73E039E76D3D}" srcOrd="0" destOrd="0" presId="urn:microsoft.com/office/officeart/2005/8/layout/vList2"/>
    <dgm:cxn modelId="{98C4FE16-2BCD-4051-AE0C-0E596A37D65B}" type="presOf" srcId="{B6FDB055-71AC-4D38-94D8-2EA803A25198}" destId="{952FFBA8-4CB3-4F35-B1A0-E475F36815C0}" srcOrd="0" destOrd="0" presId="urn:microsoft.com/office/officeart/2005/8/layout/vList2"/>
    <dgm:cxn modelId="{E2B5B9C5-701B-4B25-AA75-E1E48999D58C}" srcId="{763B8801-FDCC-46D7-99FB-CE08EBF22811}" destId="{AEDD5585-5396-4683-9A40-5EF95FEEB663}" srcOrd="1" destOrd="0" parTransId="{FFD2681C-2D82-4240-8FD7-9FB81A412CCD}" sibTransId="{9D983743-EDC2-4DBE-994A-DEDB4D5C58A4}"/>
    <dgm:cxn modelId="{545F8BF8-7C6D-4D16-979B-C10C442A3D36}" type="presParOf" srcId="{72385ABE-4D30-4779-83FC-F99326E9C35E}" destId="{952FFBA8-4CB3-4F35-B1A0-E475F36815C0}" srcOrd="0" destOrd="0" presId="urn:microsoft.com/office/officeart/2005/8/layout/vList2"/>
    <dgm:cxn modelId="{9CFB6D29-FD47-42FA-9C46-679C4CBC2662}" type="presParOf" srcId="{72385ABE-4D30-4779-83FC-F99326E9C35E}" destId="{DACB603B-A61D-47EF-8378-48844B72D6D9}" srcOrd="1" destOrd="0" presId="urn:microsoft.com/office/officeart/2005/8/layout/vList2"/>
    <dgm:cxn modelId="{05ECFC58-519A-410F-BDE6-1A71CCAB7B4D}" type="presParOf" srcId="{72385ABE-4D30-4779-83FC-F99326E9C35E}" destId="{591FB359-1B34-4F5F-82CF-73E039E76D3D}" srcOrd="2" destOrd="0" presId="urn:microsoft.com/office/officeart/2005/8/layout/vList2"/>
    <dgm:cxn modelId="{5793144D-6F7D-49FB-B11D-62F9E40EF3AF}" type="presParOf" srcId="{72385ABE-4D30-4779-83FC-F99326E9C35E}" destId="{61FE4AB4-9C36-48F5-967A-B1B993F5C045}" srcOrd="3" destOrd="0" presId="urn:microsoft.com/office/officeart/2005/8/layout/vList2"/>
    <dgm:cxn modelId="{992F5D2B-4E9E-4C9E-8ACE-84387F583C0F}" type="presParOf" srcId="{72385ABE-4D30-4779-83FC-F99326E9C35E}" destId="{FFECB24E-88B9-4988-A607-993E22D0A6A6}" srcOrd="4" destOrd="0" presId="urn:microsoft.com/office/officeart/2005/8/layout/vList2"/>
  </dgm:cxnLst>
  <dgm:bg>
    <a:effectLst>
      <a:outerShdw blurRad="50800" dist="50800" dir="5400000" algn="ctr" rotWithShape="0">
        <a:srgbClr val="99FF66"/>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2FFBA8-4CB3-4F35-B1A0-E475F36815C0}">
      <dsp:nvSpPr>
        <dsp:cNvPr id="0" name=""/>
        <dsp:cNvSpPr/>
      </dsp:nvSpPr>
      <dsp:spPr>
        <a:xfrm>
          <a:off x="573836" y="151653"/>
          <a:ext cx="4752511" cy="907653"/>
        </a:xfrm>
        <a:prstGeom prst="roundRect">
          <a:avLst/>
        </a:prstGeom>
        <a:solidFill>
          <a:schemeClr val="accent4">
            <a:lumMod val="20000"/>
            <a:lumOff val="80000"/>
          </a:schemeClr>
        </a:solidFill>
        <a:ln>
          <a:noFill/>
        </a:ln>
        <a:effectLst>
          <a:outerShdw blurRad="40000" dist="23000" dir="5400000" rotWithShape="0">
            <a:srgbClr val="9ED561">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sv-SE" sz="2400" b="1" kern="1200" dirty="0" smtClean="0">
              <a:solidFill>
                <a:schemeClr val="tx1"/>
              </a:solidFill>
            </a:rPr>
            <a:t>Individ</a:t>
          </a:r>
        </a:p>
        <a:p>
          <a:pPr lvl="0" algn="l" defTabSz="1066800">
            <a:lnSpc>
              <a:spcPct val="90000"/>
            </a:lnSpc>
            <a:spcBef>
              <a:spcPct val="0"/>
            </a:spcBef>
            <a:spcAft>
              <a:spcPct val="35000"/>
            </a:spcAft>
          </a:pPr>
          <a:r>
            <a:rPr lang="sv-SE" sz="1400" b="1" kern="1200" dirty="0" smtClean="0">
              <a:solidFill>
                <a:schemeClr val="tx1"/>
              </a:solidFill>
            </a:rPr>
            <a:t>-Resultat i förhållande till uppsatta mål</a:t>
          </a:r>
        </a:p>
        <a:p>
          <a:pPr lvl="0" algn="l" defTabSz="1066800">
            <a:lnSpc>
              <a:spcPct val="90000"/>
            </a:lnSpc>
            <a:spcBef>
              <a:spcPct val="0"/>
            </a:spcBef>
            <a:spcAft>
              <a:spcPct val="35000"/>
            </a:spcAft>
          </a:pPr>
          <a:r>
            <a:rPr lang="sv-SE" sz="1400" b="1" kern="1200" dirty="0" smtClean="0">
              <a:solidFill>
                <a:schemeClr val="tx1"/>
              </a:solidFill>
            </a:rPr>
            <a:t>-Bidrag till verksamhetsutveckling</a:t>
          </a:r>
          <a:endParaRPr lang="sv-SE" sz="1400" b="1" kern="1200" dirty="0">
            <a:solidFill>
              <a:schemeClr val="tx1"/>
            </a:solidFill>
          </a:endParaRPr>
        </a:p>
      </dsp:txBody>
      <dsp:txXfrm>
        <a:off x="618144" y="195961"/>
        <a:ext cx="4663895" cy="819037"/>
      </dsp:txXfrm>
    </dsp:sp>
    <dsp:sp modelId="{591FB359-1B34-4F5F-82CF-73E039E76D3D}">
      <dsp:nvSpPr>
        <dsp:cNvPr id="0" name=""/>
        <dsp:cNvSpPr/>
      </dsp:nvSpPr>
      <dsp:spPr>
        <a:xfrm>
          <a:off x="573836" y="1106770"/>
          <a:ext cx="4752511" cy="907653"/>
        </a:xfrm>
        <a:prstGeom prst="roundRect">
          <a:avLst/>
        </a:prstGeom>
        <a:solidFill>
          <a:schemeClr val="accent4">
            <a:lumMod val="20000"/>
            <a:lumOff val="80000"/>
          </a:schemeClr>
        </a:solidFill>
        <a:ln>
          <a:noFill/>
        </a:ln>
        <a:effectLst>
          <a:outerShdw blurRad="40000" dist="23000" dir="5400000" rotWithShape="0">
            <a:srgbClr val="9ED561">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sv-SE" sz="2400" b="1" kern="1200" dirty="0" smtClean="0">
              <a:solidFill>
                <a:schemeClr val="tx1"/>
              </a:solidFill>
            </a:rPr>
            <a:t>Arbetets svårighetsgrad</a:t>
          </a:r>
          <a:endParaRPr lang="sv-SE" sz="2400" b="1" kern="1200" dirty="0">
            <a:solidFill>
              <a:schemeClr val="tx1"/>
            </a:solidFill>
          </a:endParaRPr>
        </a:p>
      </dsp:txBody>
      <dsp:txXfrm>
        <a:off x="618144" y="1151078"/>
        <a:ext cx="4663895" cy="819037"/>
      </dsp:txXfrm>
    </dsp:sp>
    <dsp:sp modelId="{FFECB24E-88B9-4988-A607-993E22D0A6A6}">
      <dsp:nvSpPr>
        <dsp:cNvPr id="0" name=""/>
        <dsp:cNvSpPr/>
      </dsp:nvSpPr>
      <dsp:spPr>
        <a:xfrm>
          <a:off x="573836" y="2052314"/>
          <a:ext cx="4752511" cy="907653"/>
        </a:xfrm>
        <a:prstGeom prst="roundRect">
          <a:avLst/>
        </a:prstGeom>
        <a:solidFill>
          <a:schemeClr val="accent4">
            <a:lumMod val="20000"/>
            <a:lumOff val="80000"/>
          </a:schemeClr>
        </a:solidFill>
        <a:ln>
          <a:noFill/>
        </a:ln>
        <a:effectLst>
          <a:outerShdw blurRad="40000" dist="23000" dir="5400000" rotWithShape="0">
            <a:srgbClr val="9ED561">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sv-SE" sz="2400" b="1" kern="1200" dirty="0" smtClean="0">
              <a:solidFill>
                <a:schemeClr val="tx1"/>
              </a:solidFill>
            </a:rPr>
            <a:t>Marknad</a:t>
          </a:r>
          <a:endParaRPr lang="sv-SE" sz="2400" b="1" kern="1200" dirty="0">
            <a:solidFill>
              <a:schemeClr val="tx1"/>
            </a:solidFill>
          </a:endParaRPr>
        </a:p>
      </dsp:txBody>
      <dsp:txXfrm>
        <a:off x="618144" y="2096622"/>
        <a:ext cx="4663895" cy="81903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spcBef>
                <a:spcPct val="0"/>
              </a:spcBef>
              <a:buFontTx/>
              <a:buNone/>
              <a:defRPr sz="1200">
                <a:solidFill>
                  <a:schemeClr val="tx1"/>
                </a:solidFill>
                <a:latin typeface="Garamond" pitchFamily="18" charset="0"/>
              </a:defRPr>
            </a:lvl1pPr>
          </a:lstStyle>
          <a:p>
            <a:pPr>
              <a:defRPr/>
            </a:pPr>
            <a:endParaRPr lang="sv-SE" altLang="sv-SE"/>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spcBef>
                <a:spcPct val="0"/>
              </a:spcBef>
              <a:buFontTx/>
              <a:buNone/>
              <a:defRPr sz="1200">
                <a:solidFill>
                  <a:schemeClr val="tx1"/>
                </a:solidFill>
                <a:latin typeface="Garamond" pitchFamily="18" charset="0"/>
              </a:defRPr>
            </a:lvl1pPr>
          </a:lstStyle>
          <a:p>
            <a:pPr>
              <a:defRPr/>
            </a:pPr>
            <a:endParaRPr lang="sv-SE" altLang="sv-SE"/>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noProof="0" smtClean="0"/>
              <a:t>Klicka här för att ändra format på bakgrundstexten</a:t>
            </a:r>
          </a:p>
          <a:p>
            <a:pPr lvl="1"/>
            <a:r>
              <a:rPr lang="sv-SE" altLang="sv-SE" noProof="0" smtClean="0"/>
              <a:t>Nivå två</a:t>
            </a:r>
          </a:p>
          <a:p>
            <a:pPr lvl="2"/>
            <a:r>
              <a:rPr lang="sv-SE" altLang="sv-SE" noProof="0" smtClean="0"/>
              <a:t>Nivå tre</a:t>
            </a:r>
          </a:p>
          <a:p>
            <a:pPr lvl="3"/>
            <a:r>
              <a:rPr lang="sv-SE" altLang="sv-SE" noProof="0" smtClean="0"/>
              <a:t>Nivå fyra</a:t>
            </a:r>
          </a:p>
          <a:p>
            <a:pPr lvl="4"/>
            <a:r>
              <a:rPr lang="sv-SE" altLang="sv-SE" noProof="0" smtClean="0"/>
              <a:t>Nivå fem</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spcBef>
                <a:spcPct val="0"/>
              </a:spcBef>
              <a:buFontTx/>
              <a:buNone/>
              <a:defRPr sz="1200">
                <a:solidFill>
                  <a:schemeClr val="tx1"/>
                </a:solidFill>
                <a:latin typeface="Garamond" pitchFamily="18" charset="0"/>
              </a:defRPr>
            </a:lvl1pPr>
          </a:lstStyle>
          <a:p>
            <a:pPr>
              <a:defRPr/>
            </a:pPr>
            <a:endParaRPr lang="sv-SE" altLang="sv-SE"/>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spcBef>
                <a:spcPct val="0"/>
              </a:spcBef>
              <a:buFontTx/>
              <a:buNone/>
              <a:defRPr sz="1200">
                <a:solidFill>
                  <a:schemeClr val="tx1"/>
                </a:solidFill>
                <a:latin typeface="Garamond" pitchFamily="18" charset="0"/>
              </a:defRPr>
            </a:lvl1pPr>
          </a:lstStyle>
          <a:p>
            <a:pPr>
              <a:defRPr/>
            </a:pPr>
            <a:fld id="{F48996F9-5F9A-440E-BE14-62843247AFEF}" type="slidenum">
              <a:rPr lang="sv-SE" altLang="sv-SE"/>
              <a:pPr>
                <a:defRPr/>
              </a:pPr>
              <a:t>‹#›</a:t>
            </a:fld>
            <a:endParaRPr lang="sv-SE" altLang="sv-SE"/>
          </a:p>
        </p:txBody>
      </p:sp>
    </p:spTree>
    <p:extLst>
      <p:ext uri="{BB962C8B-B14F-4D97-AF65-F5344CB8AC3E}">
        <p14:creationId xmlns:p14="http://schemas.microsoft.com/office/powerpoint/2010/main" val="13222023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6"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6"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6"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6"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haninge.se/kommun-och-politik/kommunfakta/regler-och-styrande-dokument/kommun-och-politik/personal/medarbetarskap-riktlinjer/"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haninge.se/kommun-och-politik/kommunfakta/regler-och-styrande-dokument/kommun-och-politik/personal/medarbetarskap-riktlinjer/"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haninge.se/kommun-och-politik/kommunfakta/regler-och-styrande-dokument/kommun-och-politik/personal/medarbetarskap-riktlinjer/"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altLang="sv-SE" sz="1200" b="0" dirty="0" smtClean="0"/>
              <a:t>APT material för chefer att använda som stöd vid förberedande samtal om lönesättning med medarbetare i grupp.</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b="0" kern="1200" dirty="0" smtClean="0">
              <a:solidFill>
                <a:schemeClr val="tx1"/>
              </a:solidFill>
              <a:effectLst/>
              <a:latin typeface="Times" pitchFamily="-16"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b="0" kern="1200" dirty="0" smtClean="0">
                <a:solidFill>
                  <a:schemeClr val="tx1"/>
                </a:solidFill>
                <a:effectLst/>
                <a:latin typeface="Times" pitchFamily="-16" charset="0"/>
                <a:ea typeface="+mn-ea"/>
                <a:cs typeface="+mn-cs"/>
              </a:rPr>
              <a:t>Syfte att skapa delaktighet och förståelse hos medarbetarna</a:t>
            </a:r>
            <a:r>
              <a:rPr lang="sv-SE" sz="1200" b="0" kern="1200" baseline="0" dirty="0" smtClean="0">
                <a:solidFill>
                  <a:schemeClr val="tx1"/>
                </a:solidFill>
                <a:effectLst/>
                <a:latin typeface="Times" pitchFamily="-16" charset="0"/>
                <a:ea typeface="+mn-ea"/>
                <a:cs typeface="+mn-cs"/>
              </a:rPr>
              <a:t> </a:t>
            </a:r>
            <a:r>
              <a:rPr lang="sv-SE" sz="1200" b="0" kern="1200" dirty="0" smtClean="0">
                <a:solidFill>
                  <a:schemeClr val="tx1"/>
                </a:solidFill>
                <a:effectLst/>
                <a:latin typeface="Times" pitchFamily="-16" charset="0"/>
                <a:ea typeface="+mn-ea"/>
                <a:cs typeface="+mn-cs"/>
              </a:rPr>
              <a:t>gällande lönesättning.</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b="0" kern="1200" dirty="0" smtClean="0">
              <a:solidFill>
                <a:schemeClr val="tx1"/>
              </a:solidFill>
              <a:effectLst/>
              <a:latin typeface="Times" pitchFamily="-16"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b="0" kern="1200" dirty="0" smtClean="0">
                <a:solidFill>
                  <a:schemeClr val="tx1"/>
                </a:solidFill>
                <a:effectLst/>
                <a:latin typeface="Times" pitchFamily="-16" charset="0"/>
                <a:ea typeface="+mn-ea"/>
                <a:cs typeface="+mn-cs"/>
              </a:rPr>
              <a:t>Det finns mycket information och dokument om hur lönesättning och lönesamtal går till. Med denna text försöker chefen på ett enkelt sätt dela den kunskapen med medarbetarna inför deras kommande lönesamtal så att medarbetaren ska känna sig väl förberedd.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kern="1200" dirty="0" smtClean="0">
              <a:solidFill>
                <a:schemeClr val="tx1"/>
              </a:solidFill>
              <a:effectLst/>
              <a:latin typeface="Times" pitchFamily="-16" charset="0"/>
              <a:ea typeface="+mn-ea"/>
              <a:cs typeface="+mn-cs"/>
            </a:endParaRPr>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1</a:t>
            </a:fld>
            <a:endParaRPr lang="sv-SE" altLang="sv-SE"/>
          </a:p>
        </p:txBody>
      </p:sp>
    </p:spTree>
    <p:extLst>
      <p:ext uri="{BB962C8B-B14F-4D97-AF65-F5344CB8AC3E}">
        <p14:creationId xmlns:p14="http://schemas.microsoft.com/office/powerpoint/2010/main" val="2029373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dirty="0" smtClean="0"/>
              <a:t>Det är otroligt viktigt att varje medarbetare förstår</a:t>
            </a:r>
            <a:r>
              <a:rPr lang="sv-SE" baseline="0" dirty="0" smtClean="0"/>
              <a:t> varför man har och får den lön man får. Vad har medarbetaren gjort under året som gör att chefen </a:t>
            </a:r>
            <a:r>
              <a:rPr lang="sv-SE" baseline="0" dirty="0" err="1" smtClean="0"/>
              <a:t>lönesätter</a:t>
            </a:r>
            <a:r>
              <a:rPr lang="sv-SE" baseline="0" dirty="0" smtClean="0"/>
              <a:t> som den gör. Det är viktigt att medarbetaren förstår kopplingen mellan sin lön och sin prestation.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baseline="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sv-SE" baseline="0" dirty="0" smtClean="0"/>
              <a:t>Därför är det bra</a:t>
            </a:r>
            <a:r>
              <a:rPr lang="sv-SE" dirty="0" smtClean="0"/>
              <a:t> om chefen under året kan samla på sig exempel som kan tas upp vid resultat- och målsamtalet för att ge en tydlig återkoppling på medarbetarens prestationer och kvalitet på det arbete som han/hon utfört. </a:t>
            </a:r>
            <a:r>
              <a:rPr lang="sv-SE" sz="1200" dirty="0" smtClean="0"/>
              <a:t>Det är viktigt att chefen motiverar och får medarbetaren att förstå varför en viss lön är satt och utifrån vilka grunder.</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dirty="0" smtClean="0"/>
              <a:t>Uppföljning av målen är viktigt så</a:t>
            </a:r>
            <a:r>
              <a:rPr lang="sv-SE" sz="1200" baseline="0" dirty="0" smtClean="0"/>
              <a:t> att de uppsatta målen fortfarande är aktuella.</a:t>
            </a:r>
            <a:endParaRPr lang="sv-SE" sz="1200" dirty="0" smtClean="0"/>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10</a:t>
            </a:fld>
            <a:endParaRPr lang="sv-SE" altLang="sv-SE"/>
          </a:p>
        </p:txBody>
      </p:sp>
    </p:spTree>
    <p:extLst>
      <p:ext uri="{BB962C8B-B14F-4D97-AF65-F5344CB8AC3E}">
        <p14:creationId xmlns:p14="http://schemas.microsoft.com/office/powerpoint/2010/main" val="21831065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Lönesamtalet är ingen förhandling</a:t>
            </a:r>
            <a:r>
              <a:rPr lang="sv-SE" baseline="0" dirty="0" smtClean="0"/>
              <a:t> vid sittande bord, utan det är en dialog kring lön utifrån prestation och lönekriterier. </a:t>
            </a:r>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11</a:t>
            </a:fld>
            <a:endParaRPr lang="sv-SE" altLang="sv-SE"/>
          </a:p>
        </p:txBody>
      </p:sp>
    </p:spTree>
    <p:extLst>
      <p:ext uri="{BB962C8B-B14F-4D97-AF65-F5344CB8AC3E}">
        <p14:creationId xmlns:p14="http://schemas.microsoft.com/office/powerpoint/2010/main" val="8597926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Lönesamtalet är ingen förhandling</a:t>
            </a:r>
            <a:r>
              <a:rPr lang="sv-SE" baseline="0" dirty="0" smtClean="0"/>
              <a:t> vid sittande bord, utan det är en dialog kring lön utifrån prestation och lönekriterier. </a:t>
            </a:r>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12</a:t>
            </a:fld>
            <a:endParaRPr lang="sv-SE" altLang="sv-SE"/>
          </a:p>
        </p:txBody>
      </p:sp>
    </p:spTree>
    <p:extLst>
      <p:ext uri="{BB962C8B-B14F-4D97-AF65-F5344CB8AC3E}">
        <p14:creationId xmlns:p14="http://schemas.microsoft.com/office/powerpoint/2010/main" val="12903227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kern="1200" dirty="0" smtClean="0">
                <a:solidFill>
                  <a:schemeClr val="tx1"/>
                </a:solidFill>
                <a:effectLst/>
                <a:latin typeface="Times" pitchFamily="-16" charset="0"/>
                <a:ea typeface="+mn-ea"/>
                <a:cs typeface="+mn-cs"/>
              </a:rPr>
              <a:t>Följande</a:t>
            </a:r>
            <a:r>
              <a:rPr lang="sv-SE" sz="1200" kern="1200" baseline="0" dirty="0" smtClean="0">
                <a:solidFill>
                  <a:schemeClr val="tx1"/>
                </a:solidFill>
                <a:effectLst/>
                <a:latin typeface="Times" pitchFamily="-16" charset="0"/>
                <a:ea typeface="+mn-ea"/>
                <a:cs typeface="+mn-cs"/>
              </a:rPr>
              <a:t> bilder är olika gruppövningar och diskussionsfrågor att ha dialog kring. </a:t>
            </a:r>
            <a:endParaRPr lang="sv-SE" sz="1200" kern="1200" dirty="0" smtClean="0">
              <a:solidFill>
                <a:schemeClr val="tx1"/>
              </a:solidFill>
              <a:effectLst/>
              <a:latin typeface="Times" pitchFamily="-16" charset="0"/>
              <a:ea typeface="+mn-ea"/>
              <a:cs typeface="+mn-cs"/>
            </a:endParaRPr>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13</a:t>
            </a:fld>
            <a:endParaRPr lang="sv-SE" altLang="sv-SE"/>
          </a:p>
        </p:txBody>
      </p:sp>
    </p:spTree>
    <p:extLst>
      <p:ext uri="{BB962C8B-B14F-4D97-AF65-F5344CB8AC3E}">
        <p14:creationId xmlns:p14="http://schemas.microsoft.com/office/powerpoint/2010/main" val="23280444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dirty="0" smtClean="0"/>
              <a:t>Gruppövning.</a:t>
            </a:r>
          </a:p>
          <a:p>
            <a:pPr marL="0" marR="0" lvl="0" indent="0" algn="l" defTabSz="914400" rtl="0" eaLnBrk="0" fontAlgn="base" latinLnBrk="0" hangingPunct="0">
              <a:lnSpc>
                <a:spcPct val="100000"/>
              </a:lnSpc>
              <a:spcBef>
                <a:spcPct val="30000"/>
              </a:spcBef>
              <a:spcAft>
                <a:spcPct val="0"/>
              </a:spcAft>
              <a:buClrTx/>
              <a:buSzTx/>
              <a:buFontTx/>
              <a:buNone/>
              <a:tabLst/>
              <a:defRPr/>
            </a:pPr>
            <a:r>
              <a:rPr lang="sv-SE" dirty="0" smtClean="0"/>
              <a:t>För att vi ska skapa en förståelse tillsammans om</a:t>
            </a:r>
            <a:r>
              <a:rPr lang="sv-SE" baseline="0" dirty="0" smtClean="0"/>
              <a:t> lönekriterier och lönesättning ska vi ha en gruppövning där vi diskuterar de båda kommungemensamma lönekriterierna. Det kan vara bra att skriva ut medarbetar riktlinjerna, så medarbetaren har de framför sig.</a:t>
            </a:r>
            <a:r>
              <a:rPr lang="sv-SE" dirty="0" smtClean="0"/>
              <a:t> Diskutera i mindre grupper och sedan tillsammans i storgrupp.</a:t>
            </a:r>
            <a:endParaRPr lang="sv-SE" baseline="0" dirty="0" smtClean="0"/>
          </a:p>
          <a:p>
            <a:endParaRPr lang="sv-SE" baseline="0" dirty="0" smtClean="0"/>
          </a:p>
          <a:p>
            <a:r>
              <a:rPr lang="sv-SE" baseline="0" dirty="0" smtClean="0"/>
              <a:t>Det första kriteriet handlar om medarbetarnas egna uppsatta mål. Men i och med att lönekriterierna ska hjälpa verksamheten framåt mot sina mål så att medarbetarna jobbar mot rätt mål blir det viktigt att de egna målen syftar mot verksamhetens gemensamma mål. Det är också viktigt att tänka på sitt grunduppdrag man har, hur ska chef och medarbetare sätta mål så att medarbetarens grunduppdrag uppmärksammas och görs på ett bra sätt under hela året?</a:t>
            </a:r>
          </a:p>
          <a:p>
            <a:endParaRPr lang="sv-SE" baseline="0" dirty="0" smtClean="0"/>
          </a:p>
          <a:p>
            <a:r>
              <a:rPr lang="sv-SE" baseline="0" dirty="0" smtClean="0"/>
              <a:t>Det är viktigt att ni antecknar era diskussioner så ni har ha med detta som underlag i ROM-samtal och lönesamtal och till nästa år.</a:t>
            </a:r>
          </a:p>
          <a:p>
            <a:endParaRPr lang="sv-SE" baseline="0" dirty="0" smtClean="0"/>
          </a:p>
          <a:p>
            <a:r>
              <a:rPr lang="sv-SE" dirty="0" smtClean="0"/>
              <a:t>Kommunens medarbetar riktlinjer som du också</a:t>
            </a:r>
            <a:r>
              <a:rPr lang="sv-SE" baseline="0" dirty="0" smtClean="0"/>
              <a:t> kan ha med dig och dela ut:</a:t>
            </a:r>
            <a:endParaRPr lang="sv-SE" sz="1900" kern="1200" baseline="0" dirty="0" smtClean="0">
              <a:solidFill>
                <a:schemeClr val="tx1"/>
              </a:solidFill>
              <a:latin typeface="Times" pitchFamily="-16" charset="0"/>
              <a:ea typeface="+mn-ea"/>
              <a:cs typeface="+mn-cs"/>
            </a:endParaRPr>
          </a:p>
          <a:p>
            <a:r>
              <a:rPr lang="sv-SE" dirty="0" smtClean="0">
                <a:hlinkClick r:id="rId3"/>
              </a:rPr>
              <a:t>https://www.haninge.se/kommun-och-politik/kommunfakta/regler-och-styrande-dokument/kommun-och-politik/personal/medarbetarskap-riktlinjer/</a:t>
            </a:r>
            <a:r>
              <a:rPr lang="sv-SE" dirty="0" smtClean="0"/>
              <a:t> </a:t>
            </a:r>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14</a:t>
            </a:fld>
            <a:endParaRPr lang="sv-SE" altLang="sv-SE"/>
          </a:p>
        </p:txBody>
      </p:sp>
    </p:spTree>
    <p:extLst>
      <p:ext uri="{BB962C8B-B14F-4D97-AF65-F5344CB8AC3E}">
        <p14:creationId xmlns:p14="http://schemas.microsoft.com/office/powerpoint/2010/main" val="1765205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dirty="0" smtClean="0"/>
              <a:t>Nu</a:t>
            </a:r>
            <a:r>
              <a:rPr lang="sv-SE" baseline="0" dirty="0" smtClean="0"/>
              <a:t> fortsätter vi gruppövningen med det andra lönekriteriet. Det kan vara bra att skriva ut definitionen och medarbetar riktlinjerna, så medarbetarna har den framför sig.</a:t>
            </a:r>
            <a:r>
              <a:rPr lang="sv-SE" dirty="0" smtClean="0"/>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sv-SE" dirty="0" smtClean="0"/>
              <a:t>Diskutera i mindre grupper och sedan tillsammans i storgrupp.</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sv-SE" dirty="0" smtClean="0"/>
              <a:t>Definition av lönekriteriet: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sv-SE" dirty="0" smtClean="0"/>
              <a:t>”I medarbetarskapet ingår viljan och förmågan att ta ansvar för sin relation till sitt uppdrag och verksamhetens aktiviteter, arbetsplatsen, sin chef och sina kollegor. Det innebär att medarbetaren inte bara gör sitt jobb och når sina uppsatta mål, utan också ser sig som en viktig del i helheten och arbetar aktivt för att göra positiva avtryck i verksamheten. Medarbetaren är delaktig, påverka och delar med sig av sina idéer, kunskaper och sin positiva syn på människan och samspelar med andra på olika nivåer i och utanför organisationen. Allt detta skapar ett mervärde för enheten, förvaltningen och hela kommunen som leder till verksamhetsutveckling.”</a:t>
            </a:r>
            <a:endParaRPr lang="sv-SE" baseline="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baseline="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sv-SE" baseline="0" dirty="0" smtClean="0"/>
              <a:t>Lönekriteriet innehåller mycket som medarbetaren har i sitt grunduppdrag. Det är viktigt att tänka på sitt grunduppdrag man har, hur ska vi sätta mål så att ens grunduppdrag uppmärksammas och görs på ett bra sätt under hela året? Vilka övriga mål har vi inom verksamheten som varje medarbetare ska sträva emot?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baseline="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sv-SE" baseline="0" dirty="0" smtClean="0"/>
              <a:t>Det är viktigt att ni antecknar era diskussioner så ni har ha med detta som underlag i ROM-samtal och lönesamtal och till nästa år.</a:t>
            </a:r>
          </a:p>
          <a:p>
            <a:endParaRPr lang="sv-SE" dirty="0" smtClean="0"/>
          </a:p>
          <a:p>
            <a:r>
              <a:rPr lang="sv-SE" dirty="0" smtClean="0"/>
              <a:t>Kommunens medarbetar riktlinjer som du också</a:t>
            </a:r>
            <a:r>
              <a:rPr lang="sv-SE" baseline="0" dirty="0" smtClean="0"/>
              <a:t> kan ha med dig och dela ut:</a:t>
            </a:r>
            <a:endParaRPr lang="sv-SE" sz="1900" baseline="0" dirty="0">
              <a:solidFill>
                <a:schemeClr val="tx1"/>
              </a:solidFill>
              <a:latin typeface="+mn-lt"/>
              <a:ea typeface="+mn-ea"/>
              <a:cs typeface="+mn-cs"/>
            </a:endParaRPr>
          </a:p>
          <a:p>
            <a:r>
              <a:rPr lang="sv-SE" dirty="0" smtClean="0">
                <a:hlinkClick r:id="rId3"/>
              </a:rPr>
              <a:t>https://www.haninge.se/kommun-och-politik/kommunfakta/regler-och-styrande-dokument/kommun-och-politik/personal/medarbetarskap-riktlinjer/</a:t>
            </a:r>
            <a:r>
              <a:rPr lang="sv-SE" dirty="0" smtClean="0"/>
              <a:t> </a:t>
            </a:r>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15</a:t>
            </a:fld>
            <a:endParaRPr lang="sv-SE" altLang="sv-SE"/>
          </a:p>
        </p:txBody>
      </p:sp>
    </p:spTree>
    <p:extLst>
      <p:ext uri="{BB962C8B-B14F-4D97-AF65-F5344CB8AC3E}">
        <p14:creationId xmlns:p14="http://schemas.microsoft.com/office/powerpoint/2010/main" val="11182760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dirty="0" smtClean="0"/>
              <a:t>Diskutera i mindre grupper och sedan tillsammans i storgrupp.</a:t>
            </a: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baseline="0" dirty="0" smtClean="0"/>
              <a:t>Bildens diskussionsfrågor syftar till att ge medarbetaren förståelse om helheten som chefen måste ta hänsyn när hen ska </a:t>
            </a:r>
            <a:r>
              <a:rPr lang="sv-SE" sz="1200" baseline="0" dirty="0" err="1" smtClean="0"/>
              <a:t>lönesätta</a:t>
            </a:r>
            <a:r>
              <a:rPr lang="sv-SE" sz="1200" baseline="0" dirty="0" smtClean="0"/>
              <a:t>. Bild 6 beskriver alla grunddelar chefen ska tänka på och de faktorer som kan spela in förutom de satta målen.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b="1" dirty="0" smtClean="0"/>
              <a:t>Följande frågeställningar kan användas i diskussionen eller som stöd för chefen</a:t>
            </a:r>
            <a:r>
              <a:rPr lang="sv-SE" sz="1200" b="1" baseline="0" dirty="0" smtClean="0"/>
              <a:t> om diskussionen inte kommer igång:</a:t>
            </a:r>
            <a:endParaRPr lang="sv-SE" sz="1200" b="1" dirty="0" smtClean="0"/>
          </a:p>
          <a:p>
            <a:r>
              <a:rPr lang="sv-SE" dirty="0" smtClean="0"/>
              <a:t>Vad är det som gör att jag ska få högre lön i år?</a:t>
            </a:r>
            <a:r>
              <a:rPr lang="sv-SE" sz="1200" b="1" dirty="0" smtClean="0"/>
              <a:t> </a:t>
            </a:r>
            <a:endParaRPr lang="sv-SE" dirty="0" smtClean="0"/>
          </a:p>
          <a:p>
            <a:r>
              <a:rPr lang="sv-SE" dirty="0" smtClean="0"/>
              <a:t>Om jag är den som presterar väldigt bra i min arbetsgrupp, är det då jag som ska få högre lön i årets löneöversyn? </a:t>
            </a:r>
          </a:p>
          <a:p>
            <a:r>
              <a:rPr lang="sv-SE" dirty="0" smtClean="0"/>
              <a:t>Vad är det egentligen som ska avgöra vem som bör få högre lön?</a:t>
            </a:r>
          </a:p>
          <a:p>
            <a:r>
              <a:rPr lang="sv-SE" dirty="0" smtClean="0"/>
              <a:t>Ska mina privata räkningar som bil, hyra eller sjukdom i familjen ha inverkan på mina möjligheter att få högre lön?</a:t>
            </a:r>
          </a:p>
          <a:p>
            <a:r>
              <a:rPr lang="sv-SE" dirty="0" smtClean="0"/>
              <a:t>Ska antal arbetsuppgifter automatiskt ge högre lön?</a:t>
            </a:r>
          </a:p>
          <a:p>
            <a:r>
              <a:rPr lang="sv-SE" dirty="0" smtClean="0"/>
              <a:t>Ska personliga egenskaper ge högre lön, på vilket sätt i så fall?</a:t>
            </a:r>
          </a:p>
          <a:p>
            <a:r>
              <a:rPr lang="sv-SE" dirty="0" smtClean="0"/>
              <a:t>Om en medarbetare har utökat ansvar (befogenheter, arbetsmiljö, individuellt) ska de ge effekt på lönen?</a:t>
            </a:r>
          </a:p>
          <a:p>
            <a:r>
              <a:rPr lang="sv-SE" dirty="0" smtClean="0"/>
              <a:t>Ska kunskap eller förmåga att omsätta sina kunskaper i aktivitet/handling/verksamhet ge högre lön?</a:t>
            </a:r>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16</a:t>
            </a:fld>
            <a:endParaRPr lang="sv-SE" altLang="sv-SE"/>
          </a:p>
        </p:txBody>
      </p:sp>
    </p:spTree>
    <p:extLst>
      <p:ext uri="{BB962C8B-B14F-4D97-AF65-F5344CB8AC3E}">
        <p14:creationId xmlns:p14="http://schemas.microsoft.com/office/powerpoint/2010/main" val="9046198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baseline="0" dirty="0" smtClean="0"/>
              <a:t>Det är viktigt att förbereda sig väl både som chef och medarbetare. För er båda kan detta vara ett av de viktigaste samtalen på året och ganska svårt för båda att ha då lön är komplext.</a:t>
            </a:r>
            <a:endParaRPr lang="sv-SE" sz="1200" dirty="0" smtClean="0"/>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17</a:t>
            </a:fld>
            <a:endParaRPr lang="sv-SE" altLang="sv-SE"/>
          </a:p>
        </p:txBody>
      </p:sp>
    </p:spTree>
    <p:extLst>
      <p:ext uri="{BB962C8B-B14F-4D97-AF65-F5344CB8AC3E}">
        <p14:creationId xmlns:p14="http://schemas.microsoft.com/office/powerpoint/2010/main" val="13767286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kern="1200" dirty="0" smtClean="0">
              <a:solidFill>
                <a:schemeClr val="tx1"/>
              </a:solidFill>
              <a:effectLst/>
              <a:latin typeface="Times" pitchFamily="-16" charset="0"/>
              <a:ea typeface="+mn-ea"/>
              <a:cs typeface="+mn-cs"/>
            </a:endParaRPr>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18</a:t>
            </a:fld>
            <a:endParaRPr lang="sv-SE" altLang="sv-SE"/>
          </a:p>
        </p:txBody>
      </p:sp>
    </p:spTree>
    <p:extLst>
      <p:ext uri="{BB962C8B-B14F-4D97-AF65-F5344CB8AC3E}">
        <p14:creationId xmlns:p14="http://schemas.microsoft.com/office/powerpoint/2010/main" val="3956792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b="0" kern="1200" dirty="0" smtClean="0">
                <a:solidFill>
                  <a:schemeClr val="tx1"/>
                </a:solidFill>
                <a:effectLst/>
                <a:latin typeface="Times" pitchFamily="-16" charset="0"/>
                <a:ea typeface="+mn-ea"/>
                <a:cs typeface="+mn-cs"/>
              </a:rPr>
              <a:t>Om</a:t>
            </a:r>
            <a:r>
              <a:rPr lang="sv-SE" sz="1200" b="0" kern="1200" baseline="0" dirty="0" smtClean="0">
                <a:solidFill>
                  <a:schemeClr val="tx1"/>
                </a:solidFill>
                <a:effectLst/>
                <a:latin typeface="Times" pitchFamily="-16" charset="0"/>
                <a:ea typeface="+mn-ea"/>
                <a:cs typeface="+mn-cs"/>
              </a:rPr>
              <a:t> man som chef kan ha dessa samtal tidigt med hela gruppen är medarbetarna redan uppsjungna inför de individuella ROM-samtalen.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b="0" kern="1200" dirty="0" smtClean="0">
              <a:solidFill>
                <a:schemeClr val="tx1"/>
              </a:solidFill>
              <a:effectLst/>
              <a:latin typeface="Times" pitchFamily="-16"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b="0" kern="1200" dirty="0" smtClean="0">
                <a:solidFill>
                  <a:schemeClr val="tx1"/>
                </a:solidFill>
                <a:effectLst/>
                <a:latin typeface="Times" pitchFamily="-16" charset="0"/>
                <a:ea typeface="+mn-ea"/>
                <a:cs typeface="+mn-cs"/>
              </a:rPr>
              <a:t>Syfte att skapa delaktighet och förståelse hos medarbetarna</a:t>
            </a:r>
            <a:r>
              <a:rPr lang="sv-SE" sz="1200" b="0" kern="1200" baseline="0" dirty="0" smtClean="0">
                <a:solidFill>
                  <a:schemeClr val="tx1"/>
                </a:solidFill>
                <a:effectLst/>
                <a:latin typeface="Times" pitchFamily="-16" charset="0"/>
                <a:ea typeface="+mn-ea"/>
                <a:cs typeface="+mn-cs"/>
              </a:rPr>
              <a:t> </a:t>
            </a:r>
            <a:r>
              <a:rPr lang="sv-SE" sz="1200" b="0" kern="1200" dirty="0" smtClean="0">
                <a:solidFill>
                  <a:schemeClr val="tx1"/>
                </a:solidFill>
                <a:effectLst/>
                <a:latin typeface="Times" pitchFamily="-16" charset="0"/>
                <a:ea typeface="+mn-ea"/>
                <a:cs typeface="+mn-cs"/>
              </a:rPr>
              <a:t>gällande lönesättning.</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b="0" kern="1200" dirty="0" smtClean="0">
              <a:solidFill>
                <a:schemeClr val="tx1"/>
              </a:solidFill>
              <a:effectLst/>
              <a:latin typeface="Times" pitchFamily="-16"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b="0" kern="1200" dirty="0" smtClean="0">
                <a:solidFill>
                  <a:schemeClr val="tx1"/>
                </a:solidFill>
                <a:effectLst/>
                <a:latin typeface="Times" pitchFamily="-16" charset="0"/>
                <a:ea typeface="+mn-ea"/>
                <a:cs typeface="+mn-cs"/>
              </a:rPr>
              <a:t>Det finns mycket information och dokument om hur lönesättning och lönesamtal går till. Med denna text försöker chefen på ett enkelt sätt dela den kunskapen med medarbetarna inför deras kommande lönesamtal så att medarbetaren ska känna sig väl förberedd. </a:t>
            </a:r>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2</a:t>
            </a:fld>
            <a:endParaRPr lang="sv-SE" altLang="sv-SE"/>
          </a:p>
        </p:txBody>
      </p:sp>
    </p:spTree>
    <p:extLst>
      <p:ext uri="{BB962C8B-B14F-4D97-AF65-F5344CB8AC3E}">
        <p14:creationId xmlns:p14="http://schemas.microsoft.com/office/powerpoint/2010/main" val="996325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kern="1200" dirty="0" smtClean="0">
                <a:solidFill>
                  <a:schemeClr val="tx1"/>
                </a:solidFill>
                <a:effectLst/>
                <a:latin typeface="Times" pitchFamily="-16" charset="0"/>
                <a:ea typeface="+mn-ea"/>
                <a:cs typeface="+mn-cs"/>
              </a:rPr>
              <a:t>Följande</a:t>
            </a:r>
            <a:r>
              <a:rPr lang="sv-SE" sz="1200" kern="1200" baseline="0" dirty="0" smtClean="0">
                <a:solidFill>
                  <a:schemeClr val="tx1"/>
                </a:solidFill>
                <a:effectLst/>
                <a:latin typeface="Times" pitchFamily="-16" charset="0"/>
                <a:ea typeface="+mn-ea"/>
                <a:cs typeface="+mn-cs"/>
              </a:rPr>
              <a:t> bilder beskriver våra löneavtal, löneprocess, lönesättning och vad som styr. Detta är information till gruppen. </a:t>
            </a:r>
            <a:endParaRPr lang="sv-SE" sz="1200" kern="1200" dirty="0" smtClean="0">
              <a:solidFill>
                <a:schemeClr val="tx1"/>
              </a:solidFill>
              <a:effectLst/>
              <a:latin typeface="Times" pitchFamily="-16" charset="0"/>
              <a:ea typeface="+mn-ea"/>
              <a:cs typeface="+mn-cs"/>
            </a:endParaRPr>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3</a:t>
            </a:fld>
            <a:endParaRPr lang="sv-SE" altLang="sv-SE"/>
          </a:p>
        </p:txBody>
      </p:sp>
    </p:spTree>
    <p:extLst>
      <p:ext uri="{BB962C8B-B14F-4D97-AF65-F5344CB8AC3E}">
        <p14:creationId xmlns:p14="http://schemas.microsoft.com/office/powerpoint/2010/main" val="3987732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0" dirty="0" smtClean="0"/>
              <a:t>Vår centrala huvudöverenskommelse,</a:t>
            </a:r>
            <a:r>
              <a:rPr lang="sv-SE" b="0" baseline="0" dirty="0" smtClean="0"/>
              <a:t> HÖK reglerar lön och villkor, avtalet regleras mellan centrala fackförbund och SKR (Sveriges kommuner och regioner). Lönesättning är arbetsgivarens starkaste verktyg att styra sin verksamhet. Lönesättningen ska bidra till att arbetsgivaren kan upp nå målen för och effektivisera verksamheten. </a:t>
            </a:r>
          </a:p>
          <a:p>
            <a:endParaRPr lang="sv-SE" b="0" baseline="0" dirty="0" smtClean="0"/>
          </a:p>
          <a:p>
            <a:r>
              <a:rPr lang="sv-SE" b="0" baseline="0" dirty="0" smtClean="0"/>
              <a:t>Marknadsfaktorer påverkar generellt vid rekrytering och för att kunna behålla personal kan man behöva anpassa sin lönesättning.</a:t>
            </a:r>
          </a:p>
          <a:p>
            <a:endParaRPr lang="sv-SE" b="0" baseline="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sv-SE" b="0" baseline="0" dirty="0" smtClean="0"/>
              <a:t>Lönen ska vara individuell och differentierad utifrån uppnådda mål och resultat. Individuell lön betyder dock inte alltid att alla måste ha olika lön, det betyder däremot att lön och löneskillnader måste motiveras. Därför är ROM samtal en viktigt faktor, för att chefen ska kunna göra denna bedömning. </a:t>
            </a:r>
          </a:p>
          <a:p>
            <a:endParaRPr lang="sv-SE" b="0" baseline="0" dirty="0" smtClean="0"/>
          </a:p>
          <a:p>
            <a:r>
              <a:rPr lang="sv-SE" b="0" baseline="0" dirty="0" smtClean="0"/>
              <a:t>Det som står i HÖK regleras även i kommunens lönepolicy och lönestrategi.</a:t>
            </a:r>
          </a:p>
        </p:txBody>
      </p:sp>
      <p:sp>
        <p:nvSpPr>
          <p:cNvPr id="4" name="Platshållare för bildnummer 3"/>
          <p:cNvSpPr>
            <a:spLocks noGrp="1"/>
          </p:cNvSpPr>
          <p:nvPr>
            <p:ph type="sldNum" sz="quarter" idx="10"/>
          </p:nvPr>
        </p:nvSpPr>
        <p:spPr/>
        <p:txBody>
          <a:bodyPr/>
          <a:lstStyle/>
          <a:p>
            <a:fld id="{86F92C26-299F-42C9-AAEA-2888584109B2}" type="slidenum">
              <a:rPr lang="sv-SE" smtClean="0"/>
              <a:pPr/>
              <a:t>4</a:t>
            </a:fld>
            <a:endParaRPr lang="sv-SE" dirty="0"/>
          </a:p>
        </p:txBody>
      </p:sp>
    </p:spTree>
    <p:extLst>
      <p:ext uri="{BB962C8B-B14F-4D97-AF65-F5344CB8AC3E}">
        <p14:creationId xmlns:p14="http://schemas.microsoft.com/office/powerpoint/2010/main" val="4164364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0" dirty="0" smtClean="0"/>
              <a:t>Enligt diskrimineringslagen får</a:t>
            </a:r>
            <a:r>
              <a:rPr lang="sv-SE" b="0" baseline="0" dirty="0" smtClean="0"/>
              <a:t> vi inte diskriminera när vi sätter lön. </a:t>
            </a:r>
          </a:p>
          <a:p>
            <a:r>
              <a:rPr lang="sv-SE" b="0" dirty="0" smtClean="0"/>
              <a:t>Lika lön för lika arbete</a:t>
            </a:r>
            <a:r>
              <a:rPr lang="sv-SE" b="0" baseline="0" dirty="0" smtClean="0"/>
              <a:t> är en v</a:t>
            </a:r>
            <a:r>
              <a:rPr lang="sv-SE" b="0" dirty="0" smtClean="0"/>
              <a:t>iktig princip kopplad</a:t>
            </a:r>
            <a:r>
              <a:rPr lang="sv-SE" b="0" baseline="0" dirty="0" smtClean="0"/>
              <a:t> till jämställdhet och diskrimineringslagstiftning. Det måste kombineras med att all lönesättning alltid är individuell. Men lönen får inte vara osaklig eller diskriminerande. </a:t>
            </a:r>
          </a:p>
        </p:txBody>
      </p:sp>
      <p:sp>
        <p:nvSpPr>
          <p:cNvPr id="4" name="Platshållare för bildnummer 3"/>
          <p:cNvSpPr>
            <a:spLocks noGrp="1"/>
          </p:cNvSpPr>
          <p:nvPr>
            <p:ph type="sldNum" sz="quarter" idx="10"/>
          </p:nvPr>
        </p:nvSpPr>
        <p:spPr/>
        <p:txBody>
          <a:bodyPr/>
          <a:lstStyle/>
          <a:p>
            <a:fld id="{86F92C26-299F-42C9-AAEA-2888584109B2}" type="slidenum">
              <a:rPr lang="sv-SE" smtClean="0"/>
              <a:pPr/>
              <a:t>5</a:t>
            </a:fld>
            <a:endParaRPr lang="sv-SE" dirty="0"/>
          </a:p>
        </p:txBody>
      </p:sp>
    </p:spTree>
    <p:extLst>
      <p:ext uri="{BB962C8B-B14F-4D97-AF65-F5344CB8AC3E}">
        <p14:creationId xmlns:p14="http://schemas.microsoft.com/office/powerpoint/2010/main" val="1906883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6</a:t>
            </a:fld>
            <a:endParaRPr lang="sv-SE" altLang="sv-SE"/>
          </a:p>
        </p:txBody>
      </p:sp>
    </p:spTree>
    <p:extLst>
      <p:ext uri="{BB962C8B-B14F-4D97-AF65-F5344CB8AC3E}">
        <p14:creationId xmlns:p14="http://schemas.microsoft.com/office/powerpoint/2010/main" val="1477521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kern="1200" dirty="0" smtClean="0">
                <a:solidFill>
                  <a:schemeClr val="tx1"/>
                </a:solidFill>
                <a:effectLst/>
                <a:latin typeface="Times" pitchFamily="-16" charset="0"/>
                <a:ea typeface="+mn-ea"/>
                <a:cs typeface="+mn-cs"/>
              </a:rPr>
              <a:t>Bilden beskriver hur budgeten fördelas och hanteras</a:t>
            </a:r>
            <a:r>
              <a:rPr lang="sv-SE" sz="1200" kern="1200" baseline="0" dirty="0" smtClean="0">
                <a:solidFill>
                  <a:schemeClr val="tx1"/>
                </a:solidFill>
                <a:effectLst/>
                <a:latin typeface="Times" pitchFamily="-16" charset="0"/>
                <a:ea typeface="+mn-ea"/>
                <a:cs typeface="+mn-cs"/>
              </a:rPr>
              <a:t> när det kommer till löneöversynen.</a:t>
            </a: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kern="1200" baseline="0" dirty="0" smtClean="0">
                <a:solidFill>
                  <a:schemeClr val="tx1"/>
                </a:solidFill>
                <a:effectLst/>
                <a:latin typeface="Times" pitchFamily="-16" charset="0"/>
                <a:ea typeface="+mn-ea"/>
                <a:cs typeface="+mn-cs"/>
              </a:rPr>
              <a:t>Förvaltningen har sin egna budget, den gröna påsen.</a:t>
            </a: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kern="1200" baseline="0" dirty="0" smtClean="0">
                <a:solidFill>
                  <a:schemeClr val="tx1"/>
                </a:solidFill>
                <a:effectLst/>
                <a:latin typeface="Times" pitchFamily="-16" charset="0"/>
                <a:ea typeface="+mn-ea"/>
                <a:cs typeface="+mn-cs"/>
              </a:rPr>
              <a:t>Av den budgeten ska en viss del gå till lön, den vita påsen.</a:t>
            </a: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kern="1200" baseline="0" dirty="0" smtClean="0">
                <a:solidFill>
                  <a:schemeClr val="tx1"/>
                </a:solidFill>
                <a:effectLst/>
                <a:latin typeface="Times" pitchFamily="-16" charset="0"/>
                <a:ea typeface="+mn-ea"/>
                <a:cs typeface="+mn-cs"/>
              </a:rPr>
              <a:t>Från denna budget kommer sedan varje avdelning/chef får sin del. Utifrån detta </a:t>
            </a:r>
            <a:r>
              <a:rPr lang="sv-SE" sz="1200" kern="1200" baseline="0" dirty="0" err="1" smtClean="0">
                <a:solidFill>
                  <a:schemeClr val="tx1"/>
                </a:solidFill>
                <a:effectLst/>
                <a:latin typeface="Times" pitchFamily="-16" charset="0"/>
                <a:ea typeface="+mn-ea"/>
                <a:cs typeface="+mn-cs"/>
              </a:rPr>
              <a:t>lönesätter</a:t>
            </a:r>
            <a:r>
              <a:rPr lang="sv-SE" sz="1200" kern="1200" baseline="0" dirty="0" smtClean="0">
                <a:solidFill>
                  <a:schemeClr val="tx1"/>
                </a:solidFill>
                <a:effectLst/>
                <a:latin typeface="Times" pitchFamily="-16" charset="0"/>
                <a:ea typeface="+mn-ea"/>
                <a:cs typeface="+mn-cs"/>
              </a:rPr>
              <a:t> sedan varje chef sina medarbetare utifrån prioriteringar, prestation, lönekriterier </a:t>
            </a:r>
            <a:r>
              <a:rPr lang="sv-SE" sz="1200" kern="1200" baseline="0" dirty="0" err="1" smtClean="0">
                <a:solidFill>
                  <a:schemeClr val="tx1"/>
                </a:solidFill>
                <a:effectLst/>
                <a:latin typeface="Times" pitchFamily="-16" charset="0"/>
                <a:ea typeface="+mn-ea"/>
                <a:cs typeface="+mn-cs"/>
              </a:rPr>
              <a:t>m.m</a:t>
            </a:r>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7</a:t>
            </a:fld>
            <a:endParaRPr lang="sv-SE" altLang="sv-SE"/>
          </a:p>
        </p:txBody>
      </p:sp>
    </p:spTree>
    <p:extLst>
      <p:ext uri="{BB962C8B-B14F-4D97-AF65-F5344CB8AC3E}">
        <p14:creationId xmlns:p14="http://schemas.microsoft.com/office/powerpoint/2010/main" val="3255202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smtClean="0">
                <a:effectLst/>
              </a:rPr>
              <a:t>Flera faktorer spelar in när chefen ska sätta lön förutom medarbetarens prestation.</a:t>
            </a:r>
          </a:p>
          <a:p>
            <a:endParaRPr lang="sv-SE" baseline="0" dirty="0" smtClean="0">
              <a:effectLst/>
            </a:endParaRPr>
          </a:p>
          <a:p>
            <a:r>
              <a:rPr lang="sv-SE" baseline="0" dirty="0" smtClean="0">
                <a:effectLst/>
              </a:rPr>
              <a:t>1) Lag och avtal utgör den yttersta ramen, vi har tex. Diskrimineringslagstiftningen att tänka på och vissa löneavtal har ”lägsta löner” ex. Kommunals.  </a:t>
            </a:r>
            <a:endParaRPr lang="sv-SE" dirty="0" smtClean="0">
              <a:effectLst/>
            </a:endParaRPr>
          </a:p>
          <a:p>
            <a:endParaRPr lang="sv-SE" dirty="0" smtClean="0">
              <a:effectLst/>
            </a:endParaRPr>
          </a:p>
          <a:p>
            <a:r>
              <a:rPr lang="sv-SE" dirty="0" smtClean="0">
                <a:effectLst/>
              </a:rPr>
              <a:t>2) Marknaden</a:t>
            </a:r>
            <a:r>
              <a:rPr lang="sv-SE" baseline="0" dirty="0" smtClean="0">
                <a:effectLst/>
              </a:rPr>
              <a:t> har avgörande betydelse vilket leder till att lönen tenderar att bli högre inom yrkeskategorier som är svårrekryterade (efterfrågan överstiger utbudet). Detta för att en högre lön behövs för att attrahera och behålla rätt kompetens. </a:t>
            </a:r>
          </a:p>
          <a:p>
            <a:endParaRPr lang="sv-SE" baseline="0" dirty="0" smtClean="0">
              <a:effectLst/>
            </a:endParaRPr>
          </a:p>
          <a:p>
            <a:r>
              <a:rPr lang="sv-SE" dirty="0" smtClean="0">
                <a:effectLst/>
              </a:rPr>
              <a:t>3) Arbetets svårighetgrad</a:t>
            </a:r>
            <a:r>
              <a:rPr lang="sv-SE" baseline="0" dirty="0" smtClean="0">
                <a:effectLst/>
              </a:rPr>
              <a:t> (komplexitet, utbildningskrav, chefsansvar, mm) har betydelse för lönen. </a:t>
            </a:r>
          </a:p>
          <a:p>
            <a:endParaRPr lang="sv-SE" baseline="0" dirty="0" smtClean="0">
              <a:effectLst/>
            </a:endParaRPr>
          </a:p>
          <a:p>
            <a:r>
              <a:rPr lang="sv-SE" baseline="0" dirty="0" smtClean="0">
                <a:effectLst/>
              </a:rPr>
              <a:t>4) Individens prestation och resultat inom arbetet har betydelse, vilka mål medarbetaren har och detta innehåller även kommunens lönekriterier. </a:t>
            </a:r>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8</a:t>
            </a:fld>
            <a:endParaRPr lang="sv-SE" altLang="sv-SE"/>
          </a:p>
        </p:txBody>
      </p:sp>
    </p:spTree>
    <p:extLst>
      <p:ext uri="{BB962C8B-B14F-4D97-AF65-F5344CB8AC3E}">
        <p14:creationId xmlns:p14="http://schemas.microsoft.com/office/powerpoint/2010/main" val="37471169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0" baseline="0" dirty="0" smtClean="0"/>
              <a:t>Det viktigt att det finns bra lönekriterier som styr mot de mål verksamheten behöver.</a:t>
            </a:r>
          </a:p>
          <a:p>
            <a:endParaRPr lang="sv-SE" b="0" dirty="0" smtClean="0"/>
          </a:p>
          <a:p>
            <a:r>
              <a:rPr lang="sv-SE" b="0" dirty="0" smtClean="0"/>
              <a:t>Det första lönekriterier handlar om</a:t>
            </a:r>
            <a:r>
              <a:rPr lang="sv-SE" b="0" baseline="0" dirty="0" smtClean="0"/>
              <a:t> medarbetarens</a:t>
            </a:r>
            <a:r>
              <a:rPr lang="sv-SE" b="0" dirty="0" smtClean="0"/>
              <a:t> egna uppsatta mål.</a:t>
            </a:r>
          </a:p>
          <a:p>
            <a:endParaRPr lang="sv-SE" b="0" dirty="0" smtClean="0"/>
          </a:p>
          <a:p>
            <a:r>
              <a:rPr lang="sv-SE" b="0" dirty="0" smtClean="0"/>
              <a:t>Det andra lönekriterier handlar om hur</a:t>
            </a:r>
            <a:r>
              <a:rPr lang="sv-SE" b="0" baseline="0" dirty="0" smtClean="0"/>
              <a:t> medarbetaren bidrar till verksamheten och kommunen har definierat det såhär:</a:t>
            </a:r>
          </a:p>
          <a:p>
            <a:r>
              <a:rPr lang="sv-SE" b="1" dirty="0" smtClean="0"/>
              <a:t>Definition </a:t>
            </a:r>
            <a:r>
              <a:rPr lang="sv-SE" b="1" dirty="0"/>
              <a:t>av lönekriteriet ”Bidrag till verksamhetsutveckling”:</a:t>
            </a:r>
          </a:p>
          <a:p>
            <a:r>
              <a:rPr lang="sv-SE" dirty="0"/>
              <a:t>I medarbetarskapet ingår viljan och förmågan att ta ansvar för sin relation till sitt uppdrag och verksamhetens mål, arbetsplatsen, sin chef och sina kollegor.</a:t>
            </a:r>
          </a:p>
          <a:p>
            <a:r>
              <a:rPr lang="sv-SE" dirty="0"/>
              <a:t>Det innebär att medarbetaren inte bara gör sitt jobb och når sina uppsatta mål, utan också ser sig som en viktig del i helheten och arbetar aktivt för att göra positiva avtryck i verksamheten. Medarbetaren är delaktig, påverkar och delar med sig av sina idéer, sina kunskaper och sin positiva syn på människan och samspelar med andra på olika nivåer i och utanför organisationen. Allt detta skapar ett mervärde för enheten, förvaltningen och hela kommunen som leder till </a:t>
            </a:r>
            <a:r>
              <a:rPr lang="sv-SE" dirty="0" smtClean="0"/>
              <a:t>verksamhetsutveckling.</a:t>
            </a:r>
            <a:endParaRPr lang="sv-SE" dirty="0"/>
          </a:p>
          <a:p>
            <a:endParaRPr lang="sv-SE" dirty="0" smtClean="0"/>
          </a:p>
          <a:p>
            <a:r>
              <a:rPr lang="sv-SE" dirty="0" smtClean="0"/>
              <a:t>Det är viktigt att</a:t>
            </a:r>
            <a:r>
              <a:rPr lang="sv-SE" baseline="0" dirty="0" smtClean="0"/>
              <a:t> varje förvaltning, avdelning och enhet bryter ner de övergripande kriterierna och diskuterar vad dem betyder för dem. </a:t>
            </a:r>
          </a:p>
          <a:p>
            <a:endParaRPr lang="sv-SE" baseline="0" dirty="0" smtClean="0"/>
          </a:p>
          <a:p>
            <a:r>
              <a:rPr lang="sv-SE" baseline="0" dirty="0" smtClean="0"/>
              <a:t>Kommunens medarbetar riktlinjer:</a:t>
            </a:r>
          </a:p>
          <a:p>
            <a:r>
              <a:rPr lang="sv-SE" dirty="0" smtClean="0">
                <a:hlinkClick r:id="rId3"/>
              </a:rPr>
              <a:t>https://www.haninge.se/kommun-och-politik/kommunfakta/regler-och-styrande-dokument/kommun-och-politik/personal/medarbetarskap-riktlinjer/</a:t>
            </a:r>
            <a:endParaRPr lang="sv-SE" dirty="0"/>
          </a:p>
          <a:p>
            <a:endParaRPr lang="sv-SE" dirty="0"/>
          </a:p>
        </p:txBody>
      </p:sp>
      <p:sp>
        <p:nvSpPr>
          <p:cNvPr id="4" name="Platshållare för bildnummer 3"/>
          <p:cNvSpPr>
            <a:spLocks noGrp="1"/>
          </p:cNvSpPr>
          <p:nvPr>
            <p:ph type="sldNum" sz="quarter" idx="10"/>
          </p:nvPr>
        </p:nvSpPr>
        <p:spPr/>
        <p:txBody>
          <a:bodyPr/>
          <a:lstStyle/>
          <a:p>
            <a:fld id="{86F92C26-299F-42C9-AAEA-2888584109B2}" type="slidenum">
              <a:rPr lang="sv-SE" smtClean="0"/>
              <a:pPr/>
              <a:t>9</a:t>
            </a:fld>
            <a:endParaRPr lang="sv-SE" dirty="0"/>
          </a:p>
        </p:txBody>
      </p:sp>
    </p:spTree>
    <p:extLst>
      <p:ext uri="{BB962C8B-B14F-4D97-AF65-F5344CB8AC3E}">
        <p14:creationId xmlns:p14="http://schemas.microsoft.com/office/powerpoint/2010/main" val="4051627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om du vill redigera mall för underrubrikformat</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4097140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1870583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15100" y="609600"/>
            <a:ext cx="1943100" cy="54864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85800" y="609600"/>
            <a:ext cx="5676900" cy="5486400"/>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2694495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546217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Redigera format för bakgrundstext</a:t>
            </a:r>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707861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181650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923612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962685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138295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1566644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smtClean="0"/>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728592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992313" y="6096000"/>
            <a:ext cx="6640512"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9600" y="5946775"/>
            <a:ext cx="12192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9"/>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altLang="sv-SE" smtClean="0"/>
              <a:t>Klicka här för att ändra format på bakgrundsrubriken</a:t>
            </a:r>
          </a:p>
        </p:txBody>
      </p:sp>
      <p:sp>
        <p:nvSpPr>
          <p:cNvPr id="1029" name="Rectangle 20"/>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smtClean="0"/>
              <a:t>Klicka här för att ändra format på bakgrundstexten</a:t>
            </a:r>
          </a:p>
          <a:p>
            <a:pPr lvl="1"/>
            <a:r>
              <a:rPr lang="sv-SE" altLang="sv-SE" smtClean="0"/>
              <a:t>Nivå två</a:t>
            </a:r>
          </a:p>
          <a:p>
            <a:pPr lvl="2"/>
            <a:r>
              <a:rPr lang="sv-SE" altLang="sv-SE" smtClean="0"/>
              <a:t>Nivå tre</a:t>
            </a:r>
          </a:p>
          <a:p>
            <a:pPr lvl="3"/>
            <a:r>
              <a:rPr lang="sv-SE" altLang="sv-SE" smtClean="0"/>
              <a:t>Nivå fyra</a:t>
            </a:r>
          </a:p>
          <a:p>
            <a:pPr lvl="4"/>
            <a:r>
              <a:rPr lang="sv-SE" altLang="sv-SE" smtClean="0"/>
              <a:t>Nivå fem</a:t>
            </a:r>
          </a:p>
        </p:txBody>
      </p:sp>
      <p:sp>
        <p:nvSpPr>
          <p:cNvPr id="1045" name="Rectangle 21"/>
          <p:cNvSpPr>
            <a:spLocks noGrp="1" noChangeArrowheads="1"/>
          </p:cNvSpPr>
          <p:nvPr>
            <p:ph type="ftr" sz="quarter" idx="3"/>
          </p:nvPr>
        </p:nvSpPr>
        <p:spPr bwMode="auto">
          <a:xfrm>
            <a:off x="533400" y="6510338"/>
            <a:ext cx="4267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900">
                <a:solidFill>
                  <a:schemeClr val="tx1"/>
                </a:solidFill>
                <a:latin typeface="AGaramond" pitchFamily="18" charset="0"/>
              </a:defRPr>
            </a:lvl1pPr>
          </a:lstStyle>
          <a:p>
            <a:pPr>
              <a:defRPr/>
            </a:pPr>
            <a:r>
              <a:rPr lang="sv-SE" altLang="sv-SE"/>
              <a:t>Ämne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1" fontAlgn="base" hangingPunct="1">
        <a:spcBef>
          <a:spcPct val="0"/>
        </a:spcBef>
        <a:spcAft>
          <a:spcPct val="0"/>
        </a:spcAft>
        <a:defRPr sz="3400">
          <a:solidFill>
            <a:schemeClr val="tx2"/>
          </a:solidFill>
          <a:latin typeface="+mj-lt"/>
          <a:ea typeface="+mj-ea"/>
          <a:cs typeface="+mj-cs"/>
        </a:defRPr>
      </a:lvl1pPr>
      <a:lvl2pPr algn="ctr" rtl="0" eaLnBrk="1" fontAlgn="base" hangingPunct="1">
        <a:spcBef>
          <a:spcPct val="0"/>
        </a:spcBef>
        <a:spcAft>
          <a:spcPct val="0"/>
        </a:spcAft>
        <a:defRPr sz="3400">
          <a:solidFill>
            <a:schemeClr val="tx2"/>
          </a:solidFill>
          <a:latin typeface="Arial" charset="0"/>
        </a:defRPr>
      </a:lvl2pPr>
      <a:lvl3pPr algn="ctr" rtl="0" eaLnBrk="1" fontAlgn="base" hangingPunct="1">
        <a:spcBef>
          <a:spcPct val="0"/>
        </a:spcBef>
        <a:spcAft>
          <a:spcPct val="0"/>
        </a:spcAft>
        <a:defRPr sz="3400">
          <a:solidFill>
            <a:schemeClr val="tx2"/>
          </a:solidFill>
          <a:latin typeface="Arial" charset="0"/>
        </a:defRPr>
      </a:lvl3pPr>
      <a:lvl4pPr algn="ctr" rtl="0" eaLnBrk="1" fontAlgn="base" hangingPunct="1">
        <a:spcBef>
          <a:spcPct val="0"/>
        </a:spcBef>
        <a:spcAft>
          <a:spcPct val="0"/>
        </a:spcAft>
        <a:defRPr sz="3400">
          <a:solidFill>
            <a:schemeClr val="tx2"/>
          </a:solidFill>
          <a:latin typeface="Arial" charset="0"/>
        </a:defRPr>
      </a:lvl4pPr>
      <a:lvl5pPr algn="ctr" rtl="0" eaLnBrk="1" fontAlgn="base" hangingPunct="1">
        <a:spcBef>
          <a:spcPct val="0"/>
        </a:spcBef>
        <a:spcAft>
          <a:spcPct val="0"/>
        </a:spcAft>
        <a:defRPr sz="3400">
          <a:solidFill>
            <a:schemeClr val="tx2"/>
          </a:solidFill>
          <a:latin typeface="Arial" charset="0"/>
        </a:defRPr>
      </a:lvl5pPr>
      <a:lvl6pPr marL="457200" algn="ctr" rtl="0" eaLnBrk="1" fontAlgn="base" hangingPunct="1">
        <a:spcBef>
          <a:spcPct val="0"/>
        </a:spcBef>
        <a:spcAft>
          <a:spcPct val="0"/>
        </a:spcAft>
        <a:defRPr sz="3400">
          <a:solidFill>
            <a:schemeClr val="tx2"/>
          </a:solidFill>
          <a:latin typeface="Arial" charset="0"/>
        </a:defRPr>
      </a:lvl6pPr>
      <a:lvl7pPr marL="914400" algn="ctr" rtl="0" eaLnBrk="1" fontAlgn="base" hangingPunct="1">
        <a:spcBef>
          <a:spcPct val="0"/>
        </a:spcBef>
        <a:spcAft>
          <a:spcPct val="0"/>
        </a:spcAft>
        <a:defRPr sz="3400">
          <a:solidFill>
            <a:schemeClr val="tx2"/>
          </a:solidFill>
          <a:latin typeface="Arial" charset="0"/>
        </a:defRPr>
      </a:lvl7pPr>
      <a:lvl8pPr marL="1371600" algn="ctr" rtl="0" eaLnBrk="1" fontAlgn="base" hangingPunct="1">
        <a:spcBef>
          <a:spcPct val="0"/>
        </a:spcBef>
        <a:spcAft>
          <a:spcPct val="0"/>
        </a:spcAft>
        <a:defRPr sz="3400">
          <a:solidFill>
            <a:schemeClr val="tx2"/>
          </a:solidFill>
          <a:latin typeface="Arial" charset="0"/>
        </a:defRPr>
      </a:lvl8pPr>
      <a:lvl9pPr marL="1828800" algn="ctr" rtl="0" eaLnBrk="1" fontAlgn="base" hangingPunct="1">
        <a:spcBef>
          <a:spcPct val="0"/>
        </a:spcBef>
        <a:spcAft>
          <a:spcPct val="0"/>
        </a:spcAft>
        <a:defRPr sz="3400">
          <a:solidFill>
            <a:schemeClr val="tx2"/>
          </a:solidFill>
          <a:latin typeface="Arial" charset="0"/>
        </a:defRPr>
      </a:lvl9pPr>
    </p:titleStyle>
    <p:bodyStyle>
      <a:lvl1pPr marL="342900" indent="-342900" algn="l" rtl="0" eaLnBrk="1" fontAlgn="base" hangingPunct="1">
        <a:spcBef>
          <a:spcPct val="20000"/>
        </a:spcBef>
        <a:spcAft>
          <a:spcPct val="0"/>
        </a:spcAft>
        <a:buChar char="•"/>
        <a:defRPr sz="19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900">
          <a:solidFill>
            <a:schemeClr val="tx1"/>
          </a:solidFill>
          <a:latin typeface="+mn-lt"/>
        </a:defRPr>
      </a:lvl2pPr>
      <a:lvl3pPr marL="1143000" indent="-228600" algn="l" rtl="0" eaLnBrk="1" fontAlgn="base" hangingPunct="1">
        <a:spcBef>
          <a:spcPct val="20000"/>
        </a:spcBef>
        <a:spcAft>
          <a:spcPct val="0"/>
        </a:spcAft>
        <a:buChar char="•"/>
        <a:defRPr sz="1900">
          <a:solidFill>
            <a:schemeClr val="tx1"/>
          </a:solidFill>
          <a:latin typeface="+mn-lt"/>
        </a:defRPr>
      </a:lvl3pPr>
      <a:lvl4pPr marL="1600200" indent="-228600" algn="l" rtl="0" eaLnBrk="1" fontAlgn="base" hangingPunct="1">
        <a:spcBef>
          <a:spcPct val="20000"/>
        </a:spcBef>
        <a:spcAft>
          <a:spcPct val="0"/>
        </a:spcAft>
        <a:buChar char="–"/>
        <a:defRPr sz="1900">
          <a:solidFill>
            <a:schemeClr val="tx1"/>
          </a:solidFill>
          <a:latin typeface="+mn-lt"/>
        </a:defRPr>
      </a:lvl4pPr>
      <a:lvl5pPr marL="2057400" indent="-228600" algn="l" rtl="0" eaLnBrk="1" fontAlgn="base" hangingPunct="1">
        <a:spcBef>
          <a:spcPct val="20000"/>
        </a:spcBef>
        <a:spcAft>
          <a:spcPct val="0"/>
        </a:spcAft>
        <a:buChar char="»"/>
        <a:defRPr sz="1900">
          <a:solidFill>
            <a:schemeClr val="tx1"/>
          </a:solidFill>
          <a:latin typeface="+mn-lt"/>
        </a:defRPr>
      </a:lvl5pPr>
      <a:lvl6pPr marL="2514600" indent="-228600" algn="l" rtl="0" eaLnBrk="1" fontAlgn="base" hangingPunct="1">
        <a:spcBef>
          <a:spcPct val="20000"/>
        </a:spcBef>
        <a:spcAft>
          <a:spcPct val="0"/>
        </a:spcAft>
        <a:buChar char="»"/>
        <a:defRPr sz="1900">
          <a:solidFill>
            <a:schemeClr val="tx1"/>
          </a:solidFill>
          <a:latin typeface="+mn-lt"/>
        </a:defRPr>
      </a:lvl6pPr>
      <a:lvl7pPr marL="2971800" indent="-228600" algn="l" rtl="0" eaLnBrk="1" fontAlgn="base" hangingPunct="1">
        <a:spcBef>
          <a:spcPct val="20000"/>
        </a:spcBef>
        <a:spcAft>
          <a:spcPct val="0"/>
        </a:spcAft>
        <a:buChar char="»"/>
        <a:defRPr sz="1900">
          <a:solidFill>
            <a:schemeClr val="tx1"/>
          </a:solidFill>
          <a:latin typeface="+mn-lt"/>
        </a:defRPr>
      </a:lvl7pPr>
      <a:lvl8pPr marL="3429000" indent="-228600" algn="l" rtl="0" eaLnBrk="1" fontAlgn="base" hangingPunct="1">
        <a:spcBef>
          <a:spcPct val="20000"/>
        </a:spcBef>
        <a:spcAft>
          <a:spcPct val="0"/>
        </a:spcAft>
        <a:buChar char="»"/>
        <a:defRPr sz="1900">
          <a:solidFill>
            <a:schemeClr val="tx1"/>
          </a:solidFill>
          <a:latin typeface="+mn-lt"/>
        </a:defRPr>
      </a:lvl8pPr>
      <a:lvl9pPr marL="3886200" indent="-228600" algn="l" rtl="0" eaLnBrk="1" fontAlgn="base" hangingPunct="1">
        <a:spcBef>
          <a:spcPct val="20000"/>
        </a:spcBef>
        <a:spcAft>
          <a:spcPct val="0"/>
        </a:spcAft>
        <a:buChar char="»"/>
        <a:defRPr sz="19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251520" y="260229"/>
            <a:ext cx="8640960" cy="5112568"/>
          </a:xfrm>
          <a:prstGeom prst="rect">
            <a:avLst/>
          </a:prstGeom>
          <a:solidFill>
            <a:srgbClr val="DBEEEF"/>
          </a:solidFill>
        </p:spPr>
        <p:txBody>
          <a:bodyPr wrap="square" rtlCol="0">
            <a:spAutoFit/>
          </a:bodyPr>
          <a:lstStyle/>
          <a:p>
            <a:endParaRPr lang="sv-SE" dirty="0"/>
          </a:p>
        </p:txBody>
      </p:sp>
      <p:sp>
        <p:nvSpPr>
          <p:cNvPr id="3074" name="Rectangle 2"/>
          <p:cNvSpPr>
            <a:spLocks noGrp="1" noChangeArrowheads="1"/>
          </p:cNvSpPr>
          <p:nvPr>
            <p:ph type="title"/>
          </p:nvPr>
        </p:nvSpPr>
        <p:spPr>
          <a:xfrm>
            <a:off x="539552" y="1700808"/>
            <a:ext cx="7772400" cy="1143000"/>
          </a:xfrm>
        </p:spPr>
        <p:txBody>
          <a:bodyPr/>
          <a:lstStyle/>
          <a:p>
            <a:pPr eaLnBrk="1" hangingPunct="1"/>
            <a:r>
              <a:rPr lang="sv-SE" altLang="sv-SE" b="1" dirty="0" smtClean="0"/>
              <a:t>Om lönesättning </a:t>
            </a:r>
            <a:br>
              <a:rPr lang="sv-SE" altLang="sv-SE" b="1" dirty="0" smtClean="0"/>
            </a:br>
            <a:r>
              <a:rPr lang="sv-SE" altLang="sv-SE" sz="3200" b="1" dirty="0" smtClean="0"/>
              <a:t>Information och dialog</a:t>
            </a:r>
            <a:br>
              <a:rPr lang="sv-SE" altLang="sv-SE" sz="3200" b="1" dirty="0" smtClean="0"/>
            </a:br>
            <a:r>
              <a:rPr lang="sv-SE" altLang="sv-SE" sz="3200" b="1" dirty="0" smtClean="0"/>
              <a:t>APT-material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Tydlig koppling mellan prestation och lön!</a:t>
            </a:r>
          </a:p>
        </p:txBody>
      </p:sp>
      <p:sp>
        <p:nvSpPr>
          <p:cNvPr id="3" name="Platshållare för innehåll 2"/>
          <p:cNvSpPr>
            <a:spLocks noGrp="1"/>
          </p:cNvSpPr>
          <p:nvPr>
            <p:ph idx="1"/>
          </p:nvPr>
        </p:nvSpPr>
        <p:spPr>
          <a:xfrm>
            <a:off x="685800" y="1752384"/>
            <a:ext cx="7772400" cy="4114800"/>
          </a:xfrm>
        </p:spPr>
        <p:txBody>
          <a:bodyPr/>
          <a:lstStyle/>
          <a:p>
            <a:r>
              <a:rPr lang="sv-SE" sz="1800" dirty="0"/>
              <a:t>Det är viktigt att ha kontinuerliga </a:t>
            </a:r>
            <a:r>
              <a:rPr lang="sv-SE" sz="1800" dirty="0" smtClean="0"/>
              <a:t>avstämningar om medarbetarens uppsatta mål, då verksamhetens mål och </a:t>
            </a:r>
            <a:r>
              <a:rPr lang="sv-SE" sz="1800" dirty="0"/>
              <a:t>fokus kan ändras under året</a:t>
            </a:r>
            <a:r>
              <a:rPr lang="sv-SE" sz="1800" dirty="0" smtClean="0"/>
              <a:t>.</a:t>
            </a:r>
          </a:p>
          <a:p>
            <a:pPr marL="0" indent="0">
              <a:buNone/>
            </a:pPr>
            <a:endParaRPr lang="sv-SE" sz="1800" dirty="0"/>
          </a:p>
          <a:p>
            <a:pPr lvl="0"/>
            <a:r>
              <a:rPr lang="sv-SE" sz="1800" dirty="0" smtClean="0"/>
              <a:t>Lönesättningen </a:t>
            </a:r>
            <a:r>
              <a:rPr lang="sv-SE" sz="1800" dirty="0"/>
              <a:t>ska ”leva över året”. Det innebär att </a:t>
            </a:r>
            <a:r>
              <a:rPr lang="sv-SE" sz="1800" dirty="0" smtClean="0"/>
              <a:t>arbete </a:t>
            </a:r>
            <a:r>
              <a:rPr lang="sv-SE" sz="1800" dirty="0"/>
              <a:t>så som projekt, uppdrag och det dagliga arbetet är delar som kommer </a:t>
            </a:r>
            <a:r>
              <a:rPr lang="sv-SE" sz="1800" dirty="0" smtClean="0"/>
              <a:t>att påverka </a:t>
            </a:r>
            <a:r>
              <a:rPr lang="sv-SE" sz="1800" dirty="0"/>
              <a:t>löneutveckling och därför är det viktigt att chef och medarbetare alltid har en dialog och följer upp hur arbetet </a:t>
            </a:r>
            <a:r>
              <a:rPr lang="sv-SE" sz="1800" dirty="0" smtClean="0"/>
              <a:t>går med de uppsatta målen.</a:t>
            </a:r>
          </a:p>
          <a:p>
            <a:pPr marL="0" lvl="0" indent="0">
              <a:buNone/>
            </a:pPr>
            <a:endParaRPr lang="sv-SE" sz="1800" dirty="0"/>
          </a:p>
          <a:p>
            <a:r>
              <a:rPr lang="sv-SE" sz="1800" dirty="0"/>
              <a:t>Lönen kan även diskuteras i ett längre </a:t>
            </a:r>
            <a:r>
              <a:rPr lang="sv-SE" sz="1800" dirty="0" smtClean="0"/>
              <a:t>perspektiv vid behov.</a:t>
            </a:r>
            <a:r>
              <a:rPr lang="sv-SE" sz="1800" dirty="0"/>
              <a:t>	</a:t>
            </a:r>
          </a:p>
          <a:p>
            <a:pPr lvl="1"/>
            <a:r>
              <a:rPr lang="sv-SE" sz="1800" dirty="0" smtClean="0"/>
              <a:t>Till exempel kan </a:t>
            </a:r>
            <a:r>
              <a:rPr lang="sv-SE" sz="1800" dirty="0"/>
              <a:t>chef och medarbetare </a:t>
            </a:r>
            <a:r>
              <a:rPr lang="sv-SE" sz="1800" dirty="0" smtClean="0"/>
              <a:t>ha </a:t>
            </a:r>
            <a:r>
              <a:rPr lang="sv-SE" sz="1800" dirty="0"/>
              <a:t>en dialog om vad medarbetaren behöver uppnå på sikt för att få en bättre </a:t>
            </a:r>
            <a:r>
              <a:rPr lang="sv-SE" sz="1800" dirty="0" smtClean="0"/>
              <a:t>löneutveckling under kommande år.</a:t>
            </a:r>
            <a:endParaRPr lang="sv-SE" sz="1800" dirty="0"/>
          </a:p>
          <a:p>
            <a:endParaRPr lang="sv-SE" dirty="0"/>
          </a:p>
        </p:txBody>
      </p:sp>
    </p:spTree>
    <p:extLst>
      <p:ext uri="{BB962C8B-B14F-4D97-AF65-F5344CB8AC3E}">
        <p14:creationId xmlns:p14="http://schemas.microsoft.com/office/powerpoint/2010/main" val="1198112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11560" y="548680"/>
            <a:ext cx="7772400" cy="1143000"/>
          </a:xfrm>
        </p:spPr>
        <p:txBody>
          <a:bodyPr/>
          <a:lstStyle/>
          <a:p>
            <a:r>
              <a:rPr lang="sv-SE" dirty="0" smtClean="0"/>
              <a:t>Vad innebär lönesamtalet vid dialogmodellen?</a:t>
            </a:r>
            <a:endParaRPr lang="sv-SE" dirty="0"/>
          </a:p>
        </p:txBody>
      </p:sp>
      <p:sp>
        <p:nvSpPr>
          <p:cNvPr id="3" name="Platshållare för innehåll 2"/>
          <p:cNvSpPr>
            <a:spLocks noGrp="1"/>
          </p:cNvSpPr>
          <p:nvPr>
            <p:ph idx="1"/>
          </p:nvPr>
        </p:nvSpPr>
        <p:spPr>
          <a:xfrm>
            <a:off x="755576" y="2060848"/>
            <a:ext cx="7772400" cy="4114800"/>
          </a:xfrm>
        </p:spPr>
        <p:txBody>
          <a:bodyPr/>
          <a:lstStyle/>
          <a:p>
            <a:r>
              <a:rPr lang="sv-SE" sz="1800" dirty="0" smtClean="0"/>
              <a:t>För att lönesamtalet ska bli bra och för att chefen ska kunna sätta en rättvis lön, </a:t>
            </a:r>
            <a:r>
              <a:rPr lang="sv-SE" sz="1800" dirty="0"/>
              <a:t>måste lönesamtalet föregås av ett resultat- och målsamtal där chef tillsammans med medarbetare diskuterar medarbetarens arbetsresultat i förhållande till uppsatta mål, samt medarbetarens bidrag till verksamhetsutveckling. </a:t>
            </a:r>
            <a:endParaRPr lang="sv-SE" sz="1800" dirty="0" smtClean="0"/>
          </a:p>
          <a:p>
            <a:endParaRPr lang="sv-SE" sz="1800" dirty="0"/>
          </a:p>
          <a:p>
            <a:r>
              <a:rPr lang="sv-SE" sz="1800" dirty="0"/>
              <a:t>Ett lönesamtal är en återkoppling från chefen, som efter det gemensamma resultat- och målsamtalet har gjort sin bedömning och för sedan en dialog med medarbetaren om den tänkta nya lönen. </a:t>
            </a:r>
          </a:p>
          <a:p>
            <a:pPr marL="0" indent="0">
              <a:buNone/>
            </a:pPr>
            <a:endParaRPr lang="sv-SE" sz="1800" dirty="0" smtClean="0"/>
          </a:p>
          <a:p>
            <a:endParaRPr lang="sv-SE" sz="1800" dirty="0"/>
          </a:p>
        </p:txBody>
      </p:sp>
    </p:spTree>
    <p:extLst>
      <p:ext uri="{BB962C8B-B14F-4D97-AF65-F5344CB8AC3E}">
        <p14:creationId xmlns:p14="http://schemas.microsoft.com/office/powerpoint/2010/main" val="677785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5800" y="476672"/>
            <a:ext cx="7772400" cy="1143000"/>
          </a:xfrm>
        </p:spPr>
        <p:txBody>
          <a:bodyPr/>
          <a:lstStyle/>
          <a:p>
            <a:r>
              <a:rPr lang="sv-SE" dirty="0" smtClean="0"/>
              <a:t>Vad innebär </a:t>
            </a:r>
            <a:r>
              <a:rPr lang="sv-SE" dirty="0"/>
              <a:t>lönesättning </a:t>
            </a:r>
            <a:r>
              <a:rPr lang="sv-SE" dirty="0" smtClean="0"/>
              <a:t>vid förhandlingsmodellen?</a:t>
            </a:r>
            <a:endParaRPr lang="sv-SE" dirty="0"/>
          </a:p>
        </p:txBody>
      </p:sp>
      <p:sp>
        <p:nvSpPr>
          <p:cNvPr id="3" name="Platshållare för innehåll 2"/>
          <p:cNvSpPr>
            <a:spLocks noGrp="1"/>
          </p:cNvSpPr>
          <p:nvPr>
            <p:ph idx="1"/>
          </p:nvPr>
        </p:nvSpPr>
        <p:spPr>
          <a:xfrm>
            <a:off x="660726" y="2132856"/>
            <a:ext cx="7772400" cy="4114800"/>
          </a:xfrm>
        </p:spPr>
        <p:txBody>
          <a:bodyPr/>
          <a:lstStyle/>
          <a:p>
            <a:r>
              <a:rPr lang="sv-SE" sz="1800" dirty="0" smtClean="0"/>
              <a:t>Vissa medarbetare har inte lönesamtal enligt dialogmodellen, utan lönen förhandlas med den fackliga företrädaren. </a:t>
            </a:r>
          </a:p>
          <a:p>
            <a:endParaRPr lang="sv-SE" sz="1800" dirty="0"/>
          </a:p>
          <a:p>
            <a:r>
              <a:rPr lang="sv-SE" sz="1800" dirty="0" smtClean="0"/>
              <a:t>Chefen har på samma sätt först ett resultat- och målsamtal där chef tillsammans </a:t>
            </a:r>
            <a:r>
              <a:rPr lang="sv-SE" sz="1800" dirty="0"/>
              <a:t>med medarbetare diskuterar medarbetarens arbetsresultat i förhållande till uppsatta mål, samt medarbetarens bidrag </a:t>
            </a:r>
            <a:r>
              <a:rPr lang="sv-SE" sz="1800" dirty="0" smtClean="0"/>
              <a:t>till verksamhetsutveckling. </a:t>
            </a:r>
          </a:p>
          <a:p>
            <a:endParaRPr lang="sv-SE" sz="1800" dirty="0"/>
          </a:p>
          <a:p>
            <a:r>
              <a:rPr lang="sv-SE" sz="1800" dirty="0" smtClean="0"/>
              <a:t>Utifrån det gör chefen sin bedömning och chefen förhandlar sedan löneförslaget med den fackliga företrädaren. Efter avslutad förhandling ges besked om ny lön.</a:t>
            </a:r>
            <a:endParaRPr lang="sv-SE" sz="1800" dirty="0"/>
          </a:p>
        </p:txBody>
      </p:sp>
    </p:spTree>
    <p:extLst>
      <p:ext uri="{BB962C8B-B14F-4D97-AF65-F5344CB8AC3E}">
        <p14:creationId xmlns:p14="http://schemas.microsoft.com/office/powerpoint/2010/main" val="2180455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251520" y="260229"/>
            <a:ext cx="8640960" cy="5112568"/>
          </a:xfrm>
          <a:prstGeom prst="rect">
            <a:avLst/>
          </a:prstGeom>
          <a:solidFill>
            <a:srgbClr val="DBEEEF"/>
          </a:solidFill>
        </p:spPr>
        <p:txBody>
          <a:bodyPr wrap="square" rtlCol="0">
            <a:spAutoFit/>
          </a:bodyPr>
          <a:lstStyle/>
          <a:p>
            <a:endParaRPr lang="sv-SE" dirty="0"/>
          </a:p>
        </p:txBody>
      </p:sp>
      <p:sp>
        <p:nvSpPr>
          <p:cNvPr id="3074" name="Rectangle 2"/>
          <p:cNvSpPr>
            <a:spLocks noGrp="1" noChangeArrowheads="1"/>
          </p:cNvSpPr>
          <p:nvPr>
            <p:ph type="title"/>
          </p:nvPr>
        </p:nvSpPr>
        <p:spPr>
          <a:xfrm>
            <a:off x="539552" y="1700808"/>
            <a:ext cx="7772400" cy="1143000"/>
          </a:xfrm>
        </p:spPr>
        <p:txBody>
          <a:bodyPr/>
          <a:lstStyle/>
          <a:p>
            <a:pPr eaLnBrk="1" hangingPunct="1"/>
            <a:r>
              <a:rPr lang="sv-SE" altLang="sv-SE" b="1" dirty="0" smtClean="0"/>
              <a:t>Om lönesättning </a:t>
            </a:r>
            <a:br>
              <a:rPr lang="sv-SE" altLang="sv-SE" b="1" dirty="0" smtClean="0"/>
            </a:br>
            <a:r>
              <a:rPr lang="sv-SE" altLang="sv-SE" sz="3200" b="1" dirty="0" smtClean="0"/>
              <a:t>Dialog </a:t>
            </a:r>
          </a:p>
        </p:txBody>
      </p:sp>
    </p:spTree>
    <p:extLst>
      <p:ext uri="{BB962C8B-B14F-4D97-AF65-F5344CB8AC3E}">
        <p14:creationId xmlns:p14="http://schemas.microsoft.com/office/powerpoint/2010/main" val="1401232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Gruppövning Lönekriterier</a:t>
            </a:r>
            <a:br>
              <a:rPr lang="sv-SE" dirty="0" smtClean="0"/>
            </a:br>
            <a:r>
              <a:rPr lang="sv-SE" sz="2800" dirty="0" smtClean="0"/>
              <a:t>”</a:t>
            </a:r>
            <a:r>
              <a:rPr lang="sv-SE" sz="2800" dirty="0"/>
              <a:t>U</a:t>
            </a:r>
            <a:r>
              <a:rPr lang="sv-SE" sz="2800" dirty="0" smtClean="0"/>
              <a:t>ppnådda </a:t>
            </a:r>
            <a:r>
              <a:rPr lang="sv-SE" sz="2800" dirty="0"/>
              <a:t>resultat i relation till uppsatta </a:t>
            </a:r>
            <a:r>
              <a:rPr lang="sv-SE" sz="2800" dirty="0" smtClean="0"/>
              <a:t>mål”</a:t>
            </a:r>
            <a:endParaRPr lang="sv-SE" sz="2800" dirty="0"/>
          </a:p>
        </p:txBody>
      </p:sp>
      <p:sp>
        <p:nvSpPr>
          <p:cNvPr id="3" name="Platshållare för innehåll 2"/>
          <p:cNvSpPr>
            <a:spLocks noGrp="1"/>
          </p:cNvSpPr>
          <p:nvPr>
            <p:ph idx="1"/>
          </p:nvPr>
        </p:nvSpPr>
        <p:spPr/>
        <p:txBody>
          <a:bodyPr/>
          <a:lstStyle/>
          <a:p>
            <a:pPr marL="0" indent="0">
              <a:buNone/>
            </a:pPr>
            <a:r>
              <a:rPr lang="sv-SE" dirty="0"/>
              <a:t>Vad innebär det här lönekriteriet för </a:t>
            </a:r>
            <a:r>
              <a:rPr lang="sv-SE" dirty="0" smtClean="0"/>
              <a:t>er verksamhet</a:t>
            </a:r>
            <a:r>
              <a:rPr lang="sv-SE" dirty="0"/>
              <a:t>?</a:t>
            </a:r>
          </a:p>
          <a:p>
            <a:pPr marL="0" indent="0">
              <a:buNone/>
            </a:pPr>
            <a:endParaRPr lang="sv-SE" dirty="0" smtClean="0"/>
          </a:p>
          <a:p>
            <a:r>
              <a:rPr lang="sv-SE" dirty="0" smtClean="0"/>
              <a:t>Vilka gemensamma mål har enheten som medarbetarens egna mål borde sträva emot?</a:t>
            </a:r>
          </a:p>
          <a:p>
            <a:endParaRPr lang="sv-SE" dirty="0" smtClean="0"/>
          </a:p>
          <a:p>
            <a:r>
              <a:rPr lang="sv-SE" dirty="0" smtClean="0"/>
              <a:t>Hur ska chef och medarbetare tillsammans sätta mål som både motiverar medarbetaren i sitt grunduppdrag och bidrar till utveckling för verksamheten?</a:t>
            </a:r>
            <a:endParaRPr lang="sv-SE" dirty="0"/>
          </a:p>
        </p:txBody>
      </p:sp>
    </p:spTree>
    <p:extLst>
      <p:ext uri="{BB962C8B-B14F-4D97-AF65-F5344CB8AC3E}">
        <p14:creationId xmlns:p14="http://schemas.microsoft.com/office/powerpoint/2010/main" val="1543147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Gruppövning Lönekriterier</a:t>
            </a:r>
            <a:br>
              <a:rPr lang="sv-SE" dirty="0"/>
            </a:br>
            <a:r>
              <a:rPr lang="sv-SE" sz="2800" dirty="0" smtClean="0"/>
              <a:t>”</a:t>
            </a:r>
            <a:r>
              <a:rPr lang="sv-SE" sz="2800" dirty="0"/>
              <a:t>B</a:t>
            </a:r>
            <a:r>
              <a:rPr lang="sv-SE" sz="2800" dirty="0" smtClean="0"/>
              <a:t>idrag </a:t>
            </a:r>
            <a:r>
              <a:rPr lang="sv-SE" sz="2800" dirty="0"/>
              <a:t>till </a:t>
            </a:r>
            <a:r>
              <a:rPr lang="sv-SE" sz="2800" dirty="0" smtClean="0"/>
              <a:t>verksamhetsutveckling”</a:t>
            </a:r>
            <a:endParaRPr lang="sv-SE" sz="2800" dirty="0"/>
          </a:p>
        </p:txBody>
      </p:sp>
      <p:sp>
        <p:nvSpPr>
          <p:cNvPr id="3" name="Platshållare för innehåll 2"/>
          <p:cNvSpPr>
            <a:spLocks noGrp="1"/>
          </p:cNvSpPr>
          <p:nvPr>
            <p:ph idx="1"/>
          </p:nvPr>
        </p:nvSpPr>
        <p:spPr/>
        <p:txBody>
          <a:bodyPr/>
          <a:lstStyle/>
          <a:p>
            <a:pPr marL="0" indent="0">
              <a:buNone/>
            </a:pPr>
            <a:r>
              <a:rPr lang="sv-SE" dirty="0"/>
              <a:t>Vad innebär det här lönekriteriet för </a:t>
            </a:r>
            <a:r>
              <a:rPr lang="sv-SE" dirty="0" smtClean="0"/>
              <a:t>er </a:t>
            </a:r>
            <a:r>
              <a:rPr lang="sv-SE" dirty="0"/>
              <a:t>verksamhet?</a:t>
            </a:r>
          </a:p>
          <a:p>
            <a:pPr marL="0" indent="0">
              <a:buNone/>
            </a:pPr>
            <a:endParaRPr lang="sv-SE" dirty="0"/>
          </a:p>
          <a:p>
            <a:pPr marL="0" indent="0">
              <a:buNone/>
            </a:pPr>
            <a:r>
              <a:rPr lang="sv-SE" dirty="0"/>
              <a:t>Hur </a:t>
            </a:r>
            <a:r>
              <a:rPr lang="sv-SE" dirty="0" smtClean="0"/>
              <a:t>bidrar man som medarbetare </a:t>
            </a:r>
            <a:r>
              <a:rPr lang="sv-SE" dirty="0"/>
              <a:t>till verksamhetsutveckling utifrån </a:t>
            </a:r>
          </a:p>
          <a:p>
            <a:pPr>
              <a:buFontTx/>
              <a:buChar char="-"/>
            </a:pPr>
            <a:r>
              <a:rPr lang="sv-SE" dirty="0"/>
              <a:t>Vilja och förmåga att bidra till sitt uppdrag och verksamhetens </a:t>
            </a:r>
            <a:r>
              <a:rPr lang="sv-SE" dirty="0" smtClean="0"/>
              <a:t>aktiviteter?</a:t>
            </a:r>
            <a:endParaRPr lang="sv-SE" dirty="0"/>
          </a:p>
          <a:p>
            <a:pPr>
              <a:buFontTx/>
              <a:buChar char="-"/>
            </a:pPr>
            <a:r>
              <a:rPr lang="sv-SE" dirty="0"/>
              <a:t>Att ta ansvar för sin relation till chef och </a:t>
            </a:r>
            <a:r>
              <a:rPr lang="sv-SE" dirty="0" smtClean="0"/>
              <a:t>kollegor?</a:t>
            </a:r>
            <a:endParaRPr lang="sv-SE" dirty="0"/>
          </a:p>
          <a:p>
            <a:pPr>
              <a:buFontTx/>
              <a:buChar char="-"/>
            </a:pPr>
            <a:r>
              <a:rPr lang="sv-SE" dirty="0"/>
              <a:t>Att se sig som en viktig del i </a:t>
            </a:r>
            <a:r>
              <a:rPr lang="sv-SE" dirty="0" smtClean="0"/>
              <a:t>helheten?</a:t>
            </a:r>
            <a:endParaRPr lang="sv-SE" dirty="0"/>
          </a:p>
          <a:p>
            <a:pPr>
              <a:buFontTx/>
              <a:buChar char="-"/>
            </a:pPr>
            <a:r>
              <a:rPr lang="sv-SE" dirty="0"/>
              <a:t>Att dela med sig och samspela inom och utanför den egna </a:t>
            </a:r>
            <a:r>
              <a:rPr lang="sv-SE" dirty="0" smtClean="0"/>
              <a:t>avdelningen?</a:t>
            </a:r>
            <a:endParaRPr lang="sv-SE" dirty="0"/>
          </a:p>
          <a:p>
            <a:endParaRPr lang="sv-SE" dirty="0"/>
          </a:p>
        </p:txBody>
      </p:sp>
    </p:spTree>
    <p:extLst>
      <p:ext uri="{BB962C8B-B14F-4D97-AF65-F5344CB8AC3E}">
        <p14:creationId xmlns:p14="http://schemas.microsoft.com/office/powerpoint/2010/main" val="187071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Fördjupande diskussionsfrågor</a:t>
            </a:r>
            <a:br>
              <a:rPr lang="sv-SE" dirty="0" smtClean="0"/>
            </a:br>
            <a:r>
              <a:rPr lang="sv-SE" sz="2800" dirty="0" smtClean="0"/>
              <a:t>Om lönesättning</a:t>
            </a:r>
            <a:endParaRPr lang="sv-SE" sz="2800" dirty="0"/>
          </a:p>
        </p:txBody>
      </p:sp>
      <p:sp>
        <p:nvSpPr>
          <p:cNvPr id="3" name="Platshållare för innehåll 2"/>
          <p:cNvSpPr>
            <a:spLocks noGrp="1"/>
          </p:cNvSpPr>
          <p:nvPr>
            <p:ph idx="1"/>
          </p:nvPr>
        </p:nvSpPr>
        <p:spPr/>
        <p:txBody>
          <a:bodyPr/>
          <a:lstStyle/>
          <a:p>
            <a:pPr lvl="0"/>
            <a:r>
              <a:rPr lang="sv-SE" dirty="0"/>
              <a:t>Vi har gått igenom olika faktorer som påverkar lönesättningen. Vad tänker </a:t>
            </a:r>
            <a:r>
              <a:rPr lang="sv-SE" dirty="0" smtClean="0"/>
              <a:t>ni </a:t>
            </a:r>
            <a:r>
              <a:rPr lang="sv-SE" dirty="0"/>
              <a:t>om dessa faktorer som påverkar </a:t>
            </a:r>
            <a:r>
              <a:rPr lang="sv-SE" dirty="0" smtClean="0"/>
              <a:t>lönesättningen?</a:t>
            </a:r>
          </a:p>
          <a:p>
            <a:pPr marL="0" lvl="0" indent="0">
              <a:buNone/>
            </a:pPr>
            <a:endParaRPr lang="sv-SE" dirty="0"/>
          </a:p>
          <a:p>
            <a:r>
              <a:rPr lang="sv-SE" dirty="0" smtClean="0"/>
              <a:t>Hur </a:t>
            </a:r>
            <a:r>
              <a:rPr lang="sv-SE" dirty="0"/>
              <a:t>tänker </a:t>
            </a:r>
            <a:r>
              <a:rPr lang="sv-SE" dirty="0" smtClean="0"/>
              <a:t>du som medarbetare kring </a:t>
            </a:r>
            <a:r>
              <a:rPr lang="sv-SE" dirty="0"/>
              <a:t>att kommunens budgetläge kan påverka din egna löneutveckling? </a:t>
            </a:r>
          </a:p>
        </p:txBody>
      </p:sp>
    </p:spTree>
    <p:extLst>
      <p:ext uri="{BB962C8B-B14F-4D97-AF65-F5344CB8AC3E}">
        <p14:creationId xmlns:p14="http://schemas.microsoft.com/office/powerpoint/2010/main" val="477624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Fördjupande diskussionsfrågor</a:t>
            </a:r>
            <a:br>
              <a:rPr lang="sv-SE" dirty="0" smtClean="0"/>
            </a:br>
            <a:r>
              <a:rPr lang="sv-SE" sz="2800" dirty="0" smtClean="0"/>
              <a:t>Förberedelse inför lönesamtalen</a:t>
            </a:r>
            <a:endParaRPr lang="sv-SE" sz="2800" dirty="0"/>
          </a:p>
        </p:txBody>
      </p:sp>
      <p:sp>
        <p:nvSpPr>
          <p:cNvPr id="3" name="Platshållare för innehåll 2"/>
          <p:cNvSpPr>
            <a:spLocks noGrp="1"/>
          </p:cNvSpPr>
          <p:nvPr>
            <p:ph idx="1"/>
          </p:nvPr>
        </p:nvSpPr>
        <p:spPr>
          <a:xfrm>
            <a:off x="685800" y="2132856"/>
            <a:ext cx="7772400" cy="4114800"/>
          </a:xfrm>
        </p:spPr>
        <p:txBody>
          <a:bodyPr/>
          <a:lstStyle/>
          <a:p>
            <a:r>
              <a:rPr lang="sv-SE" dirty="0"/>
              <a:t>Hur förbereder </a:t>
            </a:r>
            <a:r>
              <a:rPr lang="sv-SE" dirty="0" smtClean="0"/>
              <a:t>ni er som medarbetare?</a:t>
            </a:r>
          </a:p>
          <a:p>
            <a:endParaRPr lang="sv-SE" dirty="0"/>
          </a:p>
          <a:p>
            <a:r>
              <a:rPr lang="sv-SE" dirty="0" smtClean="0"/>
              <a:t>Hur tycker ni att </a:t>
            </a:r>
            <a:r>
              <a:rPr lang="sv-SE" dirty="0"/>
              <a:t>vi </a:t>
            </a:r>
            <a:r>
              <a:rPr lang="sv-SE" dirty="0" smtClean="0"/>
              <a:t>på enheten ska </a:t>
            </a:r>
            <a:r>
              <a:rPr lang="sv-SE" dirty="0"/>
              <a:t>förbereda oss gemensamt?</a:t>
            </a:r>
          </a:p>
          <a:p>
            <a:endParaRPr lang="sv-SE" dirty="0"/>
          </a:p>
          <a:p>
            <a:r>
              <a:rPr lang="sv-SE" dirty="0"/>
              <a:t>Vad tycker ni är svårt med ett lönesamtal?</a:t>
            </a:r>
          </a:p>
          <a:p>
            <a:endParaRPr lang="sv-SE" dirty="0"/>
          </a:p>
        </p:txBody>
      </p:sp>
    </p:spTree>
    <p:extLst>
      <p:ext uri="{BB962C8B-B14F-4D97-AF65-F5344CB8AC3E}">
        <p14:creationId xmlns:p14="http://schemas.microsoft.com/office/powerpoint/2010/main" val="1609629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251520" y="260229"/>
            <a:ext cx="8640960" cy="5112568"/>
          </a:xfrm>
          <a:prstGeom prst="rect">
            <a:avLst/>
          </a:prstGeom>
          <a:solidFill>
            <a:srgbClr val="DBEEEF"/>
          </a:solidFill>
        </p:spPr>
        <p:txBody>
          <a:bodyPr wrap="square" rtlCol="0">
            <a:spAutoFit/>
          </a:bodyPr>
          <a:lstStyle/>
          <a:p>
            <a:endParaRPr lang="sv-SE" dirty="0"/>
          </a:p>
        </p:txBody>
      </p:sp>
      <p:sp>
        <p:nvSpPr>
          <p:cNvPr id="3074" name="Rectangle 2"/>
          <p:cNvSpPr>
            <a:spLocks noGrp="1" noChangeArrowheads="1"/>
          </p:cNvSpPr>
          <p:nvPr>
            <p:ph type="title"/>
          </p:nvPr>
        </p:nvSpPr>
        <p:spPr>
          <a:xfrm>
            <a:off x="539552" y="1700808"/>
            <a:ext cx="7772400" cy="1143000"/>
          </a:xfrm>
        </p:spPr>
        <p:txBody>
          <a:bodyPr/>
          <a:lstStyle/>
          <a:p>
            <a:pPr eaLnBrk="1" hangingPunct="1"/>
            <a:r>
              <a:rPr lang="sv-SE" altLang="sv-SE" b="1" dirty="0" smtClean="0"/>
              <a:t>Frågor?</a:t>
            </a:r>
            <a:br>
              <a:rPr lang="sv-SE" altLang="sv-SE" b="1" dirty="0" smtClean="0"/>
            </a:br>
            <a:r>
              <a:rPr lang="sv-SE" altLang="sv-SE" b="1" dirty="0"/>
              <a:t/>
            </a:r>
            <a:br>
              <a:rPr lang="sv-SE" altLang="sv-SE" b="1" dirty="0"/>
            </a:br>
            <a:r>
              <a:rPr lang="sv-SE" altLang="sv-SE" b="1" dirty="0" smtClean="0"/>
              <a:t>Tack för idag! </a:t>
            </a:r>
            <a:br>
              <a:rPr lang="sv-SE" altLang="sv-SE" b="1" dirty="0" smtClean="0"/>
            </a:br>
            <a:endParaRPr lang="sv-SE" altLang="sv-SE" sz="3200" b="1" dirty="0" smtClean="0"/>
          </a:p>
        </p:txBody>
      </p:sp>
    </p:spTree>
    <p:extLst>
      <p:ext uri="{BB962C8B-B14F-4D97-AF65-F5344CB8AC3E}">
        <p14:creationId xmlns:p14="http://schemas.microsoft.com/office/powerpoint/2010/main" val="1950778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Syfte med materialet</a:t>
            </a:r>
            <a:endParaRPr lang="sv-SE" dirty="0"/>
          </a:p>
        </p:txBody>
      </p:sp>
      <p:sp>
        <p:nvSpPr>
          <p:cNvPr id="3" name="Platshållare för innehåll 2"/>
          <p:cNvSpPr>
            <a:spLocks noGrp="1"/>
          </p:cNvSpPr>
          <p:nvPr>
            <p:ph idx="1"/>
          </p:nvPr>
        </p:nvSpPr>
        <p:spPr/>
        <p:txBody>
          <a:bodyPr/>
          <a:lstStyle/>
          <a:p>
            <a:pPr marL="0" lvl="0" indent="0" eaLnBrk="0" hangingPunct="0">
              <a:spcBef>
                <a:spcPct val="30000"/>
              </a:spcBef>
              <a:buNone/>
              <a:defRPr/>
            </a:pPr>
            <a:r>
              <a:rPr lang="sv-SE" dirty="0" smtClean="0"/>
              <a:t>Det </a:t>
            </a:r>
            <a:r>
              <a:rPr lang="sv-SE" dirty="0"/>
              <a:t>finns mycket information </a:t>
            </a:r>
            <a:r>
              <a:rPr lang="sv-SE" dirty="0" smtClean="0"/>
              <a:t>om </a:t>
            </a:r>
            <a:r>
              <a:rPr lang="sv-SE" dirty="0"/>
              <a:t>hur lönesättning och lönesamtal går till. </a:t>
            </a:r>
            <a:r>
              <a:rPr lang="sv-SE" dirty="0" smtClean="0"/>
              <a:t>Detta material har information, gruppövningar och diskussionsfrågor för att chef och medarbetare gemensamt ska kunna skapa förståelse om lönesättning </a:t>
            </a:r>
            <a:r>
              <a:rPr lang="sv-SE" dirty="0"/>
              <a:t>inför </a:t>
            </a:r>
            <a:r>
              <a:rPr lang="sv-SE" dirty="0" smtClean="0"/>
              <a:t>medarbetarnas kommande lönesamtal.  </a:t>
            </a:r>
          </a:p>
          <a:p>
            <a:pPr marL="0" indent="0" eaLnBrk="0" hangingPunct="0">
              <a:spcBef>
                <a:spcPct val="30000"/>
              </a:spcBef>
              <a:buNone/>
              <a:defRPr/>
            </a:pPr>
            <a:endParaRPr lang="sv-SE" dirty="0" smtClean="0"/>
          </a:p>
          <a:p>
            <a:pPr marL="0" indent="0" eaLnBrk="0" hangingPunct="0">
              <a:spcBef>
                <a:spcPct val="30000"/>
              </a:spcBef>
              <a:buNone/>
              <a:defRPr/>
            </a:pPr>
            <a:r>
              <a:rPr lang="sv-SE" dirty="0" smtClean="0"/>
              <a:t>Mål: </a:t>
            </a:r>
            <a:r>
              <a:rPr lang="sv-SE" dirty="0"/>
              <a:t>C</a:t>
            </a:r>
            <a:r>
              <a:rPr lang="sv-SE" dirty="0" smtClean="0"/>
              <a:t>hefer och medarbetare känner sig väl förberedda. Alla medarbetare känner sig delaktiga och det känns tydligt med begreppen lön och lönesättning.</a:t>
            </a:r>
            <a:endParaRPr lang="sv-SE" dirty="0"/>
          </a:p>
        </p:txBody>
      </p:sp>
    </p:spTree>
    <p:extLst>
      <p:ext uri="{BB962C8B-B14F-4D97-AF65-F5344CB8AC3E}">
        <p14:creationId xmlns:p14="http://schemas.microsoft.com/office/powerpoint/2010/main" val="694709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251520" y="260229"/>
            <a:ext cx="8640960" cy="5112568"/>
          </a:xfrm>
          <a:prstGeom prst="rect">
            <a:avLst/>
          </a:prstGeom>
          <a:solidFill>
            <a:srgbClr val="DBEEEF"/>
          </a:solidFill>
        </p:spPr>
        <p:txBody>
          <a:bodyPr wrap="square" rtlCol="0">
            <a:spAutoFit/>
          </a:bodyPr>
          <a:lstStyle/>
          <a:p>
            <a:endParaRPr lang="sv-SE" dirty="0"/>
          </a:p>
        </p:txBody>
      </p:sp>
      <p:sp>
        <p:nvSpPr>
          <p:cNvPr id="3074" name="Rectangle 2"/>
          <p:cNvSpPr>
            <a:spLocks noGrp="1" noChangeArrowheads="1"/>
          </p:cNvSpPr>
          <p:nvPr>
            <p:ph type="title"/>
          </p:nvPr>
        </p:nvSpPr>
        <p:spPr>
          <a:xfrm>
            <a:off x="539552" y="1700808"/>
            <a:ext cx="7772400" cy="1143000"/>
          </a:xfrm>
        </p:spPr>
        <p:txBody>
          <a:bodyPr/>
          <a:lstStyle/>
          <a:p>
            <a:pPr eaLnBrk="1" hangingPunct="1"/>
            <a:r>
              <a:rPr lang="sv-SE" altLang="sv-SE" b="1" dirty="0" smtClean="0"/>
              <a:t>Om lönesättning </a:t>
            </a:r>
            <a:br>
              <a:rPr lang="sv-SE" altLang="sv-SE" b="1" dirty="0" smtClean="0"/>
            </a:br>
            <a:r>
              <a:rPr lang="sv-SE" altLang="sv-SE" sz="3200" b="1" dirty="0" smtClean="0"/>
              <a:t>Information </a:t>
            </a:r>
          </a:p>
        </p:txBody>
      </p:sp>
    </p:spTree>
    <p:extLst>
      <p:ext uri="{BB962C8B-B14F-4D97-AF65-F5344CB8AC3E}">
        <p14:creationId xmlns:p14="http://schemas.microsoft.com/office/powerpoint/2010/main" val="3805830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Grundläggande principer ur de centrala avtalen för lönesättning</a:t>
            </a:r>
            <a:endParaRPr lang="sv-SE" dirty="0"/>
          </a:p>
        </p:txBody>
      </p:sp>
      <p:sp>
        <p:nvSpPr>
          <p:cNvPr id="3" name="Platshållare för innehåll 2"/>
          <p:cNvSpPr>
            <a:spLocks noGrp="1"/>
          </p:cNvSpPr>
          <p:nvPr>
            <p:ph idx="1"/>
          </p:nvPr>
        </p:nvSpPr>
        <p:spPr>
          <a:xfrm>
            <a:off x="685800" y="1844824"/>
            <a:ext cx="7772400" cy="4114800"/>
          </a:xfrm>
        </p:spPr>
        <p:txBody>
          <a:bodyPr/>
          <a:lstStyle/>
          <a:p>
            <a:pPr marL="0" indent="0">
              <a:buNone/>
            </a:pPr>
            <a:r>
              <a:rPr lang="sv-SE" b="1" dirty="0" smtClean="0"/>
              <a:t>Ur § 1 Löneavtalet (HÖK):</a:t>
            </a:r>
            <a:endParaRPr lang="sv-SE" b="1" dirty="0"/>
          </a:p>
          <a:p>
            <a:pPr marL="0" indent="0">
              <a:buNone/>
            </a:pPr>
            <a:r>
              <a:rPr lang="sv-SE" dirty="0" smtClean="0"/>
              <a:t>”Lönebildning </a:t>
            </a:r>
            <a:r>
              <a:rPr lang="sv-SE" dirty="0"/>
              <a:t>och lönesättning ska bidra till att arbetsgivaren når målen för verksamheten. </a:t>
            </a:r>
            <a:endParaRPr lang="sv-SE" dirty="0" smtClean="0"/>
          </a:p>
          <a:p>
            <a:pPr marL="0" indent="0">
              <a:buNone/>
            </a:pPr>
            <a:endParaRPr lang="sv-SE" dirty="0"/>
          </a:p>
          <a:p>
            <a:pPr marL="0" indent="0">
              <a:buNone/>
            </a:pPr>
            <a:r>
              <a:rPr lang="sv-SE" dirty="0" smtClean="0"/>
              <a:t>Lönen </a:t>
            </a:r>
            <a:r>
              <a:rPr lang="sv-SE" dirty="0"/>
              <a:t>ska stimulera till förbättringar av verksamhetens effektivitet, produktivitet och kvalitet. </a:t>
            </a:r>
            <a:endParaRPr lang="sv-SE" dirty="0" smtClean="0"/>
          </a:p>
          <a:p>
            <a:pPr marL="0" indent="0">
              <a:buNone/>
            </a:pPr>
            <a:endParaRPr lang="sv-SE" dirty="0"/>
          </a:p>
          <a:p>
            <a:pPr marL="0" indent="0">
              <a:buNone/>
            </a:pPr>
            <a:r>
              <a:rPr lang="sv-SE" dirty="0" smtClean="0"/>
              <a:t>Därför </a:t>
            </a:r>
            <a:r>
              <a:rPr lang="sv-SE" dirty="0"/>
              <a:t>ska lönen vara individuell och differentierad och avspegla uppnådda mål och resultat. </a:t>
            </a:r>
            <a:endParaRPr lang="sv-SE" dirty="0" smtClean="0"/>
          </a:p>
          <a:p>
            <a:pPr marL="0" indent="0">
              <a:buNone/>
            </a:pPr>
            <a:endParaRPr lang="sv-SE" dirty="0"/>
          </a:p>
          <a:p>
            <a:pPr marL="0" indent="0">
              <a:buNone/>
            </a:pPr>
            <a:r>
              <a:rPr lang="sv-SE" dirty="0" smtClean="0"/>
              <a:t>Även </a:t>
            </a:r>
            <a:r>
              <a:rPr lang="sv-SE" dirty="0"/>
              <a:t>förutsättningarna för att rekrytera och behålla personal påverkar löne- och anställningsvillkoren</a:t>
            </a:r>
            <a:r>
              <a:rPr lang="sv-SE" dirty="0" smtClean="0"/>
              <a:t>.”</a:t>
            </a:r>
          </a:p>
          <a:p>
            <a:pPr marL="0" indent="0">
              <a:buNone/>
            </a:pPr>
            <a:endParaRPr lang="sv-SE" dirty="0" smtClean="0"/>
          </a:p>
        </p:txBody>
      </p:sp>
    </p:spTree>
    <p:extLst>
      <p:ext uri="{BB962C8B-B14F-4D97-AF65-F5344CB8AC3E}">
        <p14:creationId xmlns:p14="http://schemas.microsoft.com/office/powerpoint/2010/main" val="3671204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5800" y="609600"/>
            <a:ext cx="8134672" cy="1143000"/>
          </a:xfrm>
        </p:spPr>
        <p:txBody>
          <a:bodyPr/>
          <a:lstStyle/>
          <a:p>
            <a:r>
              <a:rPr lang="sv-SE" dirty="0"/>
              <a:t>Grundläggande principer </a:t>
            </a:r>
            <a:r>
              <a:rPr lang="sv-SE" dirty="0" smtClean="0"/>
              <a:t>vid lönesättning som gäller för alla arbetsgivare</a:t>
            </a:r>
            <a:endParaRPr lang="sv-SE" dirty="0"/>
          </a:p>
        </p:txBody>
      </p:sp>
      <p:sp>
        <p:nvSpPr>
          <p:cNvPr id="3" name="Platshållare för innehåll 2"/>
          <p:cNvSpPr>
            <a:spLocks noGrp="1"/>
          </p:cNvSpPr>
          <p:nvPr>
            <p:ph idx="1"/>
          </p:nvPr>
        </p:nvSpPr>
        <p:spPr/>
        <p:txBody>
          <a:bodyPr/>
          <a:lstStyle/>
          <a:p>
            <a:pPr marL="0" indent="0">
              <a:buNone/>
            </a:pPr>
            <a:r>
              <a:rPr lang="sv-SE" dirty="0"/>
              <a:t>O</a:t>
            </a:r>
            <a:r>
              <a:rPr lang="sv-SE" dirty="0" smtClean="0"/>
              <a:t>sakliga löneskillnader får inte förekomma </a:t>
            </a:r>
            <a:r>
              <a:rPr lang="sv-SE" dirty="0" err="1" smtClean="0"/>
              <a:t>pga</a:t>
            </a:r>
            <a:r>
              <a:rPr lang="sv-SE" dirty="0" smtClean="0"/>
              <a:t>:</a:t>
            </a:r>
          </a:p>
          <a:p>
            <a:pPr>
              <a:buFontTx/>
              <a:buChar char="-"/>
            </a:pPr>
            <a:r>
              <a:rPr lang="sv-SE" dirty="0"/>
              <a:t>k</a:t>
            </a:r>
            <a:r>
              <a:rPr lang="sv-SE" dirty="0" smtClean="0"/>
              <a:t>ön</a:t>
            </a:r>
          </a:p>
          <a:p>
            <a:pPr>
              <a:buFontTx/>
              <a:buChar char="-"/>
            </a:pPr>
            <a:r>
              <a:rPr lang="sv-SE" dirty="0" smtClean="0"/>
              <a:t>könsöverskridande </a:t>
            </a:r>
            <a:r>
              <a:rPr lang="sv-SE" dirty="0"/>
              <a:t>identitet eller </a:t>
            </a:r>
            <a:r>
              <a:rPr lang="sv-SE" dirty="0" smtClean="0"/>
              <a:t>uttryck</a:t>
            </a:r>
          </a:p>
          <a:p>
            <a:pPr>
              <a:buFontTx/>
              <a:buChar char="-"/>
            </a:pPr>
            <a:r>
              <a:rPr lang="sv-SE" dirty="0" smtClean="0"/>
              <a:t>etnisk tillhörighet</a:t>
            </a:r>
          </a:p>
          <a:p>
            <a:pPr>
              <a:buFontTx/>
              <a:buChar char="-"/>
            </a:pPr>
            <a:r>
              <a:rPr lang="sv-SE" dirty="0" smtClean="0"/>
              <a:t>religion </a:t>
            </a:r>
            <a:r>
              <a:rPr lang="sv-SE" dirty="0"/>
              <a:t>eller annan </a:t>
            </a:r>
            <a:r>
              <a:rPr lang="sv-SE" dirty="0" smtClean="0"/>
              <a:t>trosuppfattning</a:t>
            </a:r>
          </a:p>
          <a:p>
            <a:pPr>
              <a:buFontTx/>
              <a:buChar char="-"/>
            </a:pPr>
            <a:r>
              <a:rPr lang="sv-SE" dirty="0"/>
              <a:t>f</a:t>
            </a:r>
            <a:r>
              <a:rPr lang="sv-SE" dirty="0" smtClean="0"/>
              <a:t>unktionsnedsättning</a:t>
            </a:r>
          </a:p>
          <a:p>
            <a:pPr>
              <a:buFontTx/>
              <a:buChar char="-"/>
            </a:pPr>
            <a:r>
              <a:rPr lang="sv-SE" dirty="0" smtClean="0"/>
              <a:t>sexuell läggning</a:t>
            </a:r>
          </a:p>
          <a:p>
            <a:pPr>
              <a:buFontTx/>
              <a:buChar char="-"/>
            </a:pPr>
            <a:r>
              <a:rPr lang="sv-SE" dirty="0" smtClean="0"/>
              <a:t>ålder </a:t>
            </a:r>
            <a:endParaRPr lang="sv-SE" dirty="0"/>
          </a:p>
          <a:p>
            <a:endParaRPr lang="sv-SE" dirty="0"/>
          </a:p>
          <a:p>
            <a:pPr marL="0" indent="0">
              <a:buNone/>
            </a:pPr>
            <a:r>
              <a:rPr lang="sv-SE" dirty="0"/>
              <a:t>Kommunen genomför lönekartläggning varje år, i den undersöks om det finns osakliga löneskillnader mellan kön.</a:t>
            </a:r>
          </a:p>
        </p:txBody>
      </p:sp>
    </p:spTree>
    <p:extLst>
      <p:ext uri="{BB962C8B-B14F-4D97-AF65-F5344CB8AC3E}">
        <p14:creationId xmlns:p14="http://schemas.microsoft.com/office/powerpoint/2010/main" val="23529685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Löneöversynsprocessen</a:t>
            </a:r>
            <a:br>
              <a:rPr lang="sv-SE" dirty="0" smtClean="0"/>
            </a:br>
            <a:r>
              <a:rPr lang="sv-SE" dirty="0" smtClean="0"/>
              <a:t>- </a:t>
            </a:r>
            <a:r>
              <a:rPr lang="sv-SE" sz="3200" dirty="0" smtClean="0"/>
              <a:t>aktiviteter som berör både medarbetare och chef </a:t>
            </a:r>
            <a:endParaRPr lang="sv-SE" sz="3200" dirty="0"/>
          </a:p>
        </p:txBody>
      </p:sp>
      <p:sp>
        <p:nvSpPr>
          <p:cNvPr id="6" name="Flödesschema: Koppling 5"/>
          <p:cNvSpPr/>
          <p:nvPr/>
        </p:nvSpPr>
        <p:spPr bwMode="auto">
          <a:xfrm>
            <a:off x="126225" y="3166864"/>
            <a:ext cx="2307940" cy="1238051"/>
          </a:xfrm>
          <a:prstGeom prst="flowChartConnector">
            <a:avLst/>
          </a:prstGeom>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20000"/>
              </a:spcBef>
              <a:spcAft>
                <a:spcPct val="0"/>
              </a:spcAft>
              <a:buClrTx/>
              <a:buSzTx/>
              <a:buNone/>
              <a:tabLst/>
            </a:pPr>
            <a:r>
              <a:rPr lang="sv-SE" sz="1800" b="1" dirty="0" smtClean="0">
                <a:solidFill>
                  <a:schemeClr val="tx1"/>
                </a:solidFill>
                <a:latin typeface="Arial" charset="0"/>
              </a:rPr>
              <a:t>ROM-samtal</a:t>
            </a:r>
            <a:endParaRPr kumimoji="0" lang="sv-SE" sz="1800" b="1" i="0" u="none" strike="noStrike" cap="none" normalizeH="0" baseline="0" dirty="0" smtClean="0">
              <a:ln>
                <a:noFill/>
              </a:ln>
              <a:solidFill>
                <a:schemeClr val="tx1"/>
              </a:solidFill>
              <a:effectLst/>
              <a:latin typeface="Arial" charset="0"/>
            </a:endParaRPr>
          </a:p>
        </p:txBody>
      </p:sp>
      <p:sp>
        <p:nvSpPr>
          <p:cNvPr id="8" name="Flödesschema: Koppling 7"/>
          <p:cNvSpPr/>
          <p:nvPr/>
        </p:nvSpPr>
        <p:spPr bwMode="auto">
          <a:xfrm>
            <a:off x="2579278" y="2074168"/>
            <a:ext cx="2202470" cy="1642864"/>
          </a:xfrm>
          <a:prstGeom prst="flowChartConnector">
            <a:avLst/>
          </a:prstGeom>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100000"/>
              </a:lnSpc>
              <a:spcBef>
                <a:spcPct val="20000"/>
              </a:spcBef>
              <a:spcAft>
                <a:spcPct val="0"/>
              </a:spcAft>
              <a:buClrTx/>
              <a:buSzTx/>
              <a:buNone/>
              <a:tabLst/>
            </a:pPr>
            <a:r>
              <a:rPr lang="sv-SE" sz="1800" dirty="0" smtClean="0">
                <a:solidFill>
                  <a:schemeClr val="tx1"/>
                </a:solidFill>
                <a:latin typeface="Arial" charset="0"/>
              </a:rPr>
              <a:t>Förhandling chef och fack</a:t>
            </a:r>
            <a:endParaRPr kumimoji="0" lang="sv-SE" sz="1800" b="0" i="0" u="none" strike="noStrike" cap="none" normalizeH="0" baseline="0" dirty="0" smtClean="0">
              <a:ln>
                <a:noFill/>
              </a:ln>
              <a:solidFill>
                <a:schemeClr val="tx1"/>
              </a:solidFill>
              <a:effectLst/>
              <a:latin typeface="Arial" charset="0"/>
            </a:endParaRPr>
          </a:p>
        </p:txBody>
      </p:sp>
      <p:sp>
        <p:nvSpPr>
          <p:cNvPr id="9" name="Flödesschema: Koppling 8"/>
          <p:cNvSpPr/>
          <p:nvPr/>
        </p:nvSpPr>
        <p:spPr bwMode="auto">
          <a:xfrm>
            <a:off x="2451900" y="4038600"/>
            <a:ext cx="2232248" cy="1722488"/>
          </a:xfrm>
          <a:prstGeom prst="flowChartConnector">
            <a:avLst/>
          </a:prstGeom>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100000"/>
              </a:lnSpc>
              <a:spcBef>
                <a:spcPct val="20000"/>
              </a:spcBef>
              <a:spcAft>
                <a:spcPct val="0"/>
              </a:spcAft>
              <a:buClrTx/>
              <a:buSzTx/>
              <a:buNone/>
              <a:tabLst/>
            </a:pPr>
            <a:r>
              <a:rPr lang="sv-SE" sz="1800" dirty="0" smtClean="0">
                <a:solidFill>
                  <a:schemeClr val="tx1"/>
                </a:solidFill>
                <a:latin typeface="Arial" charset="0"/>
              </a:rPr>
              <a:t>Lönesamtal medarbetare och chef</a:t>
            </a:r>
            <a:endParaRPr kumimoji="0" lang="sv-SE" sz="1800" b="0" i="0" u="none" strike="noStrike" cap="none" normalizeH="0" baseline="0" dirty="0" smtClean="0">
              <a:ln>
                <a:noFill/>
              </a:ln>
              <a:solidFill>
                <a:schemeClr val="tx1"/>
              </a:solidFill>
              <a:effectLst/>
              <a:latin typeface="Arial" charset="0"/>
            </a:endParaRPr>
          </a:p>
        </p:txBody>
      </p:sp>
      <p:sp>
        <p:nvSpPr>
          <p:cNvPr id="10" name="Flödesschema: Koppling 9"/>
          <p:cNvSpPr/>
          <p:nvPr/>
        </p:nvSpPr>
        <p:spPr bwMode="auto">
          <a:xfrm>
            <a:off x="7062600" y="3180755"/>
            <a:ext cx="1575806" cy="1224160"/>
          </a:xfrm>
          <a:prstGeom prst="flowChartConnector">
            <a:avLst/>
          </a:prstGeom>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20000"/>
              </a:spcBef>
              <a:spcAft>
                <a:spcPct val="0"/>
              </a:spcAft>
              <a:buClrTx/>
              <a:buSzTx/>
              <a:buNone/>
              <a:tabLst/>
            </a:pPr>
            <a:r>
              <a:rPr kumimoji="0" lang="sv-SE" sz="1800" b="1" i="0" u="none" strike="noStrike" cap="none" normalizeH="0" baseline="0" dirty="0" smtClean="0">
                <a:ln>
                  <a:noFill/>
                </a:ln>
                <a:solidFill>
                  <a:schemeClr val="tx1"/>
                </a:solidFill>
                <a:effectLst/>
                <a:latin typeface="Arial" charset="0"/>
              </a:rPr>
              <a:t>Ny lön</a:t>
            </a:r>
          </a:p>
        </p:txBody>
      </p:sp>
      <p:sp>
        <p:nvSpPr>
          <p:cNvPr id="13" name="Flödesschema: Koppling 12"/>
          <p:cNvSpPr/>
          <p:nvPr/>
        </p:nvSpPr>
        <p:spPr bwMode="auto">
          <a:xfrm>
            <a:off x="4897083" y="2038176"/>
            <a:ext cx="2202470" cy="1642864"/>
          </a:xfrm>
          <a:prstGeom prst="flowChartConnector">
            <a:avLst/>
          </a:prstGeom>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buNone/>
            </a:pPr>
            <a:r>
              <a:rPr lang="sv-SE" sz="1800" dirty="0">
                <a:solidFill>
                  <a:schemeClr val="tx1"/>
                </a:solidFill>
                <a:latin typeface="Arial" charset="0"/>
              </a:rPr>
              <a:t>Lönebesked medarbetare </a:t>
            </a:r>
            <a:r>
              <a:rPr lang="sv-SE" sz="1800" dirty="0" smtClean="0">
                <a:solidFill>
                  <a:schemeClr val="tx1"/>
                </a:solidFill>
                <a:latin typeface="Arial" charset="0"/>
              </a:rPr>
              <a:t>&amp; chef </a:t>
            </a:r>
            <a:r>
              <a:rPr lang="sv-SE" sz="1800" dirty="0">
                <a:solidFill>
                  <a:schemeClr val="tx1"/>
                </a:solidFill>
                <a:latin typeface="Arial" charset="0"/>
              </a:rPr>
              <a:t>(efter förhandling)</a:t>
            </a:r>
          </a:p>
        </p:txBody>
      </p:sp>
      <p:sp>
        <p:nvSpPr>
          <p:cNvPr id="3" name="Högerpil 2"/>
          <p:cNvSpPr/>
          <p:nvPr/>
        </p:nvSpPr>
        <p:spPr bwMode="auto">
          <a:xfrm rot="19772469">
            <a:off x="2104110" y="2971484"/>
            <a:ext cx="454453" cy="313928"/>
          </a:xfrm>
          <a:prstGeom prst="rightArrow">
            <a:avLst/>
          </a:prstGeom>
          <a:solidFill>
            <a:schemeClr val="accent1"/>
          </a:solidFill>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sv-SE" sz="3400" b="0" i="0" u="none" strike="noStrike" cap="none" normalizeH="0" baseline="0" smtClean="0">
              <a:ln>
                <a:noFill/>
              </a:ln>
              <a:solidFill>
                <a:schemeClr val="tx2"/>
              </a:solidFill>
              <a:effectLst/>
              <a:latin typeface="Arial" charset="0"/>
            </a:endParaRPr>
          </a:p>
        </p:txBody>
      </p:sp>
      <p:sp>
        <p:nvSpPr>
          <p:cNvPr id="11" name="Högerpil 10"/>
          <p:cNvSpPr/>
          <p:nvPr/>
        </p:nvSpPr>
        <p:spPr bwMode="auto">
          <a:xfrm rot="2631804">
            <a:off x="1934343" y="4460911"/>
            <a:ext cx="454453" cy="313928"/>
          </a:xfrm>
          <a:prstGeom prst="rightArrow">
            <a:avLst/>
          </a:prstGeom>
          <a:solidFill>
            <a:schemeClr val="accent1"/>
          </a:solidFill>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sv-SE" sz="3400" b="0" i="0" u="none" strike="noStrike" cap="none" normalizeH="0" baseline="0" smtClean="0">
              <a:ln>
                <a:noFill/>
              </a:ln>
              <a:solidFill>
                <a:schemeClr val="tx2"/>
              </a:solidFill>
              <a:effectLst/>
              <a:latin typeface="Arial" charset="0"/>
            </a:endParaRPr>
          </a:p>
        </p:txBody>
      </p:sp>
      <p:sp>
        <p:nvSpPr>
          <p:cNvPr id="12" name="Högerpil 11"/>
          <p:cNvSpPr/>
          <p:nvPr/>
        </p:nvSpPr>
        <p:spPr bwMode="auto">
          <a:xfrm>
            <a:off x="4669856" y="2738636"/>
            <a:ext cx="454453" cy="313928"/>
          </a:xfrm>
          <a:prstGeom prst="rightArrow">
            <a:avLst/>
          </a:prstGeom>
          <a:solidFill>
            <a:schemeClr val="accent1"/>
          </a:solidFill>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sv-SE" sz="3400" b="0" i="0" u="none" strike="noStrike" cap="none" normalizeH="0" baseline="0" smtClean="0">
              <a:ln>
                <a:noFill/>
              </a:ln>
              <a:solidFill>
                <a:schemeClr val="tx2"/>
              </a:solidFill>
              <a:effectLst/>
              <a:latin typeface="Arial" charset="0"/>
            </a:endParaRPr>
          </a:p>
        </p:txBody>
      </p:sp>
      <p:sp>
        <p:nvSpPr>
          <p:cNvPr id="15" name="Högerpil 14"/>
          <p:cNvSpPr/>
          <p:nvPr/>
        </p:nvSpPr>
        <p:spPr bwMode="auto">
          <a:xfrm rot="20852766">
            <a:off x="4770808" y="4572740"/>
            <a:ext cx="2013311" cy="281433"/>
          </a:xfrm>
          <a:prstGeom prst="rightArrow">
            <a:avLst/>
          </a:prstGeom>
          <a:solidFill>
            <a:schemeClr val="accent1"/>
          </a:solidFill>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sv-SE" sz="3400" b="0" i="0" u="none" strike="noStrike" cap="none" normalizeH="0" baseline="0" smtClean="0">
              <a:ln>
                <a:noFill/>
              </a:ln>
              <a:solidFill>
                <a:schemeClr val="tx2"/>
              </a:solidFill>
              <a:effectLst/>
              <a:latin typeface="Arial" charset="0"/>
            </a:endParaRPr>
          </a:p>
        </p:txBody>
      </p:sp>
      <p:sp>
        <p:nvSpPr>
          <p:cNvPr id="17" name="Högerpil 16"/>
          <p:cNvSpPr/>
          <p:nvPr/>
        </p:nvSpPr>
        <p:spPr bwMode="auto">
          <a:xfrm rot="2582529">
            <a:off x="6917202" y="3168127"/>
            <a:ext cx="454453" cy="313928"/>
          </a:xfrm>
          <a:prstGeom prst="rightArrow">
            <a:avLst/>
          </a:prstGeom>
          <a:solidFill>
            <a:schemeClr val="accent1"/>
          </a:solidFill>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sv-SE" sz="3400" b="0" i="0" u="none" strike="noStrike" cap="none" normalizeH="0" baseline="0" smtClean="0">
              <a:ln>
                <a:noFill/>
              </a:ln>
              <a:solidFill>
                <a:schemeClr val="tx2"/>
              </a:solidFill>
              <a:effectLst/>
              <a:latin typeface="Arial" charset="0"/>
            </a:endParaRPr>
          </a:p>
        </p:txBody>
      </p:sp>
    </p:spTree>
    <p:extLst>
      <p:ext uri="{BB962C8B-B14F-4D97-AF65-F5344CB8AC3E}">
        <p14:creationId xmlns:p14="http://schemas.microsoft.com/office/powerpoint/2010/main" val="2590069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1578999" y="4642103"/>
            <a:ext cx="7385489" cy="1933760"/>
          </a:xfrm>
          <a:prstGeom prst="rect">
            <a:avLst/>
          </a:prstGeom>
          <a:solidFill>
            <a:schemeClr val="bg1"/>
          </a:solidFill>
        </p:spPr>
        <p:txBody>
          <a:bodyPr wrap="square" rtlCol="0">
            <a:spAutoFit/>
          </a:bodyPr>
          <a:lstStyle/>
          <a:p>
            <a:endParaRPr lang="sv-SE" dirty="0"/>
          </a:p>
        </p:txBody>
      </p:sp>
      <p:pic>
        <p:nvPicPr>
          <p:cNvPr id="4" name="Platshållare för innehåll 3"/>
          <p:cNvPicPr>
            <a:picLocks noGrp="1" noChangeAspect="1"/>
          </p:cNvPicPr>
          <p:nvPr>
            <p:ph idx="1"/>
          </p:nvPr>
        </p:nvPicPr>
        <p:blipFill>
          <a:blip r:embed="rId3"/>
          <a:stretch>
            <a:fillRect/>
          </a:stretch>
        </p:blipFill>
        <p:spPr>
          <a:xfrm>
            <a:off x="4160904" y="1932449"/>
            <a:ext cx="1129936" cy="1251238"/>
          </a:xfrm>
          <a:prstGeom prst="rect">
            <a:avLst/>
          </a:prstGeom>
        </p:spPr>
      </p:pic>
      <p:pic>
        <p:nvPicPr>
          <p:cNvPr id="5" name="Bildobjekt 4"/>
          <p:cNvPicPr>
            <a:picLocks noChangeAspect="1"/>
          </p:cNvPicPr>
          <p:nvPr/>
        </p:nvPicPr>
        <p:blipFill>
          <a:blip r:embed="rId4"/>
          <a:stretch>
            <a:fillRect/>
          </a:stretch>
        </p:blipFill>
        <p:spPr>
          <a:xfrm>
            <a:off x="610233" y="5344490"/>
            <a:ext cx="2432250" cy="1508372"/>
          </a:xfrm>
          <a:prstGeom prst="rect">
            <a:avLst/>
          </a:prstGeom>
        </p:spPr>
      </p:pic>
      <p:cxnSp>
        <p:nvCxnSpPr>
          <p:cNvPr id="9" name="Rak pilkoppling 8"/>
          <p:cNvCxnSpPr/>
          <p:nvPr/>
        </p:nvCxnSpPr>
        <p:spPr bwMode="auto">
          <a:xfrm flipH="1">
            <a:off x="4714933" y="3154463"/>
            <a:ext cx="2147" cy="481125"/>
          </a:xfrm>
          <a:prstGeom prst="straightConnector1">
            <a:avLst/>
          </a:prstGeom>
          <a:ln w="57150">
            <a:tailEnd type="triangle"/>
          </a:ln>
          <a:extLst/>
        </p:spPr>
        <p:style>
          <a:lnRef idx="1">
            <a:schemeClr val="accent4"/>
          </a:lnRef>
          <a:fillRef idx="0">
            <a:schemeClr val="accent4"/>
          </a:fillRef>
          <a:effectRef idx="0">
            <a:schemeClr val="accent4"/>
          </a:effectRef>
          <a:fontRef idx="minor">
            <a:schemeClr val="tx1"/>
          </a:fontRef>
        </p:style>
      </p:cxnSp>
      <p:pic>
        <p:nvPicPr>
          <p:cNvPr id="20" name="Platshållare för innehåll 3"/>
          <p:cNvPicPr>
            <a:picLocks noChangeAspect="1"/>
          </p:cNvPicPr>
          <p:nvPr/>
        </p:nvPicPr>
        <p:blipFill>
          <a:blip r:embed="rId3">
            <a:duotone>
              <a:prstClr val="black"/>
              <a:schemeClr val="accent4">
                <a:tint val="45000"/>
                <a:satMod val="400000"/>
              </a:schemeClr>
            </a:duotone>
          </a:blip>
          <a:stretch>
            <a:fillRect/>
          </a:stretch>
        </p:blipFill>
        <p:spPr bwMode="auto">
          <a:xfrm>
            <a:off x="978061" y="865261"/>
            <a:ext cx="1617115" cy="1790718"/>
          </a:xfrm>
          <a:prstGeom prst="rect">
            <a:avLst/>
          </a:prstGeom>
          <a:noFill/>
          <a:ln>
            <a:noFill/>
          </a:ln>
          <a:effectLst>
            <a:outerShdw dist="35921" dir="2700000" algn="ctr" rotWithShape="0">
              <a:schemeClr val="bg2"/>
            </a:outerShdw>
            <a:softEdge rad="1143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Kommentar i oval 18"/>
          <p:cNvSpPr/>
          <p:nvPr/>
        </p:nvSpPr>
        <p:spPr bwMode="auto">
          <a:xfrm>
            <a:off x="157885" y="235005"/>
            <a:ext cx="1875752" cy="727496"/>
          </a:xfrm>
          <a:prstGeom prst="wedgeEllipseCallout">
            <a:avLst>
              <a:gd name="adj1" fmla="val 33336"/>
              <a:gd name="adj2" fmla="val 73168"/>
            </a:avLst>
          </a:prstGeo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100000"/>
              </a:lnSpc>
              <a:spcBef>
                <a:spcPct val="20000"/>
              </a:spcBef>
              <a:spcAft>
                <a:spcPct val="0"/>
              </a:spcAft>
              <a:buClrTx/>
              <a:buSzTx/>
              <a:buNone/>
              <a:tabLst/>
            </a:pPr>
            <a:r>
              <a:rPr lang="sv-SE" sz="1200" b="1" dirty="0" smtClean="0">
                <a:ln w="0"/>
                <a:solidFill>
                  <a:schemeClr val="tx1"/>
                </a:solidFill>
                <a:effectLst>
                  <a:outerShdw blurRad="38100" dist="19050" dir="2700000" algn="tl" rotWithShape="0">
                    <a:schemeClr val="dk1">
                      <a:alpha val="40000"/>
                    </a:schemeClr>
                  </a:outerShdw>
                </a:effectLst>
                <a:latin typeface="Arial" charset="0"/>
              </a:rPr>
              <a:t>Förvaltningens totala budget</a:t>
            </a:r>
            <a:endParaRPr kumimoji="0" lang="sv-SE" sz="1200" b="1" i="0" u="none" strike="noStrike" normalizeH="0" baseline="0" dirty="0" smtClean="0">
              <a:ln w="0"/>
              <a:solidFill>
                <a:schemeClr val="tx1"/>
              </a:solidFill>
              <a:effectLst>
                <a:outerShdw blurRad="38100" dist="19050" dir="2700000" algn="tl" rotWithShape="0">
                  <a:schemeClr val="dk1">
                    <a:alpha val="40000"/>
                  </a:schemeClr>
                </a:outerShdw>
              </a:effectLst>
              <a:latin typeface="Arial" charset="0"/>
            </a:endParaRPr>
          </a:p>
        </p:txBody>
      </p:sp>
      <p:cxnSp>
        <p:nvCxnSpPr>
          <p:cNvPr id="22" name="Rak pilkoppling 21"/>
          <p:cNvCxnSpPr/>
          <p:nvPr/>
        </p:nvCxnSpPr>
        <p:spPr bwMode="auto">
          <a:xfrm>
            <a:off x="2513617" y="1476767"/>
            <a:ext cx="1770351" cy="774828"/>
          </a:xfrm>
          <a:prstGeom prst="straightConnector1">
            <a:avLst/>
          </a:prstGeom>
          <a:ln w="57150">
            <a:tailEnd type="triangle"/>
          </a:ln>
          <a:extLst/>
        </p:spPr>
        <p:style>
          <a:lnRef idx="1">
            <a:schemeClr val="accent4"/>
          </a:lnRef>
          <a:fillRef idx="0">
            <a:schemeClr val="accent4"/>
          </a:fillRef>
          <a:effectRef idx="0">
            <a:schemeClr val="accent4"/>
          </a:effectRef>
          <a:fontRef idx="minor">
            <a:schemeClr val="tx1"/>
          </a:fontRef>
        </p:style>
      </p:cxnSp>
      <p:sp>
        <p:nvSpPr>
          <p:cNvPr id="26" name="Kommentar i oval 25"/>
          <p:cNvSpPr/>
          <p:nvPr/>
        </p:nvSpPr>
        <p:spPr bwMode="auto">
          <a:xfrm>
            <a:off x="5849696" y="1593195"/>
            <a:ext cx="2904812" cy="884805"/>
          </a:xfrm>
          <a:prstGeom prst="wedgeEllipseCallout">
            <a:avLst>
              <a:gd name="adj1" fmla="val -79257"/>
              <a:gd name="adj2" fmla="val 70077"/>
            </a:avLst>
          </a:prstGeo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buNone/>
            </a:pPr>
            <a:r>
              <a:rPr lang="sv-SE" sz="1200" b="1" dirty="0">
                <a:ln w="0"/>
                <a:solidFill>
                  <a:schemeClr val="tx1"/>
                </a:solidFill>
                <a:effectLst>
                  <a:outerShdw blurRad="38100" dist="19050" dir="2700000" algn="tl" rotWithShape="0">
                    <a:schemeClr val="dk1">
                      <a:alpha val="40000"/>
                    </a:schemeClr>
                  </a:outerShdw>
                </a:effectLst>
                <a:latin typeface="Arial" charset="0"/>
              </a:rPr>
              <a:t>Förvaltningens </a:t>
            </a:r>
            <a:r>
              <a:rPr lang="sv-SE" sz="1200" b="1" dirty="0" smtClean="0">
                <a:ln w="0"/>
                <a:solidFill>
                  <a:schemeClr val="tx1"/>
                </a:solidFill>
                <a:effectLst>
                  <a:outerShdw blurRad="38100" dist="19050" dir="2700000" algn="tl" rotWithShape="0">
                    <a:schemeClr val="dk1">
                      <a:alpha val="40000"/>
                    </a:schemeClr>
                  </a:outerShdw>
                </a:effectLst>
                <a:latin typeface="Arial" charset="0"/>
              </a:rPr>
              <a:t>utrymme </a:t>
            </a:r>
            <a:r>
              <a:rPr lang="sv-SE" sz="1200" b="1" dirty="0">
                <a:ln w="0"/>
                <a:solidFill>
                  <a:schemeClr val="tx1"/>
                </a:solidFill>
                <a:effectLst>
                  <a:outerShdw blurRad="38100" dist="19050" dir="2700000" algn="tl" rotWithShape="0">
                    <a:schemeClr val="dk1">
                      <a:alpha val="40000"/>
                    </a:schemeClr>
                  </a:outerShdw>
                </a:effectLst>
                <a:latin typeface="Arial" charset="0"/>
              </a:rPr>
              <a:t>i kronor för lönerevisionen</a:t>
            </a:r>
          </a:p>
        </p:txBody>
      </p:sp>
      <p:sp>
        <p:nvSpPr>
          <p:cNvPr id="34" name="textruta 33"/>
          <p:cNvSpPr txBox="1"/>
          <p:nvPr/>
        </p:nvSpPr>
        <p:spPr>
          <a:xfrm flipH="1">
            <a:off x="1295367" y="5129576"/>
            <a:ext cx="1286120" cy="276999"/>
          </a:xfrm>
          <a:prstGeom prst="rect">
            <a:avLst/>
          </a:prstGeom>
          <a:noFill/>
        </p:spPr>
        <p:txBody>
          <a:bodyPr wrap="square" rtlCol="0">
            <a:spAutoFit/>
          </a:bodyPr>
          <a:lstStyle/>
          <a:p>
            <a:pPr>
              <a:buNone/>
            </a:pPr>
            <a:r>
              <a:rPr lang="sv-SE" sz="1200" b="1" dirty="0" smtClean="0">
                <a:solidFill>
                  <a:schemeClr val="tx1"/>
                </a:solidFill>
              </a:rPr>
              <a:t>Medarbetare</a:t>
            </a:r>
            <a:endParaRPr lang="sv-SE" sz="1200" b="1" dirty="0">
              <a:solidFill>
                <a:schemeClr val="tx1"/>
              </a:solidFill>
            </a:endParaRPr>
          </a:p>
        </p:txBody>
      </p:sp>
      <p:pic>
        <p:nvPicPr>
          <p:cNvPr id="31" name="Bildobjekt 30"/>
          <p:cNvPicPr>
            <a:picLocks noChangeAspect="1"/>
          </p:cNvPicPr>
          <p:nvPr/>
        </p:nvPicPr>
        <p:blipFill rotWithShape="1">
          <a:blip r:embed="rId5">
            <a:duotone>
              <a:prstClr val="black"/>
              <a:schemeClr val="accent6">
                <a:tint val="45000"/>
                <a:satMod val="400000"/>
              </a:schemeClr>
            </a:duotone>
          </a:blip>
          <a:srcRect r="4291" b="13893"/>
          <a:stretch/>
        </p:blipFill>
        <p:spPr>
          <a:xfrm>
            <a:off x="4275684" y="3668380"/>
            <a:ext cx="1002489" cy="955694"/>
          </a:xfrm>
          <a:prstGeom prst="rect">
            <a:avLst/>
          </a:prstGeom>
        </p:spPr>
      </p:pic>
      <p:sp>
        <p:nvSpPr>
          <p:cNvPr id="29" name="textruta 28"/>
          <p:cNvSpPr txBox="1"/>
          <p:nvPr/>
        </p:nvSpPr>
        <p:spPr>
          <a:xfrm flipH="1">
            <a:off x="4246131" y="3635588"/>
            <a:ext cx="968554" cy="276999"/>
          </a:xfrm>
          <a:prstGeom prst="rect">
            <a:avLst/>
          </a:prstGeom>
          <a:noFill/>
        </p:spPr>
        <p:txBody>
          <a:bodyPr wrap="square" rtlCol="0">
            <a:spAutoFit/>
          </a:bodyPr>
          <a:lstStyle/>
          <a:p>
            <a:pPr>
              <a:buNone/>
            </a:pPr>
            <a:r>
              <a:rPr lang="sv-SE" sz="1200" b="1" dirty="0" smtClean="0">
                <a:solidFill>
                  <a:schemeClr val="tx1"/>
                </a:solidFill>
              </a:rPr>
              <a:t>Chef</a:t>
            </a:r>
            <a:endParaRPr lang="sv-SE" sz="1200" b="1" dirty="0">
              <a:solidFill>
                <a:schemeClr val="tx1"/>
              </a:solidFill>
            </a:endParaRPr>
          </a:p>
        </p:txBody>
      </p:sp>
      <p:cxnSp>
        <p:nvCxnSpPr>
          <p:cNvPr id="37" name="Rak pilkoppling 36"/>
          <p:cNvCxnSpPr/>
          <p:nvPr/>
        </p:nvCxnSpPr>
        <p:spPr bwMode="auto">
          <a:xfrm flipH="1">
            <a:off x="3042483" y="4677810"/>
            <a:ext cx="1118421" cy="666680"/>
          </a:xfrm>
          <a:prstGeom prst="straightConnector1">
            <a:avLst/>
          </a:prstGeom>
          <a:ln w="57150">
            <a:solidFill>
              <a:schemeClr val="bg2">
                <a:lumMod val="90000"/>
              </a:schemeClr>
            </a:solidFill>
            <a:tailEnd type="triangle"/>
          </a:ln>
          <a:extLst/>
        </p:spPr>
        <p:style>
          <a:lnRef idx="1">
            <a:schemeClr val="accent4"/>
          </a:lnRef>
          <a:fillRef idx="0">
            <a:schemeClr val="accent4"/>
          </a:fillRef>
          <a:effectRef idx="0">
            <a:schemeClr val="accent4"/>
          </a:effectRef>
          <a:fontRef idx="minor">
            <a:schemeClr val="tx1"/>
          </a:fontRef>
        </p:style>
      </p:cxnSp>
      <p:sp>
        <p:nvSpPr>
          <p:cNvPr id="39" name="Rubrik 1"/>
          <p:cNvSpPr>
            <a:spLocks noGrp="1"/>
          </p:cNvSpPr>
          <p:nvPr>
            <p:ph type="title"/>
          </p:nvPr>
        </p:nvSpPr>
        <p:spPr>
          <a:xfrm>
            <a:off x="1747109" y="102080"/>
            <a:ext cx="8134672" cy="1143000"/>
          </a:xfrm>
        </p:spPr>
        <p:txBody>
          <a:bodyPr/>
          <a:lstStyle/>
          <a:p>
            <a:r>
              <a:rPr lang="sv-SE" sz="3200" dirty="0" smtClean="0"/>
              <a:t>Budgetens fördelning </a:t>
            </a:r>
            <a:br>
              <a:rPr lang="sv-SE" sz="3200" dirty="0" smtClean="0"/>
            </a:br>
            <a:r>
              <a:rPr lang="sv-SE" sz="3200" dirty="0" smtClean="0"/>
              <a:t>vid löneöversyn</a:t>
            </a:r>
            <a:endParaRPr lang="sv-SE" sz="3200" dirty="0"/>
          </a:p>
        </p:txBody>
      </p:sp>
      <p:sp>
        <p:nvSpPr>
          <p:cNvPr id="32" name="Kommentar i oval 31"/>
          <p:cNvSpPr/>
          <p:nvPr/>
        </p:nvSpPr>
        <p:spPr bwMode="auto">
          <a:xfrm>
            <a:off x="5565683" y="4677810"/>
            <a:ext cx="2750733" cy="1055446"/>
          </a:xfrm>
          <a:prstGeom prst="wedgeEllipseCallout">
            <a:avLst>
              <a:gd name="adj1" fmla="val -62159"/>
              <a:gd name="adj2" fmla="val -59306"/>
            </a:avLst>
          </a:prstGeo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100000"/>
              </a:lnSpc>
              <a:spcBef>
                <a:spcPct val="20000"/>
              </a:spcBef>
              <a:spcAft>
                <a:spcPct val="0"/>
              </a:spcAft>
              <a:buClrTx/>
              <a:buSzTx/>
              <a:buNone/>
              <a:tabLst/>
            </a:pPr>
            <a:r>
              <a:rPr lang="sv-SE" sz="1200" b="1" dirty="0" smtClean="0">
                <a:ln w="0"/>
                <a:solidFill>
                  <a:schemeClr val="tx1"/>
                </a:solidFill>
                <a:effectLst>
                  <a:outerShdw blurRad="38100" dist="19050" dir="2700000" algn="tl" rotWithShape="0">
                    <a:schemeClr val="dk1">
                      <a:alpha val="40000"/>
                    </a:schemeClr>
                  </a:outerShdw>
                </a:effectLst>
                <a:latin typeface="Arial" charset="0"/>
              </a:rPr>
              <a:t>Varje chef får sin del att fördela ut på sina medarbetare</a:t>
            </a:r>
            <a:endParaRPr kumimoji="0" lang="sv-SE" sz="1200" b="1" i="0" u="none" strike="sngStrike" normalizeH="0" baseline="0" dirty="0" smtClean="0">
              <a:ln w="0"/>
              <a:solidFill>
                <a:srgbClr val="FF0000"/>
              </a:solidFill>
              <a:effectLst>
                <a:outerShdw blurRad="38100" dist="19050" dir="2700000" algn="tl" rotWithShape="0">
                  <a:schemeClr val="dk1">
                    <a:alpha val="40000"/>
                  </a:schemeClr>
                </a:outerShdw>
              </a:effectLst>
              <a:latin typeface="Arial" charset="0"/>
            </a:endParaRPr>
          </a:p>
        </p:txBody>
      </p:sp>
    </p:spTree>
    <p:extLst>
      <p:ext uri="{BB962C8B-B14F-4D97-AF65-F5344CB8AC3E}">
        <p14:creationId xmlns:p14="http://schemas.microsoft.com/office/powerpoint/2010/main" val="2365331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48512" y="267472"/>
            <a:ext cx="7772400" cy="1143000"/>
          </a:xfrm>
        </p:spPr>
        <p:txBody>
          <a:bodyPr/>
          <a:lstStyle/>
          <a:p>
            <a:r>
              <a:rPr lang="sv-SE" dirty="0" smtClean="0"/>
              <a:t>Vad ska chefen ta hänsyn till vid lönesättning?</a:t>
            </a:r>
            <a:endParaRPr lang="sv-SE" dirty="0"/>
          </a:p>
        </p:txBody>
      </p:sp>
      <p:graphicFrame>
        <p:nvGraphicFramePr>
          <p:cNvPr id="6" name="Platshållare för innehåll 5"/>
          <p:cNvGraphicFramePr>
            <a:graphicFrameLocks noGrp="1"/>
          </p:cNvGraphicFramePr>
          <p:nvPr>
            <p:ph idx="1"/>
            <p:extLst>
              <p:ext uri="{D42A27DB-BD31-4B8C-83A1-F6EECF244321}">
                <p14:modId xmlns:p14="http://schemas.microsoft.com/office/powerpoint/2010/main" val="348471418"/>
              </p:ext>
            </p:extLst>
          </p:nvPr>
        </p:nvGraphicFramePr>
        <p:xfrm>
          <a:off x="685800" y="1981200"/>
          <a:ext cx="77724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Vänster 6"/>
          <p:cNvSpPr/>
          <p:nvPr/>
        </p:nvSpPr>
        <p:spPr bwMode="auto">
          <a:xfrm rot="1250504">
            <a:off x="6020465" y="3407385"/>
            <a:ext cx="2704227" cy="1832760"/>
          </a:xfrm>
          <a:prstGeom prst="leftArrow">
            <a:avLst/>
          </a:prstGeom>
          <a:solidFill>
            <a:srgbClr val="92D050"/>
          </a:solidFill>
          <a:ln>
            <a:noFill/>
          </a:ln>
          <a:effectLst/>
          <a:ex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100000"/>
              </a:lnSpc>
              <a:spcBef>
                <a:spcPct val="20000"/>
              </a:spcBef>
              <a:spcAft>
                <a:spcPct val="0"/>
              </a:spcAft>
              <a:buClrTx/>
              <a:buSzTx/>
              <a:buNone/>
              <a:tabLst/>
            </a:pPr>
            <a:r>
              <a:rPr lang="sv-SE" sz="1800" dirty="0" smtClean="0">
                <a:solidFill>
                  <a:schemeClr val="tx1"/>
                </a:solidFill>
              </a:rPr>
              <a:t>Skapar </a:t>
            </a:r>
            <a:r>
              <a:rPr kumimoji="0" lang="sv-SE" sz="1800" b="0" i="0" u="none" strike="noStrike" cap="none" normalizeH="0" baseline="0" dirty="0" smtClean="0">
                <a:ln>
                  <a:noFill/>
                </a:ln>
                <a:solidFill>
                  <a:schemeClr val="tx1"/>
                </a:solidFill>
                <a:effectLst/>
                <a:latin typeface="Arial" charset="0"/>
              </a:rPr>
              <a:t>kommunens lönepolitik</a:t>
            </a:r>
          </a:p>
        </p:txBody>
      </p:sp>
      <p:sp>
        <p:nvSpPr>
          <p:cNvPr id="9" name="Rektangel 8"/>
          <p:cNvSpPr/>
          <p:nvPr/>
        </p:nvSpPr>
        <p:spPr bwMode="auto">
          <a:xfrm>
            <a:off x="683568" y="1844824"/>
            <a:ext cx="7992888" cy="3816424"/>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sv-SE" sz="3400" b="0" i="0" u="none" strike="noStrike" cap="none" normalizeH="0" baseline="0" smtClean="0">
              <a:ln>
                <a:noFill/>
              </a:ln>
              <a:solidFill>
                <a:schemeClr val="tx2"/>
              </a:solidFill>
              <a:effectLst/>
              <a:latin typeface="Arial" charset="0"/>
            </a:endParaRPr>
          </a:p>
        </p:txBody>
      </p:sp>
      <p:sp>
        <p:nvSpPr>
          <p:cNvPr id="10" name="textruta 9"/>
          <p:cNvSpPr txBox="1"/>
          <p:nvPr/>
        </p:nvSpPr>
        <p:spPr>
          <a:xfrm>
            <a:off x="971600" y="5070375"/>
            <a:ext cx="2149948" cy="461665"/>
          </a:xfrm>
          <a:prstGeom prst="rect">
            <a:avLst/>
          </a:prstGeom>
          <a:noFill/>
        </p:spPr>
        <p:txBody>
          <a:bodyPr wrap="none" rtlCol="0">
            <a:spAutoFit/>
          </a:bodyPr>
          <a:lstStyle/>
          <a:p>
            <a:pPr>
              <a:buNone/>
            </a:pPr>
            <a:r>
              <a:rPr lang="sv-SE" sz="2400" b="1" dirty="0" smtClean="0">
                <a:solidFill>
                  <a:schemeClr val="tx1"/>
                </a:solidFill>
              </a:rPr>
              <a:t>Lag och avtal</a:t>
            </a:r>
            <a:endParaRPr lang="sv-SE" sz="2400" b="1" dirty="0">
              <a:solidFill>
                <a:schemeClr val="tx1"/>
              </a:solidFill>
            </a:endParaRPr>
          </a:p>
        </p:txBody>
      </p:sp>
    </p:spTree>
    <p:extLst>
      <p:ext uri="{BB962C8B-B14F-4D97-AF65-F5344CB8AC3E}">
        <p14:creationId xmlns:p14="http://schemas.microsoft.com/office/powerpoint/2010/main" val="1849202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952FFBA8-4CB3-4F35-B1A0-E475F36815C0}"/>
                                            </p:graphicEl>
                                          </p:spTgt>
                                        </p:tgtEl>
                                        <p:attrNameLst>
                                          <p:attrName>style.visibility</p:attrName>
                                        </p:attrNameLst>
                                      </p:cBhvr>
                                      <p:to>
                                        <p:strVal val="visible"/>
                                      </p:to>
                                    </p:set>
                                    <p:animEffect transition="in" filter="fade">
                                      <p:cBhvr>
                                        <p:cTn id="12" dur="500"/>
                                        <p:tgtEl>
                                          <p:spTgt spid="6">
                                            <p:graphicEl>
                                              <a:dgm id="{952FFBA8-4CB3-4F35-B1A0-E475F36815C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dgm id="{591FB359-1B34-4F5F-82CF-73E039E76D3D}"/>
                                            </p:graphicEl>
                                          </p:spTgt>
                                        </p:tgtEl>
                                        <p:attrNameLst>
                                          <p:attrName>style.visibility</p:attrName>
                                        </p:attrNameLst>
                                      </p:cBhvr>
                                      <p:to>
                                        <p:strVal val="visible"/>
                                      </p:to>
                                    </p:set>
                                    <p:animEffect transition="in" filter="fade">
                                      <p:cBhvr>
                                        <p:cTn id="17" dur="500"/>
                                        <p:tgtEl>
                                          <p:spTgt spid="6">
                                            <p:graphicEl>
                                              <a:dgm id="{591FB359-1B34-4F5F-82CF-73E039E76D3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graphicEl>
                                              <a:dgm id="{FFECB24E-88B9-4988-A607-993E22D0A6A6}"/>
                                            </p:graphicEl>
                                          </p:spTgt>
                                        </p:tgtEl>
                                        <p:attrNameLst>
                                          <p:attrName>style.visibility</p:attrName>
                                        </p:attrNameLst>
                                      </p:cBhvr>
                                      <p:to>
                                        <p:strVal val="visible"/>
                                      </p:to>
                                    </p:set>
                                    <p:animEffect transition="in" filter="fade">
                                      <p:cBhvr>
                                        <p:cTn id="22" dur="500"/>
                                        <p:tgtEl>
                                          <p:spTgt spid="6">
                                            <p:graphicEl>
                                              <a:dgm id="{FFECB24E-88B9-4988-A607-993E22D0A6A6}"/>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P spid="7" grpId="0" animBg="1"/>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5800" y="292869"/>
            <a:ext cx="7772400" cy="1143000"/>
          </a:xfrm>
        </p:spPr>
        <p:txBody>
          <a:bodyPr/>
          <a:lstStyle/>
          <a:p>
            <a:r>
              <a:rPr lang="sv-SE" sz="3200" dirty="0" smtClean="0"/>
              <a:t>Kommunens gemensamma lönekriterier</a:t>
            </a:r>
            <a:endParaRPr lang="sv-SE" sz="3200" dirty="0"/>
          </a:p>
        </p:txBody>
      </p:sp>
      <p:sp>
        <p:nvSpPr>
          <p:cNvPr id="3" name="Platshållare för innehåll 2"/>
          <p:cNvSpPr>
            <a:spLocks noGrp="1"/>
          </p:cNvSpPr>
          <p:nvPr>
            <p:ph idx="1"/>
          </p:nvPr>
        </p:nvSpPr>
        <p:spPr>
          <a:xfrm>
            <a:off x="685800" y="1515283"/>
            <a:ext cx="8206680" cy="4114800"/>
          </a:xfrm>
        </p:spPr>
        <p:txBody>
          <a:bodyPr/>
          <a:lstStyle/>
          <a:p>
            <a:r>
              <a:rPr lang="sv-SE" dirty="0" smtClean="0"/>
              <a:t>I </a:t>
            </a:r>
            <a:r>
              <a:rPr lang="sv-SE" dirty="0"/>
              <a:t>Haninge kommun finns två </a:t>
            </a:r>
            <a:r>
              <a:rPr lang="sv-SE" dirty="0" smtClean="0"/>
              <a:t>lönekriterier:</a:t>
            </a:r>
            <a:endParaRPr lang="sv-SE" dirty="0"/>
          </a:p>
          <a:p>
            <a:pPr lvl="1"/>
            <a:r>
              <a:rPr lang="sv-SE" b="1" dirty="0"/>
              <a:t>Uppnådda resultat i relation till uppsatta mål</a:t>
            </a:r>
          </a:p>
          <a:p>
            <a:pPr lvl="1"/>
            <a:r>
              <a:rPr lang="sv-SE" b="1" dirty="0"/>
              <a:t>Bidrag till </a:t>
            </a:r>
            <a:r>
              <a:rPr lang="sv-SE" b="1" dirty="0" smtClean="0"/>
              <a:t>verksamhetsutveckling</a:t>
            </a:r>
          </a:p>
          <a:p>
            <a:pPr marL="457200" lvl="1" indent="0">
              <a:buNone/>
            </a:pPr>
            <a:endParaRPr lang="sv-SE" b="1" dirty="0"/>
          </a:p>
          <a:p>
            <a:pPr marL="2286000" lvl="5" indent="0">
              <a:buNone/>
            </a:pPr>
            <a:r>
              <a:rPr lang="sv-SE" dirty="0"/>
              <a:t>Innebörden av dessa ska diskuteras på APT och tydliggöras för varje </a:t>
            </a:r>
            <a:r>
              <a:rPr lang="sv-SE" dirty="0" smtClean="0"/>
              <a:t>medarbetare.</a:t>
            </a:r>
          </a:p>
          <a:p>
            <a:pPr marL="2286000" lvl="5" indent="0">
              <a:buNone/>
            </a:pPr>
            <a:endParaRPr lang="sv-SE" dirty="0"/>
          </a:p>
          <a:p>
            <a:pPr marL="2286000" lvl="5" indent="0">
              <a:buNone/>
            </a:pPr>
            <a:r>
              <a:rPr lang="sv-SE" dirty="0" smtClean="0"/>
              <a:t>Lönekriterierna utgår från kommunens riktlinje om medarbetarskap.</a:t>
            </a:r>
          </a:p>
          <a:p>
            <a:pPr marL="2286000" lvl="5" indent="0">
              <a:buNone/>
            </a:pPr>
            <a:endParaRPr lang="sv-SE" dirty="0"/>
          </a:p>
          <a:p>
            <a:pPr marL="2286000" lvl="5" indent="0">
              <a:buNone/>
            </a:pPr>
            <a:r>
              <a:rPr lang="sv-SE" dirty="0" smtClean="0"/>
              <a:t>Resultat- </a:t>
            </a:r>
            <a:r>
              <a:rPr lang="sv-SE" dirty="0"/>
              <a:t>och </a:t>
            </a:r>
            <a:r>
              <a:rPr lang="sv-SE" dirty="0" smtClean="0"/>
              <a:t>målsamtalet där man utvärderar lönekriterierna är viktiga t för att lönesättande chef </a:t>
            </a:r>
            <a:r>
              <a:rPr lang="sv-SE" dirty="0"/>
              <a:t>ska kunna motivera </a:t>
            </a:r>
            <a:r>
              <a:rPr lang="sv-SE" dirty="0" smtClean="0"/>
              <a:t>sin lönesättning </a:t>
            </a:r>
            <a:r>
              <a:rPr lang="sv-SE" dirty="0"/>
              <a:t>för </a:t>
            </a:r>
            <a:r>
              <a:rPr lang="sv-SE" dirty="0" smtClean="0"/>
              <a:t>medarbetarna. </a:t>
            </a:r>
            <a:endParaRPr lang="sv-SE" dirty="0"/>
          </a:p>
        </p:txBody>
      </p:sp>
      <p:pic>
        <p:nvPicPr>
          <p:cNvPr id="2052" name="Picture 4" descr="Bildresultat fÃ¶r motivati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297764">
            <a:off x="258726" y="3607942"/>
            <a:ext cx="2520007" cy="191520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2709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Haninge_liggande">
  <a:themeElements>
    <a:clrScheme name="Anpassat 2">
      <a:dk1>
        <a:sysClr val="windowText" lastClr="000000"/>
      </a:dk1>
      <a:lt1>
        <a:sysClr val="window" lastClr="FFFFFF"/>
      </a:lt1>
      <a:dk2>
        <a:srgbClr val="0000FF"/>
      </a:dk2>
      <a:lt2>
        <a:srgbClr val="EEECE1"/>
      </a:lt2>
      <a:accent1>
        <a:srgbClr val="0081C5"/>
      </a:accent1>
      <a:accent2>
        <a:srgbClr val="E28F27"/>
      </a:accent2>
      <a:accent3>
        <a:srgbClr val="DC4228"/>
      </a:accent3>
      <a:accent4>
        <a:srgbClr val="8FB63F"/>
      </a:accent4>
      <a:accent5>
        <a:srgbClr val="582C83"/>
      </a:accent5>
      <a:accent6>
        <a:srgbClr val="A77550"/>
      </a:accent6>
      <a:hlink>
        <a:srgbClr val="0000FF"/>
      </a:hlink>
      <a:folHlink>
        <a:srgbClr val="800080"/>
      </a:folHlink>
    </a:clrScheme>
    <a:fontScheme name="Haninge_liggan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lnDef>
  </a:objectDefaults>
  <a:extraClrSchemeLst>
    <a:extraClrScheme>
      <a:clrScheme name="Haninge_liggan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aninge_liggan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aninge_liggan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aninge_liggan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aninge_liggan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aninge_liggan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aninge_liggand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aninge_liggan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aninge_liggan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aninge_liggan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aninge_liggan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aninge_liggan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Haninge_liggande</Template>
  <TotalTime>0</TotalTime>
  <Words>2333</Words>
  <Application>Microsoft Office PowerPoint</Application>
  <PresentationFormat>Bildspel på skärmen (4:3)</PresentationFormat>
  <Paragraphs>205</Paragraphs>
  <Slides>18</Slides>
  <Notes>18</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18</vt:i4>
      </vt:variant>
    </vt:vector>
  </HeadingPairs>
  <TitlesOfParts>
    <vt:vector size="24" baseType="lpstr">
      <vt:lpstr>AGaramond</vt:lpstr>
      <vt:lpstr>Arial</vt:lpstr>
      <vt:lpstr>Calibri</vt:lpstr>
      <vt:lpstr>Garamond</vt:lpstr>
      <vt:lpstr>Times</vt:lpstr>
      <vt:lpstr>Haninge_liggande</vt:lpstr>
      <vt:lpstr>Om lönesättning  Information och dialog APT-material </vt:lpstr>
      <vt:lpstr>Syfte med materialet</vt:lpstr>
      <vt:lpstr>Om lönesättning  Information </vt:lpstr>
      <vt:lpstr>Grundläggande principer ur de centrala avtalen för lönesättning</vt:lpstr>
      <vt:lpstr>Grundläggande principer vid lönesättning som gäller för alla arbetsgivare</vt:lpstr>
      <vt:lpstr>Löneöversynsprocessen - aktiviteter som berör både medarbetare och chef </vt:lpstr>
      <vt:lpstr>Budgetens fördelning  vid löneöversyn</vt:lpstr>
      <vt:lpstr>Vad ska chefen ta hänsyn till vid lönesättning?</vt:lpstr>
      <vt:lpstr>Kommunens gemensamma lönekriterier</vt:lpstr>
      <vt:lpstr>Tydlig koppling mellan prestation och lön!</vt:lpstr>
      <vt:lpstr>Vad innebär lönesamtalet vid dialogmodellen?</vt:lpstr>
      <vt:lpstr>Vad innebär lönesättning vid förhandlingsmodellen?</vt:lpstr>
      <vt:lpstr>Om lönesättning  Dialog </vt:lpstr>
      <vt:lpstr>Gruppövning Lönekriterier ”Uppnådda resultat i relation till uppsatta mål”</vt:lpstr>
      <vt:lpstr>Gruppövning Lönekriterier ”Bidrag till verksamhetsutveckling”</vt:lpstr>
      <vt:lpstr>Fördjupande diskussionsfrågor Om lönesättning</vt:lpstr>
      <vt:lpstr>Fördjupande diskussionsfrågor Förberedelse inför lönesamtalen</vt:lpstr>
      <vt:lpstr>Frågor?  Tack för idag!  </vt:lpstr>
    </vt:vector>
  </TitlesOfParts>
  <Company>Nynashamn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APT material chefer lön</dc:title>
  <dc:creator>Rebecka Salomonsson</dc:creator>
  <cp:lastModifiedBy>Marie Lilja Lindgren</cp:lastModifiedBy>
  <cp:revision>86</cp:revision>
  <cp:lastPrinted>2004-06-08T06:01:32Z</cp:lastPrinted>
  <dcterms:created xsi:type="dcterms:W3CDTF">2020-01-23T13:42:53Z</dcterms:created>
  <dcterms:modified xsi:type="dcterms:W3CDTF">2020-02-11T13:21:15Z</dcterms:modified>
</cp:coreProperties>
</file>