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sldIdLst>
    <p:sldId id="263" r:id="rId2"/>
    <p:sldId id="257" r:id="rId3"/>
    <p:sldId id="266" r:id="rId4"/>
    <p:sldId id="256" r:id="rId5"/>
    <p:sldId id="258" r:id="rId6"/>
    <p:sldId id="259" r:id="rId7"/>
    <p:sldId id="260" r:id="rId8"/>
    <p:sldId id="261" r:id="rId9"/>
    <p:sldId id="267" r:id="rId10"/>
    <p:sldId id="262" r:id="rId11"/>
    <p:sldId id="268" r:id="rId12"/>
    <p:sldId id="264" r:id="rId13"/>
  </p:sldIdLst>
  <p:sldSz cx="9144000" cy="6858000" type="screen4x3"/>
  <p:notesSz cx="6797675" cy="9926638"/>
  <p:defaultTextStyle>
    <a:defPPr>
      <a:defRPr lang="sv-SE"/>
    </a:defPPr>
    <a:lvl1pPr algn="l" rtl="0" fontAlgn="base">
      <a:spcBef>
        <a:spcPct val="20000"/>
      </a:spcBef>
      <a:spcAft>
        <a:spcPct val="0"/>
      </a:spcAft>
      <a:buChar char="•"/>
      <a:defRPr sz="3400" kern="1200">
        <a:solidFill>
          <a:schemeClr val="tx2"/>
        </a:solidFill>
        <a:latin typeface="Arial" charset="0"/>
        <a:ea typeface="+mn-ea"/>
        <a:cs typeface="+mn-cs"/>
      </a:defRPr>
    </a:lvl1pPr>
    <a:lvl2pPr marL="457200" algn="l" rtl="0" fontAlgn="base">
      <a:spcBef>
        <a:spcPct val="20000"/>
      </a:spcBef>
      <a:spcAft>
        <a:spcPct val="0"/>
      </a:spcAft>
      <a:buChar char="•"/>
      <a:defRPr sz="3400" kern="1200">
        <a:solidFill>
          <a:schemeClr val="tx2"/>
        </a:solidFill>
        <a:latin typeface="Arial" charset="0"/>
        <a:ea typeface="+mn-ea"/>
        <a:cs typeface="+mn-cs"/>
      </a:defRPr>
    </a:lvl2pPr>
    <a:lvl3pPr marL="914400" algn="l" rtl="0" fontAlgn="base">
      <a:spcBef>
        <a:spcPct val="20000"/>
      </a:spcBef>
      <a:spcAft>
        <a:spcPct val="0"/>
      </a:spcAft>
      <a:buChar char="•"/>
      <a:defRPr sz="3400" kern="1200">
        <a:solidFill>
          <a:schemeClr val="tx2"/>
        </a:solidFill>
        <a:latin typeface="Arial" charset="0"/>
        <a:ea typeface="+mn-ea"/>
        <a:cs typeface="+mn-cs"/>
      </a:defRPr>
    </a:lvl3pPr>
    <a:lvl4pPr marL="1371600" algn="l" rtl="0" fontAlgn="base">
      <a:spcBef>
        <a:spcPct val="20000"/>
      </a:spcBef>
      <a:spcAft>
        <a:spcPct val="0"/>
      </a:spcAft>
      <a:buChar char="•"/>
      <a:defRPr sz="3400" kern="1200">
        <a:solidFill>
          <a:schemeClr val="tx2"/>
        </a:solidFill>
        <a:latin typeface="Arial" charset="0"/>
        <a:ea typeface="+mn-ea"/>
        <a:cs typeface="+mn-cs"/>
      </a:defRPr>
    </a:lvl4pPr>
    <a:lvl5pPr marL="1828800" algn="l" rtl="0" fontAlgn="base">
      <a:spcBef>
        <a:spcPct val="20000"/>
      </a:spcBef>
      <a:spcAft>
        <a:spcPct val="0"/>
      </a:spcAft>
      <a:buChar char="•"/>
      <a:defRPr sz="3400" kern="1200">
        <a:solidFill>
          <a:schemeClr val="tx2"/>
        </a:solidFill>
        <a:latin typeface="Arial" charset="0"/>
        <a:ea typeface="+mn-ea"/>
        <a:cs typeface="+mn-cs"/>
      </a:defRPr>
    </a:lvl5pPr>
    <a:lvl6pPr marL="2286000" algn="l" defTabSz="914400" rtl="0" eaLnBrk="1" latinLnBrk="0" hangingPunct="1">
      <a:defRPr sz="3400" kern="1200">
        <a:solidFill>
          <a:schemeClr val="tx2"/>
        </a:solidFill>
        <a:latin typeface="Arial" charset="0"/>
        <a:ea typeface="+mn-ea"/>
        <a:cs typeface="+mn-cs"/>
      </a:defRPr>
    </a:lvl6pPr>
    <a:lvl7pPr marL="2743200" algn="l" defTabSz="914400" rtl="0" eaLnBrk="1" latinLnBrk="0" hangingPunct="1">
      <a:defRPr sz="3400" kern="1200">
        <a:solidFill>
          <a:schemeClr val="tx2"/>
        </a:solidFill>
        <a:latin typeface="Arial" charset="0"/>
        <a:ea typeface="+mn-ea"/>
        <a:cs typeface="+mn-cs"/>
      </a:defRPr>
    </a:lvl7pPr>
    <a:lvl8pPr marL="3200400" algn="l" defTabSz="914400" rtl="0" eaLnBrk="1" latinLnBrk="0" hangingPunct="1">
      <a:defRPr sz="3400" kern="1200">
        <a:solidFill>
          <a:schemeClr val="tx2"/>
        </a:solidFill>
        <a:latin typeface="Arial" charset="0"/>
        <a:ea typeface="+mn-ea"/>
        <a:cs typeface="+mn-cs"/>
      </a:defRPr>
    </a:lvl8pPr>
    <a:lvl9pPr marL="3657600" algn="l" defTabSz="914400" rtl="0" eaLnBrk="1" latinLnBrk="0" hangingPunct="1">
      <a:defRPr sz="3400"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a Cederlöf" initials="HC" lastIdx="1" clrIdx="0">
    <p:extLst>
      <p:ext uri="{19B8F6BF-5375-455C-9EA6-DF929625EA0E}">
        <p15:presenceInfo xmlns:p15="http://schemas.microsoft.com/office/powerpoint/2012/main" userId="S-1-5-21-3728200558-1477325690-1523740173-724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8431" autoAdjust="0"/>
  </p:normalViewPr>
  <p:slideViewPr>
    <p:cSldViewPr>
      <p:cViewPr varScale="1">
        <p:scale>
          <a:sx n="76" d="100"/>
          <a:sy n="76" d="100"/>
        </p:scale>
        <p:origin x="205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3" name="Rectangle 3"/>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noProof="0" smtClean="0"/>
              <a:t>Klicka här för att ändra format på bakgrundstexten</a:t>
            </a:r>
          </a:p>
          <a:p>
            <a:pPr lvl="1"/>
            <a:r>
              <a:rPr lang="sv-SE" altLang="sv-SE" noProof="0" smtClean="0"/>
              <a:t>Nivå två</a:t>
            </a:r>
          </a:p>
          <a:p>
            <a:pPr lvl="2"/>
            <a:r>
              <a:rPr lang="sv-SE" altLang="sv-SE" noProof="0" smtClean="0"/>
              <a:t>Nivå tre</a:t>
            </a:r>
          </a:p>
          <a:p>
            <a:pPr lvl="3"/>
            <a:r>
              <a:rPr lang="sv-SE" altLang="sv-SE" noProof="0" smtClean="0"/>
              <a:t>Nivå fyra</a:t>
            </a:r>
          </a:p>
          <a:p>
            <a:pPr lvl="4"/>
            <a:r>
              <a:rPr lang="sv-SE" altLang="sv-SE" noProof="0" smtClean="0"/>
              <a:t>Nivå fem</a:t>
            </a:r>
          </a:p>
        </p:txBody>
      </p:sp>
      <p:sp>
        <p:nvSpPr>
          <p:cNvPr id="5126" name="Rectangle 6"/>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7" name="Rectangle 7"/>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fld id="{F48996F9-5F9A-440E-BE14-62843247AFEF}" type="slidenum">
              <a:rPr lang="sv-SE" altLang="sv-SE"/>
              <a:pPr>
                <a:defRPr/>
              </a:pPr>
              <a:t>‹#›</a:t>
            </a:fld>
            <a:endParaRPr lang="sv-SE" altLang="sv-SE"/>
          </a:p>
        </p:txBody>
      </p:sp>
    </p:spTree>
    <p:extLst>
      <p:ext uri="{BB962C8B-B14F-4D97-AF65-F5344CB8AC3E}">
        <p14:creationId xmlns:p14="http://schemas.microsoft.com/office/powerpoint/2010/main" val="1322202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6"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6"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6"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6"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smtClean="0">
                <a:solidFill>
                  <a:schemeClr val="tx1"/>
                </a:solidFill>
                <a:latin typeface="Times" pitchFamily="-16" charset="0"/>
                <a:ea typeface="+mn-ea"/>
                <a:cs typeface="+mn-cs"/>
              </a:rPr>
              <a:t>I vår kommun ser vi ser mångfald som en styrka som ger oss bättre förutsättningar att lyckas med vårt uppdrag och bidrar till Haninge kommuns attraktivitet som arbetsgivare</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a:t>
            </a:fld>
            <a:endParaRPr lang="sv-SE" altLang="sv-SE"/>
          </a:p>
        </p:txBody>
      </p:sp>
    </p:spTree>
    <p:extLst>
      <p:ext uri="{BB962C8B-B14F-4D97-AF65-F5344CB8AC3E}">
        <p14:creationId xmlns:p14="http://schemas.microsoft.com/office/powerpoint/2010/main" val="72861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10</a:t>
            </a:fld>
            <a:endParaRPr lang="sv-SE" altLang="sv-SE"/>
          </a:p>
        </p:txBody>
      </p:sp>
    </p:spTree>
    <p:extLst>
      <p:ext uri="{BB962C8B-B14F-4D97-AF65-F5344CB8AC3E}">
        <p14:creationId xmlns:p14="http://schemas.microsoft.com/office/powerpoint/2010/main" val="1173048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11</a:t>
            </a:fld>
            <a:endParaRPr lang="sv-SE" altLang="sv-SE"/>
          </a:p>
        </p:txBody>
      </p:sp>
    </p:spTree>
    <p:extLst>
      <p:ext uri="{BB962C8B-B14F-4D97-AF65-F5344CB8AC3E}">
        <p14:creationId xmlns:p14="http://schemas.microsoft.com/office/powerpoint/2010/main" val="3684940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12</a:t>
            </a:fld>
            <a:endParaRPr lang="sv-SE" altLang="sv-SE"/>
          </a:p>
        </p:txBody>
      </p:sp>
    </p:spTree>
    <p:extLst>
      <p:ext uri="{BB962C8B-B14F-4D97-AF65-F5344CB8AC3E}">
        <p14:creationId xmlns:p14="http://schemas.microsoft.com/office/powerpoint/2010/main" val="2918086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2</a:t>
            </a:fld>
            <a:endParaRPr lang="sv-SE" altLang="sv-SE"/>
          </a:p>
        </p:txBody>
      </p:sp>
    </p:spTree>
    <p:extLst>
      <p:ext uri="{BB962C8B-B14F-4D97-AF65-F5344CB8AC3E}">
        <p14:creationId xmlns:p14="http://schemas.microsoft.com/office/powerpoint/2010/main" val="4290241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dirty="0" smtClean="0"/>
              <a:t>Som stöd i arbetet har kommunen tagit fram en rutin för arbetet med aktiva åtgärder. Ta gärna upp dessa frågor på APT. Kom ihåg att lyfta det från perspektivet lika rättigheter.</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dirty="0" smtClean="0"/>
          </a:p>
          <a:p>
            <a:r>
              <a:rPr lang="sv-SE" sz="1200" b="0" i="0" u="none" strike="noStrike" kern="1200" baseline="0" dirty="0" smtClean="0">
                <a:solidFill>
                  <a:schemeClr val="tx1"/>
                </a:solidFill>
                <a:latin typeface="Times" pitchFamily="-16" charset="0"/>
                <a:ea typeface="+mn-ea"/>
                <a:cs typeface="+mn-cs"/>
              </a:rPr>
              <a:t>Till dessa nu nämnda regler kopplas sanktionen </a:t>
            </a:r>
            <a:r>
              <a:rPr lang="sv-SE" sz="1200" b="0" i="1" u="none" strike="noStrike" kern="1200" baseline="0" dirty="0" smtClean="0">
                <a:solidFill>
                  <a:schemeClr val="tx1"/>
                </a:solidFill>
                <a:latin typeface="Times" pitchFamily="-16" charset="0"/>
                <a:ea typeface="+mn-ea"/>
                <a:cs typeface="+mn-cs"/>
              </a:rPr>
              <a:t>diskrimineringsersättning</a:t>
            </a:r>
            <a:r>
              <a:rPr lang="sv-SE" sz="1200" b="0" i="0" u="none" strike="noStrike" kern="1200" baseline="0" dirty="0" smtClean="0">
                <a:solidFill>
                  <a:schemeClr val="tx1"/>
                </a:solidFill>
                <a:latin typeface="Times" pitchFamily="-16" charset="0"/>
                <a:ea typeface="+mn-ea"/>
                <a:cs typeface="+mn-cs"/>
              </a:rPr>
              <a:t>; om arbetsgivaren bryter mot reglerna, kan</a:t>
            </a:r>
          </a:p>
          <a:p>
            <a:r>
              <a:rPr lang="sv-SE" sz="1200" b="0" i="0" u="none" strike="noStrike" kern="1200" baseline="0" dirty="0" smtClean="0">
                <a:solidFill>
                  <a:schemeClr val="tx1"/>
                </a:solidFill>
                <a:latin typeface="Times" pitchFamily="-16" charset="0"/>
                <a:ea typeface="+mn-ea"/>
                <a:cs typeface="+mn-cs"/>
              </a:rPr>
              <a:t>domstol utdöma diskrimineringsersättning till den som blivit diskriminerad eller kränkt. Detta är helt nytt!</a:t>
            </a:r>
          </a:p>
          <a:p>
            <a:endParaRPr lang="sv-SE" sz="1200" b="0" i="0" u="none" strike="noStrike" kern="1200" baseline="0" dirty="0" smtClean="0">
              <a:solidFill>
                <a:schemeClr val="tx1"/>
              </a:solidFill>
              <a:latin typeface="Times" pitchFamily="-16" charset="0"/>
              <a:ea typeface="+mn-ea"/>
              <a:cs typeface="+mn-cs"/>
            </a:endParaRPr>
          </a:p>
          <a:p>
            <a:r>
              <a:rPr lang="sv-SE" sz="1200" b="0" i="1" u="none" strike="noStrike" kern="1200" baseline="0" dirty="0" smtClean="0">
                <a:solidFill>
                  <a:schemeClr val="tx1"/>
                </a:solidFill>
                <a:latin typeface="Times" pitchFamily="-16" charset="0"/>
                <a:ea typeface="+mn-ea"/>
                <a:cs typeface="+mn-cs"/>
              </a:rPr>
              <a:t>För det andra </a:t>
            </a:r>
            <a:r>
              <a:rPr lang="sv-SE" sz="1200" b="0" i="0" u="none" strike="noStrike" kern="1200" baseline="0" dirty="0" smtClean="0">
                <a:solidFill>
                  <a:schemeClr val="tx1"/>
                </a:solidFill>
                <a:latin typeface="Times" pitchFamily="-16" charset="0"/>
                <a:ea typeface="+mn-ea"/>
                <a:cs typeface="+mn-cs"/>
              </a:rPr>
              <a:t>innehåller diskrimineringslagen regler om s.k. aktiva åtgärder </a:t>
            </a:r>
            <a:r>
              <a:rPr lang="sv-SE" sz="1200" b="1" i="1" u="none" strike="noStrike" kern="1200" baseline="0" dirty="0" smtClean="0">
                <a:solidFill>
                  <a:schemeClr val="tx1"/>
                </a:solidFill>
                <a:latin typeface="Times" pitchFamily="-16" charset="0"/>
                <a:ea typeface="+mn-ea"/>
                <a:cs typeface="+mn-cs"/>
              </a:rPr>
              <a:t>mot</a:t>
            </a:r>
            <a:r>
              <a:rPr lang="sv-SE" sz="1200" b="0" i="1" u="none" strike="noStrike" kern="1200" baseline="0" dirty="0" smtClean="0">
                <a:solidFill>
                  <a:schemeClr val="tx1"/>
                </a:solidFill>
                <a:latin typeface="Times" pitchFamily="-16" charset="0"/>
                <a:ea typeface="+mn-ea"/>
                <a:cs typeface="+mn-cs"/>
              </a:rPr>
              <a:t> </a:t>
            </a:r>
            <a:r>
              <a:rPr lang="sv-SE" sz="1200" b="0" i="0" u="none" strike="noStrike" kern="1200" baseline="0" dirty="0" smtClean="0">
                <a:solidFill>
                  <a:schemeClr val="tx1"/>
                </a:solidFill>
                <a:latin typeface="Times" pitchFamily="-16" charset="0"/>
                <a:ea typeface="+mn-ea"/>
                <a:cs typeface="+mn-cs"/>
              </a:rPr>
              <a:t>diskriminering och </a:t>
            </a:r>
            <a:r>
              <a:rPr lang="sv-SE" sz="1200" b="1" i="1" u="none" strike="noStrike" kern="1200" baseline="0" dirty="0" smtClean="0">
                <a:solidFill>
                  <a:schemeClr val="tx1"/>
                </a:solidFill>
                <a:latin typeface="Times" pitchFamily="-16" charset="0"/>
                <a:ea typeface="+mn-ea"/>
                <a:cs typeface="+mn-cs"/>
              </a:rPr>
              <a:t>för</a:t>
            </a:r>
            <a:r>
              <a:rPr lang="sv-SE" sz="1200" b="0" i="1" u="none" strike="noStrike" kern="1200" baseline="0" dirty="0" smtClean="0">
                <a:solidFill>
                  <a:schemeClr val="tx1"/>
                </a:solidFill>
                <a:latin typeface="Times" pitchFamily="-16" charset="0"/>
                <a:ea typeface="+mn-ea"/>
                <a:cs typeface="+mn-cs"/>
              </a:rPr>
              <a:t> </a:t>
            </a:r>
            <a:r>
              <a:rPr lang="sv-SE" sz="1200" b="0" i="0" u="none" strike="noStrike" kern="1200" baseline="0" dirty="0" smtClean="0">
                <a:solidFill>
                  <a:schemeClr val="tx1"/>
                </a:solidFill>
                <a:latin typeface="Times" pitchFamily="-16" charset="0"/>
                <a:ea typeface="+mn-ea"/>
                <a:cs typeface="+mn-cs"/>
              </a:rPr>
              <a:t>likabehandling. Reglerna rörande s.k. aktiva åtgärder handlar om </a:t>
            </a:r>
            <a:r>
              <a:rPr lang="sv-SE" sz="1200" b="0" i="1" u="none" strike="noStrike" kern="1200" baseline="0" dirty="0" smtClean="0">
                <a:solidFill>
                  <a:schemeClr val="tx1"/>
                </a:solidFill>
                <a:latin typeface="Times" pitchFamily="-16" charset="0"/>
                <a:ea typeface="+mn-ea"/>
                <a:cs typeface="+mn-cs"/>
              </a:rPr>
              <a:t>dels </a:t>
            </a:r>
            <a:r>
              <a:rPr lang="sv-SE" sz="1200" b="0" i="0" u="none" strike="noStrike" kern="1200" baseline="0" dirty="0" smtClean="0">
                <a:solidFill>
                  <a:schemeClr val="tx1"/>
                </a:solidFill>
                <a:latin typeface="Times" pitchFamily="-16" charset="0"/>
                <a:ea typeface="+mn-ea"/>
                <a:cs typeface="+mn-cs"/>
              </a:rPr>
              <a:t>krav på aktiva åtgärder avseende samtliga</a:t>
            </a:r>
          </a:p>
          <a:p>
            <a:r>
              <a:rPr lang="sv-SE" sz="1200" b="0" i="0" u="none" strike="noStrike" kern="1200" baseline="0" dirty="0" smtClean="0">
                <a:solidFill>
                  <a:schemeClr val="tx1"/>
                </a:solidFill>
                <a:latin typeface="Times" pitchFamily="-16" charset="0"/>
                <a:ea typeface="+mn-ea"/>
                <a:cs typeface="+mn-cs"/>
              </a:rPr>
              <a:t>diskrimineringsfaktorer, </a:t>
            </a:r>
            <a:r>
              <a:rPr lang="sv-SE" sz="1200" b="0" i="1" u="none" strike="noStrike" kern="1200" baseline="0" dirty="0" smtClean="0">
                <a:solidFill>
                  <a:schemeClr val="tx1"/>
                </a:solidFill>
                <a:latin typeface="Times" pitchFamily="-16" charset="0"/>
                <a:ea typeface="+mn-ea"/>
                <a:cs typeface="+mn-cs"/>
              </a:rPr>
              <a:t>dels </a:t>
            </a:r>
            <a:r>
              <a:rPr lang="sv-SE" sz="1200" b="0" i="0" u="none" strike="noStrike" kern="1200" baseline="0" dirty="0" smtClean="0">
                <a:solidFill>
                  <a:schemeClr val="tx1"/>
                </a:solidFill>
                <a:latin typeface="Times" pitchFamily="-16" charset="0"/>
                <a:ea typeface="+mn-ea"/>
                <a:cs typeface="+mn-cs"/>
              </a:rPr>
              <a:t>särskilda krav på lönekartläggning i syfte att förebygga, upptäcka och åtgärda s.k.</a:t>
            </a:r>
          </a:p>
          <a:p>
            <a:r>
              <a:rPr lang="sv-SE" sz="1200" b="0" i="0" u="none" strike="noStrike" kern="1200" baseline="0" dirty="0" smtClean="0">
                <a:solidFill>
                  <a:schemeClr val="tx1"/>
                </a:solidFill>
                <a:latin typeface="Times" pitchFamily="-16" charset="0"/>
                <a:ea typeface="+mn-ea"/>
                <a:cs typeface="+mn-cs"/>
              </a:rPr>
              <a:t>osakliga löneskillnader (= löneskillnader som inte kan förklaras med könsneutrala argument).</a:t>
            </a:r>
          </a:p>
          <a:p>
            <a:endParaRPr lang="sv-SE" sz="1200" b="0" i="0" u="none" strike="noStrike" kern="1200" baseline="0" dirty="0" smtClean="0">
              <a:solidFill>
                <a:schemeClr val="tx1"/>
              </a:solidFill>
              <a:latin typeface="Times" pitchFamily="-16" charset="0"/>
              <a:ea typeface="+mn-ea"/>
              <a:cs typeface="+mn-cs"/>
            </a:endParaRPr>
          </a:p>
          <a:p>
            <a:r>
              <a:rPr lang="sv-SE" sz="1200" b="0" i="0" u="none" strike="noStrike" kern="1200" baseline="0" dirty="0" smtClean="0">
                <a:solidFill>
                  <a:schemeClr val="tx1"/>
                </a:solidFill>
                <a:latin typeface="Times" pitchFamily="-16" charset="0"/>
                <a:ea typeface="+mn-ea"/>
                <a:cs typeface="+mn-cs"/>
              </a:rPr>
              <a:t>Diskrimineringsombudsmannen (DO) har till uppgift att </a:t>
            </a:r>
            <a:r>
              <a:rPr lang="sv-SE" sz="1200" b="0" i="1" u="none" strike="noStrike" kern="1200" baseline="0" dirty="0" smtClean="0">
                <a:solidFill>
                  <a:schemeClr val="tx1"/>
                </a:solidFill>
                <a:latin typeface="Times" pitchFamily="-16" charset="0"/>
                <a:ea typeface="+mn-ea"/>
                <a:cs typeface="+mn-cs"/>
              </a:rPr>
              <a:t>utöva tillsyn </a:t>
            </a:r>
            <a:r>
              <a:rPr lang="sv-SE" sz="1200" b="0" i="0" u="none" strike="noStrike" kern="1200" baseline="0" dirty="0" smtClean="0">
                <a:solidFill>
                  <a:schemeClr val="tx1"/>
                </a:solidFill>
                <a:latin typeface="Times" pitchFamily="-16" charset="0"/>
                <a:ea typeface="+mn-ea"/>
                <a:cs typeface="+mn-cs"/>
              </a:rPr>
              <a:t>vad gäller efterlevnaden av diskrimineringslagen</a:t>
            </a:r>
          </a:p>
          <a:p>
            <a:r>
              <a:rPr lang="sv-SE" sz="1200" b="0" i="0" u="none" strike="noStrike" kern="1200" baseline="0" dirty="0" smtClean="0">
                <a:solidFill>
                  <a:schemeClr val="tx1"/>
                </a:solidFill>
                <a:latin typeface="Times" pitchFamily="-16" charset="0"/>
                <a:ea typeface="+mn-ea"/>
                <a:cs typeface="+mn-cs"/>
              </a:rPr>
              <a:t>Detta tillsynsuppdrag är särskilt viktigt beträffande de aktiva åtgärderna mot diskriminering och för likabehandling.</a:t>
            </a:r>
          </a:p>
          <a:p>
            <a:endParaRPr lang="sv-SE" sz="1200" b="0" i="0" u="none" strike="noStrike" kern="1200" baseline="0" dirty="0" smtClean="0">
              <a:solidFill>
                <a:schemeClr val="tx1"/>
              </a:solidFill>
              <a:latin typeface="Times" pitchFamily="-16" charset="0"/>
              <a:ea typeface="+mn-ea"/>
              <a:cs typeface="+mn-cs"/>
            </a:endParaRPr>
          </a:p>
          <a:p>
            <a:r>
              <a:rPr lang="sv-SE" sz="1200" b="0" i="0" u="none" strike="noStrike" kern="1200" baseline="0" dirty="0" smtClean="0">
                <a:solidFill>
                  <a:schemeClr val="tx1"/>
                </a:solidFill>
                <a:latin typeface="Times" pitchFamily="-16" charset="0"/>
                <a:ea typeface="+mn-ea"/>
                <a:cs typeface="+mn-cs"/>
              </a:rPr>
              <a:t>Dagens tillsynsregler innebär härvidlag att DO i första hand ska försöka förmå arbetsgivare att på frivillig väg vidta de</a:t>
            </a:r>
          </a:p>
          <a:p>
            <a:r>
              <a:rPr lang="sv-SE" sz="1200" b="0" i="0" u="none" strike="noStrike" kern="1200" baseline="0" dirty="0" smtClean="0">
                <a:solidFill>
                  <a:schemeClr val="tx1"/>
                </a:solidFill>
                <a:latin typeface="Times" pitchFamily="-16" charset="0"/>
                <a:ea typeface="+mn-ea"/>
                <a:cs typeface="+mn-cs"/>
              </a:rPr>
              <a:t>åtgärder som krävs enligt lagen (arbete i fyra steg och avseende fem olika områden.</a:t>
            </a:r>
          </a:p>
          <a:p>
            <a:endParaRPr lang="sv-SE" sz="1200" b="0" i="0" u="none" strike="noStrike" kern="1200" baseline="0" dirty="0" smtClean="0">
              <a:solidFill>
                <a:schemeClr val="tx1"/>
              </a:solidFill>
              <a:latin typeface="Times" pitchFamily="-16" charset="0"/>
              <a:ea typeface="+mn-ea"/>
              <a:cs typeface="+mn-cs"/>
            </a:endParaRPr>
          </a:p>
          <a:p>
            <a:r>
              <a:rPr lang="sv-SE" sz="1200" b="0" i="0" u="none" strike="noStrike" kern="1200" baseline="0" dirty="0" smtClean="0">
                <a:solidFill>
                  <a:schemeClr val="tx1"/>
                </a:solidFill>
                <a:latin typeface="Times" pitchFamily="-16" charset="0"/>
                <a:ea typeface="+mn-ea"/>
                <a:cs typeface="+mn-cs"/>
              </a:rPr>
              <a:t>Mot den angivna bakgrunden har regeringen nu (Dir. 2018:99) tillsatt en utredning med uppdraget att föreslå hur</a:t>
            </a:r>
          </a:p>
          <a:p>
            <a:r>
              <a:rPr lang="sv-SE" sz="1200" b="0" i="1" u="none" strike="noStrike" kern="1200" baseline="0" dirty="0" smtClean="0">
                <a:solidFill>
                  <a:schemeClr val="tx1"/>
                </a:solidFill>
                <a:latin typeface="Times" pitchFamily="-16" charset="0"/>
                <a:ea typeface="+mn-ea"/>
                <a:cs typeface="+mn-cs"/>
              </a:rPr>
              <a:t>tillsynen </a:t>
            </a:r>
            <a:r>
              <a:rPr lang="sv-SE" sz="1200" b="0" i="0" u="none" strike="noStrike" kern="1200" baseline="0" dirty="0" smtClean="0">
                <a:solidFill>
                  <a:schemeClr val="tx1"/>
                </a:solidFill>
                <a:latin typeface="Times" pitchFamily="-16" charset="0"/>
                <a:ea typeface="+mn-ea"/>
                <a:cs typeface="+mn-cs"/>
              </a:rPr>
              <a:t>över diskrimineringslagen ska bli ändamålsenligare och hur </a:t>
            </a:r>
            <a:r>
              <a:rPr lang="sv-SE" sz="1200" b="0" i="1" u="none" strike="noStrike" kern="1200" baseline="0" dirty="0" smtClean="0">
                <a:solidFill>
                  <a:schemeClr val="tx1"/>
                </a:solidFill>
                <a:latin typeface="Times" pitchFamily="-16" charset="0"/>
                <a:ea typeface="+mn-ea"/>
                <a:cs typeface="+mn-cs"/>
              </a:rPr>
              <a:t>sanktionerna</a:t>
            </a:r>
            <a:r>
              <a:rPr lang="sv-SE" sz="1200" b="0" i="0" u="none" strike="noStrike" kern="1200" baseline="0" dirty="0" smtClean="0">
                <a:solidFill>
                  <a:schemeClr val="tx1"/>
                </a:solidFill>
                <a:latin typeface="Times" pitchFamily="-16" charset="0"/>
                <a:ea typeface="+mn-ea"/>
                <a:cs typeface="+mn-cs"/>
              </a:rPr>
              <a:t>, när lagen inte följs, ska göras</a:t>
            </a:r>
          </a:p>
          <a:p>
            <a:r>
              <a:rPr lang="sv-SE" sz="1200" b="0" i="0" u="none" strike="noStrike" kern="1200" baseline="0" dirty="0" smtClean="0">
                <a:solidFill>
                  <a:schemeClr val="tx1"/>
                </a:solidFill>
                <a:latin typeface="Times" pitchFamily="-16" charset="0"/>
                <a:ea typeface="+mn-ea"/>
                <a:cs typeface="+mn-cs"/>
              </a:rPr>
              <a:t>effektivare. Det är mycket troligt att utredningen kommer att lämna förslag om </a:t>
            </a:r>
            <a:r>
              <a:rPr lang="sv-SE" sz="1200" b="0" i="1" u="none" strike="noStrike" kern="1200" baseline="0" dirty="0" smtClean="0">
                <a:solidFill>
                  <a:schemeClr val="tx1"/>
                </a:solidFill>
                <a:latin typeface="Times" pitchFamily="-16" charset="0"/>
                <a:ea typeface="+mn-ea"/>
                <a:cs typeface="+mn-cs"/>
              </a:rPr>
              <a:t>tydliga skärpningar </a:t>
            </a:r>
            <a:r>
              <a:rPr lang="sv-SE" sz="1200" b="0" i="0" u="none" strike="noStrike" kern="1200" baseline="0" dirty="0" smtClean="0">
                <a:solidFill>
                  <a:schemeClr val="tx1"/>
                </a:solidFill>
                <a:latin typeface="Times" pitchFamily="-16" charset="0"/>
                <a:ea typeface="+mn-ea"/>
                <a:cs typeface="+mn-cs"/>
              </a:rPr>
              <a:t>av det </a:t>
            </a:r>
            <a:r>
              <a:rPr lang="sv-SE" sz="1200" b="0" i="1" u="none" strike="noStrike" kern="1200" baseline="0" dirty="0" smtClean="0">
                <a:solidFill>
                  <a:schemeClr val="tx1"/>
                </a:solidFill>
                <a:latin typeface="Times" pitchFamily="-16" charset="0"/>
                <a:ea typeface="+mn-ea"/>
                <a:cs typeface="+mn-cs"/>
              </a:rPr>
              <a:t>sanktionssystem </a:t>
            </a:r>
            <a:r>
              <a:rPr lang="sv-SE" sz="1200" b="0" i="0" u="none" strike="noStrike" kern="1200" baseline="0" dirty="0" smtClean="0">
                <a:solidFill>
                  <a:schemeClr val="tx1"/>
                </a:solidFill>
                <a:latin typeface="Times" pitchFamily="-16" charset="0"/>
                <a:ea typeface="+mn-ea"/>
                <a:cs typeface="+mn-cs"/>
              </a:rPr>
              <a:t>som</a:t>
            </a:r>
          </a:p>
          <a:p>
            <a:r>
              <a:rPr lang="sv-SE" sz="1200" b="0" i="0" u="none" strike="noStrike" kern="1200" baseline="0" dirty="0" smtClean="0">
                <a:solidFill>
                  <a:schemeClr val="tx1"/>
                </a:solidFill>
                <a:latin typeface="Times" pitchFamily="-16" charset="0"/>
                <a:ea typeface="+mn-ea"/>
                <a:cs typeface="+mn-cs"/>
              </a:rPr>
              <a:t>kopplas till kraven på aktiva åtgärder.</a:t>
            </a:r>
          </a:p>
          <a:p>
            <a:endParaRPr lang="sv-SE" sz="1200" b="0" i="0" u="none" strike="noStrike" kern="1200" baseline="0" dirty="0" smtClean="0">
              <a:solidFill>
                <a:schemeClr val="tx1"/>
              </a:solidFill>
              <a:latin typeface="Times" pitchFamily="-16" charset="0"/>
              <a:ea typeface="+mn-ea"/>
              <a:cs typeface="+mn-cs"/>
            </a:endParaRPr>
          </a:p>
          <a:p>
            <a:r>
              <a:rPr lang="sv-SE" sz="1200" b="0" i="0" u="none" strike="noStrike" kern="1200" baseline="0" dirty="0" smtClean="0">
                <a:solidFill>
                  <a:schemeClr val="tx1"/>
                </a:solidFill>
                <a:latin typeface="Times" pitchFamily="-16" charset="0"/>
                <a:ea typeface="+mn-ea"/>
                <a:cs typeface="+mn-cs"/>
              </a:rPr>
              <a:t>Haninge kommun ligger i framkant!</a:t>
            </a:r>
            <a:endParaRPr lang="sv-SE" sz="1200" dirty="0" smtClean="0"/>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3</a:t>
            </a:fld>
            <a:endParaRPr lang="sv-SE" altLang="sv-SE"/>
          </a:p>
        </p:txBody>
      </p:sp>
    </p:spTree>
    <p:extLst>
      <p:ext uri="{BB962C8B-B14F-4D97-AF65-F5344CB8AC3E}">
        <p14:creationId xmlns:p14="http://schemas.microsoft.com/office/powerpoint/2010/main" val="1605209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smtClean="0">
                <a:solidFill>
                  <a:schemeClr val="tx1"/>
                </a:solidFill>
                <a:effectLst/>
                <a:latin typeface="Times" pitchFamily="-16" charset="0"/>
                <a:ea typeface="+mn-ea"/>
                <a:cs typeface="+mn-cs"/>
              </a:rPr>
              <a:t>Haninge kommuns verksamhet ska präglas av allas lika värde. Haninge kommun ser mångfald som en styrka som ger oss bättre förutsättningar att lyckas med vårt uppdrag och som bidrar till kommunens attraktivitet som arbetsgivare.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dirty="0" smtClean="0">
              <a:solidFill>
                <a:schemeClr val="tx1"/>
              </a:solidFill>
              <a:effectLst/>
              <a:latin typeface="Times" pitchFamily="-16"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smtClean="0">
                <a:solidFill>
                  <a:schemeClr val="tx1"/>
                </a:solidFill>
                <a:effectLst/>
                <a:latin typeface="Times" pitchFamily="-16" charset="0"/>
                <a:ea typeface="+mn-ea"/>
                <a:cs typeface="+mn-cs"/>
              </a:rPr>
              <a:t>Arbetsgivaren har i enlighet med diskrimineringslagen, 3 kap. 2-4 §§, skyldighet att löpande arbeta för att motverka diskriminering och verka för lika rättigheter och möjligheter oavsett diskrimineringsgrund, samt att arbeta systematiskt med aktiva åtgärder. Aktiva åtgärder kan beskrivas som aktiviteter och handlingar som arbetsgivaren vidtar för att motverka och förebygga att diskriminering sker. Arbetet ska bedrivas i samverkan med medarbetarna och de fackliga organisationerna och arbetet ska dokumenteras.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dirty="0" smtClean="0">
              <a:solidFill>
                <a:schemeClr val="tx1"/>
              </a:solidFill>
              <a:effectLst/>
              <a:latin typeface="Times" pitchFamily="-16" charset="0"/>
              <a:ea typeface="+mn-ea"/>
              <a:cs typeface="+mn-cs"/>
            </a:endParaRPr>
          </a:p>
          <a:p>
            <a:r>
              <a:rPr lang="sv-SE" sz="1200" kern="1200" dirty="0" smtClean="0">
                <a:solidFill>
                  <a:schemeClr val="tx1"/>
                </a:solidFill>
                <a:effectLst/>
                <a:latin typeface="Times" pitchFamily="-16" charset="0"/>
                <a:ea typeface="+mn-ea"/>
                <a:cs typeface="+mn-cs"/>
              </a:rPr>
              <a:t>Arbetet med mångfald ska ses som en del utav verksamhetens ordinarie löpande arbete, vilket innebär att aktiva åtgärder och aktiviteter ska inarbetas i verksamhetsplanen. Arbetet ska utifrån diskrimineringslagen bedrivas enligt en metod i fyra steg och kan med fördel samordnas med det systematiska arbetsmiljöarbetet. På så sätt undersöker, analyserar, åtgärdar och följer vi upp såväl våra skyldigheter enligt diskrimineringslagen som arbetsmiljölagen. </a:t>
            </a:r>
          </a:p>
          <a:p>
            <a:r>
              <a:rPr lang="sv-SE" sz="1200" kern="1200" dirty="0" smtClean="0">
                <a:solidFill>
                  <a:schemeClr val="tx1"/>
                </a:solidFill>
                <a:effectLst/>
                <a:latin typeface="Times" pitchFamily="-16" charset="0"/>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dirty="0" smtClean="0">
              <a:solidFill>
                <a:schemeClr val="tx1"/>
              </a:solidFill>
              <a:effectLst/>
              <a:latin typeface="Times" pitchFamily="-16" charset="0"/>
              <a:ea typeface="+mn-ea"/>
              <a:cs typeface="+mn-cs"/>
            </a:endParaRP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4</a:t>
            </a:fld>
            <a:endParaRPr lang="sv-SE" altLang="sv-SE"/>
          </a:p>
        </p:txBody>
      </p:sp>
    </p:spTree>
    <p:extLst>
      <p:ext uri="{BB962C8B-B14F-4D97-AF65-F5344CB8AC3E}">
        <p14:creationId xmlns:p14="http://schemas.microsoft.com/office/powerpoint/2010/main" val="2247216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5</a:t>
            </a:fld>
            <a:endParaRPr lang="sv-SE" altLang="sv-SE"/>
          </a:p>
        </p:txBody>
      </p:sp>
    </p:spTree>
    <p:extLst>
      <p:ext uri="{BB962C8B-B14F-4D97-AF65-F5344CB8AC3E}">
        <p14:creationId xmlns:p14="http://schemas.microsoft.com/office/powerpoint/2010/main" val="2430935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Times" pitchFamily="-16" charset="0"/>
                <a:ea typeface="+mn-ea"/>
                <a:cs typeface="+mn-cs"/>
              </a:rPr>
              <a:t>I enlighet med diskrimineringslagen, 3 kap. 5 § ska aktiva åtgärder bedrivas utifrån fem områden inom verksamheten och samtliga sju diskrimineringsgrunder:</a:t>
            </a:r>
          </a:p>
          <a:p>
            <a:r>
              <a:rPr lang="sv-SE" sz="1200"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Arbetsförhållanden</a:t>
            </a:r>
            <a:br>
              <a:rPr lang="sv-SE" sz="1200" b="1" kern="1200" dirty="0" smtClean="0">
                <a:solidFill>
                  <a:schemeClr val="tx1"/>
                </a:solidFill>
                <a:effectLst/>
                <a:latin typeface="Times" pitchFamily="-16" charset="0"/>
                <a:ea typeface="+mn-ea"/>
                <a:cs typeface="+mn-cs"/>
              </a:rPr>
            </a:br>
            <a:r>
              <a:rPr lang="sv-SE" sz="1200" kern="1200" dirty="0" smtClean="0">
                <a:solidFill>
                  <a:schemeClr val="tx1"/>
                </a:solidFill>
                <a:effectLst/>
                <a:latin typeface="Times" pitchFamily="-16" charset="0"/>
                <a:ea typeface="+mn-ea"/>
                <a:cs typeface="+mn-cs"/>
              </a:rPr>
              <a:t>Arbetsgivaren ska främja jämställda och jämlika arbetsförhållanden, för att ingen ska </a:t>
            </a:r>
          </a:p>
          <a:p>
            <a:r>
              <a:rPr lang="sv-SE" sz="1200" kern="1200" dirty="0" smtClean="0">
                <a:solidFill>
                  <a:schemeClr val="tx1"/>
                </a:solidFill>
                <a:effectLst/>
                <a:latin typeface="Times" pitchFamily="-16" charset="0"/>
                <a:ea typeface="+mn-ea"/>
                <a:cs typeface="+mn-cs"/>
              </a:rPr>
              <a:t> </a:t>
            </a:r>
          </a:p>
          <a:p>
            <a:r>
              <a:rPr lang="sv-SE" sz="1200" kern="1200" dirty="0" smtClean="0">
                <a:solidFill>
                  <a:schemeClr val="tx1"/>
                </a:solidFill>
                <a:effectLst/>
                <a:latin typeface="Times" pitchFamily="-16" charset="0"/>
                <a:ea typeface="+mn-ea"/>
                <a:cs typeface="+mn-cs"/>
              </a:rPr>
              <a:t>missgynnas av arbetsklimatet eller anställningsformen. Det är viktigt att undersökningen och analysen görs av både fysiska och psykiska anställningsförhållanden.  </a:t>
            </a:r>
          </a:p>
          <a:p>
            <a:r>
              <a:rPr lang="sv-SE" sz="1200"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Löner och andra anställningsvillkor</a:t>
            </a:r>
            <a:r>
              <a:rPr lang="sv-SE" sz="1200" kern="1200" dirty="0" smtClean="0">
                <a:solidFill>
                  <a:schemeClr val="tx1"/>
                </a:solidFill>
                <a:effectLst/>
                <a:latin typeface="Times" pitchFamily="-16" charset="0"/>
                <a:ea typeface="+mn-ea"/>
                <a:cs typeface="+mn-cs"/>
              </a:rPr>
              <a:t/>
            </a:r>
            <a:br>
              <a:rPr lang="sv-SE" sz="1200" kern="1200" dirty="0" smtClean="0">
                <a:solidFill>
                  <a:schemeClr val="tx1"/>
                </a:solidFill>
                <a:effectLst/>
                <a:latin typeface="Times" pitchFamily="-16" charset="0"/>
                <a:ea typeface="+mn-ea"/>
                <a:cs typeface="+mn-cs"/>
              </a:rPr>
            </a:br>
            <a:r>
              <a:rPr lang="sv-SE" sz="1200" kern="1200" dirty="0" smtClean="0">
                <a:solidFill>
                  <a:schemeClr val="tx1"/>
                </a:solidFill>
                <a:effectLst/>
                <a:latin typeface="Times" pitchFamily="-16" charset="0"/>
                <a:ea typeface="+mn-ea"/>
                <a:cs typeface="+mn-cs"/>
              </a:rPr>
              <a:t>Arbetsgivarens förhållningssätt inom löner och andra anställningsvillkor ska inte vara diskriminerande och ska främja lika rättigheter och möjligheter. Undersökningar ska göras på en övergripande nivå och arbetet ska ske utifrån alla diskrimineringsgrunder, förutom vid den årliga lönekartläggningen som endast görs utifrån kön.</a:t>
            </a:r>
          </a:p>
          <a:p>
            <a:r>
              <a:rPr lang="sv-SE" sz="1200"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Rekrytering och befordran</a:t>
            </a:r>
            <a:endParaRPr lang="sv-SE" sz="1200" kern="1200" dirty="0" smtClean="0">
              <a:solidFill>
                <a:schemeClr val="tx1"/>
              </a:solidFill>
              <a:effectLst/>
              <a:latin typeface="Times" pitchFamily="-16" charset="0"/>
              <a:ea typeface="+mn-ea"/>
              <a:cs typeface="+mn-cs"/>
            </a:endParaRPr>
          </a:p>
          <a:p>
            <a:r>
              <a:rPr lang="sv-SE" sz="1200" kern="1200" dirty="0" smtClean="0">
                <a:solidFill>
                  <a:schemeClr val="tx1"/>
                </a:solidFill>
                <a:effectLst/>
                <a:latin typeface="Times" pitchFamily="-16" charset="0"/>
                <a:ea typeface="+mn-ea"/>
                <a:cs typeface="+mn-cs"/>
              </a:rPr>
              <a:t>Att arbeta med aktiva åtgärder inom rekrytering och befordran innebär att arbetsgivaren ska verka för att alla ges möjlighet att söka lediga jobb, samt få möjlighet till befordran. </a:t>
            </a:r>
          </a:p>
          <a:p>
            <a:r>
              <a:rPr lang="sv-SE" sz="1200"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Utbildning och övrig kompetensutveckling</a:t>
            </a:r>
            <a:endParaRPr lang="sv-SE" sz="1200" kern="1200" dirty="0" smtClean="0">
              <a:solidFill>
                <a:schemeClr val="tx1"/>
              </a:solidFill>
              <a:effectLst/>
              <a:latin typeface="Times" pitchFamily="-16" charset="0"/>
              <a:ea typeface="+mn-ea"/>
              <a:cs typeface="+mn-cs"/>
            </a:endParaRPr>
          </a:p>
          <a:p>
            <a:r>
              <a:rPr lang="sv-SE" sz="1200" kern="1200" dirty="0" smtClean="0">
                <a:solidFill>
                  <a:schemeClr val="tx1"/>
                </a:solidFill>
                <a:effectLst/>
                <a:latin typeface="Times" pitchFamily="-16" charset="0"/>
                <a:ea typeface="+mn-ea"/>
                <a:cs typeface="+mn-cs"/>
              </a:rPr>
              <a:t>Arbetsgivaren ska se till att insatser för kompetensutveckling och kunskapsöverföring kommer alla anställda till del på ett likvärdigt sätt.</a:t>
            </a:r>
          </a:p>
          <a:p>
            <a:r>
              <a:rPr lang="sv-SE" sz="1200"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Möjlighet att förena förvärvsarbete med föräldraskap</a:t>
            </a:r>
            <a:endParaRPr lang="sv-SE" sz="1200" kern="1200" dirty="0" smtClean="0">
              <a:solidFill>
                <a:schemeClr val="tx1"/>
              </a:solidFill>
              <a:effectLst/>
              <a:latin typeface="Times" pitchFamily="-16" charset="0"/>
              <a:ea typeface="+mn-ea"/>
              <a:cs typeface="+mn-cs"/>
            </a:endParaRPr>
          </a:p>
          <a:p>
            <a:r>
              <a:rPr lang="sv-SE" sz="1200" kern="1200" dirty="0" smtClean="0">
                <a:solidFill>
                  <a:schemeClr val="tx1"/>
                </a:solidFill>
                <a:effectLst/>
                <a:latin typeface="Times" pitchFamily="-16" charset="0"/>
                <a:ea typeface="+mn-ea"/>
                <a:cs typeface="+mn-cs"/>
              </a:rPr>
              <a:t>I arbetet med att underlätta för medarbetare att förena förvärvsarbete med föräldraskap, ska arbetsgivaren uppmärksamma om det finns behov av åtgärder. Det kan till exempel handla om att begränsa övertid, arbete på obekväm arbetstid eller att införa flextid alternativt årsarbetstid. </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6</a:t>
            </a:fld>
            <a:endParaRPr lang="sv-SE" altLang="sv-SE"/>
          </a:p>
        </p:txBody>
      </p:sp>
    </p:spTree>
    <p:extLst>
      <p:ext uri="{BB962C8B-B14F-4D97-AF65-F5344CB8AC3E}">
        <p14:creationId xmlns:p14="http://schemas.microsoft.com/office/powerpoint/2010/main" val="738082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kern="1200" dirty="0" smtClean="0">
                <a:solidFill>
                  <a:schemeClr val="tx1"/>
                </a:solidFill>
                <a:effectLst/>
                <a:latin typeface="Times" pitchFamily="-16" charset="0"/>
                <a:ea typeface="+mn-ea"/>
                <a:cs typeface="+mn-cs"/>
              </a:rPr>
              <a:t>Diskriminering är ett samlingsbegrepp och ska alltid ha en koppling till någon av diskrimineringsgrunderna. Diskriminering handlar om hur personen uppfattar situationen och kan ske på olika sätt. Arbetsgivaren ska arbeta med aktiva åtgärder för att motverka all form av diskriminering.</a:t>
            </a:r>
            <a:endParaRPr lang="sv-SE" sz="1200" b="1" kern="1200" dirty="0" smtClean="0">
              <a:solidFill>
                <a:schemeClr val="tx1"/>
              </a:solidFill>
              <a:effectLst/>
              <a:latin typeface="Times" pitchFamily="-16" charset="0"/>
              <a:ea typeface="+mn-ea"/>
              <a:cs typeface="+mn-cs"/>
            </a:endParaRPr>
          </a:p>
          <a:p>
            <a:r>
              <a:rPr lang="sv-SE" sz="1200" b="1" kern="1200" dirty="0" smtClean="0">
                <a:solidFill>
                  <a:schemeClr val="tx1"/>
                </a:solidFill>
                <a:effectLst/>
                <a:latin typeface="Times" pitchFamily="-16" charset="0"/>
                <a:ea typeface="+mn-ea"/>
                <a:cs typeface="+mn-cs"/>
              </a:rPr>
              <a:t>Direkt diskriminering</a:t>
            </a:r>
            <a:br>
              <a:rPr lang="sv-SE" sz="1200" b="1" kern="1200" dirty="0" smtClean="0">
                <a:solidFill>
                  <a:schemeClr val="tx1"/>
                </a:solidFill>
                <a:effectLst/>
                <a:latin typeface="Times" pitchFamily="-16" charset="0"/>
                <a:ea typeface="+mn-ea"/>
                <a:cs typeface="+mn-cs"/>
              </a:rPr>
            </a:br>
            <a:r>
              <a:rPr lang="sv-SE" sz="1200" b="0" kern="1200" dirty="0" smtClean="0">
                <a:solidFill>
                  <a:schemeClr val="tx1"/>
                </a:solidFill>
                <a:effectLst/>
                <a:latin typeface="Times" pitchFamily="-16" charset="0"/>
                <a:ea typeface="+mn-ea"/>
                <a:cs typeface="+mn-cs"/>
              </a:rPr>
              <a:t>När någon missgynnas genom att behandlas sämre än någon annan i en jämförbar situation.</a:t>
            </a:r>
            <a:endParaRPr lang="sv-SE" sz="1200" b="1" kern="1200" dirty="0" smtClean="0">
              <a:solidFill>
                <a:schemeClr val="tx1"/>
              </a:solidFill>
              <a:effectLst/>
              <a:latin typeface="Times" pitchFamily="-16" charset="0"/>
              <a:ea typeface="+mn-ea"/>
              <a:cs typeface="+mn-cs"/>
            </a:endParaRPr>
          </a:p>
          <a:p>
            <a:r>
              <a:rPr lang="sv-SE" sz="1200" b="1" kern="1200" dirty="0" smtClean="0">
                <a:solidFill>
                  <a:schemeClr val="tx1"/>
                </a:solidFill>
                <a:effectLst/>
                <a:latin typeface="Times" pitchFamily="-16" charset="0"/>
                <a:ea typeface="+mn-ea"/>
                <a:cs typeface="+mn-cs"/>
              </a:rPr>
              <a:t>Indirekt diskriminering</a:t>
            </a:r>
            <a:br>
              <a:rPr lang="sv-SE" sz="1200" b="1" kern="1200" dirty="0" smtClean="0">
                <a:solidFill>
                  <a:schemeClr val="tx1"/>
                </a:solidFill>
                <a:effectLst/>
                <a:latin typeface="Times" pitchFamily="-16" charset="0"/>
                <a:ea typeface="+mn-ea"/>
                <a:cs typeface="+mn-cs"/>
              </a:rPr>
            </a:br>
            <a:r>
              <a:rPr lang="sv-SE" sz="1200" b="0" kern="1200" dirty="0" smtClean="0">
                <a:solidFill>
                  <a:schemeClr val="tx1"/>
                </a:solidFill>
                <a:effectLst/>
                <a:latin typeface="Times" pitchFamily="-16" charset="0"/>
                <a:ea typeface="+mn-ea"/>
                <a:cs typeface="+mn-cs"/>
              </a:rPr>
              <a:t>När det finns en regel eller rutin som uppfattas som neutral men särskilt missgynnar personer utifrån diskrimineringsgrunderna.</a:t>
            </a:r>
            <a:r>
              <a:rPr lang="sv-SE" sz="1200" b="1"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Bristande tillgänglighet</a:t>
            </a:r>
            <a:br>
              <a:rPr lang="sv-SE" sz="1200" b="1" kern="1200" dirty="0" smtClean="0">
                <a:solidFill>
                  <a:schemeClr val="tx1"/>
                </a:solidFill>
                <a:effectLst/>
                <a:latin typeface="Times" pitchFamily="-16" charset="0"/>
                <a:ea typeface="+mn-ea"/>
                <a:cs typeface="+mn-cs"/>
              </a:rPr>
            </a:br>
            <a:r>
              <a:rPr lang="sv-SE" sz="1200" b="0" kern="1200" dirty="0" smtClean="0">
                <a:solidFill>
                  <a:schemeClr val="tx1"/>
                </a:solidFill>
                <a:effectLst/>
                <a:latin typeface="Times" pitchFamily="-16" charset="0"/>
                <a:ea typeface="+mn-ea"/>
                <a:cs typeface="+mn-cs"/>
              </a:rPr>
              <a:t>När en person med en funktionsnedsättning missgynnas genom att en verksamhet inte vidtar skäliga tillgänglighetsåtgärder för att den personen ska komma i en jämförbar situation med personer utan denna funktionsnedsättning.</a:t>
            </a:r>
            <a:endParaRPr lang="sv-SE" sz="1200" b="1" kern="1200" dirty="0" smtClean="0">
              <a:solidFill>
                <a:schemeClr val="tx1"/>
              </a:solidFill>
              <a:effectLst/>
              <a:latin typeface="Times" pitchFamily="-16" charset="0"/>
              <a:ea typeface="+mn-ea"/>
              <a:cs typeface="+mn-cs"/>
            </a:endParaRPr>
          </a:p>
          <a:p>
            <a:r>
              <a:rPr lang="sv-SE" sz="1200" b="1" kern="1200" dirty="0" smtClean="0">
                <a:solidFill>
                  <a:schemeClr val="tx1"/>
                </a:solidFill>
                <a:effectLst/>
                <a:latin typeface="Times" pitchFamily="-16" charset="0"/>
                <a:ea typeface="+mn-ea"/>
                <a:cs typeface="+mn-cs"/>
              </a:rPr>
              <a:t>Trakasserier</a:t>
            </a:r>
            <a:br>
              <a:rPr lang="sv-SE" sz="1200" b="1" kern="1200" dirty="0" smtClean="0">
                <a:solidFill>
                  <a:schemeClr val="tx1"/>
                </a:solidFill>
                <a:effectLst/>
                <a:latin typeface="Times" pitchFamily="-16" charset="0"/>
                <a:ea typeface="+mn-ea"/>
                <a:cs typeface="+mn-cs"/>
              </a:rPr>
            </a:br>
            <a:r>
              <a:rPr lang="sv-SE" sz="1200" b="0" kern="1200" dirty="0" smtClean="0">
                <a:solidFill>
                  <a:schemeClr val="tx1"/>
                </a:solidFill>
                <a:effectLst/>
                <a:latin typeface="Times" pitchFamily="-16" charset="0"/>
                <a:ea typeface="+mn-ea"/>
                <a:cs typeface="+mn-cs"/>
              </a:rPr>
              <a:t>Ett agerande som kränker någons värdighet och har samband med diskrimineringsgrunderna.</a:t>
            </a:r>
            <a:r>
              <a:rPr lang="sv-SE" sz="1200" b="1"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Sexuella trakasserier</a:t>
            </a:r>
            <a:br>
              <a:rPr lang="sv-SE" sz="1200" b="1" kern="1200" dirty="0" smtClean="0">
                <a:solidFill>
                  <a:schemeClr val="tx1"/>
                </a:solidFill>
                <a:effectLst/>
                <a:latin typeface="Times" pitchFamily="-16" charset="0"/>
                <a:ea typeface="+mn-ea"/>
                <a:cs typeface="+mn-cs"/>
              </a:rPr>
            </a:br>
            <a:r>
              <a:rPr lang="sv-SE" sz="1200" b="0" kern="1200" dirty="0" err="1" smtClean="0">
                <a:solidFill>
                  <a:schemeClr val="tx1"/>
                </a:solidFill>
                <a:effectLst/>
                <a:latin typeface="Times" pitchFamily="-16" charset="0"/>
                <a:ea typeface="+mn-ea"/>
                <a:cs typeface="+mn-cs"/>
              </a:rPr>
              <a:t>Trakasserier</a:t>
            </a:r>
            <a:r>
              <a:rPr lang="sv-SE" sz="1200" b="0" kern="1200" dirty="0" smtClean="0">
                <a:solidFill>
                  <a:schemeClr val="tx1"/>
                </a:solidFill>
                <a:effectLst/>
                <a:latin typeface="Times" pitchFamily="-16" charset="0"/>
                <a:ea typeface="+mn-ea"/>
                <a:cs typeface="+mn-cs"/>
              </a:rPr>
              <a:t> som är av sexuell natur. </a:t>
            </a:r>
            <a:endParaRPr lang="sv-SE" sz="1200" b="1" kern="1200" dirty="0" smtClean="0">
              <a:solidFill>
                <a:schemeClr val="tx1"/>
              </a:solidFill>
              <a:effectLst/>
              <a:latin typeface="Times" pitchFamily="-16" charset="0"/>
              <a:ea typeface="+mn-ea"/>
              <a:cs typeface="+mn-cs"/>
            </a:endParaRPr>
          </a:p>
          <a:p>
            <a:r>
              <a:rPr lang="sv-SE" sz="1200" b="1" kern="1200" dirty="0" smtClean="0">
                <a:solidFill>
                  <a:schemeClr val="tx1"/>
                </a:solidFill>
                <a:effectLst/>
                <a:latin typeface="Times" pitchFamily="-16" charset="0"/>
                <a:ea typeface="+mn-ea"/>
                <a:cs typeface="+mn-cs"/>
              </a:rPr>
              <a:t>Instruktioner att diskriminera</a:t>
            </a:r>
            <a:br>
              <a:rPr lang="sv-SE" sz="1200" b="1" kern="1200" dirty="0" smtClean="0">
                <a:solidFill>
                  <a:schemeClr val="tx1"/>
                </a:solidFill>
                <a:effectLst/>
                <a:latin typeface="Times" pitchFamily="-16" charset="0"/>
                <a:ea typeface="+mn-ea"/>
                <a:cs typeface="+mn-cs"/>
              </a:rPr>
            </a:br>
            <a:r>
              <a:rPr lang="sv-SE" sz="1200" b="0" kern="1200" dirty="0" smtClean="0">
                <a:solidFill>
                  <a:schemeClr val="tx1"/>
                </a:solidFill>
                <a:effectLst/>
                <a:latin typeface="Times" pitchFamily="-16" charset="0"/>
                <a:ea typeface="+mn-ea"/>
                <a:cs typeface="+mn-cs"/>
              </a:rPr>
              <a:t>När någon ger en order eller instruerar någon som är i beroendeställning, till exempel en anställd, att diskriminera någon annan.</a:t>
            </a:r>
            <a:endParaRPr lang="sv-SE" sz="1200" b="1" kern="1200" dirty="0" smtClean="0">
              <a:solidFill>
                <a:schemeClr val="tx1"/>
              </a:solidFill>
              <a:effectLst/>
              <a:latin typeface="Times" pitchFamily="-16" charset="0"/>
              <a:ea typeface="+mn-ea"/>
              <a:cs typeface="+mn-cs"/>
            </a:endParaRPr>
          </a:p>
          <a:p>
            <a:r>
              <a:rPr lang="sv-SE" sz="1200" kern="1200" dirty="0" smtClean="0">
                <a:solidFill>
                  <a:schemeClr val="tx1"/>
                </a:solidFill>
                <a:effectLst/>
                <a:latin typeface="Times" pitchFamily="-16" charset="0"/>
                <a:ea typeface="+mn-ea"/>
                <a:cs typeface="+mn-cs"/>
              </a:rPr>
              <a:t> </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7</a:t>
            </a:fld>
            <a:endParaRPr lang="sv-SE" altLang="sv-SE"/>
          </a:p>
        </p:txBody>
      </p:sp>
    </p:spTree>
    <p:extLst>
      <p:ext uri="{BB962C8B-B14F-4D97-AF65-F5344CB8AC3E}">
        <p14:creationId xmlns:p14="http://schemas.microsoft.com/office/powerpoint/2010/main" val="1712831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Times" pitchFamily="-16" charset="0"/>
                <a:ea typeface="+mn-ea"/>
                <a:cs typeface="+mn-cs"/>
              </a:rPr>
              <a:t>Arbetet handlar om att i första hand förebygga att någon diskrimineras eller på annat sätt får sämre möjligheter på arbetsplatsen och inte enbart om att genomföra åtgärder när problem uppkommit i ett enskilt fall. Proaktivt arbete istället för reaktivt!</a:t>
            </a:r>
          </a:p>
          <a:p>
            <a:r>
              <a:rPr lang="sv-SE" sz="1200" kern="1200" dirty="0" smtClean="0">
                <a:solidFill>
                  <a:schemeClr val="tx1"/>
                </a:solidFill>
                <a:effectLst/>
                <a:latin typeface="Times" pitchFamily="-16" charset="0"/>
                <a:ea typeface="+mn-ea"/>
                <a:cs typeface="+mn-cs"/>
              </a:rPr>
              <a:t> </a:t>
            </a:r>
          </a:p>
          <a:p>
            <a:r>
              <a:rPr lang="sv-SE" sz="1200" kern="1200" dirty="0" smtClean="0">
                <a:solidFill>
                  <a:schemeClr val="tx1"/>
                </a:solidFill>
                <a:effectLst/>
                <a:latin typeface="Times" pitchFamily="-16" charset="0"/>
                <a:ea typeface="+mn-ea"/>
                <a:cs typeface="+mn-cs"/>
              </a:rPr>
              <a:t>Följande arbetssätt ska tillämpas när förvaltningarna arbetar med aktiva åtgärder och tar fram aktiviteter inom ramen för mångfaldsarbetet. </a:t>
            </a:r>
          </a:p>
          <a:p>
            <a:r>
              <a:rPr lang="sv-SE" sz="1200" kern="1200" dirty="0" smtClean="0">
                <a:solidFill>
                  <a:schemeClr val="tx1"/>
                </a:solidFill>
                <a:effectLst/>
                <a:latin typeface="Times" pitchFamily="-16" charset="0"/>
                <a:ea typeface="+mn-ea"/>
                <a:cs typeface="+mn-cs"/>
              </a:rPr>
              <a:t> </a:t>
            </a:r>
          </a:p>
          <a:p>
            <a:pPr lvl="0"/>
            <a:r>
              <a:rPr lang="sv-SE" sz="1200" kern="1200" dirty="0" smtClean="0">
                <a:solidFill>
                  <a:schemeClr val="tx1"/>
                </a:solidFill>
                <a:effectLst/>
                <a:latin typeface="Times" pitchFamily="-16" charset="0"/>
                <a:ea typeface="+mn-ea"/>
                <a:cs typeface="+mn-cs"/>
              </a:rPr>
              <a:t>Undersök verksamheten och hur det ser ut på arbetsplatsen för att upptäcka eventuella risker för diskriminering eller andra hinder för allas lika rättigheter och möjligheter. Det kan handla om verkliga hinder eller hinder i form av attityder, normer och/eller organisationsstrukturer. Undersökningen av verksamheten kan göras på olika sätt, exempelvis genom enkäter, intervjuer eller andra samtal. Tänk på att undersöka verksamheten utifrån samtliga diskrimineringsgrunder oberoende av hur arbetsgruppen är sammansatt. </a:t>
            </a:r>
          </a:p>
          <a:p>
            <a:r>
              <a:rPr lang="sv-SE" sz="1200" kern="1200" dirty="0" smtClean="0">
                <a:solidFill>
                  <a:schemeClr val="tx1"/>
                </a:solidFill>
                <a:effectLst/>
                <a:latin typeface="Times" pitchFamily="-16" charset="0"/>
                <a:ea typeface="+mn-ea"/>
                <a:cs typeface="+mn-cs"/>
              </a:rPr>
              <a:t> </a:t>
            </a:r>
          </a:p>
          <a:p>
            <a:pPr lvl="0"/>
            <a:r>
              <a:rPr lang="sv-SE" sz="1200" kern="1200" dirty="0" smtClean="0">
                <a:solidFill>
                  <a:schemeClr val="tx1"/>
                </a:solidFill>
                <a:effectLst/>
                <a:latin typeface="Times" pitchFamily="-16" charset="0"/>
                <a:ea typeface="+mn-ea"/>
                <a:cs typeface="+mn-cs"/>
              </a:rPr>
              <a:t>Om det föreligger risker och hinder i verksamheten, analysera orsakerna till dessa. Reflektera, analysera och dra slutsatser om varför det ser ut som det gör.</a:t>
            </a:r>
          </a:p>
          <a:p>
            <a:r>
              <a:rPr lang="sv-SE" sz="1200" kern="1200" dirty="0" smtClean="0">
                <a:solidFill>
                  <a:schemeClr val="tx1"/>
                </a:solidFill>
                <a:effectLst/>
                <a:latin typeface="Times" pitchFamily="-16" charset="0"/>
                <a:ea typeface="+mn-ea"/>
                <a:cs typeface="+mn-cs"/>
              </a:rPr>
              <a:t> </a:t>
            </a:r>
          </a:p>
          <a:p>
            <a:pPr lvl="0"/>
            <a:r>
              <a:rPr lang="sv-SE" sz="1200" kern="1200" dirty="0" smtClean="0">
                <a:solidFill>
                  <a:schemeClr val="tx1"/>
                </a:solidFill>
                <a:effectLst/>
                <a:latin typeface="Times" pitchFamily="-16" charset="0"/>
                <a:ea typeface="+mn-ea"/>
                <a:cs typeface="+mn-cs"/>
              </a:rPr>
              <a:t>Utifrån resultatet av undersökningen, arbeta med åtgärder för att undanröja risker och hinder som finns i verksamheten för att kunna förebygga diskriminering och främja lika rättigheter samt möjligheter.</a:t>
            </a:r>
          </a:p>
          <a:p>
            <a:r>
              <a:rPr lang="sv-SE" sz="1200" kern="1200" dirty="0" smtClean="0">
                <a:solidFill>
                  <a:schemeClr val="tx1"/>
                </a:solidFill>
                <a:effectLst/>
                <a:latin typeface="Times" pitchFamily="-16" charset="0"/>
                <a:ea typeface="+mn-ea"/>
                <a:cs typeface="+mn-cs"/>
              </a:rPr>
              <a:t> </a:t>
            </a:r>
          </a:p>
          <a:p>
            <a:pPr lvl="0"/>
            <a:r>
              <a:rPr lang="sv-SE" sz="1200" kern="1200" dirty="0" smtClean="0">
                <a:solidFill>
                  <a:schemeClr val="tx1"/>
                </a:solidFill>
                <a:effectLst/>
                <a:latin typeface="Times" pitchFamily="-16" charset="0"/>
                <a:ea typeface="+mn-ea"/>
                <a:cs typeface="+mn-cs"/>
              </a:rPr>
              <a:t>Det sista steget är att följa upp och utvärdera undersökningen, analysen och åtgärderna. När det är klart ska de erfarenheter som arbetet har givit gå att använda i steg 1 (undersökningen) i nästa omgång av det löpande arbetet med aktiva åtgärder.</a:t>
            </a:r>
            <a:endParaRPr lang="sv-SE" sz="1200" kern="1200" dirty="0">
              <a:solidFill>
                <a:schemeClr val="tx1"/>
              </a:solidFill>
              <a:effectLst/>
              <a:latin typeface="Times" pitchFamily="-16" charset="0"/>
              <a:ea typeface="+mn-ea"/>
              <a:cs typeface="+mn-cs"/>
            </a:endParaRPr>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8</a:t>
            </a:fld>
            <a:endParaRPr lang="sv-SE" altLang="sv-SE"/>
          </a:p>
        </p:txBody>
      </p:sp>
    </p:spTree>
    <p:extLst>
      <p:ext uri="{BB962C8B-B14F-4D97-AF65-F5344CB8AC3E}">
        <p14:creationId xmlns:p14="http://schemas.microsoft.com/office/powerpoint/2010/main" val="927078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Arbetet med aktiva åtgärder följs upp i Årlig</a:t>
            </a:r>
            <a:r>
              <a:rPr lang="sv-SE" baseline="0" dirty="0" smtClean="0"/>
              <a:t> uppföljning.</a:t>
            </a:r>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9</a:t>
            </a:fld>
            <a:endParaRPr lang="sv-SE" altLang="sv-SE"/>
          </a:p>
        </p:txBody>
      </p:sp>
    </p:spTree>
    <p:extLst>
      <p:ext uri="{BB962C8B-B14F-4D97-AF65-F5344CB8AC3E}">
        <p14:creationId xmlns:p14="http://schemas.microsoft.com/office/powerpoint/2010/main" val="1555664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om du vill redigera mall för underrubrikformat</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4097140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870583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2694495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54621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Redigera format för bakgrundstext</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70786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8165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92361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96268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3829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566644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72859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92313" y="6096000"/>
            <a:ext cx="6640512"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600" y="5946775"/>
            <a:ext cx="12192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9"/>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 på bakgrundsrubriken</a:t>
            </a:r>
          </a:p>
        </p:txBody>
      </p:sp>
      <p:sp>
        <p:nvSpPr>
          <p:cNvPr id="1029" name="Rectangle 20"/>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45" name="Rectangle 21"/>
          <p:cNvSpPr>
            <a:spLocks noGrp="1" noChangeArrowheads="1"/>
          </p:cNvSpPr>
          <p:nvPr>
            <p:ph type="ftr" sz="quarter" idx="3"/>
          </p:nvPr>
        </p:nvSpPr>
        <p:spPr bwMode="auto">
          <a:xfrm>
            <a:off x="533400" y="6510338"/>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900">
                <a:solidFill>
                  <a:schemeClr val="tx1"/>
                </a:solidFill>
                <a:latin typeface="AGaramond" pitchFamily="18" charset="0"/>
              </a:defRPr>
            </a:lvl1pPr>
          </a:lstStyle>
          <a:p>
            <a:pPr>
              <a:defRPr/>
            </a:pPr>
            <a:r>
              <a:rPr lang="sv-SE" altLang="sv-SE"/>
              <a:t>Ämne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defRPr>
      </a:lvl2pPr>
      <a:lvl3pPr algn="ctr" rtl="0" eaLnBrk="1" fontAlgn="base" hangingPunct="1">
        <a:spcBef>
          <a:spcPct val="0"/>
        </a:spcBef>
        <a:spcAft>
          <a:spcPct val="0"/>
        </a:spcAft>
        <a:defRPr sz="3400">
          <a:solidFill>
            <a:schemeClr val="tx2"/>
          </a:solidFill>
          <a:latin typeface="Arial" charset="0"/>
        </a:defRPr>
      </a:lvl3pPr>
      <a:lvl4pPr algn="ctr" rtl="0" eaLnBrk="1" fontAlgn="base" hangingPunct="1">
        <a:spcBef>
          <a:spcPct val="0"/>
        </a:spcBef>
        <a:spcAft>
          <a:spcPct val="0"/>
        </a:spcAft>
        <a:defRPr sz="3400">
          <a:solidFill>
            <a:schemeClr val="tx2"/>
          </a:solidFill>
          <a:latin typeface="Arial" charset="0"/>
        </a:defRPr>
      </a:lvl4pPr>
      <a:lvl5pPr algn="ctr" rtl="0" eaLnBrk="1" fontAlgn="base" hangingPunct="1">
        <a:spcBef>
          <a:spcPct val="0"/>
        </a:spcBef>
        <a:spcAft>
          <a:spcPct val="0"/>
        </a:spcAft>
        <a:defRPr sz="3400">
          <a:solidFill>
            <a:schemeClr val="tx2"/>
          </a:solidFill>
          <a:latin typeface="Arial" charset="0"/>
        </a:defRPr>
      </a:lvl5pPr>
      <a:lvl6pPr marL="457200" algn="ctr" rtl="0" eaLnBrk="1" fontAlgn="base" hangingPunct="1">
        <a:spcBef>
          <a:spcPct val="0"/>
        </a:spcBef>
        <a:spcAft>
          <a:spcPct val="0"/>
        </a:spcAft>
        <a:defRPr sz="3400">
          <a:solidFill>
            <a:schemeClr val="tx2"/>
          </a:solidFill>
          <a:latin typeface="Arial" charset="0"/>
        </a:defRPr>
      </a:lvl6pPr>
      <a:lvl7pPr marL="914400" algn="ctr" rtl="0" eaLnBrk="1" fontAlgn="base" hangingPunct="1">
        <a:spcBef>
          <a:spcPct val="0"/>
        </a:spcBef>
        <a:spcAft>
          <a:spcPct val="0"/>
        </a:spcAft>
        <a:defRPr sz="3400">
          <a:solidFill>
            <a:schemeClr val="tx2"/>
          </a:solidFill>
          <a:latin typeface="Arial" charset="0"/>
        </a:defRPr>
      </a:lvl7pPr>
      <a:lvl8pPr marL="1371600" algn="ctr" rtl="0" eaLnBrk="1" fontAlgn="base" hangingPunct="1">
        <a:spcBef>
          <a:spcPct val="0"/>
        </a:spcBef>
        <a:spcAft>
          <a:spcPct val="0"/>
        </a:spcAft>
        <a:defRPr sz="3400">
          <a:solidFill>
            <a:schemeClr val="tx2"/>
          </a:solidFill>
          <a:latin typeface="Arial" charset="0"/>
        </a:defRPr>
      </a:lvl8pPr>
      <a:lvl9pPr marL="1828800" algn="ctr" rtl="0" eaLnBrk="1" fontAlgn="base" hangingPunct="1">
        <a:spcBef>
          <a:spcPct val="0"/>
        </a:spcBef>
        <a:spcAft>
          <a:spcPct val="0"/>
        </a:spcAft>
        <a:defRPr sz="3400">
          <a:solidFill>
            <a:schemeClr val="tx2"/>
          </a:solidFill>
          <a:latin typeface="Arial" charset="0"/>
        </a:defRPr>
      </a:lvl9pPr>
    </p:titleStyle>
    <p:bodyStyle>
      <a:lvl1pPr marL="342900" indent="-342900" algn="l" rtl="0" eaLnBrk="1" fontAlgn="base" hangingPunct="1">
        <a:spcBef>
          <a:spcPct val="20000"/>
        </a:spcBef>
        <a:spcAft>
          <a:spcPct val="0"/>
        </a:spcAft>
        <a:buChar char="•"/>
        <a:defRPr sz="19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900">
          <a:solidFill>
            <a:schemeClr val="tx1"/>
          </a:solidFill>
          <a:latin typeface="+mn-lt"/>
        </a:defRPr>
      </a:lvl2pPr>
      <a:lvl3pPr marL="1143000" indent="-228600" algn="l" rtl="0" eaLnBrk="1" fontAlgn="base" hangingPunct="1">
        <a:spcBef>
          <a:spcPct val="20000"/>
        </a:spcBef>
        <a:spcAft>
          <a:spcPct val="0"/>
        </a:spcAft>
        <a:buChar char="•"/>
        <a:defRPr sz="1900">
          <a:solidFill>
            <a:schemeClr val="tx1"/>
          </a:solidFill>
          <a:latin typeface="+mn-lt"/>
        </a:defRPr>
      </a:lvl3pPr>
      <a:lvl4pPr marL="1600200" indent="-228600" algn="l" rtl="0" eaLnBrk="1" fontAlgn="base" hangingPunct="1">
        <a:spcBef>
          <a:spcPct val="20000"/>
        </a:spcBef>
        <a:spcAft>
          <a:spcPct val="0"/>
        </a:spcAft>
        <a:buChar char="–"/>
        <a:defRPr sz="1900">
          <a:solidFill>
            <a:schemeClr val="tx1"/>
          </a:solidFill>
          <a:latin typeface="+mn-lt"/>
        </a:defRPr>
      </a:lvl4pPr>
      <a:lvl5pPr marL="2057400" indent="-228600" algn="l" rtl="0" eaLnBrk="1" fontAlgn="base" hangingPunct="1">
        <a:spcBef>
          <a:spcPct val="20000"/>
        </a:spcBef>
        <a:spcAft>
          <a:spcPct val="0"/>
        </a:spcAft>
        <a:buChar char="»"/>
        <a:defRPr sz="1900">
          <a:solidFill>
            <a:schemeClr val="tx1"/>
          </a:solidFill>
          <a:latin typeface="+mn-lt"/>
        </a:defRPr>
      </a:lvl5pPr>
      <a:lvl6pPr marL="2514600" indent="-228600" algn="l" rtl="0" eaLnBrk="1" fontAlgn="base" hangingPunct="1">
        <a:spcBef>
          <a:spcPct val="20000"/>
        </a:spcBef>
        <a:spcAft>
          <a:spcPct val="0"/>
        </a:spcAft>
        <a:buChar char="»"/>
        <a:defRPr sz="1900">
          <a:solidFill>
            <a:schemeClr val="tx1"/>
          </a:solidFill>
          <a:latin typeface="+mn-lt"/>
        </a:defRPr>
      </a:lvl6pPr>
      <a:lvl7pPr marL="2971800" indent="-228600" algn="l" rtl="0" eaLnBrk="1" fontAlgn="base" hangingPunct="1">
        <a:spcBef>
          <a:spcPct val="20000"/>
        </a:spcBef>
        <a:spcAft>
          <a:spcPct val="0"/>
        </a:spcAft>
        <a:buChar char="»"/>
        <a:defRPr sz="1900">
          <a:solidFill>
            <a:schemeClr val="tx1"/>
          </a:solidFill>
          <a:latin typeface="+mn-lt"/>
        </a:defRPr>
      </a:lvl7pPr>
      <a:lvl8pPr marL="3429000" indent="-228600" algn="l" rtl="0" eaLnBrk="1" fontAlgn="base" hangingPunct="1">
        <a:spcBef>
          <a:spcPct val="20000"/>
        </a:spcBef>
        <a:spcAft>
          <a:spcPct val="0"/>
        </a:spcAft>
        <a:buChar char="»"/>
        <a:defRPr sz="1900">
          <a:solidFill>
            <a:schemeClr val="tx1"/>
          </a:solidFill>
          <a:latin typeface="+mn-lt"/>
        </a:defRPr>
      </a:lvl8pPr>
      <a:lvl9pPr marL="3886200" indent="-228600" algn="l" rtl="0" eaLnBrk="1" fontAlgn="base" hangingPunct="1">
        <a:spcBef>
          <a:spcPct val="20000"/>
        </a:spcBef>
        <a:spcAft>
          <a:spcPct val="0"/>
        </a:spcAft>
        <a:buChar char="»"/>
        <a:defRPr sz="19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ntranet.haninge.se/min-anstallning/arbetsmiljo/Likabehandling/aktiva-atgarder-for-lika-rattigheter-och-mojligheter/"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ntranet.haninge.se/min-anstallning/arbetsmiljo/Likabehandling/aktiva-atgarder-for-lika-rattigheter-och-mojlighete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3568" y="1124744"/>
            <a:ext cx="7772400" cy="1719064"/>
          </a:xfrm>
        </p:spPr>
        <p:txBody>
          <a:bodyPr/>
          <a:lstStyle/>
          <a:p>
            <a:r>
              <a:rPr lang="sv-SE" dirty="0" smtClean="0"/>
              <a:t>Haninge kommuns rutin för arbete med aktiva åtgärder inom likabehandling i  enlighet med diskrimineringslagen</a:t>
            </a:r>
            <a:endParaRPr lang="sv-SE" dirty="0"/>
          </a:p>
        </p:txBody>
      </p:sp>
      <p:pic>
        <p:nvPicPr>
          <p:cNvPr id="6" name="Bildobjekt 5" descr="Diskriminering – Wikipedi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9268" y="3068960"/>
            <a:ext cx="2921000" cy="2425700"/>
          </a:xfrm>
          <a:prstGeom prst="rect">
            <a:avLst/>
          </a:prstGeom>
        </p:spPr>
      </p:pic>
    </p:spTree>
    <p:extLst>
      <p:ext uri="{BB962C8B-B14F-4D97-AF65-F5344CB8AC3E}">
        <p14:creationId xmlns:p14="http://schemas.microsoft.com/office/powerpoint/2010/main" val="1312091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Uppföljning och dokumentation</a:t>
            </a:r>
            <a:endParaRPr lang="sv-SE" dirty="0"/>
          </a:p>
        </p:txBody>
      </p:sp>
      <p:sp>
        <p:nvSpPr>
          <p:cNvPr id="3" name="Platshållare för innehåll 2"/>
          <p:cNvSpPr>
            <a:spLocks noGrp="1"/>
          </p:cNvSpPr>
          <p:nvPr>
            <p:ph idx="1"/>
          </p:nvPr>
        </p:nvSpPr>
        <p:spPr/>
        <p:txBody>
          <a:bodyPr/>
          <a:lstStyle/>
          <a:p>
            <a:pPr marL="0" indent="0">
              <a:buNone/>
            </a:pPr>
            <a:r>
              <a:rPr lang="sv-SE" dirty="0"/>
              <a:t>För att arbetet med aktiva åtgärder ska kunna följas upp och fungera som ett stöd i verksamheten ska dokumentationen ske löpande</a:t>
            </a:r>
            <a:r>
              <a:rPr lang="sv-SE"/>
              <a:t>. </a:t>
            </a:r>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53332" y="3429000"/>
            <a:ext cx="2667852" cy="2667000"/>
          </a:xfrm>
          <a:prstGeom prst="rect">
            <a:avLst/>
          </a:prstGeom>
        </p:spPr>
      </p:pic>
    </p:spTree>
    <p:extLst>
      <p:ext uri="{BB962C8B-B14F-4D97-AF65-F5344CB8AC3E}">
        <p14:creationId xmlns:p14="http://schemas.microsoft.com/office/powerpoint/2010/main" val="2901015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Övning</a:t>
            </a:r>
            <a:endParaRPr lang="sv-SE" dirty="0"/>
          </a:p>
        </p:txBody>
      </p:sp>
      <p:sp>
        <p:nvSpPr>
          <p:cNvPr id="3" name="Platshållare för innehåll 2"/>
          <p:cNvSpPr>
            <a:spLocks noGrp="1"/>
          </p:cNvSpPr>
          <p:nvPr>
            <p:ph idx="1"/>
          </p:nvPr>
        </p:nvSpPr>
        <p:spPr/>
        <p:txBody>
          <a:bodyPr/>
          <a:lstStyle/>
          <a:p>
            <a:pPr marL="0" indent="0">
              <a:buNone/>
            </a:pPr>
            <a:endParaRPr lang="sv-SE" sz="2400" b="1" dirty="0" smtClean="0"/>
          </a:p>
          <a:p>
            <a:pPr marL="0" indent="0">
              <a:buNone/>
            </a:pPr>
            <a:r>
              <a:rPr lang="sv-SE" sz="2400" b="1" dirty="0" smtClean="0"/>
              <a:t>Hur har vi det på vår arbetsplats? </a:t>
            </a:r>
          </a:p>
          <a:p>
            <a:pPr marL="0" indent="0">
              <a:buNone/>
            </a:pPr>
            <a:r>
              <a:rPr lang="sv-SE" sz="2400" dirty="0" smtClean="0"/>
              <a:t>Nuläge?</a:t>
            </a:r>
          </a:p>
          <a:p>
            <a:pPr marL="0" indent="0">
              <a:buNone/>
            </a:pPr>
            <a:r>
              <a:rPr lang="sv-SE" sz="2400" dirty="0"/>
              <a:t>Ö</a:t>
            </a:r>
            <a:r>
              <a:rPr lang="sv-SE" sz="2400" dirty="0" smtClean="0"/>
              <a:t>nskat läge?</a:t>
            </a:r>
          </a:p>
          <a:p>
            <a:pPr marL="0" indent="0">
              <a:buNone/>
            </a:pPr>
            <a:endParaRPr lang="sv-SE" dirty="0" smtClean="0"/>
          </a:p>
          <a:p>
            <a:pPr marL="0" indent="0">
              <a:buNone/>
            </a:pPr>
            <a:endParaRPr lang="sv-SE" dirty="0"/>
          </a:p>
          <a:p>
            <a:pPr marL="0" indent="0">
              <a:buNone/>
            </a:pPr>
            <a:r>
              <a:rPr lang="sv-SE" dirty="0" smtClean="0"/>
              <a:t>Exempel på metoder och övningar finns </a:t>
            </a:r>
            <a:r>
              <a:rPr lang="sv-SE" dirty="0"/>
              <a:t>på </a:t>
            </a:r>
            <a:r>
              <a:rPr lang="sv-SE" dirty="0" smtClean="0"/>
              <a:t>HINT:</a:t>
            </a:r>
          </a:p>
          <a:p>
            <a:pPr marL="0" indent="0">
              <a:buNone/>
            </a:pPr>
            <a:endParaRPr lang="sv-SE" dirty="0" smtClean="0"/>
          </a:p>
          <a:p>
            <a:pPr marL="0" indent="0">
              <a:buNone/>
            </a:pPr>
            <a:r>
              <a:rPr lang="sv-SE" dirty="0" smtClean="0">
                <a:hlinkClick r:id="rId3"/>
              </a:rPr>
              <a:t>https</a:t>
            </a:r>
            <a:r>
              <a:rPr lang="sv-SE" dirty="0">
                <a:hlinkClick r:id="rId3"/>
              </a:rPr>
              <a:t>://intranet.haninge.se/min-anstallning/arbetsmiljo/Likabehandling/aktiva-atgarder-for-lika-rattigheter-och-mojligheter</a:t>
            </a:r>
            <a:r>
              <a:rPr lang="sv-SE" dirty="0" smtClean="0">
                <a:hlinkClick r:id="rId3"/>
              </a:rPr>
              <a:t>/</a:t>
            </a:r>
            <a:endParaRPr lang="sv-SE" dirty="0" smtClean="0"/>
          </a:p>
          <a:p>
            <a:pPr marL="0" indent="0">
              <a:buNone/>
            </a:pPr>
            <a:endParaRPr lang="sv-SE" dirty="0"/>
          </a:p>
          <a:p>
            <a:pPr marL="0" indent="0">
              <a:buNone/>
            </a:pPr>
            <a:endParaRPr lang="sv-SE" dirty="0" smtClean="0"/>
          </a:p>
        </p:txBody>
      </p:sp>
    </p:spTree>
    <p:extLst>
      <p:ext uri="{BB962C8B-B14F-4D97-AF65-F5344CB8AC3E}">
        <p14:creationId xmlns:p14="http://schemas.microsoft.com/office/powerpoint/2010/main" val="1202472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Frågor</a:t>
            </a:r>
            <a:endParaRPr lang="sv-SE" dirty="0"/>
          </a:p>
        </p:txBody>
      </p:sp>
      <p:pic>
        <p:nvPicPr>
          <p:cNvPr id="4" name="Platshållare för innehåll 3" descr="Konsten att konstruera &lt;strong&gt;frågor&lt;/strong&gt; | Kooperativt Lärand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14600" y="1981200"/>
            <a:ext cx="3929608" cy="3929608"/>
          </a:xfrm>
        </p:spPr>
      </p:pic>
    </p:spTree>
    <p:extLst>
      <p:ext uri="{BB962C8B-B14F-4D97-AF65-F5344CB8AC3E}">
        <p14:creationId xmlns:p14="http://schemas.microsoft.com/office/powerpoint/2010/main" val="24713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sv-SE" altLang="sv-SE" dirty="0" smtClean="0"/>
              <a:t>Skyddet mot diskriminering </a:t>
            </a:r>
          </a:p>
        </p:txBody>
      </p:sp>
      <p:sp>
        <p:nvSpPr>
          <p:cNvPr id="3075" name="Rectangle 3"/>
          <p:cNvSpPr>
            <a:spLocks noGrp="1" noChangeArrowheads="1"/>
          </p:cNvSpPr>
          <p:nvPr>
            <p:ph type="body" idx="1"/>
          </p:nvPr>
        </p:nvSpPr>
        <p:spPr/>
        <p:txBody>
          <a:bodyPr/>
          <a:lstStyle/>
          <a:p>
            <a:pPr eaLnBrk="1" hangingPunct="1"/>
            <a:r>
              <a:rPr lang="sv-SE" altLang="sv-SE" dirty="0" smtClean="0"/>
              <a:t>Anställda</a:t>
            </a:r>
          </a:p>
          <a:p>
            <a:pPr marL="0" indent="0" eaLnBrk="1" hangingPunct="1">
              <a:buNone/>
            </a:pPr>
            <a:endParaRPr lang="sv-SE" altLang="sv-SE" dirty="0" smtClean="0"/>
          </a:p>
          <a:p>
            <a:pPr eaLnBrk="1" hangingPunct="1"/>
            <a:r>
              <a:rPr lang="sv-SE" altLang="sv-SE" dirty="0" smtClean="0"/>
              <a:t>Arbetssökande</a:t>
            </a:r>
          </a:p>
          <a:p>
            <a:pPr marL="0" indent="0" eaLnBrk="1" hangingPunct="1">
              <a:buNone/>
            </a:pPr>
            <a:endParaRPr lang="sv-SE" altLang="sv-SE" dirty="0" smtClean="0"/>
          </a:p>
          <a:p>
            <a:pPr eaLnBrk="1" hangingPunct="1"/>
            <a:r>
              <a:rPr lang="sv-SE" altLang="sv-SE" dirty="0" smtClean="0"/>
              <a:t>Praktikanter eller de som söker praktik</a:t>
            </a:r>
          </a:p>
          <a:p>
            <a:pPr marL="0" indent="0" eaLnBrk="1" hangingPunct="1">
              <a:buNone/>
            </a:pPr>
            <a:endParaRPr lang="sv-SE" altLang="sv-SE" dirty="0" smtClean="0"/>
          </a:p>
          <a:p>
            <a:pPr eaLnBrk="1" hangingPunct="1"/>
            <a:r>
              <a:rPr lang="sv-SE" altLang="sv-SE" dirty="0" smtClean="0"/>
              <a:t>Konsulter eller annan inhyrd eller inlånad personal</a:t>
            </a:r>
          </a:p>
        </p:txBody>
      </p:sp>
      <p:pic>
        <p:nvPicPr>
          <p:cNvPr id="2" name="Bildobjekt 1" descr="&lt;strong&gt;Personal&lt;/strong&gt; de Administración y servicios | I.E.S. Cardenal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23974" y="1981200"/>
            <a:ext cx="1949946" cy="259992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r>
              <a:rPr lang="sv-SE" sz="1800" dirty="0"/>
              <a:t>Som arbetsgivare behöver vi arbeta </a:t>
            </a:r>
            <a:r>
              <a:rPr lang="sv-SE" sz="1800" b="1" dirty="0"/>
              <a:t>förebyggande och främjande </a:t>
            </a:r>
            <a:r>
              <a:rPr lang="sv-SE" sz="1800" dirty="0"/>
              <a:t>för att motverka diskriminering och verka för lika rättigheter och möjligheter oavsett </a:t>
            </a:r>
            <a:r>
              <a:rPr lang="sv-SE" sz="1800" dirty="0" smtClean="0"/>
              <a:t>diskrimineringsgrund</a:t>
            </a:r>
          </a:p>
          <a:p>
            <a:pPr marL="0" indent="0">
              <a:buNone/>
            </a:pPr>
            <a:endParaRPr lang="sv-SE" sz="1800" dirty="0" smtClean="0"/>
          </a:p>
          <a:p>
            <a:r>
              <a:rPr lang="sv-SE" sz="1800" dirty="0" smtClean="0"/>
              <a:t>Det </a:t>
            </a:r>
            <a:r>
              <a:rPr lang="sv-SE" sz="1800" dirty="0"/>
              <a:t>tidigare kravet på att ta fram en plan har ersatts med ett </a:t>
            </a:r>
            <a:r>
              <a:rPr lang="sv-SE" sz="1800" b="1" dirty="0"/>
              <a:t>allmänt krav på att hela arbetet ska bedrivas aktivt och </a:t>
            </a:r>
            <a:r>
              <a:rPr lang="sv-SE" sz="1800" b="1" dirty="0" smtClean="0"/>
              <a:t>dokumenteras</a:t>
            </a:r>
          </a:p>
          <a:p>
            <a:pPr marL="0" indent="0">
              <a:buNone/>
            </a:pPr>
            <a:endParaRPr lang="sv-SE" sz="1800" dirty="0" smtClean="0"/>
          </a:p>
          <a:p>
            <a:r>
              <a:rPr lang="sv-SE" sz="1800" dirty="0" smtClean="0"/>
              <a:t>Nytt </a:t>
            </a:r>
            <a:r>
              <a:rPr lang="sv-SE" sz="1800" dirty="0"/>
              <a:t>är också att bestämmelserna </a:t>
            </a:r>
            <a:r>
              <a:rPr lang="sv-SE" sz="1800" b="1" dirty="0"/>
              <a:t>innehåller anvisningar </a:t>
            </a:r>
            <a:r>
              <a:rPr lang="sv-SE" sz="1800" dirty="0"/>
              <a:t>för hur arbetet ska genomföras fortlöpande i fyra steg (undersöka, analysera, åtgärda samt följa upp och utvärdera). </a:t>
            </a:r>
            <a:endParaRPr lang="sv-SE" dirty="0"/>
          </a:p>
        </p:txBody>
      </p:sp>
      <p:sp>
        <p:nvSpPr>
          <p:cNvPr id="4" name="Rubrik 3"/>
          <p:cNvSpPr>
            <a:spLocks noGrp="1"/>
          </p:cNvSpPr>
          <p:nvPr>
            <p:ph type="title"/>
          </p:nvPr>
        </p:nvSpPr>
        <p:spPr/>
        <p:txBody>
          <a:bodyPr/>
          <a:lstStyle/>
          <a:p>
            <a:r>
              <a:rPr lang="sv-SE" dirty="0" smtClean="0"/>
              <a:t>Skyddet mot diskriminering</a:t>
            </a:r>
            <a:endParaRPr lang="sv-SE" dirty="0"/>
          </a:p>
        </p:txBody>
      </p:sp>
    </p:spTree>
    <p:extLst>
      <p:ext uri="{BB962C8B-B14F-4D97-AF65-F5344CB8AC3E}">
        <p14:creationId xmlns:p14="http://schemas.microsoft.com/office/powerpoint/2010/main" val="2000633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9"/>
          <p:cNvSpPr>
            <a:spLocks noChangeArrowheads="1"/>
          </p:cNvSpPr>
          <p:nvPr/>
        </p:nvSpPr>
        <p:spPr bwMode="auto">
          <a:xfrm>
            <a:off x="838200" y="8382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1900">
                <a:solidFill>
                  <a:schemeClr val="tx1"/>
                </a:solidFill>
                <a:latin typeface="Arial" charset="0"/>
              </a:defRPr>
            </a:lvl1pPr>
            <a:lvl2pPr marL="742950" indent="-285750" eaLnBrk="0" hangingPunct="0">
              <a:buChar char="–"/>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buChar char="–"/>
              <a:defRPr sz="1900">
                <a:solidFill>
                  <a:schemeClr val="tx1"/>
                </a:solidFill>
                <a:latin typeface="Arial" charset="0"/>
              </a:defRPr>
            </a:lvl4pPr>
            <a:lvl5pPr marL="2057400" indent="-228600" eaLnBrk="0" hangingPunct="0">
              <a:buChar char="»"/>
              <a:defRPr sz="1900">
                <a:solidFill>
                  <a:schemeClr val="tx1"/>
                </a:solidFill>
                <a:latin typeface="Arial" charset="0"/>
              </a:defRPr>
            </a:lvl5pPr>
            <a:lvl6pPr marL="2514600" indent="-228600" eaLnBrk="0" fontAlgn="base" hangingPunct="0">
              <a:spcBef>
                <a:spcPct val="20000"/>
              </a:spcBef>
              <a:spcAft>
                <a:spcPct val="0"/>
              </a:spcAft>
              <a:buChar char="»"/>
              <a:defRPr sz="1900">
                <a:solidFill>
                  <a:schemeClr val="tx1"/>
                </a:solidFill>
                <a:latin typeface="Arial" charset="0"/>
              </a:defRPr>
            </a:lvl6pPr>
            <a:lvl7pPr marL="2971800" indent="-228600" eaLnBrk="0" fontAlgn="base" hangingPunct="0">
              <a:spcBef>
                <a:spcPct val="20000"/>
              </a:spcBef>
              <a:spcAft>
                <a:spcPct val="0"/>
              </a:spcAft>
              <a:buChar char="»"/>
              <a:defRPr sz="1900">
                <a:solidFill>
                  <a:schemeClr val="tx1"/>
                </a:solidFill>
                <a:latin typeface="Arial" charset="0"/>
              </a:defRPr>
            </a:lvl7pPr>
            <a:lvl8pPr marL="3429000" indent="-228600" eaLnBrk="0" fontAlgn="base" hangingPunct="0">
              <a:spcBef>
                <a:spcPct val="20000"/>
              </a:spcBef>
              <a:spcAft>
                <a:spcPct val="0"/>
              </a:spcAft>
              <a:buChar char="»"/>
              <a:defRPr sz="1900">
                <a:solidFill>
                  <a:schemeClr val="tx1"/>
                </a:solidFill>
                <a:latin typeface="Arial" charset="0"/>
              </a:defRPr>
            </a:lvl8pPr>
            <a:lvl9pPr marL="3886200" indent="-228600" eaLnBrk="0" fontAlgn="base" hangingPunct="0">
              <a:spcBef>
                <a:spcPct val="20000"/>
              </a:spcBef>
              <a:spcAft>
                <a:spcPct val="0"/>
              </a:spcAft>
              <a:buChar char="»"/>
              <a:defRPr sz="1900">
                <a:solidFill>
                  <a:schemeClr val="tx1"/>
                </a:solidFill>
                <a:latin typeface="Arial" charset="0"/>
              </a:defRPr>
            </a:lvl9pPr>
          </a:lstStyle>
          <a:p>
            <a:pPr eaLnBrk="1" hangingPunct="1">
              <a:spcBef>
                <a:spcPct val="0"/>
              </a:spcBef>
              <a:buFontTx/>
              <a:buNone/>
            </a:pPr>
            <a:r>
              <a:rPr lang="sv-SE" altLang="sv-SE" sz="3500" dirty="0" smtClean="0">
                <a:solidFill>
                  <a:schemeClr val="tx2"/>
                </a:solidFill>
              </a:rPr>
              <a:t>Aktiva åtgärder diskriminering	</a:t>
            </a:r>
            <a:endParaRPr lang="sv-SE" altLang="sv-SE" sz="3400" dirty="0">
              <a:solidFill>
                <a:schemeClr val="tx2"/>
              </a:solidFill>
            </a:endParaRPr>
          </a:p>
        </p:txBody>
      </p:sp>
      <p:sp>
        <p:nvSpPr>
          <p:cNvPr id="2051" name="Rectangle 10"/>
          <p:cNvSpPr>
            <a:spLocks noChangeArrowheads="1"/>
          </p:cNvSpPr>
          <p:nvPr/>
        </p:nvSpPr>
        <p:spPr bwMode="auto">
          <a:xfrm>
            <a:off x="838200" y="1600200"/>
            <a:ext cx="6400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tabLst>
                <a:tab pos="384175" algn="l"/>
              </a:tabLst>
              <a:defRPr sz="1900">
                <a:solidFill>
                  <a:schemeClr val="tx1"/>
                </a:solidFill>
                <a:latin typeface="Arial" charset="0"/>
              </a:defRPr>
            </a:lvl1pPr>
            <a:lvl2pPr marL="742950" indent="-285750" eaLnBrk="0" hangingPunct="0">
              <a:buChar char="–"/>
              <a:tabLst>
                <a:tab pos="384175" algn="l"/>
              </a:tabLst>
              <a:defRPr sz="1900">
                <a:solidFill>
                  <a:schemeClr val="tx1"/>
                </a:solidFill>
                <a:latin typeface="Arial" charset="0"/>
              </a:defRPr>
            </a:lvl2pPr>
            <a:lvl3pPr marL="1143000" indent="-228600" eaLnBrk="0" hangingPunct="0">
              <a:tabLst>
                <a:tab pos="384175" algn="l"/>
              </a:tabLst>
              <a:defRPr sz="1900">
                <a:solidFill>
                  <a:schemeClr val="tx1"/>
                </a:solidFill>
                <a:latin typeface="Arial" charset="0"/>
              </a:defRPr>
            </a:lvl3pPr>
            <a:lvl4pPr marL="1600200" indent="-228600" eaLnBrk="0" hangingPunct="0">
              <a:buChar char="–"/>
              <a:tabLst>
                <a:tab pos="384175" algn="l"/>
              </a:tabLst>
              <a:defRPr sz="1900">
                <a:solidFill>
                  <a:schemeClr val="tx1"/>
                </a:solidFill>
                <a:latin typeface="Arial" charset="0"/>
              </a:defRPr>
            </a:lvl4pPr>
            <a:lvl5pPr marL="2057400" indent="-228600" eaLnBrk="0" hangingPunct="0">
              <a:buChar char="»"/>
              <a:tabLst>
                <a:tab pos="384175" algn="l"/>
              </a:tabLst>
              <a:defRPr sz="1900">
                <a:solidFill>
                  <a:schemeClr val="tx1"/>
                </a:solidFill>
                <a:latin typeface="Arial" charset="0"/>
              </a:defRPr>
            </a:lvl5pPr>
            <a:lvl6pPr marL="2514600" indent="-228600" eaLnBrk="0" fontAlgn="base" hangingPunct="0">
              <a:spcBef>
                <a:spcPct val="20000"/>
              </a:spcBef>
              <a:spcAft>
                <a:spcPct val="0"/>
              </a:spcAft>
              <a:buChar char="»"/>
              <a:tabLst>
                <a:tab pos="384175" algn="l"/>
              </a:tabLst>
              <a:defRPr sz="1900">
                <a:solidFill>
                  <a:schemeClr val="tx1"/>
                </a:solidFill>
                <a:latin typeface="Arial" charset="0"/>
              </a:defRPr>
            </a:lvl6pPr>
            <a:lvl7pPr marL="2971800" indent="-228600" eaLnBrk="0" fontAlgn="base" hangingPunct="0">
              <a:spcBef>
                <a:spcPct val="20000"/>
              </a:spcBef>
              <a:spcAft>
                <a:spcPct val="0"/>
              </a:spcAft>
              <a:buChar char="»"/>
              <a:tabLst>
                <a:tab pos="384175" algn="l"/>
              </a:tabLst>
              <a:defRPr sz="1900">
                <a:solidFill>
                  <a:schemeClr val="tx1"/>
                </a:solidFill>
                <a:latin typeface="Arial" charset="0"/>
              </a:defRPr>
            </a:lvl7pPr>
            <a:lvl8pPr marL="3429000" indent="-228600" eaLnBrk="0" fontAlgn="base" hangingPunct="0">
              <a:spcBef>
                <a:spcPct val="20000"/>
              </a:spcBef>
              <a:spcAft>
                <a:spcPct val="0"/>
              </a:spcAft>
              <a:buChar char="»"/>
              <a:tabLst>
                <a:tab pos="384175" algn="l"/>
              </a:tabLst>
              <a:defRPr sz="1900">
                <a:solidFill>
                  <a:schemeClr val="tx1"/>
                </a:solidFill>
                <a:latin typeface="Arial" charset="0"/>
              </a:defRPr>
            </a:lvl8pPr>
            <a:lvl9pPr marL="3886200" indent="-228600" eaLnBrk="0" fontAlgn="base" hangingPunct="0">
              <a:spcBef>
                <a:spcPct val="20000"/>
              </a:spcBef>
              <a:spcAft>
                <a:spcPct val="0"/>
              </a:spcAft>
              <a:buChar char="»"/>
              <a:tabLst>
                <a:tab pos="384175" algn="l"/>
              </a:tabLst>
              <a:defRPr sz="1900">
                <a:solidFill>
                  <a:schemeClr val="tx1"/>
                </a:solidFill>
                <a:latin typeface="Arial" charset="0"/>
              </a:defRPr>
            </a:lvl9pPr>
          </a:lstStyle>
          <a:p>
            <a:pPr eaLnBrk="1" hangingPunct="1"/>
            <a:r>
              <a:rPr lang="sv-SE" altLang="sv-SE" sz="2000" dirty="0" smtClean="0"/>
              <a:t>Arbetsgivaren är skyldig att arbeta för att motverka diskriminering</a:t>
            </a:r>
          </a:p>
          <a:p>
            <a:pPr eaLnBrk="1" hangingPunct="1"/>
            <a:r>
              <a:rPr lang="sv-SE" altLang="sv-SE" sz="2000" dirty="0" smtClean="0"/>
              <a:t>Arbeta systematiskt med aktiva åtgärder</a:t>
            </a:r>
          </a:p>
          <a:p>
            <a:pPr lvl="1" eaLnBrk="1" hangingPunct="1"/>
            <a:r>
              <a:rPr lang="sv-SE" altLang="sv-SE" sz="2000" dirty="0" smtClean="0"/>
              <a:t>Aktiviteter &amp; handlingar som arbetsgivaren vidtar för att motverka och förebygga att diskriminering</a:t>
            </a:r>
            <a:r>
              <a:rPr lang="sv-SE" altLang="sv-SE" sz="2000" dirty="0"/>
              <a:t> </a:t>
            </a:r>
            <a:r>
              <a:rPr lang="sv-SE" altLang="sv-SE" sz="2000" dirty="0" smtClean="0"/>
              <a:t>sker</a:t>
            </a:r>
          </a:p>
          <a:p>
            <a:pPr lvl="1" eaLnBrk="1" hangingPunct="1"/>
            <a:r>
              <a:rPr lang="sv-SE" altLang="sv-SE" sz="2000" dirty="0" smtClean="0"/>
              <a:t>Ska bedrivas i samverkan med medarbetare och fack</a:t>
            </a:r>
          </a:p>
          <a:p>
            <a:pPr lvl="1" eaLnBrk="1" hangingPunct="1"/>
            <a:r>
              <a:rPr lang="sv-SE" altLang="sv-SE" sz="2000" dirty="0" smtClean="0"/>
              <a:t>Dokumenteras</a:t>
            </a:r>
          </a:p>
          <a:p>
            <a:pPr eaLnBrk="1" hangingPunct="1"/>
            <a:r>
              <a:rPr lang="sv-SE" sz="2000" dirty="0"/>
              <a:t>Arbetet med mångfald ska ses som en del utav verksamhetens ordinarie löpande arbete</a:t>
            </a:r>
            <a:endParaRPr lang="sv-SE" altLang="sv-SE" sz="2000" dirty="0"/>
          </a:p>
          <a:p>
            <a:pPr eaLnBrk="1" hangingPunct="1">
              <a:buNone/>
            </a:pPr>
            <a:endParaRPr lang="sv-SE" altLang="sv-SE" sz="2000" dirty="0"/>
          </a:p>
          <a:p>
            <a:pPr eaLnBrk="1" hangingPunct="1"/>
            <a:endParaRPr lang="sv-SE" altLang="sv-SE"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sv-SE" altLang="sv-SE" dirty="0" smtClean="0"/>
              <a:t>Aktiva åtgärder bedrivs utifrån diskrimineringsgrunderna</a:t>
            </a:r>
          </a:p>
        </p:txBody>
      </p:sp>
      <p:sp>
        <p:nvSpPr>
          <p:cNvPr id="4099" name="Rectangle 3"/>
          <p:cNvSpPr>
            <a:spLocks noGrp="1" noChangeArrowheads="1"/>
          </p:cNvSpPr>
          <p:nvPr>
            <p:ph type="body" idx="1"/>
          </p:nvPr>
        </p:nvSpPr>
        <p:spPr/>
        <p:txBody>
          <a:bodyPr/>
          <a:lstStyle/>
          <a:p>
            <a:pPr eaLnBrk="1" hangingPunct="1"/>
            <a:r>
              <a:rPr lang="sv-SE" altLang="sv-SE" dirty="0" smtClean="0"/>
              <a:t>Kön</a:t>
            </a:r>
          </a:p>
          <a:p>
            <a:pPr eaLnBrk="1" hangingPunct="1"/>
            <a:r>
              <a:rPr lang="sv-SE" altLang="sv-SE" dirty="0" smtClean="0"/>
              <a:t>Könsidentitet eller uttryck</a:t>
            </a:r>
          </a:p>
          <a:p>
            <a:pPr eaLnBrk="1" hangingPunct="1"/>
            <a:r>
              <a:rPr lang="sv-SE" altLang="sv-SE" dirty="0" smtClean="0"/>
              <a:t>Etnisk tillhörighet</a:t>
            </a:r>
          </a:p>
          <a:p>
            <a:pPr eaLnBrk="1" hangingPunct="1"/>
            <a:r>
              <a:rPr lang="sv-SE" altLang="sv-SE" dirty="0" smtClean="0"/>
              <a:t>Religion eller annan trosuppfattning</a:t>
            </a:r>
          </a:p>
          <a:p>
            <a:pPr eaLnBrk="1" hangingPunct="1"/>
            <a:r>
              <a:rPr lang="sv-SE" altLang="sv-SE" dirty="0" smtClean="0"/>
              <a:t>Funktionsnedsättning</a:t>
            </a:r>
          </a:p>
          <a:p>
            <a:pPr eaLnBrk="1" hangingPunct="1"/>
            <a:r>
              <a:rPr lang="sv-SE" altLang="sv-SE" dirty="0" smtClean="0"/>
              <a:t>Sexuell läggning</a:t>
            </a:r>
          </a:p>
          <a:p>
            <a:pPr eaLnBrk="1" hangingPunct="1"/>
            <a:r>
              <a:rPr lang="sv-SE" altLang="sv-SE" dirty="0" smtClean="0"/>
              <a:t>Ålder</a:t>
            </a:r>
          </a:p>
        </p:txBody>
      </p:sp>
      <p:pic>
        <p:nvPicPr>
          <p:cNvPr id="2" name="Bildobjekt 1" descr="Skärpt lag mot diskriminering | Kolleg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992" y="3645024"/>
            <a:ext cx="3690367" cy="206473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Aktiva åtgärder inom fem områden</a:t>
            </a:r>
            <a:endParaRPr lang="sv-SE" dirty="0"/>
          </a:p>
        </p:txBody>
      </p:sp>
      <p:sp>
        <p:nvSpPr>
          <p:cNvPr id="3" name="Platshållare för innehåll 2"/>
          <p:cNvSpPr>
            <a:spLocks noGrp="1"/>
          </p:cNvSpPr>
          <p:nvPr>
            <p:ph idx="1"/>
          </p:nvPr>
        </p:nvSpPr>
        <p:spPr/>
        <p:txBody>
          <a:bodyPr/>
          <a:lstStyle/>
          <a:p>
            <a:r>
              <a:rPr lang="sv-SE" dirty="0" smtClean="0"/>
              <a:t>Arbetsförhållanden</a:t>
            </a:r>
          </a:p>
          <a:p>
            <a:pPr marL="0" indent="0">
              <a:buNone/>
            </a:pPr>
            <a:endParaRPr lang="sv-SE" dirty="0" smtClean="0"/>
          </a:p>
          <a:p>
            <a:r>
              <a:rPr lang="sv-SE" dirty="0" smtClean="0"/>
              <a:t>Löner och andra anställningsvillkor</a:t>
            </a:r>
          </a:p>
          <a:p>
            <a:pPr marL="0" indent="0">
              <a:buNone/>
            </a:pPr>
            <a:endParaRPr lang="sv-SE" dirty="0" smtClean="0"/>
          </a:p>
          <a:p>
            <a:r>
              <a:rPr lang="sv-SE" dirty="0" smtClean="0"/>
              <a:t>Rekrytering och befordran</a:t>
            </a:r>
          </a:p>
          <a:p>
            <a:pPr marL="0" indent="0">
              <a:buNone/>
            </a:pPr>
            <a:endParaRPr lang="sv-SE" dirty="0" smtClean="0"/>
          </a:p>
          <a:p>
            <a:r>
              <a:rPr lang="sv-SE" dirty="0" smtClean="0"/>
              <a:t>Utbildning och övrig kompetensutveckling</a:t>
            </a:r>
          </a:p>
          <a:p>
            <a:pPr marL="0" indent="0">
              <a:buNone/>
            </a:pPr>
            <a:endParaRPr lang="sv-SE" dirty="0" smtClean="0"/>
          </a:p>
          <a:p>
            <a:r>
              <a:rPr lang="sv-SE" dirty="0" smtClean="0"/>
              <a:t>Möjlighet att förena förvärvsarbete med föräldraskap</a:t>
            </a:r>
            <a:endParaRPr lang="sv-SE" dirty="0"/>
          </a:p>
        </p:txBody>
      </p:sp>
    </p:spTree>
    <p:extLst>
      <p:ext uri="{BB962C8B-B14F-4D97-AF65-F5344CB8AC3E}">
        <p14:creationId xmlns:p14="http://schemas.microsoft.com/office/powerpoint/2010/main" val="115913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Vad är diskriminering?</a:t>
            </a:r>
            <a:endParaRPr lang="sv-SE" dirty="0"/>
          </a:p>
        </p:txBody>
      </p:sp>
      <p:sp>
        <p:nvSpPr>
          <p:cNvPr id="3" name="Platshållare för innehåll 2"/>
          <p:cNvSpPr>
            <a:spLocks noGrp="1"/>
          </p:cNvSpPr>
          <p:nvPr>
            <p:ph idx="1"/>
          </p:nvPr>
        </p:nvSpPr>
        <p:spPr/>
        <p:txBody>
          <a:bodyPr/>
          <a:lstStyle/>
          <a:p>
            <a:r>
              <a:rPr lang="sv-SE" dirty="0" smtClean="0"/>
              <a:t>Direkt diskriminering</a:t>
            </a:r>
          </a:p>
          <a:p>
            <a:pPr marL="0" indent="0">
              <a:buNone/>
            </a:pPr>
            <a:endParaRPr lang="sv-SE" dirty="0" smtClean="0"/>
          </a:p>
          <a:p>
            <a:r>
              <a:rPr lang="sv-SE" dirty="0" smtClean="0"/>
              <a:t>Indirekt diskriminering</a:t>
            </a:r>
          </a:p>
          <a:p>
            <a:pPr marL="0" indent="0">
              <a:buNone/>
            </a:pPr>
            <a:endParaRPr lang="sv-SE" dirty="0" smtClean="0"/>
          </a:p>
          <a:p>
            <a:r>
              <a:rPr lang="sv-SE" dirty="0" smtClean="0"/>
              <a:t>Bristande tillgänglighet</a:t>
            </a:r>
          </a:p>
          <a:p>
            <a:pPr marL="0" indent="0">
              <a:buNone/>
            </a:pPr>
            <a:endParaRPr lang="sv-SE" dirty="0" smtClean="0"/>
          </a:p>
          <a:p>
            <a:r>
              <a:rPr lang="sv-SE" dirty="0" smtClean="0"/>
              <a:t>Trakasserier</a:t>
            </a:r>
          </a:p>
          <a:p>
            <a:pPr marL="0" indent="0">
              <a:buNone/>
            </a:pPr>
            <a:endParaRPr lang="sv-SE" dirty="0" smtClean="0"/>
          </a:p>
          <a:p>
            <a:r>
              <a:rPr lang="sv-SE" dirty="0" smtClean="0"/>
              <a:t>Sexuella trakasserier</a:t>
            </a:r>
          </a:p>
          <a:p>
            <a:pPr marL="0" indent="0">
              <a:buNone/>
            </a:pPr>
            <a:endParaRPr lang="sv-SE" dirty="0" smtClean="0"/>
          </a:p>
          <a:p>
            <a:r>
              <a:rPr lang="sv-SE" dirty="0" smtClean="0"/>
              <a:t>Instruktioner att diskriminera</a:t>
            </a:r>
            <a:endParaRPr lang="sv-SE" dirty="0"/>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6136" y="2132856"/>
            <a:ext cx="1980379" cy="2998266"/>
          </a:xfrm>
          <a:prstGeom prst="rect">
            <a:avLst/>
          </a:prstGeom>
        </p:spPr>
      </p:pic>
    </p:spTree>
    <p:extLst>
      <p:ext uri="{BB962C8B-B14F-4D97-AF65-F5344CB8AC3E}">
        <p14:creationId xmlns:p14="http://schemas.microsoft.com/office/powerpoint/2010/main" val="79685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Aktiva åtgärder i fyra steg</a:t>
            </a:r>
            <a:endParaRPr lang="sv-SE" dirty="0"/>
          </a:p>
        </p:txBody>
      </p:sp>
      <p:sp>
        <p:nvSpPr>
          <p:cNvPr id="3" name="Platshållare för innehåll 2"/>
          <p:cNvSpPr>
            <a:spLocks noGrp="1"/>
          </p:cNvSpPr>
          <p:nvPr>
            <p:ph idx="1"/>
          </p:nvPr>
        </p:nvSpPr>
        <p:spPr/>
        <p:txBody>
          <a:bodyPr/>
          <a:lstStyle/>
          <a:p>
            <a:r>
              <a:rPr lang="sv-SE" dirty="0" smtClean="0"/>
              <a:t>Undersök verksamheten</a:t>
            </a:r>
          </a:p>
          <a:p>
            <a:pPr marL="0" indent="0">
              <a:buNone/>
            </a:pPr>
            <a:endParaRPr lang="sv-SE" dirty="0" smtClean="0"/>
          </a:p>
          <a:p>
            <a:r>
              <a:rPr lang="sv-SE" dirty="0" smtClean="0"/>
              <a:t>Om det föreligger risker i verksamheten, reflektera, analysera och dra slutsatser</a:t>
            </a:r>
          </a:p>
          <a:p>
            <a:pPr marL="0" indent="0">
              <a:buNone/>
            </a:pPr>
            <a:endParaRPr lang="sv-SE" dirty="0" smtClean="0"/>
          </a:p>
          <a:p>
            <a:r>
              <a:rPr lang="sv-SE" dirty="0" smtClean="0"/>
              <a:t>Arbeta med åtgärder för att undanröja </a:t>
            </a:r>
          </a:p>
          <a:p>
            <a:pPr marL="0" indent="0">
              <a:buNone/>
            </a:pPr>
            <a:r>
              <a:rPr lang="sv-SE" dirty="0" smtClean="0"/>
              <a:t>     risker och hinder</a:t>
            </a:r>
          </a:p>
          <a:p>
            <a:pPr marL="0" indent="0">
              <a:buNone/>
            </a:pPr>
            <a:endParaRPr lang="sv-SE" dirty="0" smtClean="0"/>
          </a:p>
          <a:p>
            <a:r>
              <a:rPr lang="sv-SE" dirty="0" smtClean="0"/>
              <a:t>Följa upp och utvärdera</a:t>
            </a:r>
            <a:endParaRPr lang="sv-SE" dirty="0"/>
          </a:p>
        </p:txBody>
      </p:sp>
      <p:pic>
        <p:nvPicPr>
          <p:cNvPr id="5" name="Bildobjekt 4"/>
          <p:cNvPicPr>
            <a:picLocks noChangeAspect="1"/>
          </p:cNvPicPr>
          <p:nvPr/>
        </p:nvPicPr>
        <p:blipFill>
          <a:blip r:embed="rId3"/>
          <a:stretch>
            <a:fillRect/>
          </a:stretch>
        </p:blipFill>
        <p:spPr>
          <a:xfrm>
            <a:off x="5238376" y="3140968"/>
            <a:ext cx="3185010" cy="2924091"/>
          </a:xfrm>
          <a:prstGeom prst="rect">
            <a:avLst/>
          </a:prstGeom>
        </p:spPr>
      </p:pic>
    </p:spTree>
    <p:extLst>
      <p:ext uri="{BB962C8B-B14F-4D97-AF65-F5344CB8AC3E}">
        <p14:creationId xmlns:p14="http://schemas.microsoft.com/office/powerpoint/2010/main" val="405545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Årlig uppföljning</a:t>
            </a:r>
            <a:endParaRPr lang="sv-SE" dirty="0"/>
          </a:p>
        </p:txBody>
      </p:sp>
      <p:sp>
        <p:nvSpPr>
          <p:cNvPr id="3" name="Platshållare för innehåll 2"/>
          <p:cNvSpPr>
            <a:spLocks noGrp="1"/>
          </p:cNvSpPr>
          <p:nvPr>
            <p:ph idx="1"/>
          </p:nvPr>
        </p:nvSpPr>
        <p:spPr>
          <a:xfrm>
            <a:off x="685800" y="1484784"/>
            <a:ext cx="7772400" cy="4114800"/>
          </a:xfrm>
        </p:spPr>
        <p:txBody>
          <a:bodyPr/>
          <a:lstStyle/>
          <a:p>
            <a:endParaRPr lang="sv-SE" sz="1600" b="1" dirty="0" smtClean="0"/>
          </a:p>
          <a:p>
            <a:pPr marL="0" indent="0">
              <a:buNone/>
            </a:pPr>
            <a:r>
              <a:rPr lang="sv-SE" sz="1600" b="1" dirty="0" smtClean="0"/>
              <a:t>LIKABEHANDLING </a:t>
            </a:r>
            <a:r>
              <a:rPr lang="sv-SE" sz="1600" dirty="0" smtClean="0"/>
              <a:t> </a:t>
            </a:r>
            <a:r>
              <a:rPr lang="sv-SE" sz="1600" dirty="0"/>
              <a:t>(diskriminering och mångfald)</a:t>
            </a:r>
          </a:p>
          <a:p>
            <a:pPr marL="0" lvl="0" indent="0">
              <a:buNone/>
            </a:pPr>
            <a:r>
              <a:rPr lang="sv-SE" sz="1600" dirty="0"/>
              <a:t>Beskriv hur ni under året arbetat med aktiva åtgärder (för medarbetare, inte elever/brukare </a:t>
            </a:r>
            <a:r>
              <a:rPr lang="sv-SE" sz="1600" dirty="0" err="1"/>
              <a:t>etc</a:t>
            </a:r>
            <a:r>
              <a:rPr lang="sv-SE" sz="1600" dirty="0"/>
              <a:t>) inom likabehandling utifrån följande fem områden</a:t>
            </a:r>
            <a:r>
              <a:rPr lang="sv-SE" sz="1600" dirty="0" smtClean="0"/>
              <a:t>:</a:t>
            </a:r>
          </a:p>
          <a:p>
            <a:pPr marL="0" lvl="0" indent="0">
              <a:buNone/>
            </a:pPr>
            <a:endParaRPr lang="sv-SE" sz="1600" dirty="0"/>
          </a:p>
          <a:p>
            <a:pPr lvl="0"/>
            <a:r>
              <a:rPr lang="sv-SE" sz="1600" b="1" dirty="0"/>
              <a:t>Arbetsförhållanden </a:t>
            </a:r>
            <a:endParaRPr lang="sv-SE" sz="1600" dirty="0"/>
          </a:p>
          <a:p>
            <a:pPr lvl="0"/>
            <a:r>
              <a:rPr lang="sv-SE" sz="1600" b="1" dirty="0"/>
              <a:t>Löner och andra anställningsvillkor </a:t>
            </a:r>
            <a:endParaRPr lang="sv-SE" sz="1600" dirty="0"/>
          </a:p>
          <a:p>
            <a:pPr lvl="0"/>
            <a:r>
              <a:rPr lang="sv-SE" sz="1600" b="1" dirty="0"/>
              <a:t>Rekrytering och befordran </a:t>
            </a:r>
            <a:endParaRPr lang="sv-SE" sz="1600" dirty="0"/>
          </a:p>
          <a:p>
            <a:pPr lvl="0"/>
            <a:r>
              <a:rPr lang="sv-SE" sz="1600" b="1" dirty="0"/>
              <a:t>Utbildning och kompetensutveckling </a:t>
            </a:r>
            <a:endParaRPr lang="sv-SE" sz="1600" dirty="0"/>
          </a:p>
          <a:p>
            <a:pPr lvl="0"/>
            <a:r>
              <a:rPr lang="sv-SE" sz="1600" b="1" dirty="0"/>
              <a:t>Förvärvsarbete och föräldraskap </a:t>
            </a:r>
            <a:endParaRPr lang="sv-SE" sz="1600" dirty="0"/>
          </a:p>
          <a:p>
            <a:pPr marL="0" indent="0">
              <a:buNone/>
            </a:pPr>
            <a:endParaRPr lang="sv-SE" sz="1600" i="1" dirty="0" smtClean="0"/>
          </a:p>
          <a:p>
            <a:pPr marL="0" indent="0">
              <a:buNone/>
            </a:pPr>
            <a:endParaRPr lang="sv-SE" sz="1400" i="1" dirty="0" smtClean="0"/>
          </a:p>
          <a:p>
            <a:pPr marL="0" indent="0">
              <a:buNone/>
            </a:pPr>
            <a:endParaRPr lang="sv-SE" sz="1400" i="1" dirty="0"/>
          </a:p>
          <a:p>
            <a:pPr marL="0" indent="0">
              <a:buNone/>
            </a:pPr>
            <a:r>
              <a:rPr lang="sv-SE" sz="1400" i="1" dirty="0" smtClean="0"/>
              <a:t>Ni </a:t>
            </a:r>
            <a:r>
              <a:rPr lang="sv-SE" sz="1400" i="1" dirty="0"/>
              <a:t>kan läsa mer om aktiva åtgärder här (</a:t>
            </a:r>
            <a:r>
              <a:rPr lang="sv-SE" sz="1400" u="sng" dirty="0">
                <a:hlinkClick r:id="rId3"/>
              </a:rPr>
              <a:t>https://intranet.haninge.se/min-anstallning/arbetsmiljo/Likabehandling/aktiva-atgarder-for-lika-rattigheter-och-mojligheter/</a:t>
            </a:r>
            <a:r>
              <a:rPr lang="sv-SE" sz="1400" i="1" dirty="0"/>
              <a:t>)</a:t>
            </a:r>
            <a:endParaRPr lang="sv-SE" sz="1400" dirty="0"/>
          </a:p>
          <a:p>
            <a:endParaRPr lang="sv-SE" dirty="0"/>
          </a:p>
        </p:txBody>
      </p:sp>
      <p:pic>
        <p:nvPicPr>
          <p:cNvPr id="6" name="Bildobjekt 5" descr="&lt;strong&gt;Handlingsplan&lt;/strong&gt; - Jordbruksverke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4048" y="2657196"/>
            <a:ext cx="2800540" cy="2208460"/>
          </a:xfrm>
          <a:prstGeom prst="rect">
            <a:avLst/>
          </a:prstGeom>
        </p:spPr>
      </p:pic>
    </p:spTree>
    <p:extLst>
      <p:ext uri="{BB962C8B-B14F-4D97-AF65-F5344CB8AC3E}">
        <p14:creationId xmlns:p14="http://schemas.microsoft.com/office/powerpoint/2010/main" val="2582894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Haninge_liggande">
  <a:themeElements>
    <a:clrScheme name="Anpassat 2">
      <a:dk1>
        <a:sysClr val="windowText" lastClr="000000"/>
      </a:dk1>
      <a:lt1>
        <a:sysClr val="window" lastClr="FFFFFF"/>
      </a:lt1>
      <a:dk2>
        <a:srgbClr val="0000FF"/>
      </a:dk2>
      <a:lt2>
        <a:srgbClr val="EEECE1"/>
      </a:lt2>
      <a:accent1>
        <a:srgbClr val="0081C5"/>
      </a:accent1>
      <a:accent2>
        <a:srgbClr val="E28F27"/>
      </a:accent2>
      <a:accent3>
        <a:srgbClr val="DC4228"/>
      </a:accent3>
      <a:accent4>
        <a:srgbClr val="8FB63F"/>
      </a:accent4>
      <a:accent5>
        <a:srgbClr val="582C83"/>
      </a:accent5>
      <a:accent6>
        <a:srgbClr val="A77550"/>
      </a:accent6>
      <a:hlink>
        <a:srgbClr val="0000FF"/>
      </a:hlink>
      <a:folHlink>
        <a:srgbClr val="800080"/>
      </a:folHlink>
    </a:clrScheme>
    <a:fontScheme name="Haninge_liggan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lnDef>
  </a:objectDefaults>
  <a:extraClrSchemeLst>
    <a:extraClrScheme>
      <a:clrScheme name="Haninge_liggan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aninge_liggan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aninge_liggan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aninge_liggan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aninge_liggan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aninge_liggan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aninge_liggan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aninge_liggan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aninge_liggan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aninge_liggan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aninge_liggan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aninge_liggan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Haninge_liggande</Template>
  <TotalTime>0</TotalTime>
  <Words>963</Words>
  <Application>Microsoft Office PowerPoint</Application>
  <PresentationFormat>Bildspel på skärmen (4:3)</PresentationFormat>
  <Paragraphs>164</Paragraphs>
  <Slides>12</Slides>
  <Notes>12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12</vt:i4>
      </vt:variant>
    </vt:vector>
  </HeadingPairs>
  <TitlesOfParts>
    <vt:vector size="17" baseType="lpstr">
      <vt:lpstr>AGaramond</vt:lpstr>
      <vt:lpstr>Arial</vt:lpstr>
      <vt:lpstr>Garamond</vt:lpstr>
      <vt:lpstr>Times</vt:lpstr>
      <vt:lpstr>Haninge_liggande</vt:lpstr>
      <vt:lpstr>Haninge kommuns rutin för arbete med aktiva åtgärder inom likabehandling i  enlighet med diskrimineringslagen</vt:lpstr>
      <vt:lpstr>Skyddet mot diskriminering </vt:lpstr>
      <vt:lpstr>Skyddet mot diskriminering</vt:lpstr>
      <vt:lpstr>PowerPoint-presentation</vt:lpstr>
      <vt:lpstr>Aktiva åtgärder bedrivs utifrån diskrimineringsgrunderna</vt:lpstr>
      <vt:lpstr>Aktiva åtgärder inom fem områden</vt:lpstr>
      <vt:lpstr>Vad är diskriminering?</vt:lpstr>
      <vt:lpstr>Aktiva åtgärder i fyra steg</vt:lpstr>
      <vt:lpstr>Årlig uppföljning</vt:lpstr>
      <vt:lpstr>Uppföljning och dokumentation</vt:lpstr>
      <vt:lpstr>Övning</vt:lpstr>
      <vt:lpstr>Frågor</vt:lpstr>
    </vt:vector>
  </TitlesOfParts>
  <Company>Haninge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Hanna Cederlöf</dc:creator>
  <cp:lastModifiedBy>Marie Lilja Lindgren</cp:lastModifiedBy>
  <cp:revision>33</cp:revision>
  <cp:lastPrinted>2018-09-12T06:14:47Z</cp:lastPrinted>
  <dcterms:created xsi:type="dcterms:W3CDTF">2018-09-06T06:35:54Z</dcterms:created>
  <dcterms:modified xsi:type="dcterms:W3CDTF">2020-01-17T14:00:53Z</dcterms:modified>
</cp:coreProperties>
</file>