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7" r:id="rId2"/>
    <p:sldId id="317" r:id="rId3"/>
    <p:sldId id="316" r:id="rId4"/>
    <p:sldId id="312" r:id="rId5"/>
    <p:sldId id="318" r:id="rId6"/>
    <p:sldId id="319" r:id="rId7"/>
    <p:sldId id="303" r:id="rId8"/>
    <p:sldId id="297" r:id="rId9"/>
    <p:sldId id="313" r:id="rId10"/>
    <p:sldId id="314" r:id="rId11"/>
    <p:sldId id="315" r:id="rId12"/>
    <p:sldId id="306" r:id="rId13"/>
    <p:sldId id="320" r:id="rId14"/>
    <p:sldId id="322" r:id="rId15"/>
    <p:sldId id="321" r:id="rId16"/>
    <p:sldId id="323" r:id="rId17"/>
    <p:sldId id="324" r:id="rId18"/>
    <p:sldId id="325" r:id="rId19"/>
    <p:sldId id="327" r:id="rId20"/>
    <p:sldId id="326" r:id="rId21"/>
    <p:sldId id="330" r:id="rId22"/>
    <p:sldId id="328" r:id="rId23"/>
    <p:sldId id="329" r:id="rId24"/>
    <p:sldId id="331" r:id="rId25"/>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0076B0"/>
    <a:srgbClr val="E2F0D9"/>
    <a:srgbClr val="DEEBF7"/>
    <a:srgbClr val="BDD7EE"/>
    <a:srgbClr val="FFE699"/>
    <a:srgbClr val="C5E0B4"/>
    <a:srgbClr val="5C8E6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34" autoAdjust="0"/>
    <p:restoredTop sz="86715" autoAdjust="0"/>
  </p:normalViewPr>
  <p:slideViewPr>
    <p:cSldViewPr snapToGrid="0">
      <p:cViewPr varScale="1">
        <p:scale>
          <a:sx n="110" d="100"/>
          <a:sy n="110" d="100"/>
        </p:scale>
        <p:origin x="2178" y="78"/>
      </p:cViewPr>
      <p:guideLst/>
    </p:cSldViewPr>
  </p:slideViewPr>
  <p:notesTextViewPr>
    <p:cViewPr>
      <p:scale>
        <a:sx n="3" d="2"/>
        <a:sy n="3" d="2"/>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BE241C-D69D-4762-A886-76E3044E6F17}" type="doc">
      <dgm:prSet loTypeId="urn:microsoft.com/office/officeart/2005/8/layout/chart3" loCatId="cycle" qsTypeId="urn:microsoft.com/office/officeart/2005/8/quickstyle/simple1" qsCatId="simple" csTypeId="urn:microsoft.com/office/officeart/2005/8/colors/colorful1" csCatId="colorful" phldr="1"/>
      <dgm:spPr/>
    </dgm:pt>
    <dgm:pt modelId="{3CFB58E2-B3BA-4C06-9597-EBF550F50DB0}">
      <dgm:prSet phldrT="[Text]"/>
      <dgm:spPr>
        <a:solidFill>
          <a:schemeClr val="accent2">
            <a:lumMod val="60000"/>
            <a:lumOff val="40000"/>
          </a:schemeClr>
        </a:solidFill>
        <a:ln>
          <a:noFill/>
        </a:ln>
      </dgm:spPr>
      <dgm:t>
        <a:bodyPr/>
        <a:lstStyle/>
        <a:p>
          <a:r>
            <a:rPr lang="sv-SE" b="1" dirty="0">
              <a:latin typeface="Arial" panose="020B0604020202020204" pitchFamily="34" charset="0"/>
              <a:cs typeface="Arial" panose="020B0604020202020204" pitchFamily="34" charset="0"/>
            </a:rPr>
            <a:t>Jag arbetar för Haninge kommun</a:t>
          </a:r>
        </a:p>
      </dgm:t>
    </dgm:pt>
    <dgm:pt modelId="{42E9265F-FCD9-4A07-B7E8-C78DDFD48B13}" type="parTrans" cxnId="{74BF48D2-B2B2-49FE-B680-6623D5AE7150}">
      <dgm:prSet/>
      <dgm:spPr/>
      <dgm:t>
        <a:bodyPr/>
        <a:lstStyle/>
        <a:p>
          <a:endParaRPr lang="sv-SE"/>
        </a:p>
      </dgm:t>
    </dgm:pt>
    <dgm:pt modelId="{D0904012-2EC9-475C-A66C-DA1FD42C9095}" type="sibTrans" cxnId="{74BF48D2-B2B2-49FE-B680-6623D5AE7150}">
      <dgm:prSet/>
      <dgm:spPr/>
      <dgm:t>
        <a:bodyPr/>
        <a:lstStyle/>
        <a:p>
          <a:endParaRPr lang="sv-SE"/>
        </a:p>
      </dgm:t>
    </dgm:pt>
    <dgm:pt modelId="{348E49AC-6CE0-430A-9990-529A10CA4CEE}">
      <dgm:prSet phldrT="[Text]"/>
      <dgm:spPr>
        <a:solidFill>
          <a:schemeClr val="accent6">
            <a:lumMod val="60000"/>
            <a:lumOff val="40000"/>
          </a:schemeClr>
        </a:solidFill>
        <a:ln>
          <a:noFill/>
        </a:ln>
      </dgm:spPr>
      <dgm:t>
        <a:bodyPr/>
        <a:lstStyle/>
        <a:p>
          <a:r>
            <a:rPr lang="sv-SE" b="1" dirty="0">
              <a:latin typeface="Arial" panose="020B0604020202020204" pitchFamily="34" charset="0"/>
              <a:cs typeface="Arial" panose="020B0604020202020204" pitchFamily="34" charset="0"/>
            </a:rPr>
            <a:t> Jag samarbetar och litar på mina kollegor</a:t>
          </a:r>
        </a:p>
      </dgm:t>
    </dgm:pt>
    <dgm:pt modelId="{5BB5D435-4C54-4033-B06B-3AA3D25A0043}" type="parTrans" cxnId="{0D87BC71-E1E0-4654-B010-072C57EFCDCB}">
      <dgm:prSet/>
      <dgm:spPr/>
      <dgm:t>
        <a:bodyPr/>
        <a:lstStyle/>
        <a:p>
          <a:endParaRPr lang="sv-SE"/>
        </a:p>
      </dgm:t>
    </dgm:pt>
    <dgm:pt modelId="{BBE53FFA-9B6E-49D6-A3A0-D8820DDE503E}" type="sibTrans" cxnId="{0D87BC71-E1E0-4654-B010-072C57EFCDCB}">
      <dgm:prSet/>
      <dgm:spPr/>
      <dgm:t>
        <a:bodyPr/>
        <a:lstStyle/>
        <a:p>
          <a:endParaRPr lang="sv-SE"/>
        </a:p>
      </dgm:t>
    </dgm:pt>
    <dgm:pt modelId="{E25C8AFB-D964-4460-982B-DDEFB8D8ECF1}">
      <dgm:prSet phldrT="[Text]"/>
      <dgm:spPr>
        <a:solidFill>
          <a:schemeClr val="accent4">
            <a:lumMod val="60000"/>
            <a:lumOff val="40000"/>
          </a:schemeClr>
        </a:solidFill>
        <a:ln>
          <a:noFill/>
        </a:ln>
      </dgm:spPr>
      <dgm:t>
        <a:bodyPr/>
        <a:lstStyle/>
        <a:p>
          <a:r>
            <a:rPr lang="sv-SE" b="1" dirty="0">
              <a:latin typeface="Arial" panose="020B0604020202020204" pitchFamily="34" charset="0"/>
              <a:cs typeface="Arial" panose="020B0604020202020204" pitchFamily="34" charset="0"/>
            </a:rPr>
            <a:t>Jag tar initiativ och ansvar</a:t>
          </a:r>
        </a:p>
      </dgm:t>
    </dgm:pt>
    <dgm:pt modelId="{B9847758-4A00-4D6F-9439-636C69EEB1B1}" type="parTrans" cxnId="{09638B5D-CE7E-405A-8F7D-C9741F109585}">
      <dgm:prSet/>
      <dgm:spPr/>
      <dgm:t>
        <a:bodyPr/>
        <a:lstStyle/>
        <a:p>
          <a:endParaRPr lang="sv-SE"/>
        </a:p>
      </dgm:t>
    </dgm:pt>
    <dgm:pt modelId="{232E150B-487E-4BB3-B137-E10E17740C8B}" type="sibTrans" cxnId="{09638B5D-CE7E-405A-8F7D-C9741F109585}">
      <dgm:prSet/>
      <dgm:spPr/>
      <dgm:t>
        <a:bodyPr/>
        <a:lstStyle/>
        <a:p>
          <a:endParaRPr lang="sv-SE"/>
        </a:p>
      </dgm:t>
    </dgm:pt>
    <dgm:pt modelId="{C4C89097-E19F-4AB3-9B36-6E43AA4AB70A}">
      <dgm:prSet phldrT="[Text]"/>
      <dgm:spPr>
        <a:solidFill>
          <a:schemeClr val="accent1">
            <a:lumMod val="60000"/>
            <a:lumOff val="40000"/>
          </a:schemeClr>
        </a:solidFill>
        <a:ln>
          <a:noFill/>
        </a:ln>
      </dgm:spPr>
      <dgm:t>
        <a:bodyPr/>
        <a:lstStyle/>
        <a:p>
          <a:r>
            <a:rPr lang="sv-SE" b="1" dirty="0">
              <a:latin typeface="Arial" panose="020B0604020202020204" pitchFamily="34" charset="0"/>
              <a:cs typeface="Arial" panose="020B0604020202020204" pitchFamily="34" charset="0"/>
            </a:rPr>
            <a:t>Jag är öppen för utveckling</a:t>
          </a:r>
        </a:p>
      </dgm:t>
    </dgm:pt>
    <dgm:pt modelId="{FDCA7639-0235-4C82-8900-69AE08A054E8}" type="parTrans" cxnId="{AB413E87-0BCE-49F3-8148-863A122FBB6E}">
      <dgm:prSet/>
      <dgm:spPr/>
      <dgm:t>
        <a:bodyPr/>
        <a:lstStyle/>
        <a:p>
          <a:endParaRPr lang="sv-SE"/>
        </a:p>
      </dgm:t>
    </dgm:pt>
    <dgm:pt modelId="{2DE216CE-DF48-471B-91A5-9B0EAEADA451}" type="sibTrans" cxnId="{AB413E87-0BCE-49F3-8148-863A122FBB6E}">
      <dgm:prSet/>
      <dgm:spPr/>
      <dgm:t>
        <a:bodyPr/>
        <a:lstStyle/>
        <a:p>
          <a:endParaRPr lang="sv-SE"/>
        </a:p>
      </dgm:t>
    </dgm:pt>
    <dgm:pt modelId="{5375E480-876D-451D-8E51-65DCC42E2A80}" type="pres">
      <dgm:prSet presAssocID="{1FBE241C-D69D-4762-A886-76E3044E6F17}" presName="compositeShape" presStyleCnt="0">
        <dgm:presLayoutVars>
          <dgm:chMax val="7"/>
          <dgm:dir/>
          <dgm:resizeHandles val="exact"/>
        </dgm:presLayoutVars>
      </dgm:prSet>
      <dgm:spPr/>
    </dgm:pt>
    <dgm:pt modelId="{C1BFE3E3-E2D3-444D-B30F-EB5FD548DC5C}" type="pres">
      <dgm:prSet presAssocID="{1FBE241C-D69D-4762-A886-76E3044E6F17}" presName="wedge1" presStyleLbl="node1" presStyleIdx="0" presStyleCnt="4" custScaleX="97689" custScaleY="96906" custLinFactNeighborX="-2751" custLinFactNeighborY="4321"/>
      <dgm:spPr/>
    </dgm:pt>
    <dgm:pt modelId="{4976B789-E6E6-42D3-9DA1-C687EA3C4FBA}" type="pres">
      <dgm:prSet presAssocID="{1FBE241C-D69D-4762-A886-76E3044E6F17}" presName="wedge1Tx" presStyleLbl="node1" presStyleIdx="0" presStyleCnt="4">
        <dgm:presLayoutVars>
          <dgm:chMax val="0"/>
          <dgm:chPref val="0"/>
          <dgm:bulletEnabled val="1"/>
        </dgm:presLayoutVars>
      </dgm:prSet>
      <dgm:spPr/>
    </dgm:pt>
    <dgm:pt modelId="{258948FE-BA9E-4167-BCD8-502167E20A56}" type="pres">
      <dgm:prSet presAssocID="{1FBE241C-D69D-4762-A886-76E3044E6F17}" presName="wedge2" presStyleLbl="node1" presStyleIdx="1" presStyleCnt="4" custScaleX="97896" custScaleY="95879" custLinFactNeighborX="1401" custLinFactNeighborY="1775"/>
      <dgm:spPr/>
    </dgm:pt>
    <dgm:pt modelId="{1442A4BE-C8CB-48AE-83D3-98E12AD14F69}" type="pres">
      <dgm:prSet presAssocID="{1FBE241C-D69D-4762-A886-76E3044E6F17}" presName="wedge2Tx" presStyleLbl="node1" presStyleIdx="1" presStyleCnt="4">
        <dgm:presLayoutVars>
          <dgm:chMax val="0"/>
          <dgm:chPref val="0"/>
          <dgm:bulletEnabled val="1"/>
        </dgm:presLayoutVars>
      </dgm:prSet>
      <dgm:spPr/>
    </dgm:pt>
    <dgm:pt modelId="{66731E8D-A225-46EF-9A3D-671ECAC81DD8}" type="pres">
      <dgm:prSet presAssocID="{1FBE241C-D69D-4762-A886-76E3044E6F17}" presName="wedge3" presStyleLbl="node1" presStyleIdx="2" presStyleCnt="4" custScaleX="96310" custScaleY="95701" custLinFactNeighborX="-218" custLinFactNeighborY="1787"/>
      <dgm:spPr/>
    </dgm:pt>
    <dgm:pt modelId="{EB4432C0-7059-4710-9426-16EFF0F669B7}" type="pres">
      <dgm:prSet presAssocID="{1FBE241C-D69D-4762-A886-76E3044E6F17}" presName="wedge3Tx" presStyleLbl="node1" presStyleIdx="2" presStyleCnt="4">
        <dgm:presLayoutVars>
          <dgm:chMax val="0"/>
          <dgm:chPref val="0"/>
          <dgm:bulletEnabled val="1"/>
        </dgm:presLayoutVars>
      </dgm:prSet>
      <dgm:spPr/>
    </dgm:pt>
    <dgm:pt modelId="{6F471A2A-77E0-4D1D-BD21-EEC9820C3026}" type="pres">
      <dgm:prSet presAssocID="{1FBE241C-D69D-4762-A886-76E3044E6F17}" presName="wedge4" presStyleLbl="node1" presStyleIdx="3" presStyleCnt="4" custScaleX="96951" custScaleY="96951" custLinFactNeighborX="-99" custLinFactNeighborY="33"/>
      <dgm:spPr/>
    </dgm:pt>
    <dgm:pt modelId="{758F9D14-844B-4C42-8BC8-3EFAD0BB3011}" type="pres">
      <dgm:prSet presAssocID="{1FBE241C-D69D-4762-A886-76E3044E6F17}" presName="wedge4Tx" presStyleLbl="node1" presStyleIdx="3" presStyleCnt="4">
        <dgm:presLayoutVars>
          <dgm:chMax val="0"/>
          <dgm:chPref val="0"/>
          <dgm:bulletEnabled val="1"/>
        </dgm:presLayoutVars>
      </dgm:prSet>
      <dgm:spPr/>
    </dgm:pt>
  </dgm:ptLst>
  <dgm:cxnLst>
    <dgm:cxn modelId="{E12DC002-EF81-45B4-BD67-7D50E1401DB3}" type="presOf" srcId="{E25C8AFB-D964-4460-982B-DDEFB8D8ECF1}" destId="{EB4432C0-7059-4710-9426-16EFF0F669B7}" srcOrd="1" destOrd="0" presId="urn:microsoft.com/office/officeart/2005/8/layout/chart3"/>
    <dgm:cxn modelId="{09638B5D-CE7E-405A-8F7D-C9741F109585}" srcId="{1FBE241C-D69D-4762-A886-76E3044E6F17}" destId="{E25C8AFB-D964-4460-982B-DDEFB8D8ECF1}" srcOrd="2" destOrd="0" parTransId="{B9847758-4A00-4D6F-9439-636C69EEB1B1}" sibTransId="{232E150B-487E-4BB3-B137-E10E17740C8B}"/>
    <dgm:cxn modelId="{D5305443-7CC8-4A4D-8E44-E3A6595DE766}" type="presOf" srcId="{3CFB58E2-B3BA-4C06-9597-EBF550F50DB0}" destId="{C1BFE3E3-E2D3-444D-B30F-EB5FD548DC5C}" srcOrd="0" destOrd="0" presId="urn:microsoft.com/office/officeart/2005/8/layout/chart3"/>
    <dgm:cxn modelId="{0D87BC71-E1E0-4654-B010-072C57EFCDCB}" srcId="{1FBE241C-D69D-4762-A886-76E3044E6F17}" destId="{348E49AC-6CE0-430A-9990-529A10CA4CEE}" srcOrd="1" destOrd="0" parTransId="{5BB5D435-4C54-4033-B06B-3AA3D25A0043}" sibTransId="{BBE53FFA-9B6E-49D6-A3A0-D8820DDE503E}"/>
    <dgm:cxn modelId="{6B99B684-F6CF-4017-A641-C3C4D7EC1E39}" type="presOf" srcId="{E25C8AFB-D964-4460-982B-DDEFB8D8ECF1}" destId="{66731E8D-A225-46EF-9A3D-671ECAC81DD8}" srcOrd="0" destOrd="0" presId="urn:microsoft.com/office/officeart/2005/8/layout/chart3"/>
    <dgm:cxn modelId="{4C10D884-F56F-4461-86DD-C41BEE02631D}" type="presOf" srcId="{C4C89097-E19F-4AB3-9B36-6E43AA4AB70A}" destId="{6F471A2A-77E0-4D1D-BD21-EEC9820C3026}" srcOrd="0" destOrd="0" presId="urn:microsoft.com/office/officeart/2005/8/layout/chart3"/>
    <dgm:cxn modelId="{AB413E87-0BCE-49F3-8148-863A122FBB6E}" srcId="{1FBE241C-D69D-4762-A886-76E3044E6F17}" destId="{C4C89097-E19F-4AB3-9B36-6E43AA4AB70A}" srcOrd="3" destOrd="0" parTransId="{FDCA7639-0235-4C82-8900-69AE08A054E8}" sibTransId="{2DE216CE-DF48-471B-91A5-9B0EAEADA451}"/>
    <dgm:cxn modelId="{3489B8AA-6CAC-4E3E-B3E8-3C651B66405B}" type="presOf" srcId="{3CFB58E2-B3BA-4C06-9597-EBF550F50DB0}" destId="{4976B789-E6E6-42D3-9DA1-C687EA3C4FBA}" srcOrd="1" destOrd="0" presId="urn:microsoft.com/office/officeart/2005/8/layout/chart3"/>
    <dgm:cxn modelId="{287B0CAF-AA3E-46D5-85F7-B5B7E736F671}" type="presOf" srcId="{348E49AC-6CE0-430A-9990-529A10CA4CEE}" destId="{1442A4BE-C8CB-48AE-83D3-98E12AD14F69}" srcOrd="1" destOrd="0" presId="urn:microsoft.com/office/officeart/2005/8/layout/chart3"/>
    <dgm:cxn modelId="{74BF48D2-B2B2-49FE-B680-6623D5AE7150}" srcId="{1FBE241C-D69D-4762-A886-76E3044E6F17}" destId="{3CFB58E2-B3BA-4C06-9597-EBF550F50DB0}" srcOrd="0" destOrd="0" parTransId="{42E9265F-FCD9-4A07-B7E8-C78DDFD48B13}" sibTransId="{D0904012-2EC9-475C-A66C-DA1FD42C9095}"/>
    <dgm:cxn modelId="{339639DC-CC7A-49D6-B7B1-203F3D04DC5F}" type="presOf" srcId="{1FBE241C-D69D-4762-A886-76E3044E6F17}" destId="{5375E480-876D-451D-8E51-65DCC42E2A80}" srcOrd="0" destOrd="0" presId="urn:microsoft.com/office/officeart/2005/8/layout/chart3"/>
    <dgm:cxn modelId="{1CF2FFEF-8D05-471F-9B0A-F0BF2303B170}" type="presOf" srcId="{C4C89097-E19F-4AB3-9B36-6E43AA4AB70A}" destId="{758F9D14-844B-4C42-8BC8-3EFAD0BB3011}" srcOrd="1" destOrd="0" presId="urn:microsoft.com/office/officeart/2005/8/layout/chart3"/>
    <dgm:cxn modelId="{77C7B1F4-5BA2-4C33-B1C3-93FE918AC68A}" type="presOf" srcId="{348E49AC-6CE0-430A-9990-529A10CA4CEE}" destId="{258948FE-BA9E-4167-BCD8-502167E20A56}" srcOrd="0" destOrd="0" presId="urn:microsoft.com/office/officeart/2005/8/layout/chart3"/>
    <dgm:cxn modelId="{AC471686-7499-479D-9B75-A27B4D82520D}" type="presParOf" srcId="{5375E480-876D-451D-8E51-65DCC42E2A80}" destId="{C1BFE3E3-E2D3-444D-B30F-EB5FD548DC5C}" srcOrd="0" destOrd="0" presId="urn:microsoft.com/office/officeart/2005/8/layout/chart3"/>
    <dgm:cxn modelId="{A93EAE4A-2C47-448C-A990-E3D271CADA26}" type="presParOf" srcId="{5375E480-876D-451D-8E51-65DCC42E2A80}" destId="{4976B789-E6E6-42D3-9DA1-C687EA3C4FBA}" srcOrd="1" destOrd="0" presId="urn:microsoft.com/office/officeart/2005/8/layout/chart3"/>
    <dgm:cxn modelId="{597D39BA-FFBA-40E0-8766-BF1E5BC0EBD0}" type="presParOf" srcId="{5375E480-876D-451D-8E51-65DCC42E2A80}" destId="{258948FE-BA9E-4167-BCD8-502167E20A56}" srcOrd="2" destOrd="0" presId="urn:microsoft.com/office/officeart/2005/8/layout/chart3"/>
    <dgm:cxn modelId="{AFF95482-25CB-4E55-BA16-8873310A7C39}" type="presParOf" srcId="{5375E480-876D-451D-8E51-65DCC42E2A80}" destId="{1442A4BE-C8CB-48AE-83D3-98E12AD14F69}" srcOrd="3" destOrd="0" presId="urn:microsoft.com/office/officeart/2005/8/layout/chart3"/>
    <dgm:cxn modelId="{1004E462-FD30-4724-9922-938E4F0B7FBD}" type="presParOf" srcId="{5375E480-876D-451D-8E51-65DCC42E2A80}" destId="{66731E8D-A225-46EF-9A3D-671ECAC81DD8}" srcOrd="4" destOrd="0" presId="urn:microsoft.com/office/officeart/2005/8/layout/chart3"/>
    <dgm:cxn modelId="{867205F4-CA31-40AB-B9BE-16D840DEECCF}" type="presParOf" srcId="{5375E480-876D-451D-8E51-65DCC42E2A80}" destId="{EB4432C0-7059-4710-9426-16EFF0F669B7}" srcOrd="5" destOrd="0" presId="urn:microsoft.com/office/officeart/2005/8/layout/chart3"/>
    <dgm:cxn modelId="{826843A7-2C6B-4CEB-B749-F2BCAC06B626}" type="presParOf" srcId="{5375E480-876D-451D-8E51-65DCC42E2A80}" destId="{6F471A2A-77E0-4D1D-BD21-EEC9820C3026}" srcOrd="6" destOrd="0" presId="urn:microsoft.com/office/officeart/2005/8/layout/chart3"/>
    <dgm:cxn modelId="{8D4111B8-CFA6-444B-B1A5-750D36139627}" type="presParOf" srcId="{5375E480-876D-451D-8E51-65DCC42E2A80}" destId="{758F9D14-844B-4C42-8BC8-3EFAD0BB3011}"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FE3E3-E2D3-444D-B30F-EB5FD548DC5C}">
      <dsp:nvSpPr>
        <dsp:cNvPr id="0" name=""/>
        <dsp:cNvSpPr/>
      </dsp:nvSpPr>
      <dsp:spPr>
        <a:xfrm>
          <a:off x="3775826" y="593897"/>
          <a:ext cx="4370936" cy="4335902"/>
        </a:xfrm>
        <a:prstGeom prst="pie">
          <a:avLst>
            <a:gd name="adj1" fmla="val 16200000"/>
            <a:gd name="adj2" fmla="val 0"/>
          </a:avLst>
        </a:prstGeom>
        <a:solidFill>
          <a:schemeClr val="accent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v-SE" sz="1800" b="1" kern="1200" dirty="0">
              <a:latin typeface="Arial" panose="020B0604020202020204" pitchFamily="34" charset="0"/>
              <a:cs typeface="Arial" panose="020B0604020202020204" pitchFamily="34" charset="0"/>
            </a:rPr>
            <a:t>Jag arbetar för Haninge kommun</a:t>
          </a:r>
        </a:p>
      </dsp:txBody>
      <dsp:txXfrm>
        <a:off x="6011247" y="1396039"/>
        <a:ext cx="1613083" cy="1290447"/>
      </dsp:txXfrm>
    </dsp:sp>
    <dsp:sp modelId="{258948FE-BA9E-4167-BCD8-502167E20A56}">
      <dsp:nvSpPr>
        <dsp:cNvPr id="0" name=""/>
        <dsp:cNvSpPr/>
      </dsp:nvSpPr>
      <dsp:spPr>
        <a:xfrm>
          <a:off x="3768408" y="691518"/>
          <a:ext cx="4380198" cy="4289950"/>
        </a:xfrm>
        <a:prstGeom prst="pie">
          <a:avLst>
            <a:gd name="adj1" fmla="val 0"/>
            <a:gd name="adj2" fmla="val 5400000"/>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v-SE" sz="1800" b="1" kern="1200" dirty="0">
              <a:latin typeface="Arial" panose="020B0604020202020204" pitchFamily="34" charset="0"/>
              <a:cs typeface="Arial" panose="020B0604020202020204" pitchFamily="34" charset="0"/>
            </a:rPr>
            <a:t> Jag samarbetar och litar på mina kollegor</a:t>
          </a:r>
        </a:p>
      </dsp:txBody>
      <dsp:txXfrm>
        <a:off x="6036725" y="2913099"/>
        <a:ext cx="1616501" cy="1276771"/>
      </dsp:txXfrm>
    </dsp:sp>
    <dsp:sp modelId="{66731E8D-A225-46EF-9A3D-671ECAC81DD8}">
      <dsp:nvSpPr>
        <dsp:cNvPr id="0" name=""/>
        <dsp:cNvSpPr/>
      </dsp:nvSpPr>
      <dsp:spPr>
        <a:xfrm>
          <a:off x="3731450" y="696037"/>
          <a:ext cx="4309235" cy="4281986"/>
        </a:xfrm>
        <a:prstGeom prst="pie">
          <a:avLst>
            <a:gd name="adj1" fmla="val 5400000"/>
            <a:gd name="adj2" fmla="val 10800000"/>
          </a:avLst>
        </a:prstGeom>
        <a:solidFill>
          <a:schemeClr val="accent4">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v-SE" sz="1800" b="1" kern="1200" dirty="0">
              <a:latin typeface="Arial" panose="020B0604020202020204" pitchFamily="34" charset="0"/>
              <a:cs typeface="Arial" panose="020B0604020202020204" pitchFamily="34" charset="0"/>
            </a:rPr>
            <a:t>Jag tar initiativ och ansvar</a:t>
          </a:r>
        </a:p>
      </dsp:txBody>
      <dsp:txXfrm>
        <a:off x="4218804" y="2913494"/>
        <a:ext cx="1590312" cy="1274400"/>
      </dsp:txXfrm>
    </dsp:sp>
    <dsp:sp modelId="{6F471A2A-77E0-4D1D-BD21-EEC9820C3026}">
      <dsp:nvSpPr>
        <dsp:cNvPr id="0" name=""/>
        <dsp:cNvSpPr/>
      </dsp:nvSpPr>
      <dsp:spPr>
        <a:xfrm>
          <a:off x="3722434" y="589592"/>
          <a:ext cx="4337915" cy="4337915"/>
        </a:xfrm>
        <a:prstGeom prst="pie">
          <a:avLst>
            <a:gd name="adj1" fmla="val 10800000"/>
            <a:gd name="adj2" fmla="val 16200000"/>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v-SE" sz="1800" b="1" kern="1200" dirty="0">
              <a:latin typeface="Arial" panose="020B0604020202020204" pitchFamily="34" charset="0"/>
              <a:cs typeface="Arial" panose="020B0604020202020204" pitchFamily="34" charset="0"/>
            </a:rPr>
            <a:t>Jag är öppen för utveckling</a:t>
          </a:r>
        </a:p>
      </dsp:txBody>
      <dsp:txXfrm>
        <a:off x="4213031" y="1390041"/>
        <a:ext cx="1600897" cy="129104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E3FB339B-247F-4FFA-B621-C4C743655971}" type="datetimeFigureOut">
              <a:rPr lang="sv-SE" smtClean="0"/>
              <a:t>2023-08-24</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9D0A7914-3361-4069-BED3-82A2FCA049F0}" type="slidenum">
              <a:rPr lang="sv-SE" smtClean="0"/>
              <a:t>‹#›</a:t>
            </a:fld>
            <a:endParaRPr lang="sv-SE"/>
          </a:p>
        </p:txBody>
      </p:sp>
    </p:spTree>
    <p:extLst>
      <p:ext uri="{BB962C8B-B14F-4D97-AF65-F5344CB8AC3E}">
        <p14:creationId xmlns:p14="http://schemas.microsoft.com/office/powerpoint/2010/main" val="524080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Anvisningar</a:t>
            </a:r>
          </a:p>
          <a:p>
            <a:r>
              <a:rPr lang="en-US" dirty="0"/>
              <a:t>Denna presentation </a:t>
            </a:r>
            <a:r>
              <a:rPr lang="en-US" dirty="0" err="1"/>
              <a:t>är</a:t>
            </a:r>
            <a:r>
              <a:rPr lang="en-US" dirty="0"/>
              <a:t> till för </a:t>
            </a:r>
            <a:r>
              <a:rPr lang="en-US" dirty="0" err="1"/>
              <a:t>att</a:t>
            </a:r>
            <a:r>
              <a:rPr lang="en-US" dirty="0"/>
              <a:t> visas </a:t>
            </a:r>
            <a:r>
              <a:rPr lang="en-US" dirty="0" err="1"/>
              <a:t>på</a:t>
            </a:r>
            <a:r>
              <a:rPr lang="en-US" dirty="0"/>
              <a:t> APT  </a:t>
            </a:r>
            <a:r>
              <a:rPr lang="en-US" dirty="0" err="1"/>
              <a:t>och</a:t>
            </a:r>
            <a:r>
              <a:rPr lang="en-US" dirty="0"/>
              <a:t> </a:t>
            </a:r>
            <a:r>
              <a:rPr lang="en-US" dirty="0" err="1"/>
              <a:t>som</a:t>
            </a:r>
            <a:r>
              <a:rPr lang="en-US" dirty="0"/>
              <a:t> </a:t>
            </a:r>
            <a:r>
              <a:rPr lang="en-US" dirty="0" err="1"/>
              <a:t>ett</a:t>
            </a:r>
            <a:r>
              <a:rPr lang="en-US" dirty="0"/>
              <a:t> </a:t>
            </a:r>
            <a:r>
              <a:rPr lang="en-US" dirty="0" err="1"/>
              <a:t>underlag</a:t>
            </a:r>
            <a:r>
              <a:rPr lang="en-US" dirty="0"/>
              <a:t> för </a:t>
            </a:r>
            <a:r>
              <a:rPr lang="en-US" dirty="0" err="1"/>
              <a:t>diskussioner</a:t>
            </a:r>
            <a:endParaRPr lang="sv-SE" dirty="0"/>
          </a:p>
          <a:p>
            <a:r>
              <a:rPr lang="sv-SE" dirty="0"/>
              <a:t>Se </a:t>
            </a:r>
            <a:r>
              <a:rPr lang="sv-SE" dirty="0" err="1"/>
              <a:t>talmanus</a:t>
            </a:r>
            <a:r>
              <a:rPr lang="sv-SE" dirty="0"/>
              <a:t> under respektive sida</a:t>
            </a:r>
            <a:endParaRPr lang="sv-SE" dirty="0">
              <a:cs typeface="Calibri" panose="020F0502020204030204"/>
            </a:endParaRPr>
          </a:p>
          <a:p>
            <a:endParaRPr lang="sv-SE" dirty="0"/>
          </a:p>
        </p:txBody>
      </p:sp>
      <p:sp>
        <p:nvSpPr>
          <p:cNvPr id="4" name="Platshållare för bildnummer 3"/>
          <p:cNvSpPr>
            <a:spLocks noGrp="1"/>
          </p:cNvSpPr>
          <p:nvPr>
            <p:ph type="sldNum" sz="quarter" idx="5"/>
          </p:nvPr>
        </p:nvSpPr>
        <p:spPr/>
        <p:txBody>
          <a:bodyPr/>
          <a:lstStyle/>
          <a:p>
            <a:fld id="{9D0A7914-3361-4069-BED3-82A2FCA049F0}" type="slidenum">
              <a:rPr lang="sv-SE" smtClean="0"/>
              <a:t>1</a:t>
            </a:fld>
            <a:endParaRPr lang="sv-SE"/>
          </a:p>
        </p:txBody>
      </p:sp>
    </p:spTree>
    <p:extLst>
      <p:ext uri="{BB962C8B-B14F-4D97-AF65-F5344CB8AC3E}">
        <p14:creationId xmlns:p14="http://schemas.microsoft.com/office/powerpoint/2010/main" val="1631274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9D0A7914-3361-4069-BED3-82A2FCA049F0}" type="slidenum">
              <a:rPr lang="sv-SE" smtClean="0"/>
              <a:t>10</a:t>
            </a:fld>
            <a:endParaRPr lang="sv-SE"/>
          </a:p>
        </p:txBody>
      </p:sp>
    </p:spTree>
    <p:extLst>
      <p:ext uri="{BB962C8B-B14F-4D97-AF65-F5344CB8AC3E}">
        <p14:creationId xmlns:p14="http://schemas.microsoft.com/office/powerpoint/2010/main" val="2316884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9D0A7914-3361-4069-BED3-82A2FCA049F0}" type="slidenum">
              <a:rPr lang="sv-SE" smtClean="0"/>
              <a:t>11</a:t>
            </a:fld>
            <a:endParaRPr lang="sv-SE"/>
          </a:p>
        </p:txBody>
      </p:sp>
    </p:spTree>
    <p:extLst>
      <p:ext uri="{BB962C8B-B14F-4D97-AF65-F5344CB8AC3E}">
        <p14:creationId xmlns:p14="http://schemas.microsoft.com/office/powerpoint/2010/main" val="2332031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Talmanus</a:t>
            </a:r>
            <a:endParaRPr lang="sv-SE" b="1" dirty="0"/>
          </a:p>
          <a:p>
            <a:endParaRPr lang="sv-SE" dirty="0"/>
          </a:p>
          <a:p>
            <a:r>
              <a:rPr lang="sv-SE" dirty="0"/>
              <a:t>Det är viktigt att förstå hur dessa tre delar hänger ihop och fungerar i symbios med varandra och vi tillsammans har ett ansvara för att det ska fungera. Det här är teamarbete och hänger inte på en enskild persons insats utan allas gemensamma insats.</a:t>
            </a:r>
          </a:p>
        </p:txBody>
      </p:sp>
      <p:sp>
        <p:nvSpPr>
          <p:cNvPr id="4" name="Platshållare för bildnummer 3"/>
          <p:cNvSpPr>
            <a:spLocks noGrp="1"/>
          </p:cNvSpPr>
          <p:nvPr>
            <p:ph type="sldNum" sz="quarter" idx="5"/>
          </p:nvPr>
        </p:nvSpPr>
        <p:spPr/>
        <p:txBody>
          <a:bodyPr/>
          <a:lstStyle/>
          <a:p>
            <a:fld id="{9D0A7914-3361-4069-BED3-82A2FCA049F0}" type="slidenum">
              <a:rPr lang="sv-SE" smtClean="0"/>
              <a:t>12</a:t>
            </a:fld>
            <a:endParaRPr lang="sv-SE"/>
          </a:p>
        </p:txBody>
      </p:sp>
    </p:spTree>
    <p:extLst>
      <p:ext uri="{BB962C8B-B14F-4D97-AF65-F5344CB8AC3E}">
        <p14:creationId xmlns:p14="http://schemas.microsoft.com/office/powerpoint/2010/main" val="3722679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Talmanus</a:t>
            </a:r>
            <a:endParaRPr lang="sv-SE" b="1" dirty="0"/>
          </a:p>
          <a:p>
            <a:endParaRPr lang="sv-SE" dirty="0">
              <a:cs typeface="Calibri"/>
            </a:endParaRPr>
          </a:p>
          <a:p>
            <a:r>
              <a:rPr lang="sv-SE" dirty="0">
                <a:cs typeface="Calibri"/>
              </a:rPr>
              <a:t>Vad tänker ni spontant när vi gått igenom medarbetarkompassen- Fundera någon minut själv och sedan ska vi prata 3 och 3. Tänk på att det inte finns något rätt och fel</a:t>
            </a:r>
          </a:p>
          <a:p>
            <a:endParaRPr lang="sv-SE" dirty="0">
              <a:cs typeface="Calibri"/>
            </a:endParaRPr>
          </a:p>
          <a:p>
            <a:endParaRPr lang="sv-SE" dirty="0">
              <a:cs typeface="Calibri"/>
            </a:endParaRPr>
          </a:p>
          <a:p>
            <a:r>
              <a:rPr lang="sv-SE" b="1" dirty="0">
                <a:cs typeface="Calibri"/>
              </a:rPr>
              <a:t>Instruktioner - Övning</a:t>
            </a:r>
            <a:r>
              <a:rPr lang="sv-SE" b="1" dirty="0"/>
              <a:t> som ni kan göra tillsammans</a:t>
            </a:r>
            <a:endParaRPr lang="sv-SE" b="1" dirty="0">
              <a:cs typeface="Calibri" panose="020F0502020204030204"/>
            </a:endParaRPr>
          </a:p>
          <a:p>
            <a:r>
              <a:rPr lang="sv-SE" dirty="0">
                <a:cs typeface="Calibri"/>
              </a:rPr>
              <a:t>Det är viktigt att alla funderar själv först - vi är alla olika, en del är snabba, andra behöver fundera lite (5 min)</a:t>
            </a:r>
            <a:endParaRPr lang="sv-SE" b="1" dirty="0"/>
          </a:p>
          <a:p>
            <a:r>
              <a:rPr lang="sv-SE" dirty="0"/>
              <a:t>Tips</a:t>
            </a:r>
          </a:p>
          <a:p>
            <a:r>
              <a:rPr lang="sv-SE" dirty="0"/>
              <a:t>Här kan man även använda post it lappar om det är enklare – antingen individuellt, eller när man sedan tre och tre diskuterar (10 min)</a:t>
            </a:r>
          </a:p>
          <a:p>
            <a:endParaRPr lang="sv-SE" dirty="0">
              <a:cs typeface="Calibri"/>
            </a:endParaRPr>
          </a:p>
          <a:p>
            <a:r>
              <a:rPr lang="sv-SE" dirty="0">
                <a:cs typeface="Calibri"/>
              </a:rPr>
              <a:t>Dela med er till varandra (15 min)</a:t>
            </a:r>
          </a:p>
          <a:p>
            <a:endParaRPr lang="sv-SE" dirty="0">
              <a:cs typeface="Calibri"/>
            </a:endParaRPr>
          </a:p>
          <a:p>
            <a:r>
              <a:rPr lang="sv-SE" dirty="0">
                <a:cs typeface="Calibri"/>
              </a:rPr>
              <a:t>Ni kan sedan fortsätta på nästa APT som en kort incheckningsövning - det behöver inte ta så lång tid</a:t>
            </a:r>
          </a:p>
        </p:txBody>
      </p:sp>
      <p:sp>
        <p:nvSpPr>
          <p:cNvPr id="4" name="Platshållare för bildnummer 3"/>
          <p:cNvSpPr>
            <a:spLocks noGrp="1"/>
          </p:cNvSpPr>
          <p:nvPr>
            <p:ph type="sldNum" sz="quarter" idx="5"/>
          </p:nvPr>
        </p:nvSpPr>
        <p:spPr/>
        <p:txBody>
          <a:bodyPr/>
          <a:lstStyle/>
          <a:p>
            <a:fld id="{9D0A7914-3361-4069-BED3-82A2FCA049F0}" type="slidenum">
              <a:rPr lang="sv-SE" smtClean="0"/>
              <a:t>13</a:t>
            </a:fld>
            <a:endParaRPr lang="sv-SE"/>
          </a:p>
        </p:txBody>
      </p:sp>
    </p:spTree>
    <p:extLst>
      <p:ext uri="{BB962C8B-B14F-4D97-AF65-F5344CB8AC3E}">
        <p14:creationId xmlns:p14="http://schemas.microsoft.com/office/powerpoint/2010/main" val="1275994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Talmanus</a:t>
            </a:r>
            <a:endParaRPr lang="sv-SE" b="1" dirty="0"/>
          </a:p>
          <a:p>
            <a:r>
              <a:rPr lang="sv-SE" dirty="0"/>
              <a:t>Det finns många olika sätt som vi kan arbeta på för att förstå medarbetarkompassen. Det är viktigt att vi tillsammans reflekterar och diskuterar med varandra på olika möten och även när vi fikar.</a:t>
            </a:r>
            <a:endParaRPr lang="sv-SE" dirty="0">
              <a:cs typeface="Calibri"/>
            </a:endParaRPr>
          </a:p>
          <a:p>
            <a:endParaRPr lang="sv-SE" dirty="0"/>
          </a:p>
          <a:p>
            <a:r>
              <a:rPr lang="sv-SE" dirty="0"/>
              <a:t>Det är när vi pratar med varandra om sådant som är lite svårt som vi får igång diskussionerna.</a:t>
            </a:r>
            <a:endParaRPr lang="sv-SE" dirty="0">
              <a:cs typeface="Calibri"/>
            </a:endParaRPr>
          </a:p>
          <a:p>
            <a:endParaRPr lang="sv-SE" dirty="0"/>
          </a:p>
          <a:p>
            <a:r>
              <a:rPr lang="sv-SE" dirty="0"/>
              <a:t>Förutom detta APT material kommer det även att finnas dialogkort som ni kan använda på era olika möten. </a:t>
            </a:r>
            <a:r>
              <a:rPr lang="sv-SE" dirty="0" err="1"/>
              <a:t>Fom</a:t>
            </a:r>
            <a:r>
              <a:rPr lang="sv-SE" dirty="0"/>
              <a:t> hösten 2023 kommer de att vara tillgängliga</a:t>
            </a:r>
            <a:endParaRPr lang="sv-SE" dirty="0">
              <a:cs typeface="Calibri"/>
            </a:endParaRPr>
          </a:p>
        </p:txBody>
      </p:sp>
      <p:sp>
        <p:nvSpPr>
          <p:cNvPr id="4" name="Platshållare för bildnummer 3"/>
          <p:cNvSpPr>
            <a:spLocks noGrp="1"/>
          </p:cNvSpPr>
          <p:nvPr>
            <p:ph type="sldNum" sz="quarter" idx="5"/>
          </p:nvPr>
        </p:nvSpPr>
        <p:spPr/>
        <p:txBody>
          <a:bodyPr/>
          <a:lstStyle/>
          <a:p>
            <a:fld id="{9D0A7914-3361-4069-BED3-82A2FCA049F0}" type="slidenum">
              <a:rPr lang="sv-SE" smtClean="0"/>
              <a:t>14</a:t>
            </a:fld>
            <a:endParaRPr lang="sv-SE"/>
          </a:p>
        </p:txBody>
      </p:sp>
    </p:spTree>
    <p:extLst>
      <p:ext uri="{BB962C8B-B14F-4D97-AF65-F5344CB8AC3E}">
        <p14:creationId xmlns:p14="http://schemas.microsoft.com/office/powerpoint/2010/main" val="2163675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cs typeface="Calibri"/>
              </a:rPr>
              <a:t>Talmanus</a:t>
            </a:r>
            <a:endParaRPr lang="sv-SE" b="1" dirty="0">
              <a:cs typeface="Calibri"/>
            </a:endParaRPr>
          </a:p>
          <a:p>
            <a:endParaRPr lang="sv-SE" b="1" dirty="0">
              <a:cs typeface="Calibri"/>
            </a:endParaRPr>
          </a:p>
          <a:p>
            <a:r>
              <a:rPr lang="sv-SE" dirty="0">
                <a:cs typeface="Calibri"/>
              </a:rPr>
              <a:t>Dialogkorten (som kommer hösten 2023) innehåller många olika reflektionsfrågor och dilemman. Det viktiga är att diskutera dilemman, ett dilemma kan vara en besvärlig situation där det finns flera alternativ till lösningar - det är </a:t>
            </a:r>
            <a:r>
              <a:rPr lang="sv-SE" dirty="0" err="1">
                <a:cs typeface="Calibri"/>
              </a:rPr>
              <a:t>ffa</a:t>
            </a:r>
            <a:r>
              <a:rPr lang="sv-SE" dirty="0">
                <a:cs typeface="Calibri"/>
              </a:rPr>
              <a:t> lösningar men även reflektionsfrågor som är viktigt. Det här är och blir en viktig del i vårt systematiska arbetsmiljöarbete och det kommer även lyftas i resultat och medarbetarsamtalen. </a:t>
            </a:r>
            <a:endParaRPr lang="sv-SE" b="1" dirty="0">
              <a:cs typeface="Calibri"/>
            </a:endParaRPr>
          </a:p>
          <a:p>
            <a:endParaRPr lang="sv-SE" dirty="0">
              <a:cs typeface="Calibri"/>
            </a:endParaRPr>
          </a:p>
          <a:p>
            <a:r>
              <a:rPr lang="sv-SE" dirty="0">
                <a:cs typeface="Calibri"/>
              </a:rPr>
              <a:t>Forskning visar att när vi  klarar av att vara tydliga i arbetsuppgifter, roller, förväntningar på varandra mm så samarbetar vi bättre. Därför kommer vi att behöva fortsätta prata med varandra om de här sakerna på flera olika sätt.</a:t>
            </a:r>
          </a:p>
        </p:txBody>
      </p:sp>
      <p:sp>
        <p:nvSpPr>
          <p:cNvPr id="4" name="Platshållare för bildnummer 3"/>
          <p:cNvSpPr>
            <a:spLocks noGrp="1"/>
          </p:cNvSpPr>
          <p:nvPr>
            <p:ph type="sldNum" sz="quarter" idx="5"/>
          </p:nvPr>
        </p:nvSpPr>
        <p:spPr/>
        <p:txBody>
          <a:bodyPr/>
          <a:lstStyle/>
          <a:p>
            <a:fld id="{9D0A7914-3361-4069-BED3-82A2FCA049F0}" type="slidenum">
              <a:rPr lang="sv-SE" smtClean="0"/>
              <a:t>15</a:t>
            </a:fld>
            <a:endParaRPr lang="sv-SE"/>
          </a:p>
        </p:txBody>
      </p:sp>
    </p:spTree>
    <p:extLst>
      <p:ext uri="{BB962C8B-B14F-4D97-AF65-F5344CB8AC3E}">
        <p14:creationId xmlns:p14="http://schemas.microsoft.com/office/powerpoint/2010/main" val="734596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Anvisningar</a:t>
            </a:r>
          </a:p>
          <a:p>
            <a:endParaRPr lang="sv-SE" dirty="0">
              <a:cs typeface="Calibri" panose="020F0502020204030204"/>
            </a:endParaRPr>
          </a:p>
          <a:p>
            <a:r>
              <a:rPr lang="sv-SE" dirty="0">
                <a:cs typeface="Calibri" panose="020F0502020204030204"/>
              </a:rPr>
              <a:t>I detta tilläggsmaterial kan du välja att börja diskutera innehållet i medarbetarkompassen antingen allt på en gång, vilket kan vara lite mycket. Du kan välja ett område i taget eller ta två områden, beroende på tiden. Detta är en första del i att bli mer bekant med medarbetarkompassen</a:t>
            </a:r>
          </a:p>
          <a:p>
            <a:endParaRPr lang="sv-SE" dirty="0">
              <a:cs typeface="Calibri" panose="020F0502020204030204"/>
            </a:endParaRPr>
          </a:p>
          <a:p>
            <a:r>
              <a:rPr lang="sv-SE" dirty="0">
                <a:cs typeface="Calibri" panose="020F0502020204030204"/>
              </a:rPr>
              <a:t>Tänk på att det är diskussionen som är viktig</a:t>
            </a:r>
          </a:p>
          <a:p>
            <a:r>
              <a:rPr lang="sv-SE" dirty="0">
                <a:cs typeface="Calibri" panose="020F0502020204030204"/>
              </a:rPr>
              <a:t>Låt processen ta sin tid</a:t>
            </a:r>
          </a:p>
          <a:p>
            <a:r>
              <a:rPr lang="sv-SE" dirty="0">
                <a:cs typeface="Calibri" panose="020F0502020204030204"/>
              </a:rPr>
              <a:t>Respektera allas åsikter</a:t>
            </a:r>
          </a:p>
          <a:p>
            <a:r>
              <a:rPr lang="sv-SE" dirty="0">
                <a:cs typeface="Calibri" panose="020F0502020204030204"/>
              </a:rPr>
              <a:t>Låt var och en tala till punkt</a:t>
            </a:r>
          </a:p>
          <a:p>
            <a:r>
              <a:rPr lang="sv-SE" dirty="0">
                <a:cs typeface="Calibri" panose="020F0502020204030204"/>
              </a:rPr>
              <a:t>Säkerställ att alla få lika mycket talartid</a:t>
            </a:r>
          </a:p>
          <a:p>
            <a:r>
              <a:rPr lang="sv-SE" dirty="0">
                <a:cs typeface="Calibri" panose="020F0502020204030204"/>
              </a:rPr>
              <a:t>Din roll är att vara </a:t>
            </a:r>
            <a:r>
              <a:rPr lang="sv-SE" dirty="0" err="1">
                <a:cs typeface="Calibri" panose="020F0502020204030204"/>
              </a:rPr>
              <a:t>facilitator</a:t>
            </a:r>
            <a:r>
              <a:rPr lang="sv-SE" dirty="0">
                <a:cs typeface="Calibri" panose="020F0502020204030204"/>
              </a:rPr>
              <a:t> dvs lägg inte värderingar eller styr dina medarbetare utan lyssna in</a:t>
            </a:r>
          </a:p>
        </p:txBody>
      </p:sp>
      <p:sp>
        <p:nvSpPr>
          <p:cNvPr id="4" name="Platshållare för bildnummer 3"/>
          <p:cNvSpPr>
            <a:spLocks noGrp="1"/>
          </p:cNvSpPr>
          <p:nvPr>
            <p:ph type="sldNum" sz="quarter" idx="5"/>
          </p:nvPr>
        </p:nvSpPr>
        <p:spPr/>
        <p:txBody>
          <a:bodyPr/>
          <a:lstStyle/>
          <a:p>
            <a:fld id="{9D0A7914-3361-4069-BED3-82A2FCA049F0}" type="slidenum">
              <a:rPr lang="sv-SE" smtClean="0"/>
              <a:t>16</a:t>
            </a:fld>
            <a:endParaRPr lang="sv-SE"/>
          </a:p>
        </p:txBody>
      </p:sp>
    </p:spTree>
    <p:extLst>
      <p:ext uri="{BB962C8B-B14F-4D97-AF65-F5344CB8AC3E}">
        <p14:creationId xmlns:p14="http://schemas.microsoft.com/office/powerpoint/2010/main" val="3833187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i="0" dirty="0"/>
          </a:p>
        </p:txBody>
      </p:sp>
      <p:sp>
        <p:nvSpPr>
          <p:cNvPr id="4" name="Platshållare för bildnummer 3"/>
          <p:cNvSpPr>
            <a:spLocks noGrp="1"/>
          </p:cNvSpPr>
          <p:nvPr>
            <p:ph type="sldNum" sz="quarter" idx="5"/>
          </p:nvPr>
        </p:nvSpPr>
        <p:spPr/>
        <p:txBody>
          <a:bodyPr/>
          <a:lstStyle/>
          <a:p>
            <a:fld id="{9D0A7914-3361-4069-BED3-82A2FCA049F0}" type="slidenum">
              <a:rPr lang="sv-SE" smtClean="0"/>
              <a:t>17</a:t>
            </a:fld>
            <a:endParaRPr lang="sv-SE"/>
          </a:p>
        </p:txBody>
      </p:sp>
    </p:spTree>
    <p:extLst>
      <p:ext uri="{BB962C8B-B14F-4D97-AF65-F5344CB8AC3E}">
        <p14:creationId xmlns:p14="http://schemas.microsoft.com/office/powerpoint/2010/main" val="4037852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i="0" dirty="0"/>
          </a:p>
        </p:txBody>
      </p:sp>
      <p:sp>
        <p:nvSpPr>
          <p:cNvPr id="4" name="Platshållare för bildnummer 3"/>
          <p:cNvSpPr>
            <a:spLocks noGrp="1"/>
          </p:cNvSpPr>
          <p:nvPr>
            <p:ph type="sldNum" sz="quarter" idx="5"/>
          </p:nvPr>
        </p:nvSpPr>
        <p:spPr/>
        <p:txBody>
          <a:bodyPr/>
          <a:lstStyle/>
          <a:p>
            <a:fld id="{9D0A7914-3361-4069-BED3-82A2FCA049F0}" type="slidenum">
              <a:rPr lang="sv-SE" smtClean="0"/>
              <a:t>18</a:t>
            </a:fld>
            <a:endParaRPr lang="sv-SE"/>
          </a:p>
        </p:txBody>
      </p:sp>
    </p:spTree>
    <p:extLst>
      <p:ext uri="{BB962C8B-B14F-4D97-AF65-F5344CB8AC3E}">
        <p14:creationId xmlns:p14="http://schemas.microsoft.com/office/powerpoint/2010/main" val="893974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9D0A7914-3361-4069-BED3-82A2FCA049F0}" type="slidenum">
              <a:rPr lang="sv-SE" smtClean="0"/>
              <a:t>19</a:t>
            </a:fld>
            <a:endParaRPr lang="sv-SE"/>
          </a:p>
        </p:txBody>
      </p:sp>
    </p:spTree>
    <p:extLst>
      <p:ext uri="{BB962C8B-B14F-4D97-AF65-F5344CB8AC3E}">
        <p14:creationId xmlns:p14="http://schemas.microsoft.com/office/powerpoint/2010/main" val="118564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cs typeface="Calibri"/>
              </a:rPr>
              <a:t>Talmanus</a:t>
            </a:r>
            <a:endParaRPr lang="sv-SE" b="1" dirty="0">
              <a:cs typeface="Calibri"/>
            </a:endParaRPr>
          </a:p>
          <a:p>
            <a:r>
              <a:rPr lang="sv-SE" dirty="0">
                <a:cs typeface="Calibri"/>
              </a:rPr>
              <a:t>Haninge kommun har tillsammans med medarbetare och fackliga parter tagit fram en medarbetarkompass. Arbetet har pågått sedan våren 2022 och många medarbetare från alla förvaltningar och våra fackliga parter har varit med och tagit fram denna medarbetarkompass</a:t>
            </a:r>
          </a:p>
        </p:txBody>
      </p:sp>
      <p:sp>
        <p:nvSpPr>
          <p:cNvPr id="4" name="Platshållare för bildnummer 3"/>
          <p:cNvSpPr>
            <a:spLocks noGrp="1"/>
          </p:cNvSpPr>
          <p:nvPr>
            <p:ph type="sldNum" sz="quarter" idx="5"/>
          </p:nvPr>
        </p:nvSpPr>
        <p:spPr/>
        <p:txBody>
          <a:bodyPr/>
          <a:lstStyle/>
          <a:p>
            <a:fld id="{9D0A7914-3361-4069-BED3-82A2FCA049F0}" type="slidenum">
              <a:rPr lang="sv-SE" smtClean="0"/>
              <a:t>2</a:t>
            </a:fld>
            <a:endParaRPr lang="sv-SE"/>
          </a:p>
        </p:txBody>
      </p:sp>
    </p:spTree>
    <p:extLst>
      <p:ext uri="{BB962C8B-B14F-4D97-AF65-F5344CB8AC3E}">
        <p14:creationId xmlns:p14="http://schemas.microsoft.com/office/powerpoint/2010/main" val="3749514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9D0A7914-3361-4069-BED3-82A2FCA049F0}" type="slidenum">
              <a:rPr lang="sv-SE" smtClean="0"/>
              <a:t>20</a:t>
            </a:fld>
            <a:endParaRPr lang="sv-SE"/>
          </a:p>
        </p:txBody>
      </p:sp>
    </p:spTree>
    <p:extLst>
      <p:ext uri="{BB962C8B-B14F-4D97-AF65-F5344CB8AC3E}">
        <p14:creationId xmlns:p14="http://schemas.microsoft.com/office/powerpoint/2010/main" val="2262434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9D0A7914-3361-4069-BED3-82A2FCA049F0}" type="slidenum">
              <a:rPr lang="sv-SE" smtClean="0"/>
              <a:t>21</a:t>
            </a:fld>
            <a:endParaRPr lang="sv-SE"/>
          </a:p>
        </p:txBody>
      </p:sp>
    </p:spTree>
    <p:extLst>
      <p:ext uri="{BB962C8B-B14F-4D97-AF65-F5344CB8AC3E}">
        <p14:creationId xmlns:p14="http://schemas.microsoft.com/office/powerpoint/2010/main" val="2900089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9D0A7914-3361-4069-BED3-82A2FCA049F0}" type="slidenum">
              <a:rPr lang="sv-SE" smtClean="0"/>
              <a:t>22</a:t>
            </a:fld>
            <a:endParaRPr lang="sv-SE"/>
          </a:p>
        </p:txBody>
      </p:sp>
    </p:spTree>
    <p:extLst>
      <p:ext uri="{BB962C8B-B14F-4D97-AF65-F5344CB8AC3E}">
        <p14:creationId xmlns:p14="http://schemas.microsoft.com/office/powerpoint/2010/main" val="3617772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9D0A7914-3361-4069-BED3-82A2FCA049F0}" type="slidenum">
              <a:rPr lang="sv-SE" smtClean="0"/>
              <a:t>23</a:t>
            </a:fld>
            <a:endParaRPr lang="sv-SE"/>
          </a:p>
        </p:txBody>
      </p:sp>
    </p:spTree>
    <p:extLst>
      <p:ext uri="{BB962C8B-B14F-4D97-AF65-F5344CB8AC3E}">
        <p14:creationId xmlns:p14="http://schemas.microsoft.com/office/powerpoint/2010/main" val="1046800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9D0A7914-3361-4069-BED3-82A2FCA049F0}" type="slidenum">
              <a:rPr lang="sv-SE" smtClean="0"/>
              <a:t>24</a:t>
            </a:fld>
            <a:endParaRPr lang="sv-SE"/>
          </a:p>
        </p:txBody>
      </p:sp>
    </p:spTree>
    <p:extLst>
      <p:ext uri="{BB962C8B-B14F-4D97-AF65-F5344CB8AC3E}">
        <p14:creationId xmlns:p14="http://schemas.microsoft.com/office/powerpoint/2010/main" val="1855024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solidFill>
                  <a:srgbClr val="000000"/>
                </a:solidFill>
                <a:latin typeface="Arial"/>
                <a:cs typeface="Arial"/>
              </a:rPr>
              <a:t>Talmanus</a:t>
            </a:r>
            <a:endParaRPr lang="en-US" b="1" i="0" dirty="0">
              <a:solidFill>
                <a:srgbClr val="000000"/>
              </a:solidFill>
              <a:effectLst/>
              <a:latin typeface="Arial" panose="020B060402020202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000000"/>
                </a:solidFill>
                <a:effectLst/>
                <a:latin typeface="Arial" panose="020B0604020202020204" pitchFamily="34" charset="0"/>
              </a:rPr>
              <a:t>Medarbetarkompassen</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ersätter</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våra</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tidigare</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medarbetarriktlinjer</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och</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handlar</a:t>
            </a:r>
            <a:r>
              <a:rPr lang="en-US" b="0" i="0" dirty="0">
                <a:solidFill>
                  <a:srgbClr val="000000"/>
                </a:solidFill>
                <a:effectLst/>
                <a:latin typeface="Arial" panose="020B0604020202020204" pitchFamily="34" charset="0"/>
              </a:rPr>
              <a:t> om </a:t>
            </a:r>
            <a:r>
              <a:rPr lang="en-US" b="0" i="0" dirty="0" err="1">
                <a:solidFill>
                  <a:srgbClr val="000000"/>
                </a:solidFill>
                <a:effectLst/>
                <a:latin typeface="Arial" panose="020B0604020202020204" pitchFamily="34" charset="0"/>
              </a:rPr>
              <a:t>medarbetarskap</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och</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hur</a:t>
            </a:r>
            <a:r>
              <a:rPr lang="en-US" b="0" i="0" dirty="0">
                <a:solidFill>
                  <a:srgbClr val="000000"/>
                </a:solidFill>
                <a:effectLst/>
                <a:latin typeface="Arial" panose="020B0604020202020204" pitchFamily="34" charset="0"/>
              </a:rPr>
              <a:t> vi </a:t>
            </a:r>
            <a:r>
              <a:rPr lang="en-US" b="0" i="0" dirty="0" err="1">
                <a:solidFill>
                  <a:srgbClr val="000000"/>
                </a:solidFill>
                <a:effectLst/>
                <a:latin typeface="Arial" panose="020B0604020202020204" pitchFamily="34" charset="0"/>
              </a:rPr>
              <a:t>vill</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att</a:t>
            </a:r>
            <a:r>
              <a:rPr lang="en-US" b="0" i="0" dirty="0">
                <a:solidFill>
                  <a:srgbClr val="000000"/>
                </a:solidFill>
                <a:effectLst/>
                <a:latin typeface="Arial" panose="020B0604020202020204" pitchFamily="34" charset="0"/>
              </a:rPr>
              <a:t> det ska </a:t>
            </a:r>
            <a:r>
              <a:rPr lang="en-US" b="0" i="0" dirty="0" err="1">
                <a:solidFill>
                  <a:srgbClr val="000000"/>
                </a:solidFill>
                <a:effectLst/>
                <a:latin typeface="Arial" panose="020B0604020202020204" pitchFamily="34" charset="0"/>
              </a:rPr>
              <a:t>fungera</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i</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Haninge</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kommun</a:t>
            </a:r>
            <a:r>
              <a:rPr lang="en-US" b="0" i="0" dirty="0">
                <a:solidFill>
                  <a:srgbClr val="000000"/>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endParaRPr lang="sv-SE" sz="2000" b="1" dirty="0">
              <a:latin typeface="Arial"/>
              <a:cs typeface="Arial"/>
            </a:endParaRPr>
          </a:p>
          <a:p>
            <a:r>
              <a:rPr lang="sv-SE" sz="2000" b="1" dirty="0">
                <a:latin typeface="Arial"/>
                <a:cs typeface="Arial"/>
              </a:rPr>
              <a:t>Chefsinformation – ej </a:t>
            </a:r>
            <a:r>
              <a:rPr lang="sv-SE" sz="2000" b="1" dirty="0" err="1">
                <a:latin typeface="Arial"/>
                <a:cs typeface="Arial"/>
              </a:rPr>
              <a:t>talmanus</a:t>
            </a:r>
            <a:endParaRPr lang="sv-SE" sz="2000" b="1" dirty="0">
              <a:latin typeface="Arial"/>
              <a:cs typeface="Arial"/>
            </a:endParaRPr>
          </a:p>
          <a:p>
            <a:r>
              <a:rPr lang="sv-SE" sz="2000" dirty="0">
                <a:latin typeface="Arial"/>
                <a:cs typeface="Arial"/>
              </a:rPr>
              <a:t>Medarbetarskap handlar om medarbetarens inställning och attityd till kollegor, arbetsgivare och arbetsuppgifter. </a:t>
            </a:r>
            <a:br>
              <a:rPr lang="sv-SE" sz="2000" dirty="0">
                <a:latin typeface="Arial"/>
                <a:cs typeface="Arial"/>
              </a:rPr>
            </a:br>
            <a:endParaRPr lang="sv-SE" sz="2000" dirty="0">
              <a:latin typeface="Arial"/>
              <a:cs typeface="Arial"/>
            </a:endParaRPr>
          </a:p>
          <a:p>
            <a:r>
              <a:rPr lang="sv-SE" sz="2000" dirty="0">
                <a:latin typeface="Arial"/>
                <a:cs typeface="Arial"/>
              </a:rPr>
              <a:t>Medarbetarkompassen är ett verktyg för att skapa en förståelse kring medarbetarskap. </a:t>
            </a:r>
            <a:br>
              <a:rPr lang="sv-SE" sz="2000" dirty="0">
                <a:latin typeface="Arial"/>
                <a:cs typeface="Arial"/>
              </a:rPr>
            </a:br>
            <a:endParaRPr lang="sv-SE" sz="2000" dirty="0">
              <a:latin typeface="Arial"/>
              <a:cs typeface="Arial"/>
            </a:endParaRPr>
          </a:p>
          <a:p>
            <a:r>
              <a:rPr lang="sv-SE" sz="2000" dirty="0">
                <a:latin typeface="Arial"/>
                <a:cs typeface="Arial"/>
              </a:rPr>
              <a:t>Medarbetarskap bygger på viljan och intentionen att alla vill göra ett bra arbete. Det är därför viktigt att du som chef säkerställer att:</a:t>
            </a:r>
          </a:p>
          <a:p>
            <a:pPr lvl="1"/>
            <a:r>
              <a:rPr lang="sv-SE" sz="1800" dirty="0">
                <a:latin typeface="Arial"/>
                <a:cs typeface="Arial"/>
              </a:rPr>
              <a:t>Vid nyrekrytering prata om medarbetarkompassen </a:t>
            </a:r>
          </a:p>
          <a:p>
            <a:pPr lvl="1"/>
            <a:r>
              <a:rPr lang="sv-SE" sz="1800" dirty="0">
                <a:latin typeface="Arial"/>
                <a:cs typeface="Arial"/>
              </a:rPr>
              <a:t>I dina resultat- och målsamtal prata om medarbetarskap / medarbetarkompassen</a:t>
            </a:r>
          </a:p>
          <a:p>
            <a:pPr lvl="1"/>
            <a:r>
              <a:rPr lang="sv-SE" sz="1800" dirty="0">
                <a:latin typeface="Arial"/>
                <a:cs typeface="Arial"/>
              </a:rPr>
              <a:t>På APT gå igenom medarbetarkompassen utifrån APT-material som HR tagit fram</a:t>
            </a:r>
          </a:p>
          <a:p>
            <a:pPr lvl="1"/>
            <a:endParaRPr lang="sv-SE" sz="1800" dirty="0">
              <a:latin typeface="Arial"/>
              <a:cs typeface="Arial"/>
            </a:endParaRPr>
          </a:p>
          <a:p>
            <a:pPr marL="0" indent="0">
              <a:buNone/>
            </a:pPr>
            <a:r>
              <a:rPr lang="sv-SE" sz="2200" dirty="0">
                <a:latin typeface="Arial"/>
                <a:cs typeface="Arial"/>
              </a:rPr>
              <a:t>Tänk på att medarbetarkompassen i första hand ska användas utifrån hur vi vill ha det på arbetsplatsen för att skapa positiva beteenden som främjar en god arbetsmiljö.</a:t>
            </a:r>
            <a:endParaRPr lang="sv-SE" sz="2200" dirty="0">
              <a:solidFill>
                <a:srgbClr val="FF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9D0A7914-3361-4069-BED3-82A2FCA049F0}" type="slidenum">
              <a:rPr lang="sv-SE" smtClean="0"/>
              <a:t>3</a:t>
            </a:fld>
            <a:endParaRPr lang="sv-SE"/>
          </a:p>
        </p:txBody>
      </p:sp>
    </p:spTree>
    <p:extLst>
      <p:ext uri="{BB962C8B-B14F-4D97-AF65-F5344CB8AC3E}">
        <p14:creationId xmlns:p14="http://schemas.microsoft.com/office/powerpoint/2010/main" val="621614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Talmanus</a:t>
            </a:r>
            <a:endParaRPr lang="sv-SE" b="1" dirty="0"/>
          </a:p>
          <a:p>
            <a:endParaRPr lang="sv-SE" dirty="0"/>
          </a:p>
          <a:p>
            <a:r>
              <a:rPr lang="sv-SE" dirty="0"/>
              <a:t>Idag ska vi gå igenom grunderna i Haninge kommuns nya medarbetarkompass som handlar om medarbetarskap. Den handlar om oss på arbetsplatsen och hur vår arbetsmiljö hänger ihop med allt vi gör som t ex  samarbete.</a:t>
            </a:r>
          </a:p>
          <a:p>
            <a:endParaRPr lang="sv-SE" dirty="0"/>
          </a:p>
        </p:txBody>
      </p:sp>
      <p:sp>
        <p:nvSpPr>
          <p:cNvPr id="4" name="Platshållare för bildnummer 3"/>
          <p:cNvSpPr>
            <a:spLocks noGrp="1"/>
          </p:cNvSpPr>
          <p:nvPr>
            <p:ph type="sldNum" sz="quarter" idx="5"/>
          </p:nvPr>
        </p:nvSpPr>
        <p:spPr/>
        <p:txBody>
          <a:bodyPr/>
          <a:lstStyle/>
          <a:p>
            <a:fld id="{9D0A7914-3361-4069-BED3-82A2FCA049F0}" type="slidenum">
              <a:rPr lang="sv-SE" smtClean="0"/>
              <a:t>4</a:t>
            </a:fld>
            <a:endParaRPr lang="sv-SE"/>
          </a:p>
        </p:txBody>
      </p:sp>
    </p:spTree>
    <p:extLst>
      <p:ext uri="{BB962C8B-B14F-4D97-AF65-F5344CB8AC3E}">
        <p14:creationId xmlns:p14="http://schemas.microsoft.com/office/powerpoint/2010/main" val="1401740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err="1"/>
              <a:t>Talmanus</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Så vad är då medarbetarskap kanske ni undrar?</a:t>
            </a:r>
          </a:p>
          <a:p>
            <a:endParaRPr lang="sv-SE" dirty="0"/>
          </a:p>
          <a:p>
            <a:pPr algn="l" rtl="0" fontAlgn="base">
              <a:buFont typeface="Arial" panose="020B0604020202020204" pitchFamily="34" charset="0"/>
              <a:buChar char="•"/>
            </a:pPr>
            <a:r>
              <a:rPr lang="sv-SE" sz="1200" b="0" i="0" u="none" strike="noStrike" dirty="0">
                <a:solidFill>
                  <a:srgbClr val="000000"/>
                </a:solidFill>
                <a:effectLst/>
                <a:latin typeface="Arial" panose="020B0604020202020204" pitchFamily="34" charset="0"/>
              </a:rPr>
              <a:t>Medarbetarskap handlar om medarbetarens inställning och attityd till kollegor, arbetsgivare och arbetsuppgifter - det vill säga hur vi är mot varandra och vad vi tänker om vår arbetsplats</a:t>
            </a:r>
            <a:br>
              <a:rPr lang="sv-SE" sz="1200" b="0" i="0" dirty="0">
                <a:solidFill>
                  <a:srgbClr val="000000"/>
                </a:solidFill>
                <a:effectLst/>
                <a:latin typeface="Arial" panose="020B0604020202020204" pitchFamily="34" charset="0"/>
              </a:rPr>
            </a:br>
            <a:r>
              <a:rPr lang="sv-SE" sz="1200" b="0" i="0" dirty="0">
                <a:solidFill>
                  <a:srgbClr val="000000"/>
                </a:solidFill>
                <a:effectLst/>
                <a:latin typeface="Arial" panose="020B0604020202020204" pitchFamily="34" charset="0"/>
              </a:rPr>
              <a:t>​</a:t>
            </a:r>
            <a:endParaRPr lang="sv-SE"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1200" b="0" i="0" u="none" strike="noStrike" dirty="0">
                <a:solidFill>
                  <a:srgbClr val="000000"/>
                </a:solidFill>
                <a:effectLst/>
                <a:latin typeface="Arial" panose="020B0604020202020204" pitchFamily="34" charset="0"/>
              </a:rPr>
              <a:t>Medarbetarkompassen ska hjälpa oss och är ett verktyg för att skapa en förståelse kring medarbetarskap. </a:t>
            </a:r>
            <a:r>
              <a:rPr lang="sv-SE" sz="1200" b="0" i="0" dirty="0">
                <a:solidFill>
                  <a:srgbClr val="000000"/>
                </a:solidFill>
                <a:effectLst/>
                <a:latin typeface="Arial" panose="020B0604020202020204" pitchFamily="34" charset="0"/>
              </a:rPr>
              <a:t>​</a:t>
            </a:r>
            <a:br>
              <a:rPr lang="sv-SE" sz="1200" b="0" i="0" dirty="0">
                <a:solidFill>
                  <a:srgbClr val="000000"/>
                </a:solidFill>
                <a:effectLst/>
                <a:latin typeface="Arial" panose="020B0604020202020204" pitchFamily="34" charset="0"/>
              </a:rPr>
            </a:br>
            <a:r>
              <a:rPr lang="sv-SE" sz="1200" b="0" i="0" dirty="0">
                <a:solidFill>
                  <a:srgbClr val="000000"/>
                </a:solidFill>
                <a:effectLst/>
                <a:latin typeface="Arial" panose="020B0604020202020204" pitchFamily="34" charset="0"/>
              </a:rPr>
              <a:t>​</a:t>
            </a:r>
            <a:endParaRPr lang="sv-SE"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1200" b="0" i="0" u="none" strike="noStrike" dirty="0">
                <a:solidFill>
                  <a:srgbClr val="000000"/>
                </a:solidFill>
                <a:effectLst/>
                <a:latin typeface="Arial" panose="020B0604020202020204" pitchFamily="34" charset="0"/>
              </a:rPr>
              <a:t>Medarbetarskap bygger på att vi alla vill göra ett bra arbete. Det betyder att vi behöver prata med varandra om vad det innebär, hur vi beter oss  och hur vi hanterar olika situationer: Det betyder också att vi behöver prata om medarbetarskap</a:t>
            </a:r>
            <a:r>
              <a:rPr lang="en-US" sz="1200" b="0" i="0" dirty="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pPr lvl="1" algn="l" rtl="0" fontAlgn="base">
              <a:buFont typeface="Arial" panose="020B0604020202020204" pitchFamily="34" charset="0"/>
              <a:buChar char="•"/>
            </a:pPr>
            <a:r>
              <a:rPr lang="sv-SE" sz="1200" b="0" i="0" u="none" strike="noStrike" dirty="0">
                <a:solidFill>
                  <a:srgbClr val="000000"/>
                </a:solidFill>
                <a:effectLst/>
                <a:latin typeface="Arial" panose="020B0604020202020204" pitchFamily="34" charset="0"/>
              </a:rPr>
              <a:t> När vi får nya arbetskamrater</a:t>
            </a:r>
            <a:endParaRPr lang="en-US" b="0" i="0" dirty="0">
              <a:solidFill>
                <a:srgbClr val="000000"/>
              </a:solidFill>
              <a:effectLst/>
              <a:latin typeface="Arial" panose="020B0604020202020204" pitchFamily="34" charset="0"/>
            </a:endParaRPr>
          </a:p>
          <a:p>
            <a:pPr lvl="1" algn="l" rtl="0" fontAlgn="base">
              <a:buFont typeface="Arial" panose="020B0604020202020204" pitchFamily="34" charset="0"/>
              <a:buChar char="•"/>
            </a:pPr>
            <a:r>
              <a:rPr lang="sv-SE" sz="1200" b="0" i="0" u="none" strike="noStrike" dirty="0">
                <a:solidFill>
                  <a:srgbClr val="000000"/>
                </a:solidFill>
                <a:effectLst/>
                <a:latin typeface="Arial" panose="020B0604020202020204" pitchFamily="34" charset="0"/>
              </a:rPr>
              <a:t> I våra resultat- och målsamtal </a:t>
            </a:r>
            <a:endParaRPr lang="en-US" b="0" i="0" dirty="0">
              <a:solidFill>
                <a:srgbClr val="000000"/>
              </a:solidFill>
              <a:effectLst/>
              <a:latin typeface="Arial" panose="020B0604020202020204" pitchFamily="34" charset="0"/>
            </a:endParaRPr>
          </a:p>
          <a:p>
            <a:pPr lvl="1" algn="l" rtl="0" fontAlgn="base">
              <a:buFont typeface="Arial" panose="020B0604020202020204" pitchFamily="34" charset="0"/>
              <a:buChar char="•"/>
            </a:pPr>
            <a:r>
              <a:rPr lang="sv-SE" sz="1200" b="0" i="0" u="none" strike="noStrike" dirty="0">
                <a:solidFill>
                  <a:srgbClr val="000000"/>
                </a:solidFill>
                <a:effectLst/>
                <a:latin typeface="Arial" panose="020B0604020202020204" pitchFamily="34" charset="0"/>
              </a:rPr>
              <a:t> På våra APT och det kommer vi att kunna göra på flera olika sätt, dels genom att diskutera innehållet men även  då vi ska gå igenom medarbetarkompassen utifrån material som HR tagit fram</a:t>
            </a:r>
            <a:r>
              <a:rPr lang="en-US" sz="1200" b="0" i="0" dirty="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endParaRPr lang="sv-SE" b="0" i="0" dirty="0">
              <a:solidFill>
                <a:srgbClr val="000000"/>
              </a:solidFill>
              <a:effectLst/>
              <a:latin typeface="Arial" panose="020B0604020202020204" pitchFamily="34" charset="0"/>
            </a:endParaRPr>
          </a:p>
          <a:p>
            <a:pPr algn="l" rtl="0" fontAlgn="base"/>
            <a:r>
              <a:rPr lang="sv-SE" sz="1200" b="0" i="0" u="none" strike="noStrike" dirty="0">
                <a:solidFill>
                  <a:srgbClr val="000000"/>
                </a:solidFill>
                <a:effectLst/>
                <a:latin typeface="Arial" panose="020B0604020202020204" pitchFamily="34" charset="0"/>
              </a:rPr>
              <a:t>Tänk på att medarbetarkompassen i första hand ska användas utifrån hur vi vill ha det på arbetsplatsen för att skapa positiva beteenden som främjar en god </a:t>
            </a:r>
            <a:r>
              <a:rPr lang="sv-SE" sz="1200" b="0" i="0" u="none" strike="noStrike">
                <a:solidFill>
                  <a:srgbClr val="000000"/>
                </a:solidFill>
                <a:effectLst/>
                <a:latin typeface="Arial" panose="020B0604020202020204" pitchFamily="34" charset="0"/>
              </a:rPr>
              <a:t>arbetsmiljö.</a:t>
            </a:r>
            <a:endParaRPr lang="en-US" b="0" i="0" dirty="0">
              <a:solidFill>
                <a:srgbClr val="000000"/>
              </a:solidFill>
              <a:effectLst/>
              <a:latin typeface="Arial" panose="020B0604020202020204" pitchFamily="34" charset="0"/>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9D0A7914-3361-4069-BED3-82A2FCA049F0}" type="slidenum">
              <a:rPr lang="sv-SE" smtClean="0"/>
              <a:t>5</a:t>
            </a:fld>
            <a:endParaRPr lang="sv-SE"/>
          </a:p>
        </p:txBody>
      </p:sp>
    </p:spTree>
    <p:extLst>
      <p:ext uri="{BB962C8B-B14F-4D97-AF65-F5344CB8AC3E}">
        <p14:creationId xmlns:p14="http://schemas.microsoft.com/office/powerpoint/2010/main" val="821133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Talmanus</a:t>
            </a:r>
            <a:endParaRPr lang="sv-SE" b="1" dirty="0"/>
          </a:p>
          <a:p>
            <a:endParaRPr lang="sv-SE" dirty="0"/>
          </a:p>
          <a:p>
            <a:r>
              <a:rPr lang="sv-SE" dirty="0"/>
              <a:t>Varför ska vi arbeta med medarbetarskap och varför har vi tagit fram en medarbetarkompass?</a:t>
            </a:r>
          </a:p>
          <a:p>
            <a:endParaRPr lang="sv-SE" dirty="0"/>
          </a:p>
          <a:p>
            <a:r>
              <a:rPr lang="sv-SE" dirty="0"/>
              <a:t>Dagens arbetsliv kräver allt mer samarbete. Samarbete underlättas när vi kommunicerar och respekterar varandra. Det handlar om att skapa utrymme för att vi å ena sidan behöver respektera att vi alla är olika, vi tänker olika och har olika åsikter, å andra sidan behöver ha en samsyn kring viktiga delar på arbetsplatsen. Det kan vara hur vi beter oss mot varandra, vad uppdraget är, vilka mål vi har etc. När vi alla är aktiva och tänker på medarbetarskap så skapar det förtroende och öppenhet, gemenskap och samarbete, engagemang och en vilja och önskan att göra ett bra jobb. Medarbetarskap är viktig del  i en modern organisation, det gör att vi jobbar och trivs bättre ihop. </a:t>
            </a:r>
            <a:endParaRPr lang="sv-SE" dirty="0">
              <a:cs typeface="Calibri"/>
            </a:endParaRPr>
          </a:p>
        </p:txBody>
      </p:sp>
      <p:sp>
        <p:nvSpPr>
          <p:cNvPr id="4" name="Platshållare för bildnummer 3"/>
          <p:cNvSpPr>
            <a:spLocks noGrp="1"/>
          </p:cNvSpPr>
          <p:nvPr>
            <p:ph type="sldNum" sz="quarter" idx="5"/>
          </p:nvPr>
        </p:nvSpPr>
        <p:spPr/>
        <p:txBody>
          <a:bodyPr/>
          <a:lstStyle/>
          <a:p>
            <a:fld id="{9D0A7914-3361-4069-BED3-82A2FCA049F0}" type="slidenum">
              <a:rPr lang="sv-SE" smtClean="0"/>
              <a:t>6</a:t>
            </a:fld>
            <a:endParaRPr lang="sv-SE"/>
          </a:p>
        </p:txBody>
      </p:sp>
    </p:spTree>
    <p:extLst>
      <p:ext uri="{BB962C8B-B14F-4D97-AF65-F5344CB8AC3E}">
        <p14:creationId xmlns:p14="http://schemas.microsoft.com/office/powerpoint/2010/main" val="856150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Talmanus</a:t>
            </a:r>
            <a:endParaRPr lang="sv-SE" b="1" dirty="0"/>
          </a:p>
          <a:p>
            <a:endParaRPr lang="sv-SE" dirty="0"/>
          </a:p>
          <a:p>
            <a:pPr>
              <a:defRPr/>
            </a:pPr>
            <a:r>
              <a:rPr lang="sv-SE" sz="1200" dirty="0"/>
              <a:t>Medarbetarskap och därmed vår medarbetarkompass handlar om professionalitet. För att vi ska kunna vara </a:t>
            </a:r>
            <a:r>
              <a:rPr lang="sv-SE" dirty="0"/>
              <a:t>professionella </a:t>
            </a:r>
            <a:r>
              <a:rPr lang="sv-SE" sz="1200" dirty="0"/>
              <a:t>behöver vi kunna samarbeta som är grunden för att det ska fungera på arbetsplatsen, för att vi ska trivas och för att vi ska vilja utveckla vår arbetsplats. </a:t>
            </a:r>
            <a:r>
              <a:rPr lang="sv-SE" dirty="0"/>
              <a:t>Vi</a:t>
            </a:r>
            <a:r>
              <a:rPr lang="sv-SE" sz="1200" dirty="0"/>
              <a:t> kan bara skapa </a:t>
            </a:r>
            <a:r>
              <a:rPr lang="sv-SE" dirty="0"/>
              <a:t>ett bra samarbete om  vi tillsammans jobbar ihop kring de här frågorna.</a:t>
            </a:r>
            <a:endParaRPr lang="sv-SE" sz="1200" dirty="0">
              <a:cs typeface="Calibri"/>
            </a:endParaRP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9D0A7914-3361-4069-BED3-82A2FCA049F0}" type="slidenum">
              <a:rPr lang="sv-SE" smtClean="0"/>
              <a:t>7</a:t>
            </a:fld>
            <a:endParaRPr lang="sv-SE"/>
          </a:p>
        </p:txBody>
      </p:sp>
    </p:spTree>
    <p:extLst>
      <p:ext uri="{BB962C8B-B14F-4D97-AF65-F5344CB8AC3E}">
        <p14:creationId xmlns:p14="http://schemas.microsoft.com/office/powerpoint/2010/main" val="1320214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Texten ”</a:t>
            </a:r>
            <a:r>
              <a:rPr lang="sv-SE" sz="1200" b="0" i="1" dirty="0"/>
              <a:t> Medarbetare i Haninge kommun är stolta över sitt samhällsuppdrag” är direkt tagen från det personalpolitiska programmet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t>På följande fyra sidor så presenteras Medarbetarkompassen – läs igenom tillsammans vad som står på respektive sida</a:t>
            </a:r>
            <a:endParaRPr lang="sv-SE" i="0" dirty="0"/>
          </a:p>
        </p:txBody>
      </p:sp>
      <p:sp>
        <p:nvSpPr>
          <p:cNvPr id="4" name="Platshållare för bildnummer 3"/>
          <p:cNvSpPr>
            <a:spLocks noGrp="1"/>
          </p:cNvSpPr>
          <p:nvPr>
            <p:ph type="sldNum" sz="quarter" idx="5"/>
          </p:nvPr>
        </p:nvSpPr>
        <p:spPr/>
        <p:txBody>
          <a:bodyPr/>
          <a:lstStyle/>
          <a:p>
            <a:fld id="{9D0A7914-3361-4069-BED3-82A2FCA049F0}" type="slidenum">
              <a:rPr lang="sv-SE" smtClean="0"/>
              <a:t>8</a:t>
            </a:fld>
            <a:endParaRPr lang="sv-SE"/>
          </a:p>
        </p:txBody>
      </p:sp>
    </p:spTree>
    <p:extLst>
      <p:ext uri="{BB962C8B-B14F-4D97-AF65-F5344CB8AC3E}">
        <p14:creationId xmlns:p14="http://schemas.microsoft.com/office/powerpoint/2010/main" val="44444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9D0A7914-3361-4069-BED3-82A2FCA049F0}" type="slidenum">
              <a:rPr lang="sv-SE" smtClean="0"/>
              <a:t>9</a:t>
            </a:fld>
            <a:endParaRPr lang="sv-SE"/>
          </a:p>
        </p:txBody>
      </p:sp>
    </p:spTree>
    <p:extLst>
      <p:ext uri="{BB962C8B-B14F-4D97-AF65-F5344CB8AC3E}">
        <p14:creationId xmlns:p14="http://schemas.microsoft.com/office/powerpoint/2010/main" val="4037421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sv-SE" dirty="0"/>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pic>
        <p:nvPicPr>
          <p:cNvPr id="8" name="Bildobjekt 7">
            <a:extLst>
              <a:ext uri="{FF2B5EF4-FFF2-40B4-BE49-F238E27FC236}">
                <a16:creationId xmlns:a16="http://schemas.microsoft.com/office/drawing/2014/main" id="{F4DF3DE7-3CFD-3D4C-99CE-F7DC3833E188}"/>
              </a:ext>
            </a:extLst>
          </p:cNvPr>
          <p:cNvPicPr>
            <a:picLocks noChangeAspect="1"/>
          </p:cNvPicPr>
          <p:nvPr userDrawn="1"/>
        </p:nvPicPr>
        <p:blipFill>
          <a:blip r:embed="rId2"/>
          <a:stretch>
            <a:fillRect/>
          </a:stretch>
        </p:blipFill>
        <p:spPr>
          <a:xfrm>
            <a:off x="1901117" y="6332965"/>
            <a:ext cx="9990845" cy="274241"/>
          </a:xfrm>
          <a:prstGeom prst="rect">
            <a:avLst/>
          </a:prstGeom>
        </p:spPr>
      </p:pic>
    </p:spTree>
    <p:extLst>
      <p:ext uri="{BB962C8B-B14F-4D97-AF65-F5344CB8AC3E}">
        <p14:creationId xmlns:p14="http://schemas.microsoft.com/office/powerpoint/2010/main" val="102739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sv-SE" dirty="0"/>
              <a:t>Klicka här för att ändra format</a:t>
            </a:r>
          </a:p>
        </p:txBody>
      </p:sp>
      <p:sp>
        <p:nvSpPr>
          <p:cNvPr id="3" name="Platshållare för innehåll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B921453-E7E3-4B4D-A325-45965DB63A3B}" type="slidenum">
              <a:rPr lang="sv-SE" smtClean="0"/>
              <a:t>‹#›</a:t>
            </a:fld>
            <a:endParaRPr lang="sv-SE"/>
          </a:p>
        </p:txBody>
      </p:sp>
    </p:spTree>
    <p:extLst>
      <p:ext uri="{BB962C8B-B14F-4D97-AF65-F5344CB8AC3E}">
        <p14:creationId xmlns:p14="http://schemas.microsoft.com/office/powerpoint/2010/main" val="313485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600" b="1">
                <a:latin typeface="Arial" panose="020B0604020202020204" pitchFamily="34" charset="0"/>
                <a:cs typeface="Arial" panose="020B0604020202020204" pitchFamily="34" charset="0"/>
              </a:defRPr>
            </a:lvl1pPr>
          </a:lstStyle>
          <a:p>
            <a:r>
              <a:rPr lang="sv-SE" dirty="0"/>
              <a:t>Klicka här för att ändra format</a:t>
            </a:r>
          </a:p>
        </p:txBody>
      </p:sp>
      <p:sp>
        <p:nvSpPr>
          <p:cNvPr id="3" name="Platshållare för innehåll 2"/>
          <p:cNvSpPr>
            <a:spLocks noGrp="1"/>
          </p:cNvSpPr>
          <p:nvPr>
            <p:ph sz="half" idx="1"/>
          </p:nvPr>
        </p:nvSpPr>
        <p:spPr>
          <a:xfrm>
            <a:off x="838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72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02588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18">
            <a:extLst>
              <a:ext uri="{FF2B5EF4-FFF2-40B4-BE49-F238E27FC236}">
                <a16:creationId xmlns:a16="http://schemas.microsoft.com/office/drawing/2014/main" id="{516976F8-BDB5-1047-BDF0-313F0CEAB540}"/>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70151" y="6214277"/>
            <a:ext cx="132165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7">
            <a:extLst>
              <a:ext uri="{FF2B5EF4-FFF2-40B4-BE49-F238E27FC236}">
                <a16:creationId xmlns:a16="http://schemas.microsoft.com/office/drawing/2014/main" id="{F4DF3DE7-3CFD-3D4C-99CE-F7DC3833E188}"/>
              </a:ext>
            </a:extLst>
          </p:cNvPr>
          <p:cNvPicPr>
            <a:picLocks noChangeAspect="1"/>
          </p:cNvPicPr>
          <p:nvPr userDrawn="1"/>
        </p:nvPicPr>
        <p:blipFill>
          <a:blip r:embed="rId6"/>
          <a:stretch>
            <a:fillRect/>
          </a:stretch>
        </p:blipFill>
        <p:spPr>
          <a:xfrm>
            <a:off x="1901117" y="6332965"/>
            <a:ext cx="9990845" cy="274241"/>
          </a:xfrm>
          <a:prstGeom prst="rect">
            <a:avLst/>
          </a:prstGeom>
        </p:spPr>
      </p:pic>
    </p:spTree>
    <p:extLst>
      <p:ext uri="{BB962C8B-B14F-4D97-AF65-F5344CB8AC3E}">
        <p14:creationId xmlns:p14="http://schemas.microsoft.com/office/powerpoint/2010/main" val="3465459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F2085DC-E06A-D752-EE17-9C7C20A959F1}"/>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rot="2700000">
            <a:off x="3057525" y="60848"/>
            <a:ext cx="6076948" cy="6076948"/>
          </a:xfrm>
          <a:prstGeom prst="rect">
            <a:avLst/>
          </a:prstGeom>
        </p:spPr>
      </p:pic>
      <p:sp>
        <p:nvSpPr>
          <p:cNvPr id="10" name="Rubrik 3">
            <a:extLst>
              <a:ext uri="{FF2B5EF4-FFF2-40B4-BE49-F238E27FC236}">
                <a16:creationId xmlns:a16="http://schemas.microsoft.com/office/drawing/2014/main" id="{65FC7822-FD77-7963-4383-40ACACFEFF7D}"/>
              </a:ext>
            </a:extLst>
          </p:cNvPr>
          <p:cNvSpPr txBox="1">
            <a:spLocks/>
          </p:cNvSpPr>
          <p:nvPr/>
        </p:nvSpPr>
        <p:spPr>
          <a:xfrm>
            <a:off x="1524000" y="2092486"/>
            <a:ext cx="9144000" cy="20136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sv-SE" sz="7000" b="1" dirty="0"/>
              <a:t>APT-material</a:t>
            </a:r>
          </a:p>
        </p:txBody>
      </p:sp>
      <p:sp>
        <p:nvSpPr>
          <p:cNvPr id="2" name="Rubrik 3">
            <a:extLst>
              <a:ext uri="{FF2B5EF4-FFF2-40B4-BE49-F238E27FC236}">
                <a16:creationId xmlns:a16="http://schemas.microsoft.com/office/drawing/2014/main" id="{B71F78F4-8CA9-074F-6F9E-3DDE43BE3345}"/>
              </a:ext>
            </a:extLst>
          </p:cNvPr>
          <p:cNvSpPr txBox="1">
            <a:spLocks/>
          </p:cNvSpPr>
          <p:nvPr/>
        </p:nvSpPr>
        <p:spPr>
          <a:xfrm>
            <a:off x="1524000" y="3567323"/>
            <a:ext cx="9144000" cy="802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sv-SE" sz="4000" dirty="0"/>
              <a:t>Medarbetarkompassen</a:t>
            </a:r>
          </a:p>
        </p:txBody>
      </p:sp>
      <p:sp>
        <p:nvSpPr>
          <p:cNvPr id="3" name="textruta 2">
            <a:extLst>
              <a:ext uri="{FF2B5EF4-FFF2-40B4-BE49-F238E27FC236}">
                <a16:creationId xmlns:a16="http://schemas.microsoft.com/office/drawing/2014/main" id="{557A2404-D7D9-9D06-DD78-501E9B173AA4}"/>
              </a:ext>
            </a:extLst>
          </p:cNvPr>
          <p:cNvSpPr txBox="1"/>
          <p:nvPr/>
        </p:nvSpPr>
        <p:spPr>
          <a:xfrm>
            <a:off x="1524000" y="4863531"/>
            <a:ext cx="9144000" cy="369332"/>
          </a:xfrm>
          <a:prstGeom prst="rect">
            <a:avLst/>
          </a:prstGeom>
          <a:noFill/>
        </p:spPr>
        <p:txBody>
          <a:bodyPr wrap="square" rtlCol="0">
            <a:spAutoFit/>
          </a:bodyPr>
          <a:lstStyle/>
          <a:p>
            <a:pPr algn="ctr"/>
            <a:r>
              <a:rPr lang="sv-SE" dirty="0"/>
              <a:t>OBS! Under varje bild hittar du </a:t>
            </a:r>
            <a:r>
              <a:rPr lang="sv-SE" dirty="0" err="1"/>
              <a:t>talmanus</a:t>
            </a:r>
            <a:r>
              <a:rPr lang="sv-SE" dirty="0"/>
              <a:t> till denna presentation</a:t>
            </a:r>
          </a:p>
        </p:txBody>
      </p:sp>
    </p:spTree>
    <p:extLst>
      <p:ext uri="{BB962C8B-B14F-4D97-AF65-F5344CB8AC3E}">
        <p14:creationId xmlns:p14="http://schemas.microsoft.com/office/powerpoint/2010/main" val="2159566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29EE0D28-9ADF-96D9-0B40-FBB779F7FFCC}"/>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rot="2700000">
            <a:off x="9153525" y="-3038475"/>
            <a:ext cx="6076948" cy="6076948"/>
          </a:xfrm>
          <a:prstGeom prst="rect">
            <a:avLst/>
          </a:prstGeom>
        </p:spPr>
      </p:pic>
      <p:sp>
        <p:nvSpPr>
          <p:cNvPr id="10" name="Rektangel 9">
            <a:extLst>
              <a:ext uri="{FF2B5EF4-FFF2-40B4-BE49-F238E27FC236}">
                <a16:creationId xmlns:a16="http://schemas.microsoft.com/office/drawing/2014/main" id="{9F4D29D7-E490-FFA9-1803-D692B5CEBB0A}"/>
              </a:ext>
            </a:extLst>
          </p:cNvPr>
          <p:cNvSpPr/>
          <p:nvPr/>
        </p:nvSpPr>
        <p:spPr>
          <a:xfrm>
            <a:off x="5294376" y="1792224"/>
            <a:ext cx="5760720" cy="34930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upp 10">
            <a:extLst>
              <a:ext uri="{FF2B5EF4-FFF2-40B4-BE49-F238E27FC236}">
                <a16:creationId xmlns:a16="http://schemas.microsoft.com/office/drawing/2014/main" id="{D5096338-DF5A-7CA8-74D5-398C8F80FA14}"/>
              </a:ext>
            </a:extLst>
          </p:cNvPr>
          <p:cNvGrpSpPr/>
          <p:nvPr/>
        </p:nvGrpSpPr>
        <p:grpSpPr>
          <a:xfrm>
            <a:off x="932688" y="1792224"/>
            <a:ext cx="5053713" cy="3493008"/>
            <a:chOff x="932688" y="1581912"/>
            <a:chExt cx="5053713" cy="3493008"/>
          </a:xfrm>
        </p:grpSpPr>
        <p:sp>
          <p:nvSpPr>
            <p:cNvPr id="12" name="Triangel 11">
              <a:extLst>
                <a:ext uri="{FF2B5EF4-FFF2-40B4-BE49-F238E27FC236}">
                  <a16:creationId xmlns:a16="http://schemas.microsoft.com/office/drawing/2014/main" id="{95C72789-B056-C4F6-EDD4-3452F44D47D7}"/>
                </a:ext>
              </a:extLst>
            </p:cNvPr>
            <p:cNvSpPr/>
            <p:nvPr/>
          </p:nvSpPr>
          <p:spPr>
            <a:xfrm rot="5400000">
              <a:off x="3919849" y="2832986"/>
              <a:ext cx="3142245" cy="9908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Triangel 12">
              <a:extLst>
                <a:ext uri="{FF2B5EF4-FFF2-40B4-BE49-F238E27FC236}">
                  <a16:creationId xmlns:a16="http://schemas.microsoft.com/office/drawing/2014/main" id="{31FBA451-67C8-D977-C474-82DCB4D423CE}"/>
                </a:ext>
              </a:extLst>
            </p:cNvPr>
            <p:cNvSpPr/>
            <p:nvPr/>
          </p:nvSpPr>
          <p:spPr>
            <a:xfrm rot="5400000">
              <a:off x="4432554" y="2994660"/>
              <a:ext cx="2116836" cy="66751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D22A0EF1-2A49-09A4-3F6C-C5A0D8DD76EB}"/>
                </a:ext>
              </a:extLst>
            </p:cNvPr>
            <p:cNvSpPr/>
            <p:nvPr/>
          </p:nvSpPr>
          <p:spPr>
            <a:xfrm>
              <a:off x="932688" y="1581912"/>
              <a:ext cx="4224528" cy="34930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4" name="Platshållare för innehåll 3">
            <a:extLst>
              <a:ext uri="{FF2B5EF4-FFF2-40B4-BE49-F238E27FC236}">
                <a16:creationId xmlns:a16="http://schemas.microsoft.com/office/drawing/2014/main" id="{CAAE05D3-CD6E-CA09-81D5-1AA5942BBFD1}"/>
              </a:ext>
            </a:extLst>
          </p:cNvPr>
          <p:cNvSpPr>
            <a:spLocks noGrp="1"/>
          </p:cNvSpPr>
          <p:nvPr>
            <p:ph sz="half" idx="2"/>
          </p:nvPr>
        </p:nvSpPr>
        <p:spPr/>
        <p:txBody>
          <a:bodyPr>
            <a:normAutofit/>
          </a:bodyPr>
          <a:lstStyle/>
          <a:p>
            <a:pPr marL="0" indent="0">
              <a:buNone/>
            </a:pPr>
            <a:endParaRPr lang="sv-SE" sz="1800" dirty="0"/>
          </a:p>
          <a:p>
            <a:pPr marL="0" indent="0">
              <a:buNone/>
            </a:pPr>
            <a:endParaRPr lang="sv-SE" sz="1800" dirty="0"/>
          </a:p>
        </p:txBody>
      </p:sp>
      <p:sp>
        <p:nvSpPr>
          <p:cNvPr id="6" name="Rubrik 1">
            <a:extLst>
              <a:ext uri="{FF2B5EF4-FFF2-40B4-BE49-F238E27FC236}">
                <a16:creationId xmlns:a16="http://schemas.microsoft.com/office/drawing/2014/main" id="{1AABBDB0-7452-F782-CFDA-DEEAFE2665B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sv-SE" sz="3000" b="1" dirty="0"/>
              <a:t>Jag är öppen för utveckling</a:t>
            </a:r>
          </a:p>
        </p:txBody>
      </p:sp>
      <p:sp>
        <p:nvSpPr>
          <p:cNvPr id="16" name="Platshållare för innehåll 2">
            <a:extLst>
              <a:ext uri="{FF2B5EF4-FFF2-40B4-BE49-F238E27FC236}">
                <a16:creationId xmlns:a16="http://schemas.microsoft.com/office/drawing/2014/main" id="{1FFF420B-B640-86AC-87E0-293C00F352FD}"/>
              </a:ext>
            </a:extLst>
          </p:cNvPr>
          <p:cNvSpPr txBox="1">
            <a:spLocks/>
          </p:cNvSpPr>
          <p:nvPr/>
        </p:nvSpPr>
        <p:spPr>
          <a:xfrm>
            <a:off x="6201159" y="2194667"/>
            <a:ext cx="4742682" cy="4351338"/>
          </a:xfrm>
          <a:prstGeom prst="rect">
            <a:avLst/>
          </a:prstGeom>
          <a:noFill/>
        </p:spPr>
        <p:txBody>
          <a:bodyPr vert="horz" lIns="288000" tIns="288000" rIns="288000" bIns="28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800" b="1" dirty="0">
                <a:latin typeface="Arial" panose="020B0604020202020204" pitchFamily="34" charset="0"/>
                <a:cs typeface="Arial" panose="020B0604020202020204" pitchFamily="34" charset="0"/>
              </a:rPr>
              <a:t>Genom att jag</a:t>
            </a:r>
          </a:p>
          <a:p>
            <a:pPr>
              <a:buFontTx/>
              <a:buChar char="-"/>
            </a:pPr>
            <a:r>
              <a:rPr lang="sv-SE" sz="1400" dirty="0"/>
              <a:t>visar intresse och är nyfiken</a:t>
            </a:r>
          </a:p>
          <a:p>
            <a:pPr>
              <a:buFontTx/>
              <a:buChar char="-"/>
            </a:pPr>
            <a:r>
              <a:rPr lang="sv-SE" sz="1400" dirty="0"/>
              <a:t>arbetar med ständiga förbättringar</a:t>
            </a:r>
          </a:p>
          <a:p>
            <a:pPr>
              <a:buFontTx/>
              <a:buChar char="-"/>
            </a:pPr>
            <a:r>
              <a:rPr lang="sv-SE" sz="1400" dirty="0"/>
              <a:t>är flexibel och lösningsorienterad</a:t>
            </a:r>
          </a:p>
          <a:p>
            <a:pPr>
              <a:buFontTx/>
              <a:buChar char="-"/>
            </a:pPr>
            <a:r>
              <a:rPr lang="sv-SE" sz="1400" dirty="0"/>
              <a:t>respekterar att vi kan tycka olika</a:t>
            </a:r>
          </a:p>
          <a:p>
            <a:pPr>
              <a:buFontTx/>
              <a:buChar char="-"/>
            </a:pPr>
            <a:r>
              <a:rPr lang="sv-SE" sz="1400" dirty="0"/>
              <a:t>blickar framåt och förstår att omvärlden förändras</a:t>
            </a:r>
          </a:p>
        </p:txBody>
      </p:sp>
      <p:sp>
        <p:nvSpPr>
          <p:cNvPr id="3" name="Platshållare för innehåll 2">
            <a:extLst>
              <a:ext uri="{FF2B5EF4-FFF2-40B4-BE49-F238E27FC236}">
                <a16:creationId xmlns:a16="http://schemas.microsoft.com/office/drawing/2014/main" id="{1BC5F78E-D2D0-B769-F617-EF3F070AD9BF}"/>
              </a:ext>
            </a:extLst>
          </p:cNvPr>
          <p:cNvSpPr txBox="1">
            <a:spLocks/>
          </p:cNvSpPr>
          <p:nvPr/>
        </p:nvSpPr>
        <p:spPr>
          <a:xfrm>
            <a:off x="1248159" y="2194667"/>
            <a:ext cx="4428744" cy="4351338"/>
          </a:xfrm>
          <a:prstGeom prst="rect">
            <a:avLst/>
          </a:prstGeom>
          <a:noFill/>
        </p:spPr>
        <p:txBody>
          <a:bodyPr vert="horz" lIns="288000" tIns="288000" rIns="288000" bIns="28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800" b="1" dirty="0">
                <a:latin typeface="Arial" panose="020B0604020202020204" pitchFamily="34" charset="0"/>
                <a:cs typeface="Arial" panose="020B0604020202020204" pitchFamily="34" charset="0"/>
              </a:rPr>
              <a:t>För mig som medarbetare </a:t>
            </a:r>
            <a:br>
              <a:rPr lang="sv-SE" sz="1800" b="1" dirty="0">
                <a:latin typeface="Arial" panose="020B0604020202020204" pitchFamily="34" charset="0"/>
                <a:cs typeface="Arial" panose="020B0604020202020204" pitchFamily="34" charset="0"/>
              </a:rPr>
            </a:br>
            <a:r>
              <a:rPr lang="sv-SE" sz="1800" b="1" dirty="0">
                <a:latin typeface="Arial" panose="020B0604020202020204" pitchFamily="34" charset="0"/>
                <a:cs typeface="Arial" panose="020B0604020202020204" pitchFamily="34" charset="0"/>
              </a:rPr>
              <a:t>innebär det att jag </a:t>
            </a:r>
          </a:p>
          <a:p>
            <a:pPr>
              <a:buFontTx/>
              <a:buChar char="-"/>
            </a:pPr>
            <a:r>
              <a:rPr lang="sv-SE" sz="1400" dirty="0"/>
              <a:t>är en del av utvecklingen </a:t>
            </a:r>
            <a:br>
              <a:rPr lang="sv-SE" sz="1400" dirty="0"/>
            </a:br>
            <a:r>
              <a:rPr lang="sv-SE" sz="1400" dirty="0"/>
              <a:t>av vår verksamhet.</a:t>
            </a:r>
          </a:p>
        </p:txBody>
      </p:sp>
      <p:sp>
        <p:nvSpPr>
          <p:cNvPr id="8" name="textruta 7">
            <a:extLst>
              <a:ext uri="{FF2B5EF4-FFF2-40B4-BE49-F238E27FC236}">
                <a16:creationId xmlns:a16="http://schemas.microsoft.com/office/drawing/2014/main" id="{4685B01F-A9E9-2253-ACE3-F6A6235854AA}"/>
              </a:ext>
            </a:extLst>
          </p:cNvPr>
          <p:cNvSpPr txBox="1"/>
          <p:nvPr/>
        </p:nvSpPr>
        <p:spPr>
          <a:xfrm>
            <a:off x="932688" y="5512293"/>
            <a:ext cx="10122408" cy="369332"/>
          </a:xfrm>
          <a:prstGeom prst="rect">
            <a:avLst/>
          </a:prstGeom>
          <a:noFill/>
        </p:spPr>
        <p:txBody>
          <a:bodyPr wrap="square">
            <a:spAutoFit/>
          </a:bodyPr>
          <a:lstStyle/>
          <a:p>
            <a:pPr algn="ctr"/>
            <a:r>
              <a:rPr lang="sv-SE" b="1" dirty="0">
                <a:solidFill>
                  <a:schemeClr val="bg2">
                    <a:lumMod val="50000"/>
                  </a:schemeClr>
                </a:solidFill>
              </a:rPr>
              <a:t>Medarbetare i Haninge kommun är stolta över sitt samhällsuppdrag</a:t>
            </a:r>
          </a:p>
        </p:txBody>
      </p:sp>
    </p:spTree>
    <p:extLst>
      <p:ext uri="{BB962C8B-B14F-4D97-AF65-F5344CB8AC3E}">
        <p14:creationId xmlns:p14="http://schemas.microsoft.com/office/powerpoint/2010/main" val="380014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7DA90DC-9454-4E48-BA1C-2CF7A928EDDC}"/>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rot="2700000">
            <a:off x="9153526" y="3819527"/>
            <a:ext cx="6076948" cy="6076948"/>
          </a:xfrm>
          <a:prstGeom prst="rect">
            <a:avLst/>
          </a:prstGeom>
        </p:spPr>
      </p:pic>
      <p:sp>
        <p:nvSpPr>
          <p:cNvPr id="10" name="Rektangel 9">
            <a:extLst>
              <a:ext uri="{FF2B5EF4-FFF2-40B4-BE49-F238E27FC236}">
                <a16:creationId xmlns:a16="http://schemas.microsoft.com/office/drawing/2014/main" id="{9F4D29D7-E490-FFA9-1803-D692B5CEBB0A}"/>
              </a:ext>
            </a:extLst>
          </p:cNvPr>
          <p:cNvSpPr/>
          <p:nvPr/>
        </p:nvSpPr>
        <p:spPr>
          <a:xfrm>
            <a:off x="5294376" y="1792224"/>
            <a:ext cx="5760720" cy="349300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upp 10">
            <a:extLst>
              <a:ext uri="{FF2B5EF4-FFF2-40B4-BE49-F238E27FC236}">
                <a16:creationId xmlns:a16="http://schemas.microsoft.com/office/drawing/2014/main" id="{D5096338-DF5A-7CA8-74D5-398C8F80FA14}"/>
              </a:ext>
            </a:extLst>
          </p:cNvPr>
          <p:cNvGrpSpPr/>
          <p:nvPr/>
        </p:nvGrpSpPr>
        <p:grpSpPr>
          <a:xfrm>
            <a:off x="932688" y="1792224"/>
            <a:ext cx="5053713" cy="3493008"/>
            <a:chOff x="932688" y="1581912"/>
            <a:chExt cx="5053713" cy="3493008"/>
          </a:xfrm>
        </p:grpSpPr>
        <p:sp>
          <p:nvSpPr>
            <p:cNvPr id="12" name="Triangel 11">
              <a:extLst>
                <a:ext uri="{FF2B5EF4-FFF2-40B4-BE49-F238E27FC236}">
                  <a16:creationId xmlns:a16="http://schemas.microsoft.com/office/drawing/2014/main" id="{95C72789-B056-C4F6-EDD4-3452F44D47D7}"/>
                </a:ext>
              </a:extLst>
            </p:cNvPr>
            <p:cNvSpPr/>
            <p:nvPr/>
          </p:nvSpPr>
          <p:spPr>
            <a:xfrm rot="5400000">
              <a:off x="3919849" y="2832986"/>
              <a:ext cx="3142245" cy="9908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Triangel 12">
              <a:extLst>
                <a:ext uri="{FF2B5EF4-FFF2-40B4-BE49-F238E27FC236}">
                  <a16:creationId xmlns:a16="http://schemas.microsoft.com/office/drawing/2014/main" id="{31FBA451-67C8-D977-C474-82DCB4D423CE}"/>
                </a:ext>
              </a:extLst>
            </p:cNvPr>
            <p:cNvSpPr/>
            <p:nvPr/>
          </p:nvSpPr>
          <p:spPr>
            <a:xfrm rot="5400000">
              <a:off x="4432554" y="2994660"/>
              <a:ext cx="2116836" cy="667512"/>
            </a:xfrm>
            <a:prstGeom prs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D22A0EF1-2A49-09A4-3F6C-C5A0D8DD76EB}"/>
                </a:ext>
              </a:extLst>
            </p:cNvPr>
            <p:cNvSpPr/>
            <p:nvPr/>
          </p:nvSpPr>
          <p:spPr>
            <a:xfrm>
              <a:off x="932688" y="1581912"/>
              <a:ext cx="4224528" cy="34930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4" name="Platshållare för innehåll 3">
            <a:extLst>
              <a:ext uri="{FF2B5EF4-FFF2-40B4-BE49-F238E27FC236}">
                <a16:creationId xmlns:a16="http://schemas.microsoft.com/office/drawing/2014/main" id="{CAAE05D3-CD6E-CA09-81D5-1AA5942BBFD1}"/>
              </a:ext>
            </a:extLst>
          </p:cNvPr>
          <p:cNvSpPr>
            <a:spLocks noGrp="1"/>
          </p:cNvSpPr>
          <p:nvPr>
            <p:ph sz="half" idx="2"/>
          </p:nvPr>
        </p:nvSpPr>
        <p:spPr/>
        <p:txBody>
          <a:bodyPr>
            <a:normAutofit/>
          </a:bodyPr>
          <a:lstStyle/>
          <a:p>
            <a:pPr marL="0" indent="0">
              <a:buNone/>
            </a:pPr>
            <a:endParaRPr lang="sv-SE" sz="1800" dirty="0"/>
          </a:p>
          <a:p>
            <a:pPr marL="0" indent="0">
              <a:buNone/>
            </a:pPr>
            <a:endParaRPr lang="sv-SE" sz="1800" dirty="0"/>
          </a:p>
        </p:txBody>
      </p:sp>
      <p:sp>
        <p:nvSpPr>
          <p:cNvPr id="6" name="Rubrik 1">
            <a:extLst>
              <a:ext uri="{FF2B5EF4-FFF2-40B4-BE49-F238E27FC236}">
                <a16:creationId xmlns:a16="http://schemas.microsoft.com/office/drawing/2014/main" id="{1AABBDB0-7452-F782-CFDA-DEEAFE2665B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sv-SE" sz="3000" b="1" dirty="0"/>
              <a:t>Jag tar initiativ och ansvar</a:t>
            </a:r>
          </a:p>
        </p:txBody>
      </p:sp>
      <p:sp>
        <p:nvSpPr>
          <p:cNvPr id="16" name="Platshållare för innehåll 2">
            <a:extLst>
              <a:ext uri="{FF2B5EF4-FFF2-40B4-BE49-F238E27FC236}">
                <a16:creationId xmlns:a16="http://schemas.microsoft.com/office/drawing/2014/main" id="{1FFF420B-B640-86AC-87E0-293C00F352FD}"/>
              </a:ext>
            </a:extLst>
          </p:cNvPr>
          <p:cNvSpPr txBox="1">
            <a:spLocks/>
          </p:cNvSpPr>
          <p:nvPr/>
        </p:nvSpPr>
        <p:spPr>
          <a:xfrm>
            <a:off x="6201159" y="2194667"/>
            <a:ext cx="4742682" cy="4351338"/>
          </a:xfrm>
          <a:prstGeom prst="rect">
            <a:avLst/>
          </a:prstGeom>
          <a:noFill/>
        </p:spPr>
        <p:txBody>
          <a:bodyPr vert="horz" lIns="288000" tIns="288000" rIns="288000" bIns="28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800" b="1" dirty="0">
                <a:latin typeface="Arial" panose="020B0604020202020204" pitchFamily="34" charset="0"/>
                <a:cs typeface="Arial" panose="020B0604020202020204" pitchFamily="34" charset="0"/>
              </a:rPr>
              <a:t>Genom att jag</a:t>
            </a:r>
          </a:p>
          <a:p>
            <a:pPr>
              <a:buFontTx/>
              <a:buChar char="-"/>
            </a:pPr>
            <a:r>
              <a:rPr lang="sv-SE" sz="1400" dirty="0"/>
              <a:t>aktivt söker och tar del av information</a:t>
            </a:r>
          </a:p>
          <a:p>
            <a:pPr>
              <a:buFontTx/>
              <a:buChar char="-"/>
            </a:pPr>
            <a:r>
              <a:rPr lang="sv-SE" sz="1400" dirty="0"/>
              <a:t>frågar om jag inte vet eller förstår</a:t>
            </a:r>
            <a:endParaRPr lang="sv-SE" sz="1400" dirty="0">
              <a:highlight>
                <a:srgbClr val="FFFF00"/>
              </a:highlight>
            </a:endParaRPr>
          </a:p>
          <a:p>
            <a:pPr>
              <a:buFontTx/>
              <a:buChar char="-"/>
            </a:pPr>
            <a:r>
              <a:rPr lang="sv-SE" sz="1400" dirty="0"/>
              <a:t>kommer med idéer</a:t>
            </a:r>
          </a:p>
          <a:p>
            <a:pPr>
              <a:buFontTx/>
              <a:buChar char="-"/>
            </a:pPr>
            <a:r>
              <a:rPr lang="sv-SE" sz="1400" dirty="0"/>
              <a:t>är engagerad på arbetsplatsen</a:t>
            </a:r>
          </a:p>
          <a:p>
            <a:pPr>
              <a:buFontTx/>
              <a:buChar char="-"/>
            </a:pPr>
            <a:r>
              <a:rPr lang="sv-SE" sz="1400" dirty="0"/>
              <a:t>bryr mig om mina kollegor</a:t>
            </a:r>
          </a:p>
        </p:txBody>
      </p:sp>
      <p:sp>
        <p:nvSpPr>
          <p:cNvPr id="2" name="Platshållare för innehåll 2">
            <a:extLst>
              <a:ext uri="{FF2B5EF4-FFF2-40B4-BE49-F238E27FC236}">
                <a16:creationId xmlns:a16="http://schemas.microsoft.com/office/drawing/2014/main" id="{50CE7A77-44B8-728A-20E6-50A5D808D375}"/>
              </a:ext>
            </a:extLst>
          </p:cNvPr>
          <p:cNvSpPr txBox="1">
            <a:spLocks/>
          </p:cNvSpPr>
          <p:nvPr/>
        </p:nvSpPr>
        <p:spPr>
          <a:xfrm>
            <a:off x="1248159" y="2194667"/>
            <a:ext cx="4428744" cy="4351338"/>
          </a:xfrm>
          <a:prstGeom prst="rect">
            <a:avLst/>
          </a:prstGeom>
          <a:noFill/>
        </p:spPr>
        <p:txBody>
          <a:bodyPr vert="horz" lIns="288000" tIns="288000" rIns="288000" bIns="28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800" b="1" dirty="0">
                <a:latin typeface="Arial" panose="020B0604020202020204" pitchFamily="34" charset="0"/>
                <a:cs typeface="Arial" panose="020B0604020202020204" pitchFamily="34" charset="0"/>
              </a:rPr>
              <a:t>För mig som medarbetare </a:t>
            </a:r>
            <a:br>
              <a:rPr lang="sv-SE" sz="1800" b="1" dirty="0">
                <a:latin typeface="Arial" panose="020B0604020202020204" pitchFamily="34" charset="0"/>
                <a:cs typeface="Arial" panose="020B0604020202020204" pitchFamily="34" charset="0"/>
              </a:rPr>
            </a:br>
            <a:r>
              <a:rPr lang="sv-SE" sz="1800" b="1" dirty="0">
                <a:latin typeface="Arial" panose="020B0604020202020204" pitchFamily="34" charset="0"/>
                <a:cs typeface="Arial" panose="020B0604020202020204" pitchFamily="34" charset="0"/>
              </a:rPr>
              <a:t>innebär det att jag </a:t>
            </a:r>
          </a:p>
          <a:p>
            <a:pPr>
              <a:buFontTx/>
              <a:buChar char="-"/>
            </a:pPr>
            <a:r>
              <a:rPr lang="sv-SE" sz="1400" dirty="0"/>
              <a:t>är med och påverkar det dagliga arbetet.</a:t>
            </a:r>
          </a:p>
        </p:txBody>
      </p:sp>
      <p:sp>
        <p:nvSpPr>
          <p:cNvPr id="3" name="textruta 2">
            <a:extLst>
              <a:ext uri="{FF2B5EF4-FFF2-40B4-BE49-F238E27FC236}">
                <a16:creationId xmlns:a16="http://schemas.microsoft.com/office/drawing/2014/main" id="{C674E6D2-E158-B82A-F50E-A9E60AAFF48C}"/>
              </a:ext>
            </a:extLst>
          </p:cNvPr>
          <p:cNvSpPr txBox="1"/>
          <p:nvPr/>
        </p:nvSpPr>
        <p:spPr>
          <a:xfrm>
            <a:off x="932688" y="5512293"/>
            <a:ext cx="10122408" cy="369332"/>
          </a:xfrm>
          <a:prstGeom prst="rect">
            <a:avLst/>
          </a:prstGeom>
          <a:noFill/>
        </p:spPr>
        <p:txBody>
          <a:bodyPr wrap="square">
            <a:spAutoFit/>
          </a:bodyPr>
          <a:lstStyle/>
          <a:p>
            <a:pPr algn="ctr"/>
            <a:r>
              <a:rPr lang="sv-SE" b="1" dirty="0">
                <a:solidFill>
                  <a:schemeClr val="bg2">
                    <a:lumMod val="50000"/>
                  </a:schemeClr>
                </a:solidFill>
              </a:rPr>
              <a:t>Medarbetare i Haninge kommun är stolta över sitt samhällsuppdrag</a:t>
            </a:r>
          </a:p>
        </p:txBody>
      </p:sp>
    </p:spTree>
    <p:extLst>
      <p:ext uri="{BB962C8B-B14F-4D97-AF65-F5344CB8AC3E}">
        <p14:creationId xmlns:p14="http://schemas.microsoft.com/office/powerpoint/2010/main" val="2673694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ubrik 1">
            <a:extLst>
              <a:ext uri="{FF2B5EF4-FFF2-40B4-BE49-F238E27FC236}">
                <a16:creationId xmlns:a16="http://schemas.microsoft.com/office/drawing/2014/main" id="{FA3F3811-51B1-E0D3-FF1A-B6155F1FD2E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sv-SE" sz="3000" b="1" dirty="0"/>
              <a:t>Medarbetarskap, ledarskap och arbetsmiljö hänger ihop!</a:t>
            </a:r>
          </a:p>
        </p:txBody>
      </p:sp>
      <p:sp>
        <p:nvSpPr>
          <p:cNvPr id="6" name="Platshållare för innehåll 2">
            <a:extLst>
              <a:ext uri="{FF2B5EF4-FFF2-40B4-BE49-F238E27FC236}">
                <a16:creationId xmlns:a16="http://schemas.microsoft.com/office/drawing/2014/main" id="{A309DBAA-A5BD-E956-7BC1-0AEFFE4254AF}"/>
              </a:ext>
            </a:extLst>
          </p:cNvPr>
          <p:cNvSpPr txBox="1">
            <a:spLocks/>
          </p:cNvSpPr>
          <p:nvPr/>
        </p:nvSpPr>
        <p:spPr>
          <a:xfrm>
            <a:off x="959630" y="3741687"/>
            <a:ext cx="3908809" cy="18956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400" b="1" dirty="0"/>
              <a:t>Hållbara arbetsplatser</a:t>
            </a:r>
          </a:p>
          <a:p>
            <a:r>
              <a:rPr lang="sv-SE" sz="1400" dirty="0"/>
              <a:t>Tydligt uppdrag</a:t>
            </a:r>
          </a:p>
          <a:p>
            <a:r>
              <a:rPr lang="sv-SE" sz="1400" dirty="0"/>
              <a:t>Delaktighet och dialog</a:t>
            </a:r>
          </a:p>
          <a:p>
            <a:r>
              <a:rPr lang="sv-SE" sz="1400" dirty="0"/>
              <a:t>Samarbete och teamarbete</a:t>
            </a:r>
          </a:p>
          <a:p>
            <a:r>
              <a:rPr lang="sv-SE" sz="1400" dirty="0"/>
              <a:t>Ett systematiskt arbetsmiljöarbete </a:t>
            </a:r>
          </a:p>
          <a:p>
            <a:endParaRPr lang="sv-SE" sz="1400" dirty="0"/>
          </a:p>
        </p:txBody>
      </p:sp>
      <p:sp>
        <p:nvSpPr>
          <p:cNvPr id="7" name="Platshållare för innehåll 2">
            <a:extLst>
              <a:ext uri="{FF2B5EF4-FFF2-40B4-BE49-F238E27FC236}">
                <a16:creationId xmlns:a16="http://schemas.microsoft.com/office/drawing/2014/main" id="{20743629-A445-D4DF-D2B6-351F66971921}"/>
              </a:ext>
            </a:extLst>
          </p:cNvPr>
          <p:cNvSpPr txBox="1">
            <a:spLocks/>
          </p:cNvSpPr>
          <p:nvPr/>
        </p:nvSpPr>
        <p:spPr>
          <a:xfrm>
            <a:off x="959630" y="1711678"/>
            <a:ext cx="3908809" cy="15221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400" b="1" dirty="0"/>
              <a:t>Medarbetarkompassen</a:t>
            </a:r>
          </a:p>
          <a:p>
            <a:r>
              <a:rPr lang="sv-SE" sz="1400" dirty="0"/>
              <a:t>Jag arbetar för Haninge kommun</a:t>
            </a:r>
          </a:p>
          <a:p>
            <a:r>
              <a:rPr lang="sv-SE" sz="1400" dirty="0"/>
              <a:t>Jag samarbetar och litar på mina kollegor</a:t>
            </a:r>
          </a:p>
          <a:p>
            <a:r>
              <a:rPr lang="sv-SE" sz="1400" dirty="0"/>
              <a:t>Jag är öppen för utveckling</a:t>
            </a:r>
          </a:p>
          <a:p>
            <a:r>
              <a:rPr lang="sv-SE" sz="1400" dirty="0"/>
              <a:t>Jag tar initiativ och ansvar</a:t>
            </a:r>
          </a:p>
          <a:p>
            <a:endParaRPr lang="sv-SE" sz="1400" dirty="0"/>
          </a:p>
          <a:p>
            <a:pPr marL="0" indent="0">
              <a:buNone/>
            </a:pPr>
            <a:endParaRPr lang="sv-SE" sz="1400" dirty="0"/>
          </a:p>
          <a:p>
            <a:pPr marL="0" indent="0">
              <a:buFont typeface="Arial" panose="020B0604020202020204" pitchFamily="34" charset="0"/>
              <a:buNone/>
            </a:pPr>
            <a:endParaRPr lang="sv-SE" sz="1400" dirty="0"/>
          </a:p>
          <a:p>
            <a:endParaRPr lang="sv-SE" sz="1400" dirty="0"/>
          </a:p>
        </p:txBody>
      </p:sp>
      <p:sp>
        <p:nvSpPr>
          <p:cNvPr id="8" name="textruta 7">
            <a:extLst>
              <a:ext uri="{FF2B5EF4-FFF2-40B4-BE49-F238E27FC236}">
                <a16:creationId xmlns:a16="http://schemas.microsoft.com/office/drawing/2014/main" id="{13F38AEB-A4CE-5E66-1782-0766219B0C8D}"/>
              </a:ext>
            </a:extLst>
          </p:cNvPr>
          <p:cNvSpPr txBox="1"/>
          <p:nvPr/>
        </p:nvSpPr>
        <p:spPr>
          <a:xfrm>
            <a:off x="9361304" y="3741687"/>
            <a:ext cx="2592475" cy="1997919"/>
          </a:xfrm>
          <a:prstGeom prst="rect">
            <a:avLst/>
          </a:prstGeom>
          <a:noFill/>
        </p:spPr>
        <p:txBody>
          <a:bodyPr wrap="square" rtlCol="0">
            <a:spAutoFit/>
          </a:bodyPr>
          <a:lstStyle/>
          <a:p>
            <a:pPr>
              <a:lnSpc>
                <a:spcPct val="150000"/>
              </a:lnSpc>
            </a:pPr>
            <a:r>
              <a:rPr lang="sv-SE" sz="1400" b="1" dirty="0">
                <a:latin typeface="Arial" panose="020B0604020202020204" pitchFamily="34" charset="0"/>
                <a:cs typeface="Arial" panose="020B0604020202020204" pitchFamily="34" charset="0"/>
              </a:rPr>
              <a:t>Ledarskapskompassen</a:t>
            </a:r>
          </a:p>
          <a:p>
            <a:pPr marL="285750" indent="-285750">
              <a:lnSpc>
                <a:spcPct val="150000"/>
              </a:lnSpc>
              <a:buFont typeface="Arial" panose="020B0604020202020204" pitchFamily="34" charset="0"/>
              <a:buChar char="•"/>
            </a:pPr>
            <a:r>
              <a:rPr lang="sv-SE" sz="1400" dirty="0">
                <a:latin typeface="Arial" panose="020B0604020202020204" pitchFamily="34" charset="0"/>
                <a:cs typeface="Arial" panose="020B0604020202020204" pitchFamily="34" charset="0"/>
              </a:rPr>
              <a:t>Utmana till förändring</a:t>
            </a:r>
          </a:p>
          <a:p>
            <a:pPr marL="285750" indent="-285750">
              <a:lnSpc>
                <a:spcPct val="150000"/>
              </a:lnSpc>
              <a:buFont typeface="Arial" panose="020B0604020202020204" pitchFamily="34" charset="0"/>
              <a:buChar char="•"/>
            </a:pPr>
            <a:r>
              <a:rPr lang="sv-SE" sz="1400" dirty="0">
                <a:latin typeface="Arial" panose="020B0604020202020204" pitchFamily="34" charset="0"/>
                <a:cs typeface="Arial" panose="020B0604020202020204" pitchFamily="34" charset="0"/>
              </a:rPr>
              <a:t>Vara en förebild</a:t>
            </a:r>
          </a:p>
          <a:p>
            <a:pPr marL="285750" indent="-285750">
              <a:lnSpc>
                <a:spcPct val="150000"/>
              </a:lnSpc>
              <a:buFont typeface="Arial" panose="020B0604020202020204" pitchFamily="34" charset="0"/>
              <a:buChar char="•"/>
            </a:pPr>
            <a:r>
              <a:rPr lang="sv-SE" sz="1400" dirty="0">
                <a:latin typeface="Arial" panose="020B0604020202020204" pitchFamily="34" charset="0"/>
                <a:cs typeface="Arial" panose="020B0604020202020204" pitchFamily="34" charset="0"/>
              </a:rPr>
              <a:t>Situationsanpassa</a:t>
            </a:r>
          </a:p>
          <a:p>
            <a:pPr marL="285750" indent="-285750">
              <a:lnSpc>
                <a:spcPct val="150000"/>
              </a:lnSpc>
              <a:buFont typeface="Arial" panose="020B0604020202020204" pitchFamily="34" charset="0"/>
              <a:buChar char="•"/>
            </a:pPr>
            <a:r>
              <a:rPr lang="sv-SE" sz="1400" dirty="0">
                <a:latin typeface="Arial" panose="020B0604020202020204" pitchFamily="34" charset="0"/>
                <a:cs typeface="Arial" panose="020B0604020202020204" pitchFamily="34" charset="0"/>
              </a:rPr>
              <a:t>Uppmuntra och inspirera</a:t>
            </a:r>
          </a:p>
          <a:p>
            <a:pPr>
              <a:lnSpc>
                <a:spcPct val="150000"/>
              </a:lnSpc>
            </a:pPr>
            <a:endParaRPr lang="sv-SE" sz="1400" dirty="0"/>
          </a:p>
        </p:txBody>
      </p:sp>
      <p:grpSp>
        <p:nvGrpSpPr>
          <p:cNvPr id="43" name="Grupp 42">
            <a:extLst>
              <a:ext uri="{FF2B5EF4-FFF2-40B4-BE49-F238E27FC236}">
                <a16:creationId xmlns:a16="http://schemas.microsoft.com/office/drawing/2014/main" id="{421778DF-3A3D-10E3-A1C2-085D0A370B43}"/>
              </a:ext>
            </a:extLst>
          </p:cNvPr>
          <p:cNvGrpSpPr/>
          <p:nvPr/>
        </p:nvGrpSpPr>
        <p:grpSpPr>
          <a:xfrm>
            <a:off x="4378879" y="1500605"/>
            <a:ext cx="4678760" cy="4482163"/>
            <a:chOff x="4135040" y="1118394"/>
            <a:chExt cx="5291018" cy="5068695"/>
          </a:xfrm>
        </p:grpSpPr>
        <p:sp>
          <p:nvSpPr>
            <p:cNvPr id="19" name="Ellips 18">
              <a:extLst>
                <a:ext uri="{FF2B5EF4-FFF2-40B4-BE49-F238E27FC236}">
                  <a16:creationId xmlns:a16="http://schemas.microsoft.com/office/drawing/2014/main" id="{8AB5D16E-BA11-38CB-D600-2DD48ECD15F5}"/>
                </a:ext>
              </a:extLst>
            </p:cNvPr>
            <p:cNvSpPr/>
            <p:nvPr/>
          </p:nvSpPr>
          <p:spPr>
            <a:xfrm>
              <a:off x="5224071" y="1118394"/>
              <a:ext cx="2928130" cy="2928130"/>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F36B5FBB-57C2-5829-60C2-0F8B1BE838B2}"/>
                </a:ext>
              </a:extLst>
            </p:cNvPr>
            <p:cNvSpPr/>
            <p:nvPr/>
          </p:nvSpPr>
          <p:spPr>
            <a:xfrm>
              <a:off x="4135040" y="3258959"/>
              <a:ext cx="2928130" cy="2928130"/>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4297384D-59CA-EA58-7443-1AC65C44B984}"/>
                </a:ext>
              </a:extLst>
            </p:cNvPr>
            <p:cNvSpPr/>
            <p:nvPr/>
          </p:nvSpPr>
          <p:spPr>
            <a:xfrm>
              <a:off x="6497928" y="3243908"/>
              <a:ext cx="2928130" cy="292813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B5569394-6A15-457E-381B-3013F91C1E41}"/>
                </a:ext>
              </a:extLst>
            </p:cNvPr>
            <p:cNvSpPr txBox="1"/>
            <p:nvPr/>
          </p:nvSpPr>
          <p:spPr>
            <a:xfrm>
              <a:off x="5377673" y="2259294"/>
              <a:ext cx="2620926" cy="646331"/>
            </a:xfrm>
            <a:prstGeom prst="rect">
              <a:avLst/>
            </a:prstGeom>
            <a:noFill/>
          </p:spPr>
          <p:txBody>
            <a:bodyPr wrap="square">
              <a:spAutoFit/>
            </a:bodyPr>
            <a:lstStyle/>
            <a:p>
              <a:pPr lvl="0" algn="ctr"/>
              <a:r>
                <a:rPr lang="sv-SE" b="1" dirty="0"/>
                <a:t>Medarbetar-</a:t>
              </a:r>
              <a:br>
                <a:rPr lang="sv-SE" b="1" dirty="0"/>
              </a:br>
              <a:r>
                <a:rPr lang="sv-SE" b="1" dirty="0"/>
                <a:t>kompassen</a:t>
              </a:r>
            </a:p>
          </p:txBody>
        </p:sp>
        <p:sp>
          <p:nvSpPr>
            <p:cNvPr id="13" name="textruta 12">
              <a:extLst>
                <a:ext uri="{FF2B5EF4-FFF2-40B4-BE49-F238E27FC236}">
                  <a16:creationId xmlns:a16="http://schemas.microsoft.com/office/drawing/2014/main" id="{F3E13494-43A6-1433-64C2-D8A5F9BBB955}"/>
                </a:ext>
              </a:extLst>
            </p:cNvPr>
            <p:cNvSpPr txBox="1"/>
            <p:nvPr/>
          </p:nvSpPr>
          <p:spPr>
            <a:xfrm>
              <a:off x="6884045" y="4384808"/>
              <a:ext cx="2155896" cy="646331"/>
            </a:xfrm>
            <a:prstGeom prst="rect">
              <a:avLst/>
            </a:prstGeom>
            <a:noFill/>
          </p:spPr>
          <p:txBody>
            <a:bodyPr wrap="square">
              <a:spAutoFit/>
            </a:bodyPr>
            <a:lstStyle/>
            <a:p>
              <a:pPr lvl="0" algn="ctr"/>
              <a:r>
                <a:rPr lang="sv-SE" b="1" dirty="0"/>
                <a:t>Ledarskaps-</a:t>
              </a:r>
              <a:br>
                <a:rPr lang="sv-SE" b="1" dirty="0"/>
              </a:br>
              <a:r>
                <a:rPr lang="sv-SE" b="1" dirty="0"/>
                <a:t>kompassen</a:t>
              </a:r>
            </a:p>
          </p:txBody>
        </p:sp>
        <p:sp>
          <p:nvSpPr>
            <p:cNvPr id="15" name="textruta 14">
              <a:extLst>
                <a:ext uri="{FF2B5EF4-FFF2-40B4-BE49-F238E27FC236}">
                  <a16:creationId xmlns:a16="http://schemas.microsoft.com/office/drawing/2014/main" id="{4FE3B7C6-B2F4-B1E7-C81A-6A9BBA92B134}"/>
                </a:ext>
              </a:extLst>
            </p:cNvPr>
            <p:cNvSpPr txBox="1"/>
            <p:nvPr/>
          </p:nvSpPr>
          <p:spPr>
            <a:xfrm>
              <a:off x="4516078" y="4399859"/>
              <a:ext cx="2166054" cy="646331"/>
            </a:xfrm>
            <a:prstGeom prst="rect">
              <a:avLst/>
            </a:prstGeom>
            <a:noFill/>
          </p:spPr>
          <p:txBody>
            <a:bodyPr wrap="square">
              <a:spAutoFit/>
            </a:bodyPr>
            <a:lstStyle/>
            <a:p>
              <a:pPr lvl="0" algn="ctr"/>
              <a:r>
                <a:rPr lang="sv-SE" b="1" dirty="0"/>
                <a:t>Hållbara </a:t>
              </a:r>
              <a:br>
                <a:rPr lang="sv-SE" b="1" dirty="0"/>
              </a:br>
              <a:r>
                <a:rPr lang="sv-SE" b="1" dirty="0"/>
                <a:t>arbetsplatser</a:t>
              </a:r>
            </a:p>
          </p:txBody>
        </p:sp>
      </p:grpSp>
      <p:pic>
        <p:nvPicPr>
          <p:cNvPr id="25" name="Bildobjekt 24">
            <a:extLst>
              <a:ext uri="{FF2B5EF4-FFF2-40B4-BE49-F238E27FC236}">
                <a16:creationId xmlns:a16="http://schemas.microsoft.com/office/drawing/2014/main" id="{86D30BF8-1D53-0ACB-8B34-461DFAF3A8A3}"/>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rot="2700000">
            <a:off x="9153526" y="-3038475"/>
            <a:ext cx="6076948" cy="6076948"/>
          </a:xfrm>
          <a:prstGeom prst="rect">
            <a:avLst/>
          </a:prstGeom>
        </p:spPr>
      </p:pic>
    </p:spTree>
    <p:extLst>
      <p:ext uri="{BB962C8B-B14F-4D97-AF65-F5344CB8AC3E}">
        <p14:creationId xmlns:p14="http://schemas.microsoft.com/office/powerpoint/2010/main" val="1017852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2">
            <a:extLst>
              <a:ext uri="{FF2B5EF4-FFF2-40B4-BE49-F238E27FC236}">
                <a16:creationId xmlns:a16="http://schemas.microsoft.com/office/drawing/2014/main" id="{D65D47F7-D599-6A7E-CF5A-9C711E62CD7B}"/>
              </a:ext>
            </a:extLst>
          </p:cNvPr>
          <p:cNvSpPr txBox="1">
            <a:spLocks/>
          </p:cNvSpPr>
          <p:nvPr/>
        </p:nvSpPr>
        <p:spPr>
          <a:xfrm>
            <a:off x="838200" y="1816413"/>
            <a:ext cx="4406900" cy="3528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2000"/>
              </a:spcAft>
            </a:pPr>
            <a:r>
              <a:rPr lang="sv-SE" sz="1800" dirty="0"/>
              <a:t> Fundera individuellt någon minut:</a:t>
            </a:r>
          </a:p>
          <a:p>
            <a:pPr lvl="1">
              <a:lnSpc>
                <a:spcPct val="100000"/>
              </a:lnSpc>
              <a:spcBef>
                <a:spcPts val="0"/>
              </a:spcBef>
              <a:spcAft>
                <a:spcPts val="1000"/>
              </a:spcAft>
              <a:buFont typeface="Wingdings" pitchFamily="2" charset="2"/>
              <a:buChar char="§"/>
            </a:pPr>
            <a:r>
              <a:rPr lang="sv-SE" sz="1600" dirty="0"/>
              <a:t>Vad är din spontana känsla?</a:t>
            </a:r>
          </a:p>
          <a:p>
            <a:pPr lvl="1">
              <a:lnSpc>
                <a:spcPct val="100000"/>
              </a:lnSpc>
              <a:spcBef>
                <a:spcPts val="0"/>
              </a:spcBef>
              <a:spcAft>
                <a:spcPts val="2000"/>
              </a:spcAft>
              <a:buFont typeface="Wingdings" pitchFamily="2" charset="2"/>
              <a:buChar char="§"/>
            </a:pPr>
            <a:r>
              <a:rPr lang="sv-SE" sz="1600" dirty="0"/>
              <a:t>Hur kan medarbetarkompassen </a:t>
            </a:r>
            <a:br>
              <a:rPr lang="sv-SE" sz="1600" dirty="0"/>
            </a:br>
            <a:r>
              <a:rPr lang="sv-SE" sz="1600" dirty="0"/>
              <a:t>stärka din medarbetarroll</a:t>
            </a:r>
            <a:r>
              <a:rPr lang="sv-SE" sz="1800" dirty="0"/>
              <a:t>?</a:t>
            </a:r>
          </a:p>
          <a:p>
            <a:pPr>
              <a:lnSpc>
                <a:spcPct val="100000"/>
              </a:lnSpc>
              <a:spcAft>
                <a:spcPts val="2000"/>
              </a:spcAft>
            </a:pPr>
            <a:r>
              <a:rPr lang="sv-SE" sz="1800" dirty="0"/>
              <a:t>Reflektera tillsammans tre och tre </a:t>
            </a:r>
            <a:br>
              <a:rPr lang="sv-SE" sz="1800" dirty="0"/>
            </a:br>
            <a:r>
              <a:rPr lang="sv-SE" sz="1800" dirty="0"/>
              <a:t>och dela med dig av dina tankar.</a:t>
            </a:r>
          </a:p>
          <a:p>
            <a:pPr>
              <a:lnSpc>
                <a:spcPct val="100000"/>
              </a:lnSpc>
              <a:spcAft>
                <a:spcPts val="2000"/>
              </a:spcAft>
            </a:pPr>
            <a:r>
              <a:rPr lang="sv-SE" sz="1800" dirty="0"/>
              <a:t>Dela med er av era tankar i storgrupp.</a:t>
            </a:r>
          </a:p>
        </p:txBody>
      </p:sp>
      <p:sp>
        <p:nvSpPr>
          <p:cNvPr id="14" name="Rubrik 1">
            <a:extLst>
              <a:ext uri="{FF2B5EF4-FFF2-40B4-BE49-F238E27FC236}">
                <a16:creationId xmlns:a16="http://schemas.microsoft.com/office/drawing/2014/main" id="{FD410C51-A714-CEAE-CAEA-E1806A669012}"/>
              </a:ext>
            </a:extLst>
          </p:cNvPr>
          <p:cNvSpPr txBox="1">
            <a:spLocks/>
          </p:cNvSpPr>
          <p:nvPr/>
        </p:nvSpPr>
        <p:spPr>
          <a:xfrm>
            <a:off x="838200" y="77152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sv-SE" sz="3000" b="1" dirty="0"/>
              <a:t>Reflektion</a:t>
            </a:r>
          </a:p>
        </p:txBody>
      </p:sp>
      <p:pic>
        <p:nvPicPr>
          <p:cNvPr id="17" name="Platshållare för innehåll 5" descr="Puzzle in brain">
            <a:extLst>
              <a:ext uri="{FF2B5EF4-FFF2-40B4-BE49-F238E27FC236}">
                <a16:creationId xmlns:a16="http://schemas.microsoft.com/office/drawing/2014/main" id="{990C7B99-4D3C-2955-A555-CFF0B4B1D2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68" r="7772"/>
          <a:stretch/>
        </p:blipFill>
        <p:spPr>
          <a:xfrm>
            <a:off x="6096000" y="-126688"/>
            <a:ext cx="6096000" cy="6082987"/>
          </a:xfrm>
          <a:prstGeom prst="rect">
            <a:avLst/>
          </a:prstGeom>
        </p:spPr>
      </p:pic>
      <p:pic>
        <p:nvPicPr>
          <p:cNvPr id="18" name="Bildobjekt 17">
            <a:extLst>
              <a:ext uri="{FF2B5EF4-FFF2-40B4-BE49-F238E27FC236}">
                <a16:creationId xmlns:a16="http://schemas.microsoft.com/office/drawing/2014/main" id="{2D2D6DCD-406F-7017-40DC-7C32960C368A}"/>
              </a:ext>
            </a:extLst>
          </p:cNvPr>
          <p:cNvPicPr>
            <a:picLocks noChangeAspect="1"/>
          </p:cNvPicPr>
          <p:nvPr/>
        </p:nvPicPr>
        <p:blipFill>
          <a:blip r:embed="rId4">
            <a:alphaModFix amt="5000"/>
            <a:extLst>
              <a:ext uri="{28A0092B-C50C-407E-A947-70E740481C1C}">
                <a14:useLocalDpi xmlns:a14="http://schemas.microsoft.com/office/drawing/2010/main" val="0"/>
              </a:ext>
            </a:extLst>
          </a:blip>
          <a:stretch>
            <a:fillRect/>
          </a:stretch>
        </p:blipFill>
        <p:spPr>
          <a:xfrm rot="2700000">
            <a:off x="9153526" y="3819527"/>
            <a:ext cx="6076948" cy="6076948"/>
          </a:xfrm>
          <a:prstGeom prst="rect">
            <a:avLst/>
          </a:prstGeom>
        </p:spPr>
      </p:pic>
    </p:spTree>
    <p:extLst>
      <p:ext uri="{BB962C8B-B14F-4D97-AF65-F5344CB8AC3E}">
        <p14:creationId xmlns:p14="http://schemas.microsoft.com/office/powerpoint/2010/main" val="3514828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76EFB31-8705-25B0-218B-727B53855DDA}"/>
              </a:ext>
            </a:extLst>
          </p:cNvPr>
          <p:cNvSpPr>
            <a:spLocks noGrp="1"/>
          </p:cNvSpPr>
          <p:nvPr>
            <p:ph idx="1"/>
          </p:nvPr>
        </p:nvSpPr>
        <p:spPr>
          <a:xfrm>
            <a:off x="838200" y="2446649"/>
            <a:ext cx="4406900" cy="2827125"/>
          </a:xfrm>
        </p:spPr>
        <p:txBody>
          <a:bodyPr>
            <a:normAutofit/>
          </a:bodyPr>
          <a:lstStyle/>
          <a:p>
            <a:pPr>
              <a:lnSpc>
                <a:spcPct val="150000"/>
              </a:lnSpc>
              <a:spcBef>
                <a:spcPts val="0"/>
              </a:spcBef>
              <a:spcAft>
                <a:spcPts val="2000"/>
              </a:spcAft>
            </a:pPr>
            <a:r>
              <a:rPr lang="sv-SE" sz="1800" dirty="0"/>
              <a:t>Samtal och reflektion kring vårt medarbetarskap på APT, andra </a:t>
            </a:r>
            <a:br>
              <a:rPr lang="sv-SE" sz="1800" dirty="0"/>
            </a:br>
            <a:r>
              <a:rPr lang="sv-SE" sz="1800" dirty="0"/>
              <a:t>möten och i fikarummet.</a:t>
            </a:r>
          </a:p>
          <a:p>
            <a:pPr>
              <a:lnSpc>
                <a:spcPct val="150000"/>
              </a:lnSpc>
              <a:spcBef>
                <a:spcPts val="0"/>
              </a:spcBef>
              <a:spcAft>
                <a:spcPts val="2000"/>
              </a:spcAft>
            </a:pPr>
            <a:r>
              <a:rPr lang="sv-SE" sz="1800" dirty="0"/>
              <a:t>Dialog kring frågor som främjar </a:t>
            </a:r>
            <a:br>
              <a:rPr lang="sv-SE" sz="1800" dirty="0"/>
            </a:br>
            <a:r>
              <a:rPr lang="sv-SE" sz="1800" dirty="0"/>
              <a:t>vårt samarbete och utvecklar vår verksamhet.</a:t>
            </a:r>
          </a:p>
        </p:txBody>
      </p:sp>
      <p:sp>
        <p:nvSpPr>
          <p:cNvPr id="6" name="Rubrik 1">
            <a:extLst>
              <a:ext uri="{FF2B5EF4-FFF2-40B4-BE49-F238E27FC236}">
                <a16:creationId xmlns:a16="http://schemas.microsoft.com/office/drawing/2014/main" id="{89B6273A-2B53-3DD6-CC94-6D093E2D889D}"/>
              </a:ext>
            </a:extLst>
          </p:cNvPr>
          <p:cNvSpPr txBox="1">
            <a:spLocks/>
          </p:cNvSpPr>
          <p:nvPr/>
        </p:nvSpPr>
        <p:spPr>
          <a:xfrm>
            <a:off x="838200" y="771525"/>
            <a:ext cx="10515600" cy="16541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sv-SE" sz="3000" b="1" dirty="0"/>
              <a:t>Hur arbetar vi med </a:t>
            </a:r>
          </a:p>
          <a:p>
            <a:r>
              <a:rPr lang="sv-SE" sz="3000" b="1" dirty="0"/>
              <a:t>Medarbetarkompassen </a:t>
            </a:r>
          </a:p>
          <a:p>
            <a:r>
              <a:rPr lang="sv-SE" sz="3000" b="1" dirty="0"/>
              <a:t>- nästa steg?</a:t>
            </a:r>
          </a:p>
        </p:txBody>
      </p:sp>
      <p:pic>
        <p:nvPicPr>
          <p:cNvPr id="12" name="Platshållare för innehåll 5" descr="Trave med tidskrifter på ett bord">
            <a:extLst>
              <a:ext uri="{FF2B5EF4-FFF2-40B4-BE49-F238E27FC236}">
                <a16:creationId xmlns:a16="http://schemas.microsoft.com/office/drawing/2014/main" id="{BC8B96EE-C377-423F-5816-97AD50A3A9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687"/>
          <a:stretch/>
        </p:blipFill>
        <p:spPr>
          <a:xfrm>
            <a:off x="6096000" y="0"/>
            <a:ext cx="6096000" cy="5956300"/>
          </a:xfrm>
          <a:prstGeom prst="rect">
            <a:avLst/>
          </a:prstGeom>
        </p:spPr>
      </p:pic>
      <p:pic>
        <p:nvPicPr>
          <p:cNvPr id="13" name="Bildobjekt 12">
            <a:extLst>
              <a:ext uri="{FF2B5EF4-FFF2-40B4-BE49-F238E27FC236}">
                <a16:creationId xmlns:a16="http://schemas.microsoft.com/office/drawing/2014/main" id="{E31E91F0-9841-2880-1411-67C85479FBC5}"/>
              </a:ext>
            </a:extLst>
          </p:cNvPr>
          <p:cNvPicPr>
            <a:picLocks noChangeAspect="1"/>
          </p:cNvPicPr>
          <p:nvPr/>
        </p:nvPicPr>
        <p:blipFill>
          <a:blip r:embed="rId4">
            <a:alphaModFix amt="5000"/>
            <a:extLst>
              <a:ext uri="{28A0092B-C50C-407E-A947-70E740481C1C}">
                <a14:useLocalDpi xmlns:a14="http://schemas.microsoft.com/office/drawing/2010/main" val="0"/>
              </a:ext>
            </a:extLst>
          </a:blip>
          <a:stretch>
            <a:fillRect/>
          </a:stretch>
        </p:blipFill>
        <p:spPr>
          <a:xfrm rot="2700000">
            <a:off x="8874126" y="-2609848"/>
            <a:ext cx="6076948" cy="6076948"/>
          </a:xfrm>
          <a:prstGeom prst="rect">
            <a:avLst/>
          </a:prstGeom>
        </p:spPr>
      </p:pic>
    </p:spTree>
    <p:extLst>
      <p:ext uri="{BB962C8B-B14F-4D97-AF65-F5344CB8AC3E}">
        <p14:creationId xmlns:p14="http://schemas.microsoft.com/office/powerpoint/2010/main" val="2778180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92C5176-5CB8-6159-D5E8-D04527744824}"/>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rot="2700000">
            <a:off x="9153526" y="3819527"/>
            <a:ext cx="6076948" cy="6076948"/>
          </a:xfrm>
          <a:prstGeom prst="rect">
            <a:avLst/>
          </a:prstGeom>
        </p:spPr>
      </p:pic>
      <p:sp>
        <p:nvSpPr>
          <p:cNvPr id="9" name="Platshållare för innehåll 2">
            <a:extLst>
              <a:ext uri="{FF2B5EF4-FFF2-40B4-BE49-F238E27FC236}">
                <a16:creationId xmlns:a16="http://schemas.microsoft.com/office/drawing/2014/main" id="{7FCAF182-A644-A3AD-EFA6-AF6B04679FEE}"/>
              </a:ext>
            </a:extLst>
          </p:cNvPr>
          <p:cNvSpPr txBox="1">
            <a:spLocks/>
          </p:cNvSpPr>
          <p:nvPr/>
        </p:nvSpPr>
        <p:spPr>
          <a:xfrm>
            <a:off x="6797680" y="2261015"/>
            <a:ext cx="4406900" cy="3528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2000"/>
              </a:spcAft>
            </a:pPr>
            <a:r>
              <a:rPr lang="sv-SE" sz="1800" dirty="0"/>
              <a:t>Dialogkort som innehåller dilemman och reflektionsfrågor.</a:t>
            </a:r>
          </a:p>
          <a:p>
            <a:pPr>
              <a:lnSpc>
                <a:spcPct val="150000"/>
              </a:lnSpc>
              <a:spcAft>
                <a:spcPts val="2000"/>
              </a:spcAft>
            </a:pPr>
            <a:r>
              <a:rPr lang="sv-SE" sz="1800" dirty="0"/>
              <a:t>Som en del i det systematiska arbetsmiljöarbetet.</a:t>
            </a:r>
          </a:p>
          <a:p>
            <a:pPr>
              <a:lnSpc>
                <a:spcPct val="150000"/>
              </a:lnSpc>
              <a:spcAft>
                <a:spcPts val="2000"/>
              </a:spcAft>
            </a:pPr>
            <a:r>
              <a:rPr lang="sv-SE" sz="1800" dirty="0"/>
              <a:t>I våra resultat och mål/ medarbetarsamtal.</a:t>
            </a:r>
          </a:p>
        </p:txBody>
      </p:sp>
      <p:sp>
        <p:nvSpPr>
          <p:cNvPr id="10" name="Rubrik 1">
            <a:extLst>
              <a:ext uri="{FF2B5EF4-FFF2-40B4-BE49-F238E27FC236}">
                <a16:creationId xmlns:a16="http://schemas.microsoft.com/office/drawing/2014/main" id="{68747D0C-9B1B-7687-7A54-9C5879A36839}"/>
              </a:ext>
            </a:extLst>
          </p:cNvPr>
          <p:cNvSpPr txBox="1">
            <a:spLocks/>
          </p:cNvSpPr>
          <p:nvPr/>
        </p:nvSpPr>
        <p:spPr>
          <a:xfrm>
            <a:off x="6797680" y="77152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sv-SE" sz="3000" b="1" dirty="0"/>
              <a:t>Verktyg för </a:t>
            </a:r>
          </a:p>
          <a:p>
            <a:r>
              <a:rPr lang="sv-SE" sz="3000" b="1" dirty="0"/>
              <a:t>Medarbetarkompassen  </a:t>
            </a:r>
          </a:p>
        </p:txBody>
      </p:sp>
      <p:pic>
        <p:nvPicPr>
          <p:cNvPr id="14" name="Platshållare för innehåll 6" descr="Extrem närbild av kompass">
            <a:extLst>
              <a:ext uri="{FF2B5EF4-FFF2-40B4-BE49-F238E27FC236}">
                <a16:creationId xmlns:a16="http://schemas.microsoft.com/office/drawing/2014/main" id="{9E347C8E-1A7A-ABA1-D6E7-ACF6E791C7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600" r="20400"/>
          <a:stretch/>
        </p:blipFill>
        <p:spPr>
          <a:xfrm>
            <a:off x="0" y="-1"/>
            <a:ext cx="6096000" cy="5953125"/>
          </a:xfrm>
          <a:prstGeom prst="rect">
            <a:avLst/>
          </a:prstGeom>
        </p:spPr>
      </p:pic>
    </p:spTree>
    <p:extLst>
      <p:ext uri="{BB962C8B-B14F-4D97-AF65-F5344CB8AC3E}">
        <p14:creationId xmlns:p14="http://schemas.microsoft.com/office/powerpoint/2010/main" val="892239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F2085DC-E06A-D752-EE17-9C7C20A959F1}"/>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rot="2700000">
            <a:off x="3057525" y="60848"/>
            <a:ext cx="6076948" cy="6076948"/>
          </a:xfrm>
          <a:prstGeom prst="rect">
            <a:avLst/>
          </a:prstGeom>
        </p:spPr>
      </p:pic>
      <p:sp>
        <p:nvSpPr>
          <p:cNvPr id="10" name="Rubrik 3">
            <a:extLst>
              <a:ext uri="{FF2B5EF4-FFF2-40B4-BE49-F238E27FC236}">
                <a16:creationId xmlns:a16="http://schemas.microsoft.com/office/drawing/2014/main" id="{65FC7822-FD77-7963-4383-40ACACFEFF7D}"/>
              </a:ext>
            </a:extLst>
          </p:cNvPr>
          <p:cNvSpPr txBox="1">
            <a:spLocks/>
          </p:cNvSpPr>
          <p:nvPr/>
        </p:nvSpPr>
        <p:spPr>
          <a:xfrm>
            <a:off x="1524000" y="2092486"/>
            <a:ext cx="9144000" cy="20136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sv-SE" sz="7000" dirty="0"/>
              <a:t>Tilläggsmaterial</a:t>
            </a:r>
          </a:p>
        </p:txBody>
      </p:sp>
      <p:sp>
        <p:nvSpPr>
          <p:cNvPr id="2" name="Rubrik 3">
            <a:extLst>
              <a:ext uri="{FF2B5EF4-FFF2-40B4-BE49-F238E27FC236}">
                <a16:creationId xmlns:a16="http://schemas.microsoft.com/office/drawing/2014/main" id="{B71F78F4-8CA9-074F-6F9E-3DDE43BE3345}"/>
              </a:ext>
            </a:extLst>
          </p:cNvPr>
          <p:cNvSpPr txBox="1">
            <a:spLocks/>
          </p:cNvSpPr>
          <p:nvPr/>
        </p:nvSpPr>
        <p:spPr>
          <a:xfrm>
            <a:off x="1524000" y="3567323"/>
            <a:ext cx="9144000" cy="802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sv-SE" sz="4000" dirty="0"/>
              <a:t>Medarbetarkompassen</a:t>
            </a:r>
          </a:p>
        </p:txBody>
      </p:sp>
    </p:spTree>
    <p:extLst>
      <p:ext uri="{BB962C8B-B14F-4D97-AF65-F5344CB8AC3E}">
        <p14:creationId xmlns:p14="http://schemas.microsoft.com/office/powerpoint/2010/main" val="917783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4EEF2324-CCBB-FA9B-DD10-CD87BB2C6417}"/>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rot="2700000">
            <a:off x="9153526" y="3819527"/>
            <a:ext cx="6076948" cy="6076948"/>
          </a:xfrm>
          <a:prstGeom prst="rect">
            <a:avLst/>
          </a:prstGeom>
        </p:spPr>
      </p:pic>
      <p:sp>
        <p:nvSpPr>
          <p:cNvPr id="10" name="Rektangel 9">
            <a:extLst>
              <a:ext uri="{FF2B5EF4-FFF2-40B4-BE49-F238E27FC236}">
                <a16:creationId xmlns:a16="http://schemas.microsoft.com/office/drawing/2014/main" id="{9F4D29D7-E490-FFA9-1803-D692B5CEBB0A}"/>
              </a:ext>
            </a:extLst>
          </p:cNvPr>
          <p:cNvSpPr/>
          <p:nvPr/>
        </p:nvSpPr>
        <p:spPr>
          <a:xfrm>
            <a:off x="5294376" y="1792224"/>
            <a:ext cx="5760720" cy="34930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upp 10">
            <a:extLst>
              <a:ext uri="{FF2B5EF4-FFF2-40B4-BE49-F238E27FC236}">
                <a16:creationId xmlns:a16="http://schemas.microsoft.com/office/drawing/2014/main" id="{D5096338-DF5A-7CA8-74D5-398C8F80FA14}"/>
              </a:ext>
            </a:extLst>
          </p:cNvPr>
          <p:cNvGrpSpPr/>
          <p:nvPr/>
        </p:nvGrpSpPr>
        <p:grpSpPr>
          <a:xfrm>
            <a:off x="932688" y="1792224"/>
            <a:ext cx="5053713" cy="3493008"/>
            <a:chOff x="932688" y="1581912"/>
            <a:chExt cx="5053713" cy="3493008"/>
          </a:xfrm>
        </p:grpSpPr>
        <p:sp>
          <p:nvSpPr>
            <p:cNvPr id="12" name="Triangel 11">
              <a:extLst>
                <a:ext uri="{FF2B5EF4-FFF2-40B4-BE49-F238E27FC236}">
                  <a16:creationId xmlns:a16="http://schemas.microsoft.com/office/drawing/2014/main" id="{95C72789-B056-C4F6-EDD4-3452F44D47D7}"/>
                </a:ext>
              </a:extLst>
            </p:cNvPr>
            <p:cNvSpPr/>
            <p:nvPr/>
          </p:nvSpPr>
          <p:spPr>
            <a:xfrm rot="5400000">
              <a:off x="3919849" y="2832986"/>
              <a:ext cx="3142245" cy="9908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riangel 12">
              <a:extLst>
                <a:ext uri="{FF2B5EF4-FFF2-40B4-BE49-F238E27FC236}">
                  <a16:creationId xmlns:a16="http://schemas.microsoft.com/office/drawing/2014/main" id="{31FBA451-67C8-D977-C474-82DCB4D423CE}"/>
                </a:ext>
              </a:extLst>
            </p:cNvPr>
            <p:cNvSpPr/>
            <p:nvPr/>
          </p:nvSpPr>
          <p:spPr>
            <a:xfrm rot="5400000">
              <a:off x="4432554" y="2994660"/>
              <a:ext cx="2116836" cy="667512"/>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D22A0EF1-2A49-09A4-3F6C-C5A0D8DD76EB}"/>
                </a:ext>
              </a:extLst>
            </p:cNvPr>
            <p:cNvSpPr/>
            <p:nvPr/>
          </p:nvSpPr>
          <p:spPr>
            <a:xfrm>
              <a:off x="932688" y="1581912"/>
              <a:ext cx="4224528" cy="34930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4" name="Platshållare för innehåll 3">
            <a:extLst>
              <a:ext uri="{FF2B5EF4-FFF2-40B4-BE49-F238E27FC236}">
                <a16:creationId xmlns:a16="http://schemas.microsoft.com/office/drawing/2014/main" id="{CAAE05D3-CD6E-CA09-81D5-1AA5942BBFD1}"/>
              </a:ext>
            </a:extLst>
          </p:cNvPr>
          <p:cNvSpPr>
            <a:spLocks noGrp="1"/>
          </p:cNvSpPr>
          <p:nvPr>
            <p:ph sz="half" idx="2"/>
          </p:nvPr>
        </p:nvSpPr>
        <p:spPr/>
        <p:txBody>
          <a:bodyPr>
            <a:normAutofit/>
          </a:bodyPr>
          <a:lstStyle/>
          <a:p>
            <a:pPr marL="0" indent="0">
              <a:buNone/>
            </a:pPr>
            <a:endParaRPr lang="sv-SE" sz="1800" dirty="0"/>
          </a:p>
          <a:p>
            <a:pPr marL="0" indent="0">
              <a:buNone/>
            </a:pPr>
            <a:endParaRPr lang="sv-SE" sz="1800" dirty="0"/>
          </a:p>
        </p:txBody>
      </p:sp>
      <p:sp>
        <p:nvSpPr>
          <p:cNvPr id="5" name="textruta 4">
            <a:extLst>
              <a:ext uri="{FF2B5EF4-FFF2-40B4-BE49-F238E27FC236}">
                <a16:creationId xmlns:a16="http://schemas.microsoft.com/office/drawing/2014/main" id="{D1620812-B69E-7824-3939-769EB3913EEB}"/>
              </a:ext>
            </a:extLst>
          </p:cNvPr>
          <p:cNvSpPr txBox="1"/>
          <p:nvPr/>
        </p:nvSpPr>
        <p:spPr>
          <a:xfrm>
            <a:off x="932688" y="5512293"/>
            <a:ext cx="10122408" cy="369332"/>
          </a:xfrm>
          <a:prstGeom prst="rect">
            <a:avLst/>
          </a:prstGeom>
          <a:noFill/>
        </p:spPr>
        <p:txBody>
          <a:bodyPr wrap="square">
            <a:spAutoFit/>
          </a:bodyPr>
          <a:lstStyle/>
          <a:p>
            <a:pPr algn="ctr"/>
            <a:r>
              <a:rPr lang="sv-SE" b="1" dirty="0">
                <a:solidFill>
                  <a:schemeClr val="bg2">
                    <a:lumMod val="50000"/>
                  </a:schemeClr>
                </a:solidFill>
              </a:rPr>
              <a:t>Medarbetare i Haninge kommun är stolta över sitt samhällsuppdrag</a:t>
            </a:r>
          </a:p>
        </p:txBody>
      </p:sp>
      <p:sp>
        <p:nvSpPr>
          <p:cNvPr id="6" name="Rubrik 1">
            <a:extLst>
              <a:ext uri="{FF2B5EF4-FFF2-40B4-BE49-F238E27FC236}">
                <a16:creationId xmlns:a16="http://schemas.microsoft.com/office/drawing/2014/main" id="{1AABBDB0-7452-F782-CFDA-DEEAFE2665B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sv-SE" sz="3000" b="1" dirty="0"/>
              <a:t>Jag arbetar för Haninge kommun</a:t>
            </a:r>
          </a:p>
        </p:txBody>
      </p:sp>
      <p:sp>
        <p:nvSpPr>
          <p:cNvPr id="15" name="Platshållare för innehåll 2">
            <a:extLst>
              <a:ext uri="{FF2B5EF4-FFF2-40B4-BE49-F238E27FC236}">
                <a16:creationId xmlns:a16="http://schemas.microsoft.com/office/drawing/2014/main" id="{6BFBF01E-A4B6-BF72-9C01-82B1B0E7BE22}"/>
              </a:ext>
            </a:extLst>
          </p:cNvPr>
          <p:cNvSpPr txBox="1">
            <a:spLocks/>
          </p:cNvSpPr>
          <p:nvPr/>
        </p:nvSpPr>
        <p:spPr>
          <a:xfrm>
            <a:off x="7504176" y="61131"/>
            <a:ext cx="4428744" cy="2116836"/>
          </a:xfrm>
          <a:prstGeom prst="rect">
            <a:avLst/>
          </a:prstGeom>
          <a:noFill/>
        </p:spPr>
        <p:txBody>
          <a:bodyPr vert="horz" lIns="288000" tIns="288000" rIns="288000" bIns="28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sv-SE" sz="1400" dirty="0"/>
          </a:p>
        </p:txBody>
      </p:sp>
      <p:sp>
        <p:nvSpPr>
          <p:cNvPr id="16" name="Platshållare för innehåll 2">
            <a:extLst>
              <a:ext uri="{FF2B5EF4-FFF2-40B4-BE49-F238E27FC236}">
                <a16:creationId xmlns:a16="http://schemas.microsoft.com/office/drawing/2014/main" id="{1FFF420B-B640-86AC-87E0-293C00F352FD}"/>
              </a:ext>
            </a:extLst>
          </p:cNvPr>
          <p:cNvSpPr txBox="1">
            <a:spLocks/>
          </p:cNvSpPr>
          <p:nvPr/>
        </p:nvSpPr>
        <p:spPr>
          <a:xfrm>
            <a:off x="6201159" y="2194667"/>
            <a:ext cx="4428744" cy="2631333"/>
          </a:xfrm>
          <a:prstGeom prst="rect">
            <a:avLst/>
          </a:prstGeom>
          <a:noFill/>
        </p:spPr>
        <p:txBody>
          <a:bodyPr vert="horz" lIns="288000" tIns="288000" rIns="288000" bIns="28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800" b="1" dirty="0"/>
              <a:t>Reflektera individuellt </a:t>
            </a:r>
            <a:br>
              <a:rPr lang="sv-SE" sz="1800" b="1" dirty="0"/>
            </a:br>
            <a:r>
              <a:rPr lang="sv-SE" sz="1800" b="1" dirty="0"/>
              <a:t>någon minut</a:t>
            </a:r>
            <a:endParaRPr lang="sv-SE" sz="1800" b="1" dirty="0">
              <a:latin typeface="Arial" panose="020B0604020202020204" pitchFamily="34" charset="0"/>
              <a:cs typeface="Arial" panose="020B0604020202020204" pitchFamily="34" charset="0"/>
            </a:endParaRPr>
          </a:p>
          <a:p>
            <a:pPr>
              <a:lnSpc>
                <a:spcPct val="100000"/>
              </a:lnSpc>
              <a:buFontTx/>
              <a:buChar char="-"/>
            </a:pPr>
            <a:r>
              <a:rPr lang="sv-SE" sz="1400" dirty="0"/>
              <a:t>Hur gör du för att förstå din roll </a:t>
            </a:r>
            <a:br>
              <a:rPr lang="sv-SE" sz="1400" dirty="0"/>
            </a:br>
            <a:r>
              <a:rPr lang="sv-SE" sz="1400" dirty="0"/>
              <a:t>och ditt uppdrag och föregå med </a:t>
            </a:r>
            <a:br>
              <a:rPr lang="sv-SE" sz="1400" dirty="0"/>
            </a:br>
            <a:r>
              <a:rPr lang="sv-SE" sz="1400" dirty="0"/>
              <a:t>gott exempel?</a:t>
            </a:r>
          </a:p>
          <a:p>
            <a:pPr>
              <a:lnSpc>
                <a:spcPct val="100000"/>
              </a:lnSpc>
              <a:buFontTx/>
              <a:buChar char="-"/>
            </a:pPr>
            <a:r>
              <a:rPr lang="sv-SE" sz="1400" dirty="0"/>
              <a:t>Diskutera två och två.</a:t>
            </a:r>
          </a:p>
          <a:p>
            <a:pPr marL="0" indent="0">
              <a:lnSpc>
                <a:spcPct val="100000"/>
              </a:lnSpc>
              <a:buNone/>
            </a:pPr>
            <a:r>
              <a:rPr lang="sv-SE" sz="1400" b="1" dirty="0"/>
              <a:t>Använd gärna arbetsbladet.</a:t>
            </a:r>
          </a:p>
        </p:txBody>
      </p:sp>
      <p:sp>
        <p:nvSpPr>
          <p:cNvPr id="2" name="Platshållare för innehåll 2">
            <a:extLst>
              <a:ext uri="{FF2B5EF4-FFF2-40B4-BE49-F238E27FC236}">
                <a16:creationId xmlns:a16="http://schemas.microsoft.com/office/drawing/2014/main" id="{E6C42828-9B26-F2DB-16D9-077D169605ED}"/>
              </a:ext>
            </a:extLst>
          </p:cNvPr>
          <p:cNvSpPr txBox="1">
            <a:spLocks/>
          </p:cNvSpPr>
          <p:nvPr/>
        </p:nvSpPr>
        <p:spPr>
          <a:xfrm>
            <a:off x="1248159" y="2194667"/>
            <a:ext cx="3448679" cy="2402479"/>
          </a:xfrm>
          <a:prstGeom prst="rect">
            <a:avLst/>
          </a:prstGeom>
          <a:noFill/>
        </p:spPr>
        <p:txBody>
          <a:bodyPr vert="horz" lIns="288000" tIns="288000" rIns="288000" bIns="28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800" b="1" dirty="0">
                <a:latin typeface="Arial" panose="020B0604020202020204" pitchFamily="34" charset="0"/>
                <a:cs typeface="Arial" panose="020B0604020202020204" pitchFamily="34" charset="0"/>
              </a:rPr>
              <a:t>För mig som medarbetare </a:t>
            </a:r>
            <a:br>
              <a:rPr lang="sv-SE" sz="1800" b="1" dirty="0">
                <a:latin typeface="Arial" panose="020B0604020202020204" pitchFamily="34" charset="0"/>
                <a:cs typeface="Arial" panose="020B0604020202020204" pitchFamily="34" charset="0"/>
              </a:rPr>
            </a:br>
            <a:r>
              <a:rPr lang="sv-SE" sz="1800" b="1" dirty="0">
                <a:latin typeface="Arial" panose="020B0604020202020204" pitchFamily="34" charset="0"/>
                <a:cs typeface="Arial" panose="020B0604020202020204" pitchFamily="34" charset="0"/>
              </a:rPr>
              <a:t>innebär det att jag </a:t>
            </a:r>
            <a:r>
              <a:rPr lang="sv-SE" sz="1800" b="1" dirty="0"/>
              <a:t>förstår min arbetsroll, mitt uppdrag och föregår </a:t>
            </a:r>
            <a:br>
              <a:rPr lang="sv-SE" sz="1800" b="1" dirty="0"/>
            </a:br>
            <a:r>
              <a:rPr lang="sv-SE" sz="1800" b="1" dirty="0"/>
              <a:t>med gott exempel.</a:t>
            </a:r>
          </a:p>
        </p:txBody>
      </p:sp>
    </p:spTree>
    <p:extLst>
      <p:ext uri="{BB962C8B-B14F-4D97-AF65-F5344CB8AC3E}">
        <p14:creationId xmlns:p14="http://schemas.microsoft.com/office/powerpoint/2010/main" val="3601243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4EEF2324-CCBB-FA9B-DD10-CD87BB2C6417}"/>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rot="2700000">
            <a:off x="9153526" y="3819527"/>
            <a:ext cx="6076948" cy="6076948"/>
          </a:xfrm>
          <a:prstGeom prst="rect">
            <a:avLst/>
          </a:prstGeom>
        </p:spPr>
      </p:pic>
      <p:sp>
        <p:nvSpPr>
          <p:cNvPr id="10" name="Rektangel 9">
            <a:extLst>
              <a:ext uri="{FF2B5EF4-FFF2-40B4-BE49-F238E27FC236}">
                <a16:creationId xmlns:a16="http://schemas.microsoft.com/office/drawing/2014/main" id="{9F4D29D7-E490-FFA9-1803-D692B5CEBB0A}"/>
              </a:ext>
            </a:extLst>
          </p:cNvPr>
          <p:cNvSpPr/>
          <p:nvPr/>
        </p:nvSpPr>
        <p:spPr>
          <a:xfrm>
            <a:off x="932688" y="1792222"/>
            <a:ext cx="5087679" cy="410057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innehåll 3">
            <a:extLst>
              <a:ext uri="{FF2B5EF4-FFF2-40B4-BE49-F238E27FC236}">
                <a16:creationId xmlns:a16="http://schemas.microsoft.com/office/drawing/2014/main" id="{CAAE05D3-CD6E-CA09-81D5-1AA5942BBFD1}"/>
              </a:ext>
            </a:extLst>
          </p:cNvPr>
          <p:cNvSpPr>
            <a:spLocks noGrp="1"/>
          </p:cNvSpPr>
          <p:nvPr>
            <p:ph sz="half" idx="2"/>
          </p:nvPr>
        </p:nvSpPr>
        <p:spPr/>
        <p:txBody>
          <a:bodyPr>
            <a:normAutofit/>
          </a:bodyPr>
          <a:lstStyle/>
          <a:p>
            <a:pPr marL="0" indent="0">
              <a:buNone/>
            </a:pPr>
            <a:endParaRPr lang="sv-SE" sz="1800" dirty="0"/>
          </a:p>
          <a:p>
            <a:pPr marL="0" indent="0">
              <a:buNone/>
            </a:pPr>
            <a:endParaRPr lang="sv-SE" sz="1800" dirty="0"/>
          </a:p>
        </p:txBody>
      </p:sp>
      <p:sp>
        <p:nvSpPr>
          <p:cNvPr id="6" name="Rubrik 1">
            <a:extLst>
              <a:ext uri="{FF2B5EF4-FFF2-40B4-BE49-F238E27FC236}">
                <a16:creationId xmlns:a16="http://schemas.microsoft.com/office/drawing/2014/main" id="{1AABBDB0-7452-F782-CFDA-DEEAFE2665B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sv-SE" sz="3000" b="1" dirty="0"/>
              <a:t>Arbetsblad: Jag arbetar för Haninge kommun</a:t>
            </a:r>
          </a:p>
        </p:txBody>
      </p:sp>
      <p:sp>
        <p:nvSpPr>
          <p:cNvPr id="15" name="Platshållare för innehåll 2">
            <a:extLst>
              <a:ext uri="{FF2B5EF4-FFF2-40B4-BE49-F238E27FC236}">
                <a16:creationId xmlns:a16="http://schemas.microsoft.com/office/drawing/2014/main" id="{6BFBF01E-A4B6-BF72-9C01-82B1B0E7BE22}"/>
              </a:ext>
            </a:extLst>
          </p:cNvPr>
          <p:cNvSpPr txBox="1">
            <a:spLocks/>
          </p:cNvSpPr>
          <p:nvPr/>
        </p:nvSpPr>
        <p:spPr>
          <a:xfrm>
            <a:off x="932689" y="1690688"/>
            <a:ext cx="5087678" cy="870261"/>
          </a:xfrm>
          <a:prstGeom prst="rect">
            <a:avLst/>
          </a:prstGeom>
          <a:noFill/>
        </p:spPr>
        <p:txBody>
          <a:bodyPr vert="horz" lIns="288000" tIns="288000" rIns="288000" bIns="28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sv-SE" sz="1800" b="1" dirty="0">
                <a:latin typeface="Arial" panose="020B0604020202020204" pitchFamily="34" charset="0"/>
                <a:cs typeface="Arial" panose="020B0604020202020204" pitchFamily="34" charset="0"/>
              </a:rPr>
              <a:t>Det här kan jag göra</a:t>
            </a:r>
            <a:endParaRPr lang="sv-SE" sz="1400" dirty="0"/>
          </a:p>
        </p:txBody>
      </p:sp>
      <p:sp>
        <p:nvSpPr>
          <p:cNvPr id="2" name="Rektangel 1">
            <a:extLst>
              <a:ext uri="{FF2B5EF4-FFF2-40B4-BE49-F238E27FC236}">
                <a16:creationId xmlns:a16="http://schemas.microsoft.com/office/drawing/2014/main" id="{E8BBDB30-62D7-E2D3-8F21-8BFC24BCB9F3}"/>
              </a:ext>
            </a:extLst>
          </p:cNvPr>
          <p:cNvSpPr/>
          <p:nvPr/>
        </p:nvSpPr>
        <p:spPr>
          <a:xfrm>
            <a:off x="6255366" y="1792222"/>
            <a:ext cx="5087679" cy="410057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4EE97D2D-B90A-2C13-EB64-C6FB2C544AEB}"/>
              </a:ext>
            </a:extLst>
          </p:cNvPr>
          <p:cNvSpPr txBox="1">
            <a:spLocks/>
          </p:cNvSpPr>
          <p:nvPr/>
        </p:nvSpPr>
        <p:spPr>
          <a:xfrm>
            <a:off x="6253989" y="1690688"/>
            <a:ext cx="5087678" cy="870261"/>
          </a:xfrm>
          <a:prstGeom prst="rect">
            <a:avLst/>
          </a:prstGeom>
          <a:noFill/>
        </p:spPr>
        <p:txBody>
          <a:bodyPr vert="horz" lIns="288000" tIns="288000" rIns="288000" bIns="28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sv-SE" sz="1800" b="1" dirty="0">
                <a:latin typeface="Arial" panose="020B0604020202020204" pitchFamily="34" charset="0"/>
                <a:cs typeface="Arial" panose="020B0604020202020204" pitchFamily="34" charset="0"/>
              </a:rPr>
              <a:t>Det här kan vi som grupp göra</a:t>
            </a:r>
            <a:endParaRPr lang="sv-SE" sz="1400" dirty="0"/>
          </a:p>
        </p:txBody>
      </p:sp>
      <p:sp>
        <p:nvSpPr>
          <p:cNvPr id="7" name="Platshållare för innehåll 3">
            <a:extLst>
              <a:ext uri="{FF2B5EF4-FFF2-40B4-BE49-F238E27FC236}">
                <a16:creationId xmlns:a16="http://schemas.microsoft.com/office/drawing/2014/main" id="{4CE445BB-BC16-5D44-975F-23306190E776}"/>
              </a:ext>
            </a:extLst>
          </p:cNvPr>
          <p:cNvSpPr txBox="1">
            <a:spLocks/>
          </p:cNvSpPr>
          <p:nvPr/>
        </p:nvSpPr>
        <p:spPr>
          <a:xfrm>
            <a:off x="892814" y="1339866"/>
            <a:ext cx="10339085" cy="44918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sv-SE" sz="1600" dirty="0">
                <a:latin typeface="Arial"/>
                <a:cs typeface="Arial"/>
              </a:rPr>
              <a:t>För mig som medarbetare innebär det att jag förstår min arbetsroll, mitt uppdrag och föregår med gott exempel.</a:t>
            </a:r>
            <a:endParaRPr lang="sv-SE" sz="1600" b="1" dirty="0"/>
          </a:p>
        </p:txBody>
      </p:sp>
    </p:spTree>
    <p:extLst>
      <p:ext uri="{BB962C8B-B14F-4D97-AF65-F5344CB8AC3E}">
        <p14:creationId xmlns:p14="http://schemas.microsoft.com/office/powerpoint/2010/main" val="870797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37EA0657-F7AD-BB5A-97EF-1E9E7190F7F0}"/>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rot="2700000">
            <a:off x="-3038474" y="3819525"/>
            <a:ext cx="6076948" cy="6076948"/>
          </a:xfrm>
          <a:prstGeom prst="rect">
            <a:avLst/>
          </a:prstGeom>
        </p:spPr>
      </p:pic>
      <p:sp>
        <p:nvSpPr>
          <p:cNvPr id="10" name="Rektangel 9">
            <a:extLst>
              <a:ext uri="{FF2B5EF4-FFF2-40B4-BE49-F238E27FC236}">
                <a16:creationId xmlns:a16="http://schemas.microsoft.com/office/drawing/2014/main" id="{9F4D29D7-E490-FFA9-1803-D692B5CEBB0A}"/>
              </a:ext>
            </a:extLst>
          </p:cNvPr>
          <p:cNvSpPr/>
          <p:nvPr/>
        </p:nvSpPr>
        <p:spPr>
          <a:xfrm>
            <a:off x="5294376" y="1792224"/>
            <a:ext cx="5760720" cy="349300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upp 10">
            <a:extLst>
              <a:ext uri="{FF2B5EF4-FFF2-40B4-BE49-F238E27FC236}">
                <a16:creationId xmlns:a16="http://schemas.microsoft.com/office/drawing/2014/main" id="{D5096338-DF5A-7CA8-74D5-398C8F80FA14}"/>
              </a:ext>
            </a:extLst>
          </p:cNvPr>
          <p:cNvGrpSpPr/>
          <p:nvPr/>
        </p:nvGrpSpPr>
        <p:grpSpPr>
          <a:xfrm>
            <a:off x="932688" y="1792224"/>
            <a:ext cx="5053713" cy="3493008"/>
            <a:chOff x="932688" y="1581912"/>
            <a:chExt cx="5053713" cy="3493008"/>
          </a:xfrm>
        </p:grpSpPr>
        <p:sp>
          <p:nvSpPr>
            <p:cNvPr id="12" name="Triangel 11">
              <a:extLst>
                <a:ext uri="{FF2B5EF4-FFF2-40B4-BE49-F238E27FC236}">
                  <a16:creationId xmlns:a16="http://schemas.microsoft.com/office/drawing/2014/main" id="{95C72789-B056-C4F6-EDD4-3452F44D47D7}"/>
                </a:ext>
              </a:extLst>
            </p:cNvPr>
            <p:cNvSpPr/>
            <p:nvPr/>
          </p:nvSpPr>
          <p:spPr>
            <a:xfrm rot="5400000">
              <a:off x="3919849" y="2832986"/>
              <a:ext cx="3142245" cy="9908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Triangel 12">
              <a:extLst>
                <a:ext uri="{FF2B5EF4-FFF2-40B4-BE49-F238E27FC236}">
                  <a16:creationId xmlns:a16="http://schemas.microsoft.com/office/drawing/2014/main" id="{31FBA451-67C8-D977-C474-82DCB4D423CE}"/>
                </a:ext>
              </a:extLst>
            </p:cNvPr>
            <p:cNvSpPr/>
            <p:nvPr/>
          </p:nvSpPr>
          <p:spPr>
            <a:xfrm rot="5400000">
              <a:off x="4432554" y="2994660"/>
              <a:ext cx="2116836" cy="667512"/>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D22A0EF1-2A49-09A4-3F6C-C5A0D8DD76EB}"/>
                </a:ext>
              </a:extLst>
            </p:cNvPr>
            <p:cNvSpPr/>
            <p:nvPr/>
          </p:nvSpPr>
          <p:spPr>
            <a:xfrm>
              <a:off x="932688" y="1581912"/>
              <a:ext cx="4224528" cy="349300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4" name="Platshållare för innehåll 3">
            <a:extLst>
              <a:ext uri="{FF2B5EF4-FFF2-40B4-BE49-F238E27FC236}">
                <a16:creationId xmlns:a16="http://schemas.microsoft.com/office/drawing/2014/main" id="{CAAE05D3-CD6E-CA09-81D5-1AA5942BBFD1}"/>
              </a:ext>
            </a:extLst>
          </p:cNvPr>
          <p:cNvSpPr>
            <a:spLocks noGrp="1"/>
          </p:cNvSpPr>
          <p:nvPr>
            <p:ph sz="half" idx="2"/>
          </p:nvPr>
        </p:nvSpPr>
        <p:spPr/>
        <p:txBody>
          <a:bodyPr>
            <a:normAutofit/>
          </a:bodyPr>
          <a:lstStyle/>
          <a:p>
            <a:pPr marL="0" indent="0">
              <a:buNone/>
            </a:pPr>
            <a:endParaRPr lang="sv-SE" sz="1800" dirty="0"/>
          </a:p>
          <a:p>
            <a:pPr marL="0" indent="0">
              <a:buNone/>
            </a:pPr>
            <a:endParaRPr lang="sv-SE" sz="1800" dirty="0"/>
          </a:p>
        </p:txBody>
      </p:sp>
      <p:sp>
        <p:nvSpPr>
          <p:cNvPr id="6" name="Rubrik 1">
            <a:extLst>
              <a:ext uri="{FF2B5EF4-FFF2-40B4-BE49-F238E27FC236}">
                <a16:creationId xmlns:a16="http://schemas.microsoft.com/office/drawing/2014/main" id="{1AABBDB0-7452-F782-CFDA-DEEAFE2665B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sv-SE" sz="3000" b="1" dirty="0"/>
              <a:t>Jag samarbetar och litar på mina kollegor</a:t>
            </a:r>
          </a:p>
        </p:txBody>
      </p:sp>
      <p:sp>
        <p:nvSpPr>
          <p:cNvPr id="16" name="Platshållare för innehåll 2">
            <a:extLst>
              <a:ext uri="{FF2B5EF4-FFF2-40B4-BE49-F238E27FC236}">
                <a16:creationId xmlns:a16="http://schemas.microsoft.com/office/drawing/2014/main" id="{1FFF420B-B640-86AC-87E0-293C00F352FD}"/>
              </a:ext>
            </a:extLst>
          </p:cNvPr>
          <p:cNvSpPr txBox="1">
            <a:spLocks/>
          </p:cNvSpPr>
          <p:nvPr/>
        </p:nvSpPr>
        <p:spPr>
          <a:xfrm>
            <a:off x="6201159" y="2194667"/>
            <a:ext cx="4742682" cy="3022288"/>
          </a:xfrm>
          <a:prstGeom prst="rect">
            <a:avLst/>
          </a:prstGeom>
          <a:noFill/>
        </p:spPr>
        <p:txBody>
          <a:bodyPr vert="horz" lIns="288000" tIns="288000" rIns="288000" bIns="28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800" b="1" dirty="0">
                <a:latin typeface="Arial" panose="020B0604020202020204" pitchFamily="34" charset="0"/>
                <a:cs typeface="Arial" panose="020B0604020202020204" pitchFamily="34" charset="0"/>
              </a:rPr>
              <a:t>1. Reflektera individuellt någon minut</a:t>
            </a:r>
          </a:p>
          <a:p>
            <a:pPr>
              <a:lnSpc>
                <a:spcPct val="100000"/>
              </a:lnSpc>
              <a:buFontTx/>
              <a:buChar char="-"/>
            </a:pPr>
            <a:r>
              <a:rPr lang="sv-SE" sz="1400" dirty="0"/>
              <a:t>Hur gör du för att ta vara på kollegors kompetenser, olikheter och perspektiv?</a:t>
            </a:r>
          </a:p>
          <a:p>
            <a:pPr marL="0" indent="0">
              <a:lnSpc>
                <a:spcPct val="100000"/>
              </a:lnSpc>
              <a:buNone/>
            </a:pPr>
            <a:r>
              <a:rPr lang="sv-SE" sz="1800" b="1" dirty="0">
                <a:latin typeface="Arial" panose="020B0604020202020204" pitchFamily="34" charset="0"/>
                <a:cs typeface="Arial" panose="020B0604020202020204" pitchFamily="34" charset="0"/>
              </a:rPr>
              <a:t>2. Diskutera två och två </a:t>
            </a:r>
          </a:p>
          <a:p>
            <a:pPr>
              <a:lnSpc>
                <a:spcPct val="100000"/>
              </a:lnSpc>
              <a:buFontTx/>
              <a:buChar char="-"/>
            </a:pPr>
            <a:r>
              <a:rPr lang="sv-SE" sz="1400" dirty="0"/>
              <a:t>På vilket sätt kan du och dina kollegor </a:t>
            </a:r>
            <a:br>
              <a:rPr lang="sv-SE" sz="1400" dirty="0"/>
            </a:br>
            <a:r>
              <a:rPr lang="sv-SE" sz="1400" dirty="0"/>
              <a:t>praktiskt ta vara på varandras kompetenser, olikheter och perspektiv?</a:t>
            </a:r>
          </a:p>
          <a:p>
            <a:pPr marL="0" indent="0">
              <a:lnSpc>
                <a:spcPct val="100000"/>
              </a:lnSpc>
              <a:buNone/>
            </a:pPr>
            <a:r>
              <a:rPr lang="sv-SE" sz="1400" b="1" dirty="0"/>
              <a:t>Använd gärna arbetsbladet.</a:t>
            </a:r>
          </a:p>
          <a:p>
            <a:pPr>
              <a:lnSpc>
                <a:spcPct val="100000"/>
              </a:lnSpc>
              <a:buFontTx/>
              <a:buChar char="-"/>
            </a:pPr>
            <a:endParaRPr lang="sv-SE" sz="1400" dirty="0"/>
          </a:p>
        </p:txBody>
      </p:sp>
      <p:sp>
        <p:nvSpPr>
          <p:cNvPr id="2" name="Platshållare för innehåll 2">
            <a:extLst>
              <a:ext uri="{FF2B5EF4-FFF2-40B4-BE49-F238E27FC236}">
                <a16:creationId xmlns:a16="http://schemas.microsoft.com/office/drawing/2014/main" id="{002F69C2-5663-ED15-180A-829B2F26DFDE}"/>
              </a:ext>
            </a:extLst>
          </p:cNvPr>
          <p:cNvSpPr txBox="1">
            <a:spLocks/>
          </p:cNvSpPr>
          <p:nvPr/>
        </p:nvSpPr>
        <p:spPr>
          <a:xfrm>
            <a:off x="1248159" y="2194667"/>
            <a:ext cx="3448679" cy="2402479"/>
          </a:xfrm>
          <a:prstGeom prst="rect">
            <a:avLst/>
          </a:prstGeom>
          <a:noFill/>
        </p:spPr>
        <p:txBody>
          <a:bodyPr vert="horz" lIns="288000" tIns="288000" rIns="288000" bIns="28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800" b="1" dirty="0">
                <a:latin typeface="Arial"/>
                <a:cs typeface="Arial"/>
              </a:rPr>
              <a:t>För mig som medarbetare innebär det att jag tar vara på mina kollegors kompetenser, olikheter och perspektiv.</a:t>
            </a:r>
            <a:endParaRPr lang="sv-SE" sz="1800" dirty="0"/>
          </a:p>
        </p:txBody>
      </p:sp>
      <p:sp>
        <p:nvSpPr>
          <p:cNvPr id="8" name="textruta 7">
            <a:extLst>
              <a:ext uri="{FF2B5EF4-FFF2-40B4-BE49-F238E27FC236}">
                <a16:creationId xmlns:a16="http://schemas.microsoft.com/office/drawing/2014/main" id="{03EE06B6-B9D4-A157-1A83-72BAAFAE0B8B}"/>
              </a:ext>
            </a:extLst>
          </p:cNvPr>
          <p:cNvSpPr txBox="1"/>
          <p:nvPr/>
        </p:nvSpPr>
        <p:spPr>
          <a:xfrm>
            <a:off x="932688" y="5512293"/>
            <a:ext cx="10122408" cy="369332"/>
          </a:xfrm>
          <a:prstGeom prst="rect">
            <a:avLst/>
          </a:prstGeom>
          <a:noFill/>
        </p:spPr>
        <p:txBody>
          <a:bodyPr wrap="square">
            <a:spAutoFit/>
          </a:bodyPr>
          <a:lstStyle/>
          <a:p>
            <a:pPr algn="ctr"/>
            <a:r>
              <a:rPr lang="sv-SE" b="1" dirty="0">
                <a:solidFill>
                  <a:schemeClr val="bg2">
                    <a:lumMod val="50000"/>
                  </a:schemeClr>
                </a:solidFill>
              </a:rPr>
              <a:t>Medarbetare i Haninge kommun är stolta över sitt samhällsuppdrag</a:t>
            </a:r>
          </a:p>
        </p:txBody>
      </p:sp>
    </p:spTree>
    <p:extLst>
      <p:ext uri="{BB962C8B-B14F-4D97-AF65-F5344CB8AC3E}">
        <p14:creationId xmlns:p14="http://schemas.microsoft.com/office/powerpoint/2010/main" val="1646225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F2085DC-E06A-D752-EE17-9C7C20A959F1}"/>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rot="2700000">
            <a:off x="3057525" y="60848"/>
            <a:ext cx="6076948" cy="6076948"/>
          </a:xfrm>
          <a:prstGeom prst="rect">
            <a:avLst/>
          </a:prstGeom>
        </p:spPr>
      </p:pic>
      <p:sp>
        <p:nvSpPr>
          <p:cNvPr id="10" name="Rubrik 3">
            <a:extLst>
              <a:ext uri="{FF2B5EF4-FFF2-40B4-BE49-F238E27FC236}">
                <a16:creationId xmlns:a16="http://schemas.microsoft.com/office/drawing/2014/main" id="{65FC7822-FD77-7963-4383-40ACACFEFF7D}"/>
              </a:ext>
            </a:extLst>
          </p:cNvPr>
          <p:cNvSpPr txBox="1">
            <a:spLocks/>
          </p:cNvSpPr>
          <p:nvPr/>
        </p:nvSpPr>
        <p:spPr>
          <a:xfrm>
            <a:off x="1524000" y="2092486"/>
            <a:ext cx="9144000" cy="20136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sv-SE" sz="7000" b="1" dirty="0"/>
              <a:t>APT-material</a:t>
            </a:r>
          </a:p>
        </p:txBody>
      </p:sp>
      <p:sp>
        <p:nvSpPr>
          <p:cNvPr id="2" name="Rubrik 3">
            <a:extLst>
              <a:ext uri="{FF2B5EF4-FFF2-40B4-BE49-F238E27FC236}">
                <a16:creationId xmlns:a16="http://schemas.microsoft.com/office/drawing/2014/main" id="{B71F78F4-8CA9-074F-6F9E-3DDE43BE3345}"/>
              </a:ext>
            </a:extLst>
          </p:cNvPr>
          <p:cNvSpPr txBox="1">
            <a:spLocks/>
          </p:cNvSpPr>
          <p:nvPr/>
        </p:nvSpPr>
        <p:spPr>
          <a:xfrm>
            <a:off x="1524000" y="3567323"/>
            <a:ext cx="9144000" cy="802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sv-SE" sz="4000" dirty="0"/>
              <a:t>Medarbetarkompassen</a:t>
            </a:r>
          </a:p>
        </p:txBody>
      </p:sp>
    </p:spTree>
    <p:extLst>
      <p:ext uri="{BB962C8B-B14F-4D97-AF65-F5344CB8AC3E}">
        <p14:creationId xmlns:p14="http://schemas.microsoft.com/office/powerpoint/2010/main" val="2838334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37EA0657-F7AD-BB5A-97EF-1E9E7190F7F0}"/>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rot="2700000">
            <a:off x="-3038474" y="3819525"/>
            <a:ext cx="6076948" cy="6076948"/>
          </a:xfrm>
          <a:prstGeom prst="rect">
            <a:avLst/>
          </a:prstGeom>
        </p:spPr>
      </p:pic>
      <p:sp>
        <p:nvSpPr>
          <p:cNvPr id="4" name="Platshållare för innehåll 3">
            <a:extLst>
              <a:ext uri="{FF2B5EF4-FFF2-40B4-BE49-F238E27FC236}">
                <a16:creationId xmlns:a16="http://schemas.microsoft.com/office/drawing/2014/main" id="{CAAE05D3-CD6E-CA09-81D5-1AA5942BBFD1}"/>
              </a:ext>
            </a:extLst>
          </p:cNvPr>
          <p:cNvSpPr>
            <a:spLocks noGrp="1"/>
          </p:cNvSpPr>
          <p:nvPr>
            <p:ph sz="half" idx="2"/>
          </p:nvPr>
        </p:nvSpPr>
        <p:spPr/>
        <p:txBody>
          <a:bodyPr>
            <a:normAutofit/>
          </a:bodyPr>
          <a:lstStyle/>
          <a:p>
            <a:pPr marL="0" indent="0">
              <a:buNone/>
            </a:pPr>
            <a:endParaRPr lang="sv-SE" sz="1800" dirty="0"/>
          </a:p>
          <a:p>
            <a:pPr marL="0" indent="0">
              <a:buNone/>
            </a:pPr>
            <a:endParaRPr lang="sv-SE" sz="1800" dirty="0"/>
          </a:p>
        </p:txBody>
      </p:sp>
      <p:sp>
        <p:nvSpPr>
          <p:cNvPr id="6" name="Rubrik 1">
            <a:extLst>
              <a:ext uri="{FF2B5EF4-FFF2-40B4-BE49-F238E27FC236}">
                <a16:creationId xmlns:a16="http://schemas.microsoft.com/office/drawing/2014/main" id="{1AABBDB0-7452-F782-CFDA-DEEAFE2665B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sv-SE" sz="3000" b="1" dirty="0"/>
              <a:t>Arbetsblad: Jag samarbetar och litar på mina kollegor</a:t>
            </a:r>
          </a:p>
        </p:txBody>
      </p:sp>
      <p:sp>
        <p:nvSpPr>
          <p:cNvPr id="3" name="Rektangel 2">
            <a:extLst>
              <a:ext uri="{FF2B5EF4-FFF2-40B4-BE49-F238E27FC236}">
                <a16:creationId xmlns:a16="http://schemas.microsoft.com/office/drawing/2014/main" id="{CEA10DF9-7892-FD84-D9AB-4F05A27AAEAB}"/>
              </a:ext>
            </a:extLst>
          </p:cNvPr>
          <p:cNvSpPr/>
          <p:nvPr/>
        </p:nvSpPr>
        <p:spPr>
          <a:xfrm>
            <a:off x="932688" y="1792222"/>
            <a:ext cx="5087679" cy="4100577"/>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2">
            <a:extLst>
              <a:ext uri="{FF2B5EF4-FFF2-40B4-BE49-F238E27FC236}">
                <a16:creationId xmlns:a16="http://schemas.microsoft.com/office/drawing/2014/main" id="{520B41F3-2E97-625F-9CC5-ADDA6331665F}"/>
              </a:ext>
            </a:extLst>
          </p:cNvPr>
          <p:cNvSpPr txBox="1">
            <a:spLocks/>
          </p:cNvSpPr>
          <p:nvPr/>
        </p:nvSpPr>
        <p:spPr>
          <a:xfrm>
            <a:off x="932689" y="1690688"/>
            <a:ext cx="5087678" cy="870261"/>
          </a:xfrm>
          <a:prstGeom prst="rect">
            <a:avLst/>
          </a:prstGeom>
          <a:noFill/>
        </p:spPr>
        <p:txBody>
          <a:bodyPr vert="horz" lIns="288000" tIns="288000" rIns="288000" bIns="28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sv-SE" sz="1800" b="1" dirty="0">
                <a:latin typeface="Arial" panose="020B0604020202020204" pitchFamily="34" charset="0"/>
                <a:cs typeface="Arial" panose="020B0604020202020204" pitchFamily="34" charset="0"/>
              </a:rPr>
              <a:t>Det här kan jag göra</a:t>
            </a:r>
            <a:endParaRPr lang="sv-SE" sz="1400" dirty="0"/>
          </a:p>
        </p:txBody>
      </p:sp>
      <p:sp>
        <p:nvSpPr>
          <p:cNvPr id="15" name="Rektangel 14">
            <a:extLst>
              <a:ext uri="{FF2B5EF4-FFF2-40B4-BE49-F238E27FC236}">
                <a16:creationId xmlns:a16="http://schemas.microsoft.com/office/drawing/2014/main" id="{56E84A7A-1EA1-492F-3665-D6BF42274BA8}"/>
              </a:ext>
            </a:extLst>
          </p:cNvPr>
          <p:cNvSpPr/>
          <p:nvPr/>
        </p:nvSpPr>
        <p:spPr>
          <a:xfrm>
            <a:off x="6255366" y="1792222"/>
            <a:ext cx="5087679" cy="4100577"/>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latshållare för innehåll 2">
            <a:extLst>
              <a:ext uri="{FF2B5EF4-FFF2-40B4-BE49-F238E27FC236}">
                <a16:creationId xmlns:a16="http://schemas.microsoft.com/office/drawing/2014/main" id="{24360412-6965-6E7D-B58F-89605C3FAA8C}"/>
              </a:ext>
            </a:extLst>
          </p:cNvPr>
          <p:cNvSpPr txBox="1">
            <a:spLocks/>
          </p:cNvSpPr>
          <p:nvPr/>
        </p:nvSpPr>
        <p:spPr>
          <a:xfrm>
            <a:off x="6253989" y="1690688"/>
            <a:ext cx="5087678" cy="870261"/>
          </a:xfrm>
          <a:prstGeom prst="rect">
            <a:avLst/>
          </a:prstGeom>
          <a:noFill/>
        </p:spPr>
        <p:txBody>
          <a:bodyPr vert="horz" lIns="288000" tIns="288000" rIns="288000" bIns="28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sv-SE" sz="1800" b="1" dirty="0">
                <a:latin typeface="Arial" panose="020B0604020202020204" pitchFamily="34" charset="0"/>
                <a:cs typeface="Arial" panose="020B0604020202020204" pitchFamily="34" charset="0"/>
              </a:rPr>
              <a:t>Det här kan vi som grupp göra</a:t>
            </a:r>
            <a:endParaRPr lang="sv-SE" sz="1400" dirty="0"/>
          </a:p>
        </p:txBody>
      </p:sp>
      <p:sp>
        <p:nvSpPr>
          <p:cNvPr id="22" name="Platshållare för innehåll 3">
            <a:extLst>
              <a:ext uri="{FF2B5EF4-FFF2-40B4-BE49-F238E27FC236}">
                <a16:creationId xmlns:a16="http://schemas.microsoft.com/office/drawing/2014/main" id="{686BF7DD-12C7-99DA-0606-24C838BFEA88}"/>
              </a:ext>
            </a:extLst>
          </p:cNvPr>
          <p:cNvSpPr txBox="1">
            <a:spLocks/>
          </p:cNvSpPr>
          <p:nvPr/>
        </p:nvSpPr>
        <p:spPr>
          <a:xfrm>
            <a:off x="892814" y="1339866"/>
            <a:ext cx="10339085" cy="44918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sv-SE" sz="1600" dirty="0">
                <a:latin typeface="Arial"/>
                <a:cs typeface="Arial"/>
              </a:rPr>
              <a:t>För mig som medarbetare innebär det att jag förstår min arbetsroll, mitt uppdrag och föregår med gott exempel.</a:t>
            </a:r>
            <a:endParaRPr lang="sv-SE" sz="1600" b="1" dirty="0"/>
          </a:p>
        </p:txBody>
      </p:sp>
    </p:spTree>
    <p:extLst>
      <p:ext uri="{BB962C8B-B14F-4D97-AF65-F5344CB8AC3E}">
        <p14:creationId xmlns:p14="http://schemas.microsoft.com/office/powerpoint/2010/main" val="2596827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29EE0D28-9ADF-96D9-0B40-FBB779F7FFCC}"/>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rot="2700000">
            <a:off x="9153525" y="-3038475"/>
            <a:ext cx="6076948" cy="6076948"/>
          </a:xfrm>
          <a:prstGeom prst="rect">
            <a:avLst/>
          </a:prstGeom>
        </p:spPr>
      </p:pic>
      <p:sp>
        <p:nvSpPr>
          <p:cNvPr id="10" name="Rektangel 9">
            <a:extLst>
              <a:ext uri="{FF2B5EF4-FFF2-40B4-BE49-F238E27FC236}">
                <a16:creationId xmlns:a16="http://schemas.microsoft.com/office/drawing/2014/main" id="{9F4D29D7-E490-FFA9-1803-D692B5CEBB0A}"/>
              </a:ext>
            </a:extLst>
          </p:cNvPr>
          <p:cNvSpPr/>
          <p:nvPr/>
        </p:nvSpPr>
        <p:spPr>
          <a:xfrm>
            <a:off x="5294376" y="1792224"/>
            <a:ext cx="5760720" cy="34930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upp 10">
            <a:extLst>
              <a:ext uri="{FF2B5EF4-FFF2-40B4-BE49-F238E27FC236}">
                <a16:creationId xmlns:a16="http://schemas.microsoft.com/office/drawing/2014/main" id="{D5096338-DF5A-7CA8-74D5-398C8F80FA14}"/>
              </a:ext>
            </a:extLst>
          </p:cNvPr>
          <p:cNvGrpSpPr/>
          <p:nvPr/>
        </p:nvGrpSpPr>
        <p:grpSpPr>
          <a:xfrm>
            <a:off x="932688" y="1792224"/>
            <a:ext cx="5053713" cy="3493008"/>
            <a:chOff x="932688" y="1581912"/>
            <a:chExt cx="5053713" cy="3493008"/>
          </a:xfrm>
        </p:grpSpPr>
        <p:sp>
          <p:nvSpPr>
            <p:cNvPr id="12" name="Triangel 11">
              <a:extLst>
                <a:ext uri="{FF2B5EF4-FFF2-40B4-BE49-F238E27FC236}">
                  <a16:creationId xmlns:a16="http://schemas.microsoft.com/office/drawing/2014/main" id="{95C72789-B056-C4F6-EDD4-3452F44D47D7}"/>
                </a:ext>
              </a:extLst>
            </p:cNvPr>
            <p:cNvSpPr/>
            <p:nvPr/>
          </p:nvSpPr>
          <p:spPr>
            <a:xfrm rot="5400000">
              <a:off x="3919849" y="2832986"/>
              <a:ext cx="3142245" cy="9908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Triangel 12">
              <a:extLst>
                <a:ext uri="{FF2B5EF4-FFF2-40B4-BE49-F238E27FC236}">
                  <a16:creationId xmlns:a16="http://schemas.microsoft.com/office/drawing/2014/main" id="{31FBA451-67C8-D977-C474-82DCB4D423CE}"/>
                </a:ext>
              </a:extLst>
            </p:cNvPr>
            <p:cNvSpPr/>
            <p:nvPr/>
          </p:nvSpPr>
          <p:spPr>
            <a:xfrm rot="5400000">
              <a:off x="4432554" y="2994660"/>
              <a:ext cx="2116836" cy="66751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D22A0EF1-2A49-09A4-3F6C-C5A0D8DD76EB}"/>
                </a:ext>
              </a:extLst>
            </p:cNvPr>
            <p:cNvSpPr/>
            <p:nvPr/>
          </p:nvSpPr>
          <p:spPr>
            <a:xfrm>
              <a:off x="932688" y="1581912"/>
              <a:ext cx="4224528" cy="34930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4" name="Platshållare för innehåll 3">
            <a:extLst>
              <a:ext uri="{FF2B5EF4-FFF2-40B4-BE49-F238E27FC236}">
                <a16:creationId xmlns:a16="http://schemas.microsoft.com/office/drawing/2014/main" id="{CAAE05D3-CD6E-CA09-81D5-1AA5942BBFD1}"/>
              </a:ext>
            </a:extLst>
          </p:cNvPr>
          <p:cNvSpPr>
            <a:spLocks noGrp="1"/>
          </p:cNvSpPr>
          <p:nvPr>
            <p:ph sz="half" idx="2"/>
          </p:nvPr>
        </p:nvSpPr>
        <p:spPr/>
        <p:txBody>
          <a:bodyPr>
            <a:normAutofit/>
          </a:bodyPr>
          <a:lstStyle/>
          <a:p>
            <a:pPr marL="0" indent="0">
              <a:buNone/>
            </a:pPr>
            <a:endParaRPr lang="sv-SE" sz="1800" dirty="0"/>
          </a:p>
          <a:p>
            <a:pPr marL="0" indent="0">
              <a:buNone/>
            </a:pPr>
            <a:endParaRPr lang="sv-SE" sz="1800" dirty="0"/>
          </a:p>
        </p:txBody>
      </p:sp>
      <p:sp>
        <p:nvSpPr>
          <p:cNvPr id="6" name="Rubrik 1">
            <a:extLst>
              <a:ext uri="{FF2B5EF4-FFF2-40B4-BE49-F238E27FC236}">
                <a16:creationId xmlns:a16="http://schemas.microsoft.com/office/drawing/2014/main" id="{1AABBDB0-7452-F782-CFDA-DEEAFE2665B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sv-SE" sz="3000" b="1" dirty="0"/>
              <a:t>Jag är öppen för utveckling</a:t>
            </a:r>
          </a:p>
        </p:txBody>
      </p:sp>
      <p:sp>
        <p:nvSpPr>
          <p:cNvPr id="3" name="Platshållare för innehåll 2">
            <a:extLst>
              <a:ext uri="{FF2B5EF4-FFF2-40B4-BE49-F238E27FC236}">
                <a16:creationId xmlns:a16="http://schemas.microsoft.com/office/drawing/2014/main" id="{1BC5F78E-D2D0-B769-F617-EF3F070AD9BF}"/>
              </a:ext>
            </a:extLst>
          </p:cNvPr>
          <p:cNvSpPr txBox="1">
            <a:spLocks/>
          </p:cNvSpPr>
          <p:nvPr/>
        </p:nvSpPr>
        <p:spPr>
          <a:xfrm>
            <a:off x="1248159" y="2194667"/>
            <a:ext cx="3448679" cy="2618633"/>
          </a:xfrm>
          <a:prstGeom prst="rect">
            <a:avLst/>
          </a:prstGeom>
          <a:noFill/>
        </p:spPr>
        <p:txBody>
          <a:bodyPr vert="horz" lIns="288000" tIns="288000" rIns="288000" bIns="28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800" b="1" dirty="0">
                <a:latin typeface="Arial" panose="020B0604020202020204" pitchFamily="34" charset="0"/>
                <a:cs typeface="Arial" panose="020B0604020202020204" pitchFamily="34" charset="0"/>
              </a:rPr>
              <a:t>För mig som medarbetare innebär det att jag är en del av utvecklingen av vår verksamhet.</a:t>
            </a:r>
          </a:p>
        </p:txBody>
      </p:sp>
      <p:sp>
        <p:nvSpPr>
          <p:cNvPr id="8" name="textruta 7">
            <a:extLst>
              <a:ext uri="{FF2B5EF4-FFF2-40B4-BE49-F238E27FC236}">
                <a16:creationId xmlns:a16="http://schemas.microsoft.com/office/drawing/2014/main" id="{4685B01F-A9E9-2253-ACE3-F6A6235854AA}"/>
              </a:ext>
            </a:extLst>
          </p:cNvPr>
          <p:cNvSpPr txBox="1"/>
          <p:nvPr/>
        </p:nvSpPr>
        <p:spPr>
          <a:xfrm>
            <a:off x="932688" y="5512293"/>
            <a:ext cx="10122408" cy="369332"/>
          </a:xfrm>
          <a:prstGeom prst="rect">
            <a:avLst/>
          </a:prstGeom>
          <a:noFill/>
        </p:spPr>
        <p:txBody>
          <a:bodyPr wrap="square">
            <a:spAutoFit/>
          </a:bodyPr>
          <a:lstStyle/>
          <a:p>
            <a:pPr algn="ctr"/>
            <a:r>
              <a:rPr lang="sv-SE" b="1" dirty="0">
                <a:solidFill>
                  <a:schemeClr val="bg2">
                    <a:lumMod val="50000"/>
                  </a:schemeClr>
                </a:solidFill>
              </a:rPr>
              <a:t>Medarbetare i Haninge kommun är stolta över sitt samhällsuppdrag</a:t>
            </a:r>
          </a:p>
        </p:txBody>
      </p:sp>
      <p:sp>
        <p:nvSpPr>
          <p:cNvPr id="2" name="Platshållare för innehåll 2">
            <a:extLst>
              <a:ext uri="{FF2B5EF4-FFF2-40B4-BE49-F238E27FC236}">
                <a16:creationId xmlns:a16="http://schemas.microsoft.com/office/drawing/2014/main" id="{35B982F5-582A-CCED-BAD0-1A3CCD637A97}"/>
              </a:ext>
            </a:extLst>
          </p:cNvPr>
          <p:cNvSpPr txBox="1">
            <a:spLocks/>
          </p:cNvSpPr>
          <p:nvPr/>
        </p:nvSpPr>
        <p:spPr>
          <a:xfrm>
            <a:off x="6201159" y="2194667"/>
            <a:ext cx="4742682" cy="3022288"/>
          </a:xfrm>
          <a:prstGeom prst="rect">
            <a:avLst/>
          </a:prstGeom>
          <a:noFill/>
        </p:spPr>
        <p:txBody>
          <a:bodyPr vert="horz" lIns="288000" tIns="288000" rIns="288000" bIns="28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800" b="1" dirty="0">
                <a:latin typeface="Arial" panose="020B0604020202020204" pitchFamily="34" charset="0"/>
                <a:cs typeface="Arial" panose="020B0604020202020204" pitchFamily="34" charset="0"/>
              </a:rPr>
              <a:t>1. Reflektera individuellt någon minut</a:t>
            </a:r>
          </a:p>
          <a:p>
            <a:pPr>
              <a:lnSpc>
                <a:spcPct val="100000"/>
              </a:lnSpc>
              <a:buFontTx/>
              <a:buChar char="-"/>
            </a:pPr>
            <a:r>
              <a:rPr lang="sv-SE" sz="1400" dirty="0"/>
              <a:t>Hur gör du för att ta vara en del av utvecklingen?</a:t>
            </a:r>
          </a:p>
          <a:p>
            <a:pPr marL="0" indent="0">
              <a:lnSpc>
                <a:spcPct val="100000"/>
              </a:lnSpc>
              <a:buNone/>
            </a:pPr>
            <a:r>
              <a:rPr lang="sv-SE" sz="1800" b="1" dirty="0">
                <a:latin typeface="Arial" panose="020B0604020202020204" pitchFamily="34" charset="0"/>
                <a:cs typeface="Arial" panose="020B0604020202020204" pitchFamily="34" charset="0"/>
              </a:rPr>
              <a:t>2. Diskutera två och två </a:t>
            </a:r>
          </a:p>
          <a:p>
            <a:pPr>
              <a:lnSpc>
                <a:spcPct val="100000"/>
              </a:lnSpc>
              <a:buFontTx/>
              <a:buChar char="-"/>
            </a:pPr>
            <a:r>
              <a:rPr lang="sv-SE" sz="1400" dirty="0"/>
              <a:t>På vilket sätt kan du praktiskt vara med i utvecklingen av verksamheten?</a:t>
            </a:r>
          </a:p>
          <a:p>
            <a:pPr marL="0" indent="0">
              <a:lnSpc>
                <a:spcPct val="100000"/>
              </a:lnSpc>
              <a:buNone/>
            </a:pPr>
            <a:r>
              <a:rPr lang="sv-SE" sz="1400" b="1" dirty="0"/>
              <a:t>Använd gärna arbetsbladet.</a:t>
            </a:r>
          </a:p>
          <a:p>
            <a:pPr>
              <a:lnSpc>
                <a:spcPct val="100000"/>
              </a:lnSpc>
              <a:buFontTx/>
              <a:buChar char="-"/>
            </a:pPr>
            <a:endParaRPr lang="sv-SE" sz="1400" dirty="0"/>
          </a:p>
        </p:txBody>
      </p:sp>
    </p:spTree>
    <p:extLst>
      <p:ext uri="{BB962C8B-B14F-4D97-AF65-F5344CB8AC3E}">
        <p14:creationId xmlns:p14="http://schemas.microsoft.com/office/powerpoint/2010/main" val="2954406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CAAE05D3-CD6E-CA09-81D5-1AA5942BBFD1}"/>
              </a:ext>
            </a:extLst>
          </p:cNvPr>
          <p:cNvSpPr>
            <a:spLocks noGrp="1"/>
          </p:cNvSpPr>
          <p:nvPr>
            <p:ph sz="half" idx="2"/>
          </p:nvPr>
        </p:nvSpPr>
        <p:spPr/>
        <p:txBody>
          <a:bodyPr>
            <a:normAutofit/>
          </a:bodyPr>
          <a:lstStyle/>
          <a:p>
            <a:pPr marL="0" indent="0">
              <a:buNone/>
            </a:pPr>
            <a:endParaRPr lang="sv-SE" sz="1800" dirty="0"/>
          </a:p>
          <a:p>
            <a:pPr marL="0" indent="0">
              <a:buNone/>
            </a:pPr>
            <a:endParaRPr lang="sv-SE" sz="1800" dirty="0"/>
          </a:p>
        </p:txBody>
      </p:sp>
      <p:sp>
        <p:nvSpPr>
          <p:cNvPr id="6" name="Rubrik 1">
            <a:extLst>
              <a:ext uri="{FF2B5EF4-FFF2-40B4-BE49-F238E27FC236}">
                <a16:creationId xmlns:a16="http://schemas.microsoft.com/office/drawing/2014/main" id="{1AABBDB0-7452-F782-CFDA-DEEAFE2665B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sv-SE" sz="3000" b="1" dirty="0"/>
              <a:t>Arbetsblad: Jag är öppen för utveckling</a:t>
            </a:r>
          </a:p>
        </p:txBody>
      </p:sp>
      <p:sp>
        <p:nvSpPr>
          <p:cNvPr id="3" name="Rektangel 2">
            <a:extLst>
              <a:ext uri="{FF2B5EF4-FFF2-40B4-BE49-F238E27FC236}">
                <a16:creationId xmlns:a16="http://schemas.microsoft.com/office/drawing/2014/main" id="{CEA10DF9-7892-FD84-D9AB-4F05A27AAEAB}"/>
              </a:ext>
            </a:extLst>
          </p:cNvPr>
          <p:cNvSpPr/>
          <p:nvPr/>
        </p:nvSpPr>
        <p:spPr>
          <a:xfrm>
            <a:off x="932688" y="1792222"/>
            <a:ext cx="5087679" cy="4100577"/>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2">
            <a:extLst>
              <a:ext uri="{FF2B5EF4-FFF2-40B4-BE49-F238E27FC236}">
                <a16:creationId xmlns:a16="http://schemas.microsoft.com/office/drawing/2014/main" id="{520B41F3-2E97-625F-9CC5-ADDA6331665F}"/>
              </a:ext>
            </a:extLst>
          </p:cNvPr>
          <p:cNvSpPr txBox="1">
            <a:spLocks/>
          </p:cNvSpPr>
          <p:nvPr/>
        </p:nvSpPr>
        <p:spPr>
          <a:xfrm>
            <a:off x="932689" y="1690688"/>
            <a:ext cx="5087678" cy="870261"/>
          </a:xfrm>
          <a:prstGeom prst="rect">
            <a:avLst/>
          </a:prstGeom>
          <a:noFill/>
        </p:spPr>
        <p:txBody>
          <a:bodyPr vert="horz" lIns="288000" tIns="288000" rIns="288000" bIns="28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sv-SE" sz="1800" b="1" dirty="0">
                <a:latin typeface="Arial" panose="020B0604020202020204" pitchFamily="34" charset="0"/>
                <a:cs typeface="Arial" panose="020B0604020202020204" pitchFamily="34" charset="0"/>
              </a:rPr>
              <a:t>Det här kan jag göra</a:t>
            </a:r>
            <a:endParaRPr lang="sv-SE" sz="1400" dirty="0"/>
          </a:p>
        </p:txBody>
      </p:sp>
      <p:sp>
        <p:nvSpPr>
          <p:cNvPr id="15" name="Rektangel 14">
            <a:extLst>
              <a:ext uri="{FF2B5EF4-FFF2-40B4-BE49-F238E27FC236}">
                <a16:creationId xmlns:a16="http://schemas.microsoft.com/office/drawing/2014/main" id="{56E84A7A-1EA1-492F-3665-D6BF42274BA8}"/>
              </a:ext>
            </a:extLst>
          </p:cNvPr>
          <p:cNvSpPr/>
          <p:nvPr/>
        </p:nvSpPr>
        <p:spPr>
          <a:xfrm>
            <a:off x="6255366" y="1792222"/>
            <a:ext cx="5087679" cy="4100577"/>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latshållare för innehåll 2">
            <a:extLst>
              <a:ext uri="{FF2B5EF4-FFF2-40B4-BE49-F238E27FC236}">
                <a16:creationId xmlns:a16="http://schemas.microsoft.com/office/drawing/2014/main" id="{24360412-6965-6E7D-B58F-89605C3FAA8C}"/>
              </a:ext>
            </a:extLst>
          </p:cNvPr>
          <p:cNvSpPr txBox="1">
            <a:spLocks/>
          </p:cNvSpPr>
          <p:nvPr/>
        </p:nvSpPr>
        <p:spPr>
          <a:xfrm>
            <a:off x="6253989" y="1690688"/>
            <a:ext cx="5087678" cy="870261"/>
          </a:xfrm>
          <a:prstGeom prst="rect">
            <a:avLst/>
          </a:prstGeom>
          <a:noFill/>
        </p:spPr>
        <p:txBody>
          <a:bodyPr vert="horz" lIns="288000" tIns="288000" rIns="288000" bIns="28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sv-SE" sz="1800" b="1" dirty="0">
                <a:latin typeface="Arial" panose="020B0604020202020204" pitchFamily="34" charset="0"/>
                <a:cs typeface="Arial" panose="020B0604020202020204" pitchFamily="34" charset="0"/>
              </a:rPr>
              <a:t>Det här kan vi som grupp göra</a:t>
            </a:r>
            <a:endParaRPr lang="sv-SE" sz="1400" dirty="0"/>
          </a:p>
        </p:txBody>
      </p:sp>
      <p:sp>
        <p:nvSpPr>
          <p:cNvPr id="2" name="Platshållare för innehåll 3">
            <a:extLst>
              <a:ext uri="{FF2B5EF4-FFF2-40B4-BE49-F238E27FC236}">
                <a16:creationId xmlns:a16="http://schemas.microsoft.com/office/drawing/2014/main" id="{2C19BBFF-850C-D60C-0EF8-C5CBB4D163F5}"/>
              </a:ext>
            </a:extLst>
          </p:cNvPr>
          <p:cNvSpPr txBox="1">
            <a:spLocks/>
          </p:cNvSpPr>
          <p:nvPr/>
        </p:nvSpPr>
        <p:spPr>
          <a:xfrm>
            <a:off x="892814" y="1339866"/>
            <a:ext cx="10339085" cy="44918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sv-SE" sz="1600" dirty="0">
                <a:latin typeface="Arial"/>
                <a:cs typeface="Arial"/>
              </a:rPr>
              <a:t>För mig som medarbetare innebär det att jag förstår min arbetsroll, mitt uppdrag och föregår med gott exempel.</a:t>
            </a:r>
            <a:endParaRPr lang="sv-SE" sz="1600" b="1" dirty="0"/>
          </a:p>
        </p:txBody>
      </p:sp>
      <p:pic>
        <p:nvPicPr>
          <p:cNvPr id="19" name="Bildobjekt 18">
            <a:extLst>
              <a:ext uri="{FF2B5EF4-FFF2-40B4-BE49-F238E27FC236}">
                <a16:creationId xmlns:a16="http://schemas.microsoft.com/office/drawing/2014/main" id="{5C6D881E-0905-E129-1D2B-0A96EF2E2453}"/>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rot="2700000">
            <a:off x="9153525" y="-3038475"/>
            <a:ext cx="6076948" cy="6076948"/>
          </a:xfrm>
          <a:prstGeom prst="rect">
            <a:avLst/>
          </a:prstGeom>
        </p:spPr>
      </p:pic>
    </p:spTree>
    <p:extLst>
      <p:ext uri="{BB962C8B-B14F-4D97-AF65-F5344CB8AC3E}">
        <p14:creationId xmlns:p14="http://schemas.microsoft.com/office/powerpoint/2010/main" val="825707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37EA0657-F7AD-BB5A-97EF-1E9E7190F7F0}"/>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rot="2700000">
            <a:off x="-3038474" y="3819525"/>
            <a:ext cx="6076948" cy="6076948"/>
          </a:xfrm>
          <a:prstGeom prst="rect">
            <a:avLst/>
          </a:prstGeom>
        </p:spPr>
      </p:pic>
      <p:sp>
        <p:nvSpPr>
          <p:cNvPr id="10" name="Rektangel 9">
            <a:extLst>
              <a:ext uri="{FF2B5EF4-FFF2-40B4-BE49-F238E27FC236}">
                <a16:creationId xmlns:a16="http://schemas.microsoft.com/office/drawing/2014/main" id="{9F4D29D7-E490-FFA9-1803-D692B5CEBB0A}"/>
              </a:ext>
            </a:extLst>
          </p:cNvPr>
          <p:cNvSpPr/>
          <p:nvPr/>
        </p:nvSpPr>
        <p:spPr>
          <a:xfrm>
            <a:off x="5294376" y="1792224"/>
            <a:ext cx="5760720" cy="3493008"/>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upp 10">
            <a:extLst>
              <a:ext uri="{FF2B5EF4-FFF2-40B4-BE49-F238E27FC236}">
                <a16:creationId xmlns:a16="http://schemas.microsoft.com/office/drawing/2014/main" id="{D5096338-DF5A-7CA8-74D5-398C8F80FA14}"/>
              </a:ext>
            </a:extLst>
          </p:cNvPr>
          <p:cNvGrpSpPr/>
          <p:nvPr/>
        </p:nvGrpSpPr>
        <p:grpSpPr>
          <a:xfrm>
            <a:off x="932688" y="1792224"/>
            <a:ext cx="5053713" cy="3493008"/>
            <a:chOff x="932688" y="1581912"/>
            <a:chExt cx="5053713" cy="3493008"/>
          </a:xfrm>
          <a:solidFill>
            <a:srgbClr val="FFE699"/>
          </a:solidFill>
        </p:grpSpPr>
        <p:sp>
          <p:nvSpPr>
            <p:cNvPr id="12" name="Triangel 11">
              <a:extLst>
                <a:ext uri="{FF2B5EF4-FFF2-40B4-BE49-F238E27FC236}">
                  <a16:creationId xmlns:a16="http://schemas.microsoft.com/office/drawing/2014/main" id="{95C72789-B056-C4F6-EDD4-3452F44D47D7}"/>
                </a:ext>
              </a:extLst>
            </p:cNvPr>
            <p:cNvSpPr/>
            <p:nvPr/>
          </p:nvSpPr>
          <p:spPr>
            <a:xfrm rot="5400000">
              <a:off x="3919849" y="2832986"/>
              <a:ext cx="3142245" cy="99085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Triangel 12">
              <a:extLst>
                <a:ext uri="{FF2B5EF4-FFF2-40B4-BE49-F238E27FC236}">
                  <a16:creationId xmlns:a16="http://schemas.microsoft.com/office/drawing/2014/main" id="{31FBA451-67C8-D977-C474-82DCB4D423CE}"/>
                </a:ext>
              </a:extLst>
            </p:cNvPr>
            <p:cNvSpPr/>
            <p:nvPr/>
          </p:nvSpPr>
          <p:spPr>
            <a:xfrm rot="5400000">
              <a:off x="4432554" y="2994660"/>
              <a:ext cx="2116836" cy="6675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D22A0EF1-2A49-09A4-3F6C-C5A0D8DD76EB}"/>
                </a:ext>
              </a:extLst>
            </p:cNvPr>
            <p:cNvSpPr/>
            <p:nvPr/>
          </p:nvSpPr>
          <p:spPr>
            <a:xfrm>
              <a:off x="932688" y="1581912"/>
              <a:ext cx="4224528" cy="3493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4" name="Platshållare för innehåll 3">
            <a:extLst>
              <a:ext uri="{FF2B5EF4-FFF2-40B4-BE49-F238E27FC236}">
                <a16:creationId xmlns:a16="http://schemas.microsoft.com/office/drawing/2014/main" id="{CAAE05D3-CD6E-CA09-81D5-1AA5942BBFD1}"/>
              </a:ext>
            </a:extLst>
          </p:cNvPr>
          <p:cNvSpPr>
            <a:spLocks noGrp="1"/>
          </p:cNvSpPr>
          <p:nvPr>
            <p:ph sz="half" idx="2"/>
          </p:nvPr>
        </p:nvSpPr>
        <p:spPr/>
        <p:txBody>
          <a:bodyPr>
            <a:normAutofit/>
          </a:bodyPr>
          <a:lstStyle/>
          <a:p>
            <a:pPr marL="0" indent="0">
              <a:buNone/>
            </a:pPr>
            <a:endParaRPr lang="sv-SE" sz="1800" dirty="0"/>
          </a:p>
          <a:p>
            <a:pPr marL="0" indent="0">
              <a:buNone/>
            </a:pPr>
            <a:endParaRPr lang="sv-SE" sz="1800" dirty="0"/>
          </a:p>
        </p:txBody>
      </p:sp>
      <p:sp>
        <p:nvSpPr>
          <p:cNvPr id="6" name="Rubrik 1">
            <a:extLst>
              <a:ext uri="{FF2B5EF4-FFF2-40B4-BE49-F238E27FC236}">
                <a16:creationId xmlns:a16="http://schemas.microsoft.com/office/drawing/2014/main" id="{1AABBDB0-7452-F782-CFDA-DEEAFE2665B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sv-SE" sz="3000" b="1" dirty="0"/>
              <a:t>Jag tar initiativ och ansvar</a:t>
            </a:r>
          </a:p>
        </p:txBody>
      </p:sp>
      <p:sp>
        <p:nvSpPr>
          <p:cNvPr id="16" name="Platshållare för innehåll 2">
            <a:extLst>
              <a:ext uri="{FF2B5EF4-FFF2-40B4-BE49-F238E27FC236}">
                <a16:creationId xmlns:a16="http://schemas.microsoft.com/office/drawing/2014/main" id="{1FFF420B-B640-86AC-87E0-293C00F352FD}"/>
              </a:ext>
            </a:extLst>
          </p:cNvPr>
          <p:cNvSpPr txBox="1">
            <a:spLocks/>
          </p:cNvSpPr>
          <p:nvPr/>
        </p:nvSpPr>
        <p:spPr>
          <a:xfrm>
            <a:off x="6201159" y="2194667"/>
            <a:ext cx="4742682" cy="4351338"/>
          </a:xfrm>
          <a:prstGeom prst="rect">
            <a:avLst/>
          </a:prstGeom>
          <a:noFill/>
        </p:spPr>
        <p:txBody>
          <a:bodyPr vert="horz" lIns="288000" tIns="288000" rIns="288000" bIns="28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800" b="1" dirty="0">
                <a:latin typeface="Arial" panose="020B0604020202020204" pitchFamily="34" charset="0"/>
                <a:cs typeface="Arial" panose="020B0604020202020204" pitchFamily="34" charset="0"/>
              </a:rPr>
              <a:t>1. Reflektera individuellt någon minut</a:t>
            </a:r>
          </a:p>
          <a:p>
            <a:pPr>
              <a:lnSpc>
                <a:spcPct val="100000"/>
              </a:lnSpc>
              <a:buFontTx/>
              <a:buChar char="-"/>
            </a:pPr>
            <a:r>
              <a:rPr lang="sv-SE" sz="1400" dirty="0"/>
              <a:t>Hur gör du för att vara med och påverka </a:t>
            </a:r>
            <a:br>
              <a:rPr lang="sv-SE" sz="1400" dirty="0"/>
            </a:br>
            <a:r>
              <a:rPr lang="sv-SE" sz="1400" dirty="0"/>
              <a:t>det dagliga arbetet?</a:t>
            </a:r>
          </a:p>
          <a:p>
            <a:pPr marL="0" indent="0">
              <a:lnSpc>
                <a:spcPct val="100000"/>
              </a:lnSpc>
              <a:buNone/>
            </a:pPr>
            <a:r>
              <a:rPr lang="sv-SE" sz="1800" b="1" dirty="0">
                <a:latin typeface="Arial" panose="020B0604020202020204" pitchFamily="34" charset="0"/>
                <a:cs typeface="Arial" panose="020B0604020202020204" pitchFamily="34" charset="0"/>
              </a:rPr>
              <a:t>2. Diskutera två och två </a:t>
            </a:r>
          </a:p>
          <a:p>
            <a:pPr>
              <a:lnSpc>
                <a:spcPct val="100000"/>
              </a:lnSpc>
              <a:buFontTx/>
              <a:buChar char="-"/>
            </a:pPr>
            <a:r>
              <a:rPr lang="sv-SE" sz="1400" dirty="0"/>
              <a:t>På vilket sätt kan du praktiskt vara </a:t>
            </a:r>
            <a:br>
              <a:rPr lang="sv-SE" sz="1400" dirty="0"/>
            </a:br>
            <a:r>
              <a:rPr lang="sv-SE" sz="1400" dirty="0"/>
              <a:t>med och påverka det dagliga arbetet?</a:t>
            </a:r>
          </a:p>
          <a:p>
            <a:pPr marL="0" indent="0">
              <a:lnSpc>
                <a:spcPct val="100000"/>
              </a:lnSpc>
              <a:buNone/>
            </a:pPr>
            <a:r>
              <a:rPr lang="sv-SE" sz="1400" b="1" dirty="0"/>
              <a:t>Använd gärna arbetsbladet.</a:t>
            </a:r>
          </a:p>
        </p:txBody>
      </p:sp>
      <p:sp>
        <p:nvSpPr>
          <p:cNvPr id="2" name="Platshållare för innehåll 2">
            <a:extLst>
              <a:ext uri="{FF2B5EF4-FFF2-40B4-BE49-F238E27FC236}">
                <a16:creationId xmlns:a16="http://schemas.microsoft.com/office/drawing/2014/main" id="{002F69C2-5663-ED15-180A-829B2F26DFDE}"/>
              </a:ext>
            </a:extLst>
          </p:cNvPr>
          <p:cNvSpPr txBox="1">
            <a:spLocks/>
          </p:cNvSpPr>
          <p:nvPr/>
        </p:nvSpPr>
        <p:spPr>
          <a:xfrm>
            <a:off x="1248159" y="2194667"/>
            <a:ext cx="3448679" cy="2402479"/>
          </a:xfrm>
          <a:prstGeom prst="rect">
            <a:avLst/>
          </a:prstGeom>
          <a:noFill/>
        </p:spPr>
        <p:txBody>
          <a:bodyPr vert="horz" lIns="288000" tIns="288000" rIns="288000" bIns="28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800" b="1" dirty="0">
                <a:latin typeface="Arial"/>
                <a:cs typeface="Arial"/>
              </a:rPr>
              <a:t>För mig som medarbetare innebär det att jag är med och påverkar det dagliga arbetet.</a:t>
            </a:r>
          </a:p>
        </p:txBody>
      </p:sp>
      <p:sp>
        <p:nvSpPr>
          <p:cNvPr id="8" name="textruta 7">
            <a:extLst>
              <a:ext uri="{FF2B5EF4-FFF2-40B4-BE49-F238E27FC236}">
                <a16:creationId xmlns:a16="http://schemas.microsoft.com/office/drawing/2014/main" id="{03EE06B6-B9D4-A157-1A83-72BAAFAE0B8B}"/>
              </a:ext>
            </a:extLst>
          </p:cNvPr>
          <p:cNvSpPr txBox="1"/>
          <p:nvPr/>
        </p:nvSpPr>
        <p:spPr>
          <a:xfrm>
            <a:off x="932688" y="5512293"/>
            <a:ext cx="10122408" cy="369332"/>
          </a:xfrm>
          <a:prstGeom prst="rect">
            <a:avLst/>
          </a:prstGeom>
          <a:noFill/>
        </p:spPr>
        <p:txBody>
          <a:bodyPr wrap="square">
            <a:spAutoFit/>
          </a:bodyPr>
          <a:lstStyle/>
          <a:p>
            <a:pPr algn="ctr"/>
            <a:r>
              <a:rPr lang="sv-SE" b="1" dirty="0">
                <a:solidFill>
                  <a:schemeClr val="bg2">
                    <a:lumMod val="50000"/>
                  </a:schemeClr>
                </a:solidFill>
              </a:rPr>
              <a:t>Medarbetare i Haninge kommun är stolta över sitt samhällsuppdrag</a:t>
            </a:r>
          </a:p>
        </p:txBody>
      </p:sp>
    </p:spTree>
    <p:extLst>
      <p:ext uri="{BB962C8B-B14F-4D97-AF65-F5344CB8AC3E}">
        <p14:creationId xmlns:p14="http://schemas.microsoft.com/office/powerpoint/2010/main" val="942898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37EA0657-F7AD-BB5A-97EF-1E9E7190F7F0}"/>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rot="2700000">
            <a:off x="-3038474" y="3819525"/>
            <a:ext cx="6076948" cy="6076948"/>
          </a:xfrm>
          <a:prstGeom prst="rect">
            <a:avLst/>
          </a:prstGeom>
        </p:spPr>
      </p:pic>
      <p:sp>
        <p:nvSpPr>
          <p:cNvPr id="4" name="Platshållare för innehåll 3">
            <a:extLst>
              <a:ext uri="{FF2B5EF4-FFF2-40B4-BE49-F238E27FC236}">
                <a16:creationId xmlns:a16="http://schemas.microsoft.com/office/drawing/2014/main" id="{CAAE05D3-CD6E-CA09-81D5-1AA5942BBFD1}"/>
              </a:ext>
            </a:extLst>
          </p:cNvPr>
          <p:cNvSpPr>
            <a:spLocks noGrp="1"/>
          </p:cNvSpPr>
          <p:nvPr>
            <p:ph sz="half" idx="2"/>
          </p:nvPr>
        </p:nvSpPr>
        <p:spPr/>
        <p:txBody>
          <a:bodyPr>
            <a:normAutofit/>
          </a:bodyPr>
          <a:lstStyle/>
          <a:p>
            <a:pPr marL="0" indent="0">
              <a:buNone/>
            </a:pPr>
            <a:endParaRPr lang="sv-SE" sz="1800" dirty="0"/>
          </a:p>
          <a:p>
            <a:pPr marL="0" indent="0">
              <a:buNone/>
            </a:pPr>
            <a:endParaRPr lang="sv-SE" sz="1800" dirty="0"/>
          </a:p>
        </p:txBody>
      </p:sp>
      <p:sp>
        <p:nvSpPr>
          <p:cNvPr id="6" name="Rubrik 1">
            <a:extLst>
              <a:ext uri="{FF2B5EF4-FFF2-40B4-BE49-F238E27FC236}">
                <a16:creationId xmlns:a16="http://schemas.microsoft.com/office/drawing/2014/main" id="{1AABBDB0-7452-F782-CFDA-DEEAFE2665B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sv-SE" sz="3000" b="1" dirty="0"/>
              <a:t>Arbetsblad: Jag tar initiativ och ansvar</a:t>
            </a:r>
          </a:p>
        </p:txBody>
      </p:sp>
      <p:sp>
        <p:nvSpPr>
          <p:cNvPr id="3" name="Rektangel 2">
            <a:extLst>
              <a:ext uri="{FF2B5EF4-FFF2-40B4-BE49-F238E27FC236}">
                <a16:creationId xmlns:a16="http://schemas.microsoft.com/office/drawing/2014/main" id="{CEA10DF9-7892-FD84-D9AB-4F05A27AAEAB}"/>
              </a:ext>
            </a:extLst>
          </p:cNvPr>
          <p:cNvSpPr/>
          <p:nvPr/>
        </p:nvSpPr>
        <p:spPr>
          <a:xfrm>
            <a:off x="932688" y="1792222"/>
            <a:ext cx="5087679" cy="4100577"/>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2">
            <a:extLst>
              <a:ext uri="{FF2B5EF4-FFF2-40B4-BE49-F238E27FC236}">
                <a16:creationId xmlns:a16="http://schemas.microsoft.com/office/drawing/2014/main" id="{520B41F3-2E97-625F-9CC5-ADDA6331665F}"/>
              </a:ext>
            </a:extLst>
          </p:cNvPr>
          <p:cNvSpPr txBox="1">
            <a:spLocks/>
          </p:cNvSpPr>
          <p:nvPr/>
        </p:nvSpPr>
        <p:spPr>
          <a:xfrm>
            <a:off x="932689" y="1690688"/>
            <a:ext cx="5087678" cy="870261"/>
          </a:xfrm>
          <a:prstGeom prst="rect">
            <a:avLst/>
          </a:prstGeom>
          <a:noFill/>
        </p:spPr>
        <p:txBody>
          <a:bodyPr vert="horz" lIns="288000" tIns="288000" rIns="288000" bIns="28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sv-SE" sz="1800" b="1" dirty="0">
                <a:latin typeface="Arial" panose="020B0604020202020204" pitchFamily="34" charset="0"/>
                <a:cs typeface="Arial" panose="020B0604020202020204" pitchFamily="34" charset="0"/>
              </a:rPr>
              <a:t>Det här kan jag göra</a:t>
            </a:r>
            <a:endParaRPr lang="sv-SE" sz="1400" dirty="0"/>
          </a:p>
        </p:txBody>
      </p:sp>
      <p:sp>
        <p:nvSpPr>
          <p:cNvPr id="15" name="Rektangel 14">
            <a:extLst>
              <a:ext uri="{FF2B5EF4-FFF2-40B4-BE49-F238E27FC236}">
                <a16:creationId xmlns:a16="http://schemas.microsoft.com/office/drawing/2014/main" id="{56E84A7A-1EA1-492F-3665-D6BF42274BA8}"/>
              </a:ext>
            </a:extLst>
          </p:cNvPr>
          <p:cNvSpPr/>
          <p:nvPr/>
        </p:nvSpPr>
        <p:spPr>
          <a:xfrm>
            <a:off x="6255366" y="1792222"/>
            <a:ext cx="5087679" cy="4100577"/>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latshållare för innehåll 2">
            <a:extLst>
              <a:ext uri="{FF2B5EF4-FFF2-40B4-BE49-F238E27FC236}">
                <a16:creationId xmlns:a16="http://schemas.microsoft.com/office/drawing/2014/main" id="{24360412-6965-6E7D-B58F-89605C3FAA8C}"/>
              </a:ext>
            </a:extLst>
          </p:cNvPr>
          <p:cNvSpPr txBox="1">
            <a:spLocks/>
          </p:cNvSpPr>
          <p:nvPr/>
        </p:nvSpPr>
        <p:spPr>
          <a:xfrm>
            <a:off x="6253989" y="1690688"/>
            <a:ext cx="5087678" cy="870261"/>
          </a:xfrm>
          <a:prstGeom prst="rect">
            <a:avLst/>
          </a:prstGeom>
          <a:noFill/>
        </p:spPr>
        <p:txBody>
          <a:bodyPr vert="horz" lIns="288000" tIns="288000" rIns="288000" bIns="28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sv-SE" sz="1800" b="1" dirty="0">
                <a:latin typeface="Arial" panose="020B0604020202020204" pitchFamily="34" charset="0"/>
                <a:cs typeface="Arial" panose="020B0604020202020204" pitchFamily="34" charset="0"/>
              </a:rPr>
              <a:t>Det här kan vi som grupp göra</a:t>
            </a:r>
            <a:endParaRPr lang="sv-SE" sz="1400" dirty="0"/>
          </a:p>
        </p:txBody>
      </p:sp>
      <p:sp>
        <p:nvSpPr>
          <p:cNvPr id="2" name="Platshållare för innehåll 3">
            <a:extLst>
              <a:ext uri="{FF2B5EF4-FFF2-40B4-BE49-F238E27FC236}">
                <a16:creationId xmlns:a16="http://schemas.microsoft.com/office/drawing/2014/main" id="{2C19BBFF-850C-D60C-0EF8-C5CBB4D163F5}"/>
              </a:ext>
            </a:extLst>
          </p:cNvPr>
          <p:cNvSpPr txBox="1">
            <a:spLocks/>
          </p:cNvSpPr>
          <p:nvPr/>
        </p:nvSpPr>
        <p:spPr>
          <a:xfrm>
            <a:off x="892814" y="1339866"/>
            <a:ext cx="10339085" cy="44918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sv-SE" sz="1600" dirty="0">
                <a:latin typeface="Arial"/>
                <a:cs typeface="Arial"/>
              </a:rPr>
              <a:t>För mig som medarbetare innebär det att jag förstår min arbetsroll, mitt uppdrag och föregår med gott exempel.</a:t>
            </a:r>
            <a:endParaRPr lang="sv-SE" sz="1600" b="1" dirty="0"/>
          </a:p>
        </p:txBody>
      </p:sp>
    </p:spTree>
    <p:extLst>
      <p:ext uri="{BB962C8B-B14F-4D97-AF65-F5344CB8AC3E}">
        <p14:creationId xmlns:p14="http://schemas.microsoft.com/office/powerpoint/2010/main" val="97205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tshållare för innehåll 3">
            <a:extLst>
              <a:ext uri="{FF2B5EF4-FFF2-40B4-BE49-F238E27FC236}">
                <a16:creationId xmlns:a16="http://schemas.microsoft.com/office/drawing/2014/main" id="{17AC9E5A-D511-BBC1-AE59-0B3A97C1038C}"/>
              </a:ext>
            </a:extLst>
          </p:cNvPr>
          <p:cNvGraphicFramePr>
            <a:graphicFrameLocks noGrp="1"/>
          </p:cNvGraphicFramePr>
          <p:nvPr>
            <p:ph idx="1"/>
            <p:extLst>
              <p:ext uri="{D42A27DB-BD31-4B8C-83A1-F6EECF244321}">
                <p14:modId xmlns:p14="http://schemas.microsoft.com/office/powerpoint/2010/main" val="3641513347"/>
              </p:ext>
            </p:extLst>
          </p:nvPr>
        </p:nvGraphicFramePr>
        <p:xfrm>
          <a:off x="1999837" y="645582"/>
          <a:ext cx="11975574" cy="5326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upp 9">
            <a:extLst>
              <a:ext uri="{FF2B5EF4-FFF2-40B4-BE49-F238E27FC236}">
                <a16:creationId xmlns:a16="http://schemas.microsoft.com/office/drawing/2014/main" id="{D470F655-8576-042E-A8BF-6D9915509056}"/>
              </a:ext>
            </a:extLst>
          </p:cNvPr>
          <p:cNvGrpSpPr/>
          <p:nvPr/>
        </p:nvGrpSpPr>
        <p:grpSpPr>
          <a:xfrm rot="2700000">
            <a:off x="7320493" y="2842920"/>
            <a:ext cx="1199809" cy="1206476"/>
            <a:chOff x="4042990" y="2131005"/>
            <a:chExt cx="2745792" cy="2761050"/>
          </a:xfrm>
        </p:grpSpPr>
        <p:grpSp>
          <p:nvGrpSpPr>
            <p:cNvPr id="11" name="Grupp 10">
              <a:extLst>
                <a:ext uri="{FF2B5EF4-FFF2-40B4-BE49-F238E27FC236}">
                  <a16:creationId xmlns:a16="http://schemas.microsoft.com/office/drawing/2014/main" id="{1F8D75F6-8217-0AEB-6A24-7313EA2FB54D}"/>
                </a:ext>
              </a:extLst>
            </p:cNvPr>
            <p:cNvGrpSpPr/>
            <p:nvPr/>
          </p:nvGrpSpPr>
          <p:grpSpPr>
            <a:xfrm>
              <a:off x="4042990" y="2131005"/>
              <a:ext cx="2745792" cy="2761050"/>
              <a:chOff x="4042990" y="2131005"/>
              <a:chExt cx="2745792" cy="2761050"/>
            </a:xfrm>
            <a:solidFill>
              <a:schemeClr val="bg1"/>
            </a:solidFill>
          </p:grpSpPr>
          <p:sp>
            <p:nvSpPr>
              <p:cNvPr id="19" name="Triangel 18">
                <a:extLst>
                  <a:ext uri="{FF2B5EF4-FFF2-40B4-BE49-F238E27FC236}">
                    <a16:creationId xmlns:a16="http://schemas.microsoft.com/office/drawing/2014/main" id="{8D40D184-2975-346A-73B0-762F15FFAF25}"/>
                  </a:ext>
                </a:extLst>
              </p:cNvPr>
              <p:cNvSpPr/>
              <p:nvPr/>
            </p:nvSpPr>
            <p:spPr>
              <a:xfrm>
                <a:off x="5112792" y="2131005"/>
                <a:ext cx="610738" cy="14720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riangel 19">
                <a:extLst>
                  <a:ext uri="{FF2B5EF4-FFF2-40B4-BE49-F238E27FC236}">
                    <a16:creationId xmlns:a16="http://schemas.microsoft.com/office/drawing/2014/main" id="{13FD77A2-2006-3E4B-DC85-4B94A4C29114}"/>
                  </a:ext>
                </a:extLst>
              </p:cNvPr>
              <p:cNvSpPr/>
              <p:nvPr/>
            </p:nvSpPr>
            <p:spPr>
              <a:xfrm rot="5400000">
                <a:off x="5747412" y="2777803"/>
                <a:ext cx="610738" cy="14720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1" name="Grupp 20">
                <a:extLst>
                  <a:ext uri="{FF2B5EF4-FFF2-40B4-BE49-F238E27FC236}">
                    <a16:creationId xmlns:a16="http://schemas.microsoft.com/office/drawing/2014/main" id="{8ABF5FEC-3BD0-D556-CE50-75502B84D5AF}"/>
                  </a:ext>
                </a:extLst>
              </p:cNvPr>
              <p:cNvGrpSpPr/>
              <p:nvPr/>
            </p:nvGrpSpPr>
            <p:grpSpPr>
              <a:xfrm rot="10800000">
                <a:off x="4042990" y="3203886"/>
                <a:ext cx="1675990" cy="1688169"/>
                <a:chOff x="5265192" y="2283405"/>
                <a:chExt cx="1675990" cy="1688169"/>
              </a:xfrm>
              <a:grpFill/>
            </p:grpSpPr>
            <p:sp>
              <p:nvSpPr>
                <p:cNvPr id="22" name="Triangel 21">
                  <a:extLst>
                    <a:ext uri="{FF2B5EF4-FFF2-40B4-BE49-F238E27FC236}">
                      <a16:creationId xmlns:a16="http://schemas.microsoft.com/office/drawing/2014/main" id="{5FAA55E1-697D-1946-CC5F-7E06EC5EB259}"/>
                    </a:ext>
                  </a:extLst>
                </p:cNvPr>
                <p:cNvSpPr/>
                <p:nvPr/>
              </p:nvSpPr>
              <p:spPr>
                <a:xfrm>
                  <a:off x="5265192" y="2283405"/>
                  <a:ext cx="610738" cy="14720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Triangel 22">
                  <a:extLst>
                    <a:ext uri="{FF2B5EF4-FFF2-40B4-BE49-F238E27FC236}">
                      <a16:creationId xmlns:a16="http://schemas.microsoft.com/office/drawing/2014/main" id="{BA36A6B5-39A0-C4C6-8E0D-143A01E8F82D}"/>
                    </a:ext>
                  </a:extLst>
                </p:cNvPr>
                <p:cNvSpPr/>
                <p:nvPr/>
              </p:nvSpPr>
              <p:spPr>
                <a:xfrm rot="5400000">
                  <a:off x="5899812" y="2930203"/>
                  <a:ext cx="610738" cy="14720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grpSp>
        <p:grpSp>
          <p:nvGrpSpPr>
            <p:cNvPr id="12" name="Grupp 11">
              <a:extLst>
                <a:ext uri="{FF2B5EF4-FFF2-40B4-BE49-F238E27FC236}">
                  <a16:creationId xmlns:a16="http://schemas.microsoft.com/office/drawing/2014/main" id="{4F2AB35C-950C-60B4-4D8C-4C5FEDB0592F}"/>
                </a:ext>
              </a:extLst>
            </p:cNvPr>
            <p:cNvGrpSpPr/>
            <p:nvPr/>
          </p:nvGrpSpPr>
          <p:grpSpPr>
            <a:xfrm rot="2700000">
              <a:off x="4503420" y="2594009"/>
              <a:ext cx="1820378" cy="1830494"/>
              <a:chOff x="4042990" y="2131005"/>
              <a:chExt cx="2745792" cy="2761050"/>
            </a:xfrm>
            <a:solidFill>
              <a:schemeClr val="bg1"/>
            </a:solidFill>
          </p:grpSpPr>
          <p:sp>
            <p:nvSpPr>
              <p:cNvPr id="14" name="Triangel 13">
                <a:extLst>
                  <a:ext uri="{FF2B5EF4-FFF2-40B4-BE49-F238E27FC236}">
                    <a16:creationId xmlns:a16="http://schemas.microsoft.com/office/drawing/2014/main" id="{7DB6EF00-A013-464D-C275-CFCC71642502}"/>
                  </a:ext>
                </a:extLst>
              </p:cNvPr>
              <p:cNvSpPr/>
              <p:nvPr/>
            </p:nvSpPr>
            <p:spPr>
              <a:xfrm>
                <a:off x="5112792" y="2131005"/>
                <a:ext cx="610738" cy="14720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riangel 14">
                <a:extLst>
                  <a:ext uri="{FF2B5EF4-FFF2-40B4-BE49-F238E27FC236}">
                    <a16:creationId xmlns:a16="http://schemas.microsoft.com/office/drawing/2014/main" id="{FDE95D96-8D29-4273-1CF3-34CD3222145E}"/>
                  </a:ext>
                </a:extLst>
              </p:cNvPr>
              <p:cNvSpPr/>
              <p:nvPr/>
            </p:nvSpPr>
            <p:spPr>
              <a:xfrm rot="5400000">
                <a:off x="5747412" y="2777803"/>
                <a:ext cx="610738" cy="14720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6" name="Grupp 15">
                <a:extLst>
                  <a:ext uri="{FF2B5EF4-FFF2-40B4-BE49-F238E27FC236}">
                    <a16:creationId xmlns:a16="http://schemas.microsoft.com/office/drawing/2014/main" id="{F40DD5C0-D999-C046-F958-1729CAF72F59}"/>
                  </a:ext>
                </a:extLst>
              </p:cNvPr>
              <p:cNvGrpSpPr/>
              <p:nvPr/>
            </p:nvGrpSpPr>
            <p:grpSpPr>
              <a:xfrm rot="10800000">
                <a:off x="4042990" y="3203886"/>
                <a:ext cx="1675990" cy="1688169"/>
                <a:chOff x="5265192" y="2283405"/>
                <a:chExt cx="1675990" cy="1688169"/>
              </a:xfrm>
              <a:grpFill/>
            </p:grpSpPr>
            <p:sp>
              <p:nvSpPr>
                <p:cNvPr id="17" name="Triangel 16">
                  <a:extLst>
                    <a:ext uri="{FF2B5EF4-FFF2-40B4-BE49-F238E27FC236}">
                      <a16:creationId xmlns:a16="http://schemas.microsoft.com/office/drawing/2014/main" id="{419A500B-26A1-C0F6-12B5-D066B063F731}"/>
                    </a:ext>
                  </a:extLst>
                </p:cNvPr>
                <p:cNvSpPr/>
                <p:nvPr/>
              </p:nvSpPr>
              <p:spPr>
                <a:xfrm>
                  <a:off x="5265192" y="2283405"/>
                  <a:ext cx="610738" cy="14720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riangel 17">
                  <a:extLst>
                    <a:ext uri="{FF2B5EF4-FFF2-40B4-BE49-F238E27FC236}">
                      <a16:creationId xmlns:a16="http://schemas.microsoft.com/office/drawing/2014/main" id="{08E0B012-A00A-8ECA-DF92-210A2EDB2686}"/>
                    </a:ext>
                  </a:extLst>
                </p:cNvPr>
                <p:cNvSpPr/>
                <p:nvPr/>
              </p:nvSpPr>
              <p:spPr>
                <a:xfrm rot="5400000">
                  <a:off x="5899812" y="2930203"/>
                  <a:ext cx="610738" cy="14720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pic>
          <p:nvPicPr>
            <p:cNvPr id="13" name="Bildobjekt 12">
              <a:extLst>
                <a:ext uri="{FF2B5EF4-FFF2-40B4-BE49-F238E27FC236}">
                  <a16:creationId xmlns:a16="http://schemas.microsoft.com/office/drawing/2014/main" id="{478A2FCC-BF37-6CCF-DABD-AFDE9E8C799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5400000">
              <a:off x="4514193" y="2598900"/>
              <a:ext cx="1794553" cy="1820713"/>
            </a:xfrm>
            <a:prstGeom prst="rect">
              <a:avLst/>
            </a:prstGeom>
          </p:spPr>
        </p:pic>
      </p:grpSp>
      <p:sp>
        <p:nvSpPr>
          <p:cNvPr id="3" name="Rubrik 1">
            <a:extLst>
              <a:ext uri="{FF2B5EF4-FFF2-40B4-BE49-F238E27FC236}">
                <a16:creationId xmlns:a16="http://schemas.microsoft.com/office/drawing/2014/main" id="{80D69D44-0199-4443-5CF6-42860CF8BBE5}"/>
              </a:ext>
            </a:extLst>
          </p:cNvPr>
          <p:cNvSpPr txBox="1">
            <a:spLocks/>
          </p:cNvSpPr>
          <p:nvPr/>
        </p:nvSpPr>
        <p:spPr>
          <a:xfrm>
            <a:off x="838200" y="77152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sv-SE" sz="3000" b="1" dirty="0"/>
              <a:t>Medarbetarkompassen</a:t>
            </a:r>
          </a:p>
        </p:txBody>
      </p:sp>
    </p:spTree>
    <p:extLst>
      <p:ext uri="{BB962C8B-B14F-4D97-AF65-F5344CB8AC3E}">
        <p14:creationId xmlns:p14="http://schemas.microsoft.com/office/powerpoint/2010/main" val="73738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81D192-0D7E-7256-3FDA-3B5D8CB52D6A}"/>
              </a:ext>
            </a:extLst>
          </p:cNvPr>
          <p:cNvSpPr>
            <a:spLocks noGrp="1"/>
          </p:cNvSpPr>
          <p:nvPr>
            <p:ph type="title"/>
          </p:nvPr>
        </p:nvSpPr>
        <p:spPr/>
        <p:txBody>
          <a:bodyPr>
            <a:normAutofit/>
          </a:bodyPr>
          <a:lstStyle/>
          <a:p>
            <a:r>
              <a:rPr lang="sv-SE" sz="3000" b="1" dirty="0"/>
              <a:t>Agenda</a:t>
            </a:r>
          </a:p>
        </p:txBody>
      </p:sp>
      <p:sp>
        <p:nvSpPr>
          <p:cNvPr id="3" name="Platshållare för innehåll 2">
            <a:extLst>
              <a:ext uri="{FF2B5EF4-FFF2-40B4-BE49-F238E27FC236}">
                <a16:creationId xmlns:a16="http://schemas.microsoft.com/office/drawing/2014/main" id="{076EFB31-8705-25B0-218B-727B53855DDA}"/>
              </a:ext>
            </a:extLst>
          </p:cNvPr>
          <p:cNvSpPr>
            <a:spLocks noGrp="1"/>
          </p:cNvSpPr>
          <p:nvPr>
            <p:ph idx="1"/>
          </p:nvPr>
        </p:nvSpPr>
        <p:spPr>
          <a:xfrm>
            <a:off x="838200" y="1690688"/>
            <a:ext cx="4978400" cy="3528800"/>
          </a:xfrm>
        </p:spPr>
        <p:txBody>
          <a:bodyPr>
            <a:normAutofit/>
          </a:bodyPr>
          <a:lstStyle/>
          <a:p>
            <a:r>
              <a:rPr lang="sv-SE" sz="1800" dirty="0"/>
              <a:t>Genomgång av medarbetarkompass</a:t>
            </a:r>
          </a:p>
          <a:p>
            <a:r>
              <a:rPr lang="sv-SE" sz="1800" dirty="0"/>
              <a:t>Hur hänger medarbetarkompassen, </a:t>
            </a:r>
            <a:br>
              <a:rPr lang="sv-SE" sz="1800" dirty="0"/>
            </a:br>
            <a:r>
              <a:rPr lang="sv-SE" sz="1800" dirty="0"/>
              <a:t>arbetsmiljö och ledarskapskompassen ihop?</a:t>
            </a:r>
          </a:p>
          <a:p>
            <a:r>
              <a:rPr lang="sv-SE" sz="1800" dirty="0"/>
              <a:t>Reflektioner och diskussioner</a:t>
            </a:r>
          </a:p>
        </p:txBody>
      </p:sp>
      <p:pic>
        <p:nvPicPr>
          <p:cNvPr id="9" name="Platshållare för bild 8" descr="En bild som visar person, inomhus&#10;&#10;Automatiskt genererad beskrivning">
            <a:extLst>
              <a:ext uri="{FF2B5EF4-FFF2-40B4-BE49-F238E27FC236}">
                <a16:creationId xmlns:a16="http://schemas.microsoft.com/office/drawing/2014/main" id="{E802A833-3DDE-03D5-3C10-1557B4D6ED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975" t="4397" r="1301" b="741"/>
          <a:stretch/>
        </p:blipFill>
        <p:spPr>
          <a:xfrm>
            <a:off x="6096000" y="1"/>
            <a:ext cx="6096000" cy="5956299"/>
          </a:xfrm>
          <a:prstGeom prst="rect">
            <a:avLst/>
          </a:prstGeom>
        </p:spPr>
      </p:pic>
      <p:pic>
        <p:nvPicPr>
          <p:cNvPr id="11" name="Platshållare för bild 3" descr="En bild som visar utomhus, växt, grönsak&#10;&#10;Automatiskt genererad beskrivning">
            <a:extLst>
              <a:ext uri="{FF2B5EF4-FFF2-40B4-BE49-F238E27FC236}">
                <a16:creationId xmlns:a16="http://schemas.microsoft.com/office/drawing/2014/main" id="{E168BE7B-69BF-6F7A-2BAB-67D0A097A9EF}"/>
              </a:ext>
            </a:extLst>
          </p:cNvPr>
          <p:cNvPicPr>
            <a:picLocks noChangeAspect="1"/>
          </p:cNvPicPr>
          <p:nvPr/>
        </p:nvPicPr>
        <p:blipFill rotWithShape="1">
          <a:blip r:embed="rId4"/>
          <a:srcRect l="5467" t="5807" r="34221" b="5807"/>
          <a:stretch/>
        </p:blipFill>
        <p:spPr>
          <a:xfrm>
            <a:off x="6096000" y="0"/>
            <a:ext cx="6096000" cy="5956300"/>
          </a:xfrm>
          <a:prstGeom prst="rect">
            <a:avLst/>
          </a:prstGeom>
        </p:spPr>
      </p:pic>
      <p:pic>
        <p:nvPicPr>
          <p:cNvPr id="12" name="Bildobjekt 11">
            <a:extLst>
              <a:ext uri="{FF2B5EF4-FFF2-40B4-BE49-F238E27FC236}">
                <a16:creationId xmlns:a16="http://schemas.microsoft.com/office/drawing/2014/main" id="{769864C2-B729-7EE7-3792-0A87E001D74E}"/>
              </a:ext>
            </a:extLst>
          </p:cNvPr>
          <p:cNvPicPr>
            <a:picLocks noChangeAspect="1"/>
          </p:cNvPicPr>
          <p:nvPr/>
        </p:nvPicPr>
        <p:blipFill>
          <a:blip r:embed="rId5">
            <a:alphaModFix amt="5000"/>
            <a:extLst>
              <a:ext uri="{28A0092B-C50C-407E-A947-70E740481C1C}">
                <a14:useLocalDpi xmlns:a14="http://schemas.microsoft.com/office/drawing/2010/main" val="0"/>
              </a:ext>
            </a:extLst>
          </a:blip>
          <a:stretch>
            <a:fillRect/>
          </a:stretch>
        </p:blipFill>
        <p:spPr>
          <a:xfrm rot="2700000">
            <a:off x="8315325" y="-1772926"/>
            <a:ext cx="6076948" cy="6076948"/>
          </a:xfrm>
          <a:prstGeom prst="rect">
            <a:avLst/>
          </a:prstGeom>
        </p:spPr>
      </p:pic>
    </p:spTree>
    <p:extLst>
      <p:ext uri="{BB962C8B-B14F-4D97-AF65-F5344CB8AC3E}">
        <p14:creationId xmlns:p14="http://schemas.microsoft.com/office/powerpoint/2010/main" val="166934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latshållare för bild 8" descr="En bild som visar person, inomhus&#10;&#10;Automatiskt genererad beskrivning">
            <a:extLst>
              <a:ext uri="{FF2B5EF4-FFF2-40B4-BE49-F238E27FC236}">
                <a16:creationId xmlns:a16="http://schemas.microsoft.com/office/drawing/2014/main" id="{28F7F86B-66D3-D4B7-921F-7581DA6D1D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285" t="34388" r="36" b="7221"/>
          <a:stretch/>
        </p:blipFill>
        <p:spPr>
          <a:xfrm>
            <a:off x="0" y="1"/>
            <a:ext cx="12192000" cy="5956299"/>
          </a:xfrm>
          <a:prstGeom prst="rect">
            <a:avLst/>
          </a:prstGeom>
        </p:spPr>
      </p:pic>
      <p:sp>
        <p:nvSpPr>
          <p:cNvPr id="28" name="Rektangel 27">
            <a:extLst>
              <a:ext uri="{FF2B5EF4-FFF2-40B4-BE49-F238E27FC236}">
                <a16:creationId xmlns:a16="http://schemas.microsoft.com/office/drawing/2014/main" id="{641A2FFE-E6DE-59ED-DA2A-78F117D53DC9}"/>
              </a:ext>
            </a:extLst>
          </p:cNvPr>
          <p:cNvSpPr/>
          <p:nvPr/>
        </p:nvSpPr>
        <p:spPr>
          <a:xfrm>
            <a:off x="0" y="0"/>
            <a:ext cx="12192000" cy="5956299"/>
          </a:xfrm>
          <a:prstGeom prst="rect">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094FEE34-5A69-4A50-D64B-24D68B3B4884}"/>
              </a:ext>
            </a:extLst>
          </p:cNvPr>
          <p:cNvPicPr>
            <a:picLocks noChangeAspect="1"/>
          </p:cNvPicPr>
          <p:nvPr/>
        </p:nvPicPr>
        <p:blipFill>
          <a:blip r:embed="rId4">
            <a:alphaModFix amt="5000"/>
            <a:extLst>
              <a:ext uri="{28A0092B-C50C-407E-A947-70E740481C1C}">
                <a14:useLocalDpi xmlns:a14="http://schemas.microsoft.com/office/drawing/2010/main" val="0"/>
              </a:ext>
            </a:extLst>
          </a:blip>
          <a:stretch>
            <a:fillRect/>
          </a:stretch>
        </p:blipFill>
        <p:spPr>
          <a:xfrm rot="2700000">
            <a:off x="9153526" y="3819527"/>
            <a:ext cx="6076948" cy="6076948"/>
          </a:xfrm>
          <a:prstGeom prst="rect">
            <a:avLst/>
          </a:prstGeom>
        </p:spPr>
      </p:pic>
      <p:cxnSp>
        <p:nvCxnSpPr>
          <p:cNvPr id="16" name="Rak 15">
            <a:extLst>
              <a:ext uri="{FF2B5EF4-FFF2-40B4-BE49-F238E27FC236}">
                <a16:creationId xmlns:a16="http://schemas.microsoft.com/office/drawing/2014/main" id="{D4B9ABB3-7881-ACB2-047F-9EE24CF73ACD}"/>
              </a:ext>
            </a:extLst>
          </p:cNvPr>
          <p:cNvCxnSpPr/>
          <p:nvPr/>
        </p:nvCxnSpPr>
        <p:spPr>
          <a:xfrm>
            <a:off x="2255520" y="1846580"/>
            <a:ext cx="756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ak 16">
            <a:extLst>
              <a:ext uri="{FF2B5EF4-FFF2-40B4-BE49-F238E27FC236}">
                <a16:creationId xmlns:a16="http://schemas.microsoft.com/office/drawing/2014/main" id="{25EAC92F-6611-01EA-39C4-3866E635DB19}"/>
              </a:ext>
            </a:extLst>
          </p:cNvPr>
          <p:cNvCxnSpPr/>
          <p:nvPr/>
        </p:nvCxnSpPr>
        <p:spPr>
          <a:xfrm>
            <a:off x="2255520" y="4625836"/>
            <a:ext cx="756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Platshållare för innehåll 2">
            <a:extLst>
              <a:ext uri="{FF2B5EF4-FFF2-40B4-BE49-F238E27FC236}">
                <a16:creationId xmlns:a16="http://schemas.microsoft.com/office/drawing/2014/main" id="{E2FFA53B-2C4C-150F-8DA0-8930293E4A02}"/>
              </a:ext>
            </a:extLst>
          </p:cNvPr>
          <p:cNvSpPr txBox="1">
            <a:spLocks/>
          </p:cNvSpPr>
          <p:nvPr/>
        </p:nvSpPr>
        <p:spPr>
          <a:xfrm>
            <a:off x="2476500" y="3021867"/>
            <a:ext cx="7239000" cy="12688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sv-SE" sz="2500" dirty="0">
                <a:solidFill>
                  <a:schemeClr val="bg1"/>
                </a:solidFill>
              </a:rPr>
              <a:t>Medarbetarskap handlar om din </a:t>
            </a:r>
            <a:r>
              <a:rPr lang="sv-SE" sz="2500" b="1" dirty="0">
                <a:solidFill>
                  <a:srgbClr val="FFF2CC"/>
                </a:solidFill>
              </a:rPr>
              <a:t>inställning</a:t>
            </a:r>
            <a:r>
              <a:rPr lang="sv-SE" sz="2500" dirty="0">
                <a:solidFill>
                  <a:schemeClr val="bg1"/>
                </a:solidFill>
              </a:rPr>
              <a:t> och </a:t>
            </a:r>
            <a:r>
              <a:rPr lang="sv-SE" sz="2500" b="1" dirty="0">
                <a:solidFill>
                  <a:srgbClr val="FFF2CC"/>
                </a:solidFill>
              </a:rPr>
              <a:t>attityd</a:t>
            </a:r>
            <a:r>
              <a:rPr lang="sv-SE" sz="2500" dirty="0">
                <a:solidFill>
                  <a:schemeClr val="bg1"/>
                </a:solidFill>
              </a:rPr>
              <a:t> till arbetsuppgifterna, arbetskamraterna och arbetsgivaren.</a:t>
            </a:r>
          </a:p>
          <a:p>
            <a:pPr marL="0" indent="0" algn="ctr">
              <a:lnSpc>
                <a:spcPct val="100000"/>
              </a:lnSpc>
              <a:buFont typeface="Arial" panose="020B0604020202020204" pitchFamily="34" charset="0"/>
              <a:buNone/>
            </a:pPr>
            <a:endParaRPr lang="sv-SE" sz="2500" dirty="0">
              <a:solidFill>
                <a:schemeClr val="bg1"/>
              </a:solidFill>
            </a:endParaRPr>
          </a:p>
        </p:txBody>
      </p:sp>
      <p:sp>
        <p:nvSpPr>
          <p:cNvPr id="25" name="Rubrik 1">
            <a:extLst>
              <a:ext uri="{FF2B5EF4-FFF2-40B4-BE49-F238E27FC236}">
                <a16:creationId xmlns:a16="http://schemas.microsoft.com/office/drawing/2014/main" id="{3DB83DB5-17AD-013D-8021-C737371752BF}"/>
              </a:ext>
            </a:extLst>
          </p:cNvPr>
          <p:cNvSpPr txBox="1">
            <a:spLocks/>
          </p:cNvSpPr>
          <p:nvPr/>
        </p:nvSpPr>
        <p:spPr>
          <a:xfrm>
            <a:off x="838200" y="2284482"/>
            <a:ext cx="10515600" cy="9374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sv-SE" sz="3500" b="1" dirty="0">
                <a:solidFill>
                  <a:schemeClr val="bg1"/>
                </a:solidFill>
              </a:rPr>
              <a:t>Vad är medarbetarskap?</a:t>
            </a:r>
          </a:p>
        </p:txBody>
      </p:sp>
      <p:sp>
        <p:nvSpPr>
          <p:cNvPr id="26" name="textruta 25">
            <a:extLst>
              <a:ext uri="{FF2B5EF4-FFF2-40B4-BE49-F238E27FC236}">
                <a16:creationId xmlns:a16="http://schemas.microsoft.com/office/drawing/2014/main" id="{6643796D-8439-4088-EED6-C9801052583D}"/>
              </a:ext>
            </a:extLst>
          </p:cNvPr>
          <p:cNvSpPr txBox="1"/>
          <p:nvPr/>
        </p:nvSpPr>
        <p:spPr>
          <a:xfrm>
            <a:off x="1735322" y="4934083"/>
            <a:ext cx="8721356" cy="307777"/>
          </a:xfrm>
          <a:prstGeom prst="rect">
            <a:avLst/>
          </a:prstGeom>
          <a:noFill/>
        </p:spPr>
        <p:txBody>
          <a:bodyPr wrap="square">
            <a:spAutoFit/>
          </a:bodyPr>
          <a:lstStyle/>
          <a:p>
            <a:pPr algn="ctr"/>
            <a:r>
              <a:rPr lang="sv-SE" sz="1400" dirty="0">
                <a:solidFill>
                  <a:schemeClr val="bg1"/>
                </a:solidFill>
              </a:rPr>
              <a:t>Källa: Stefan </a:t>
            </a:r>
            <a:r>
              <a:rPr lang="sv-SE" sz="1400" dirty="0" err="1">
                <a:solidFill>
                  <a:schemeClr val="bg1"/>
                </a:solidFill>
              </a:rPr>
              <a:t>Tengblad</a:t>
            </a:r>
            <a:r>
              <a:rPr lang="sv-SE" sz="1400" dirty="0">
                <a:solidFill>
                  <a:schemeClr val="bg1"/>
                </a:solidFill>
              </a:rPr>
              <a:t> m </a:t>
            </a:r>
            <a:r>
              <a:rPr lang="sv-SE" sz="1400" dirty="0" err="1">
                <a:solidFill>
                  <a:schemeClr val="bg1"/>
                </a:solidFill>
              </a:rPr>
              <a:t>fl</a:t>
            </a:r>
            <a:r>
              <a:rPr lang="sv-SE" sz="1400" dirty="0">
                <a:solidFill>
                  <a:schemeClr val="bg1"/>
                </a:solidFill>
              </a:rPr>
              <a:t> 2007</a:t>
            </a:r>
          </a:p>
        </p:txBody>
      </p:sp>
    </p:spTree>
    <p:extLst>
      <p:ext uri="{BB962C8B-B14F-4D97-AF65-F5344CB8AC3E}">
        <p14:creationId xmlns:p14="http://schemas.microsoft.com/office/powerpoint/2010/main" val="710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76EFB31-8705-25B0-218B-727B53855DDA}"/>
              </a:ext>
            </a:extLst>
          </p:cNvPr>
          <p:cNvSpPr>
            <a:spLocks noGrp="1"/>
          </p:cNvSpPr>
          <p:nvPr>
            <p:ph idx="1"/>
          </p:nvPr>
        </p:nvSpPr>
        <p:spPr>
          <a:xfrm>
            <a:off x="838200" y="2097088"/>
            <a:ext cx="4250635" cy="3528800"/>
          </a:xfrm>
        </p:spPr>
        <p:txBody>
          <a:bodyPr>
            <a:normAutofit/>
          </a:bodyPr>
          <a:lstStyle/>
          <a:p>
            <a:pPr marL="0" indent="0">
              <a:lnSpc>
                <a:spcPct val="150000"/>
              </a:lnSpc>
              <a:buNone/>
            </a:pPr>
            <a:r>
              <a:rPr lang="sv-SE" sz="1800" b="1" dirty="0">
                <a:latin typeface="Arial"/>
                <a:cs typeface="Arial"/>
              </a:rPr>
              <a:t>Det skapar</a:t>
            </a:r>
          </a:p>
          <a:p>
            <a:pPr>
              <a:lnSpc>
                <a:spcPct val="150000"/>
              </a:lnSpc>
            </a:pPr>
            <a:r>
              <a:rPr lang="sv-SE" sz="1800" dirty="0">
                <a:latin typeface="Arial"/>
                <a:cs typeface="Arial"/>
              </a:rPr>
              <a:t>Förtroende och öppenhet</a:t>
            </a:r>
          </a:p>
          <a:p>
            <a:pPr>
              <a:lnSpc>
                <a:spcPct val="150000"/>
              </a:lnSpc>
            </a:pPr>
            <a:r>
              <a:rPr lang="sv-SE" sz="1800" dirty="0">
                <a:latin typeface="Arial"/>
                <a:cs typeface="Arial"/>
              </a:rPr>
              <a:t>Gemenskap och samarbete</a:t>
            </a:r>
          </a:p>
          <a:p>
            <a:pPr>
              <a:lnSpc>
                <a:spcPct val="150000"/>
              </a:lnSpc>
            </a:pPr>
            <a:r>
              <a:rPr lang="sv-SE" sz="1800" dirty="0">
                <a:latin typeface="Arial"/>
                <a:cs typeface="Arial"/>
              </a:rPr>
              <a:t>Engagemang och meningsfullhet</a:t>
            </a:r>
            <a:endParaRPr lang="sv-SE" sz="1800" dirty="0"/>
          </a:p>
          <a:p>
            <a:pPr>
              <a:lnSpc>
                <a:spcPct val="150000"/>
              </a:lnSpc>
            </a:pPr>
            <a:r>
              <a:rPr lang="sv-SE" sz="1800" dirty="0">
                <a:latin typeface="Arial"/>
                <a:cs typeface="Arial"/>
              </a:rPr>
              <a:t>Ansvarstagande och initiativförmåga</a:t>
            </a:r>
          </a:p>
        </p:txBody>
      </p:sp>
      <p:sp>
        <p:nvSpPr>
          <p:cNvPr id="10" name="Rubrik 1">
            <a:extLst>
              <a:ext uri="{FF2B5EF4-FFF2-40B4-BE49-F238E27FC236}">
                <a16:creationId xmlns:a16="http://schemas.microsoft.com/office/drawing/2014/main" id="{AE5F3F64-E3B8-4466-3D0F-1007C3A086C7}"/>
              </a:ext>
            </a:extLst>
          </p:cNvPr>
          <p:cNvSpPr txBox="1">
            <a:spLocks/>
          </p:cNvSpPr>
          <p:nvPr/>
        </p:nvSpPr>
        <p:spPr>
          <a:xfrm>
            <a:off x="838200" y="77152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sv-SE" sz="3000" b="1" dirty="0"/>
              <a:t>Varför ska vi arbeta </a:t>
            </a:r>
            <a:br>
              <a:rPr lang="sv-SE" sz="3000" b="1" dirty="0"/>
            </a:br>
            <a:r>
              <a:rPr lang="sv-SE" sz="3000" b="1" dirty="0"/>
              <a:t>med medarbetarskap?</a:t>
            </a:r>
          </a:p>
        </p:txBody>
      </p:sp>
      <p:pic>
        <p:nvPicPr>
          <p:cNvPr id="13" name="Platshållare för innehåll 5" descr="Händerna som håller varandra">
            <a:extLst>
              <a:ext uri="{FF2B5EF4-FFF2-40B4-BE49-F238E27FC236}">
                <a16:creationId xmlns:a16="http://schemas.microsoft.com/office/drawing/2014/main" id="{7E97E806-B42C-3A70-D633-25B3CD5381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23" r="28732" b="1882"/>
          <a:stretch/>
        </p:blipFill>
        <p:spPr>
          <a:xfrm>
            <a:off x="6096000" y="0"/>
            <a:ext cx="6096000" cy="5956300"/>
          </a:xfrm>
          <a:prstGeom prst="rect">
            <a:avLst/>
          </a:prstGeom>
        </p:spPr>
      </p:pic>
      <p:pic>
        <p:nvPicPr>
          <p:cNvPr id="14" name="Bildobjekt 13">
            <a:extLst>
              <a:ext uri="{FF2B5EF4-FFF2-40B4-BE49-F238E27FC236}">
                <a16:creationId xmlns:a16="http://schemas.microsoft.com/office/drawing/2014/main" id="{43D24053-F57E-520A-A02D-B721483CE3C1}"/>
              </a:ext>
            </a:extLst>
          </p:cNvPr>
          <p:cNvPicPr>
            <a:picLocks noChangeAspect="1"/>
          </p:cNvPicPr>
          <p:nvPr/>
        </p:nvPicPr>
        <p:blipFill>
          <a:blip r:embed="rId4">
            <a:alphaModFix amt="5000"/>
            <a:extLst>
              <a:ext uri="{28A0092B-C50C-407E-A947-70E740481C1C}">
                <a14:useLocalDpi xmlns:a14="http://schemas.microsoft.com/office/drawing/2010/main" val="0"/>
              </a:ext>
            </a:extLst>
          </a:blip>
          <a:stretch>
            <a:fillRect/>
          </a:stretch>
        </p:blipFill>
        <p:spPr>
          <a:xfrm rot="2700000">
            <a:off x="9153526" y="3819527"/>
            <a:ext cx="6076948" cy="6076948"/>
          </a:xfrm>
          <a:prstGeom prst="rect">
            <a:avLst/>
          </a:prstGeom>
        </p:spPr>
      </p:pic>
    </p:spTree>
    <p:extLst>
      <p:ext uri="{BB962C8B-B14F-4D97-AF65-F5344CB8AC3E}">
        <p14:creationId xmlns:p14="http://schemas.microsoft.com/office/powerpoint/2010/main" val="3751094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905496E-7E3C-9FAB-9BD1-4CF103380565}"/>
              </a:ext>
            </a:extLst>
          </p:cNvPr>
          <p:cNvSpPr>
            <a:spLocks noGrp="1"/>
          </p:cNvSpPr>
          <p:nvPr>
            <p:ph idx="1"/>
          </p:nvPr>
        </p:nvSpPr>
        <p:spPr>
          <a:xfrm>
            <a:off x="6797680" y="2097088"/>
            <a:ext cx="5010007" cy="3604214"/>
          </a:xfrm>
        </p:spPr>
        <p:txBody>
          <a:bodyPr>
            <a:normAutofit/>
          </a:bodyPr>
          <a:lstStyle/>
          <a:p>
            <a:pPr marL="0" indent="0">
              <a:lnSpc>
                <a:spcPct val="150000"/>
              </a:lnSpc>
              <a:buNone/>
            </a:pPr>
            <a:r>
              <a:rPr lang="sv-SE" sz="1800" b="1" dirty="0"/>
              <a:t>Du är viktig som medarbetare! </a:t>
            </a:r>
          </a:p>
          <a:p>
            <a:pPr marL="0" indent="0">
              <a:lnSpc>
                <a:spcPct val="150000"/>
              </a:lnSpc>
              <a:buNone/>
            </a:pPr>
            <a:r>
              <a:rPr lang="sv-SE" sz="1800" dirty="0"/>
              <a:t>Med vår medarbetarkompass vill vi visa hur betydelsefullt det professionella samarbetet mellan kollegor är för att kunna skapa väl fungerande verksamheter, utveckling och trivsel på arbetsplatsen.  </a:t>
            </a:r>
          </a:p>
          <a:p>
            <a:pPr marL="0" indent="0">
              <a:lnSpc>
                <a:spcPct val="150000"/>
              </a:lnSpc>
              <a:buNone/>
            </a:pPr>
            <a:r>
              <a:rPr lang="sv-SE" sz="1800" b="1" dirty="0"/>
              <a:t>Tillsammans kan vi göra skillnad!</a:t>
            </a:r>
          </a:p>
        </p:txBody>
      </p:sp>
      <p:pic>
        <p:nvPicPr>
          <p:cNvPr id="5" name="Bildobjekt 4">
            <a:extLst>
              <a:ext uri="{FF2B5EF4-FFF2-40B4-BE49-F238E27FC236}">
                <a16:creationId xmlns:a16="http://schemas.microsoft.com/office/drawing/2014/main" id="{192C5176-5CB8-6159-D5E8-D04527744824}"/>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rot="2700000">
            <a:off x="9153526" y="3819527"/>
            <a:ext cx="6076948" cy="6076948"/>
          </a:xfrm>
          <a:prstGeom prst="rect">
            <a:avLst/>
          </a:prstGeom>
        </p:spPr>
      </p:pic>
      <p:sp>
        <p:nvSpPr>
          <p:cNvPr id="9" name="Rubrik 1">
            <a:extLst>
              <a:ext uri="{FF2B5EF4-FFF2-40B4-BE49-F238E27FC236}">
                <a16:creationId xmlns:a16="http://schemas.microsoft.com/office/drawing/2014/main" id="{F69F8AD9-24E4-D1B0-B35C-204758E9A2E7}"/>
              </a:ext>
            </a:extLst>
          </p:cNvPr>
          <p:cNvSpPr txBox="1">
            <a:spLocks/>
          </p:cNvSpPr>
          <p:nvPr/>
        </p:nvSpPr>
        <p:spPr>
          <a:xfrm>
            <a:off x="6797680" y="77152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sv-SE" sz="3000" b="1" dirty="0"/>
              <a:t>Medarbetarkompassen  </a:t>
            </a:r>
          </a:p>
          <a:p>
            <a:r>
              <a:rPr lang="sv-SE" sz="3000" b="1" dirty="0"/>
              <a:t>- du är viktig!	</a:t>
            </a:r>
          </a:p>
        </p:txBody>
      </p:sp>
      <p:pic>
        <p:nvPicPr>
          <p:cNvPr id="12" name="Platshållare för innehåll 5" descr="Brandmän i en samling">
            <a:extLst>
              <a:ext uri="{FF2B5EF4-FFF2-40B4-BE49-F238E27FC236}">
                <a16:creationId xmlns:a16="http://schemas.microsoft.com/office/drawing/2014/main" id="{CF6B3603-EE34-4467-FA65-99F62D8299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38" r="28195" b="1895"/>
          <a:stretch/>
        </p:blipFill>
        <p:spPr>
          <a:xfrm>
            <a:off x="0" y="-27118"/>
            <a:ext cx="6096000" cy="5983418"/>
          </a:xfrm>
          <a:prstGeom prst="rect">
            <a:avLst/>
          </a:prstGeom>
        </p:spPr>
      </p:pic>
    </p:spTree>
    <p:extLst>
      <p:ext uri="{BB962C8B-B14F-4D97-AF65-F5344CB8AC3E}">
        <p14:creationId xmlns:p14="http://schemas.microsoft.com/office/powerpoint/2010/main" val="7297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4EEF2324-CCBB-FA9B-DD10-CD87BB2C6417}"/>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rot="2700000">
            <a:off x="9153526" y="3819527"/>
            <a:ext cx="6076948" cy="6076948"/>
          </a:xfrm>
          <a:prstGeom prst="rect">
            <a:avLst/>
          </a:prstGeom>
        </p:spPr>
      </p:pic>
      <p:sp>
        <p:nvSpPr>
          <p:cNvPr id="10" name="Rektangel 9">
            <a:extLst>
              <a:ext uri="{FF2B5EF4-FFF2-40B4-BE49-F238E27FC236}">
                <a16:creationId xmlns:a16="http://schemas.microsoft.com/office/drawing/2014/main" id="{9F4D29D7-E490-FFA9-1803-D692B5CEBB0A}"/>
              </a:ext>
            </a:extLst>
          </p:cNvPr>
          <p:cNvSpPr/>
          <p:nvPr/>
        </p:nvSpPr>
        <p:spPr>
          <a:xfrm>
            <a:off x="5294376" y="1792224"/>
            <a:ext cx="5760720" cy="34930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upp 10">
            <a:extLst>
              <a:ext uri="{FF2B5EF4-FFF2-40B4-BE49-F238E27FC236}">
                <a16:creationId xmlns:a16="http://schemas.microsoft.com/office/drawing/2014/main" id="{D5096338-DF5A-7CA8-74D5-398C8F80FA14}"/>
              </a:ext>
            </a:extLst>
          </p:cNvPr>
          <p:cNvGrpSpPr/>
          <p:nvPr/>
        </p:nvGrpSpPr>
        <p:grpSpPr>
          <a:xfrm>
            <a:off x="932688" y="1792224"/>
            <a:ext cx="5053713" cy="3493008"/>
            <a:chOff x="932688" y="1581912"/>
            <a:chExt cx="5053713" cy="3493008"/>
          </a:xfrm>
        </p:grpSpPr>
        <p:sp>
          <p:nvSpPr>
            <p:cNvPr id="12" name="Triangel 11">
              <a:extLst>
                <a:ext uri="{FF2B5EF4-FFF2-40B4-BE49-F238E27FC236}">
                  <a16:creationId xmlns:a16="http://schemas.microsoft.com/office/drawing/2014/main" id="{95C72789-B056-C4F6-EDD4-3452F44D47D7}"/>
                </a:ext>
              </a:extLst>
            </p:cNvPr>
            <p:cNvSpPr/>
            <p:nvPr/>
          </p:nvSpPr>
          <p:spPr>
            <a:xfrm rot="5400000">
              <a:off x="3919849" y="2832986"/>
              <a:ext cx="3142245" cy="9908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riangel 12">
              <a:extLst>
                <a:ext uri="{FF2B5EF4-FFF2-40B4-BE49-F238E27FC236}">
                  <a16:creationId xmlns:a16="http://schemas.microsoft.com/office/drawing/2014/main" id="{31FBA451-67C8-D977-C474-82DCB4D423CE}"/>
                </a:ext>
              </a:extLst>
            </p:cNvPr>
            <p:cNvSpPr/>
            <p:nvPr/>
          </p:nvSpPr>
          <p:spPr>
            <a:xfrm rot="5400000">
              <a:off x="4432554" y="2994660"/>
              <a:ext cx="2116836" cy="667512"/>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D22A0EF1-2A49-09A4-3F6C-C5A0D8DD76EB}"/>
                </a:ext>
              </a:extLst>
            </p:cNvPr>
            <p:cNvSpPr/>
            <p:nvPr/>
          </p:nvSpPr>
          <p:spPr>
            <a:xfrm>
              <a:off x="932688" y="1581912"/>
              <a:ext cx="4224528" cy="34930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4" name="Platshållare för innehåll 3">
            <a:extLst>
              <a:ext uri="{FF2B5EF4-FFF2-40B4-BE49-F238E27FC236}">
                <a16:creationId xmlns:a16="http://schemas.microsoft.com/office/drawing/2014/main" id="{CAAE05D3-CD6E-CA09-81D5-1AA5942BBFD1}"/>
              </a:ext>
            </a:extLst>
          </p:cNvPr>
          <p:cNvSpPr>
            <a:spLocks noGrp="1"/>
          </p:cNvSpPr>
          <p:nvPr>
            <p:ph sz="half" idx="2"/>
          </p:nvPr>
        </p:nvSpPr>
        <p:spPr/>
        <p:txBody>
          <a:bodyPr>
            <a:normAutofit/>
          </a:bodyPr>
          <a:lstStyle/>
          <a:p>
            <a:pPr marL="0" indent="0">
              <a:buNone/>
            </a:pPr>
            <a:endParaRPr lang="sv-SE" sz="1800" dirty="0"/>
          </a:p>
          <a:p>
            <a:pPr marL="0" indent="0">
              <a:buNone/>
            </a:pPr>
            <a:endParaRPr lang="sv-SE" sz="1800" dirty="0"/>
          </a:p>
        </p:txBody>
      </p:sp>
      <p:sp>
        <p:nvSpPr>
          <p:cNvPr id="5" name="textruta 4">
            <a:extLst>
              <a:ext uri="{FF2B5EF4-FFF2-40B4-BE49-F238E27FC236}">
                <a16:creationId xmlns:a16="http://schemas.microsoft.com/office/drawing/2014/main" id="{D1620812-B69E-7824-3939-769EB3913EEB}"/>
              </a:ext>
            </a:extLst>
          </p:cNvPr>
          <p:cNvSpPr txBox="1"/>
          <p:nvPr/>
        </p:nvSpPr>
        <p:spPr>
          <a:xfrm>
            <a:off x="932688" y="5512293"/>
            <a:ext cx="10122408" cy="369332"/>
          </a:xfrm>
          <a:prstGeom prst="rect">
            <a:avLst/>
          </a:prstGeom>
          <a:noFill/>
        </p:spPr>
        <p:txBody>
          <a:bodyPr wrap="square">
            <a:spAutoFit/>
          </a:bodyPr>
          <a:lstStyle/>
          <a:p>
            <a:pPr algn="ctr"/>
            <a:r>
              <a:rPr lang="sv-SE" b="1" dirty="0">
                <a:solidFill>
                  <a:schemeClr val="bg2">
                    <a:lumMod val="50000"/>
                  </a:schemeClr>
                </a:solidFill>
              </a:rPr>
              <a:t>Medarbetare i Haninge kommun är stolta över sitt samhällsuppdrag</a:t>
            </a:r>
          </a:p>
        </p:txBody>
      </p:sp>
      <p:sp>
        <p:nvSpPr>
          <p:cNvPr id="6" name="Rubrik 1">
            <a:extLst>
              <a:ext uri="{FF2B5EF4-FFF2-40B4-BE49-F238E27FC236}">
                <a16:creationId xmlns:a16="http://schemas.microsoft.com/office/drawing/2014/main" id="{1AABBDB0-7452-F782-CFDA-DEEAFE2665B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sv-SE" sz="3000" b="1" dirty="0"/>
              <a:t>Jag arbetar för Haninge kommun</a:t>
            </a:r>
          </a:p>
        </p:txBody>
      </p:sp>
      <p:sp>
        <p:nvSpPr>
          <p:cNvPr id="15" name="Platshållare för innehåll 2">
            <a:extLst>
              <a:ext uri="{FF2B5EF4-FFF2-40B4-BE49-F238E27FC236}">
                <a16:creationId xmlns:a16="http://schemas.microsoft.com/office/drawing/2014/main" id="{6BFBF01E-A4B6-BF72-9C01-82B1B0E7BE22}"/>
              </a:ext>
            </a:extLst>
          </p:cNvPr>
          <p:cNvSpPr txBox="1">
            <a:spLocks/>
          </p:cNvSpPr>
          <p:nvPr/>
        </p:nvSpPr>
        <p:spPr>
          <a:xfrm>
            <a:off x="1248159" y="2194667"/>
            <a:ext cx="4428744" cy="2116836"/>
          </a:xfrm>
          <a:prstGeom prst="rect">
            <a:avLst/>
          </a:prstGeom>
          <a:noFill/>
        </p:spPr>
        <p:txBody>
          <a:bodyPr vert="horz" lIns="288000" tIns="288000" rIns="288000" bIns="28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800" b="1" dirty="0">
                <a:latin typeface="Arial" panose="020B0604020202020204" pitchFamily="34" charset="0"/>
                <a:cs typeface="Arial" panose="020B0604020202020204" pitchFamily="34" charset="0"/>
              </a:rPr>
              <a:t>För mig som medarbetare </a:t>
            </a:r>
            <a:br>
              <a:rPr lang="sv-SE" sz="1800" b="1" dirty="0">
                <a:latin typeface="Arial" panose="020B0604020202020204" pitchFamily="34" charset="0"/>
                <a:cs typeface="Arial" panose="020B0604020202020204" pitchFamily="34" charset="0"/>
              </a:rPr>
            </a:br>
            <a:r>
              <a:rPr lang="sv-SE" sz="1800" b="1" dirty="0">
                <a:latin typeface="Arial" panose="020B0604020202020204" pitchFamily="34" charset="0"/>
                <a:cs typeface="Arial" panose="020B0604020202020204" pitchFamily="34" charset="0"/>
              </a:rPr>
              <a:t>innebär det att jag </a:t>
            </a:r>
          </a:p>
          <a:p>
            <a:pPr>
              <a:lnSpc>
                <a:spcPct val="100000"/>
              </a:lnSpc>
              <a:buFontTx/>
              <a:buChar char="-"/>
            </a:pPr>
            <a:r>
              <a:rPr lang="sv-SE" sz="1400" dirty="0"/>
              <a:t>förstår min arbetsroll, mitt uppdrag </a:t>
            </a:r>
            <a:br>
              <a:rPr lang="sv-SE" sz="1400" dirty="0"/>
            </a:br>
            <a:r>
              <a:rPr lang="sv-SE" sz="1400" dirty="0"/>
              <a:t>och föregår med gott exempel.</a:t>
            </a:r>
          </a:p>
        </p:txBody>
      </p:sp>
      <p:sp>
        <p:nvSpPr>
          <p:cNvPr id="16" name="Platshållare för innehåll 2">
            <a:extLst>
              <a:ext uri="{FF2B5EF4-FFF2-40B4-BE49-F238E27FC236}">
                <a16:creationId xmlns:a16="http://schemas.microsoft.com/office/drawing/2014/main" id="{1FFF420B-B640-86AC-87E0-293C00F352FD}"/>
              </a:ext>
            </a:extLst>
          </p:cNvPr>
          <p:cNvSpPr txBox="1">
            <a:spLocks/>
          </p:cNvSpPr>
          <p:nvPr/>
        </p:nvSpPr>
        <p:spPr>
          <a:xfrm>
            <a:off x="6201159" y="2194667"/>
            <a:ext cx="4742682" cy="2631333"/>
          </a:xfrm>
          <a:prstGeom prst="rect">
            <a:avLst/>
          </a:prstGeom>
          <a:noFill/>
        </p:spPr>
        <p:txBody>
          <a:bodyPr vert="horz" lIns="288000" tIns="288000" rIns="288000" bIns="28800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900" b="1" dirty="0">
                <a:latin typeface="Arial" panose="020B0604020202020204" pitchFamily="34" charset="0"/>
                <a:cs typeface="Arial" panose="020B0604020202020204" pitchFamily="34" charset="0"/>
              </a:rPr>
              <a:t>Genom att jag</a:t>
            </a:r>
          </a:p>
          <a:p>
            <a:pPr>
              <a:lnSpc>
                <a:spcPct val="110000"/>
              </a:lnSpc>
              <a:buFontTx/>
              <a:buChar char="-"/>
            </a:pPr>
            <a:r>
              <a:rPr lang="sv-SE" sz="1500" dirty="0"/>
              <a:t>bemöter medborgare och kollegor professionellt</a:t>
            </a:r>
          </a:p>
          <a:p>
            <a:pPr>
              <a:lnSpc>
                <a:spcPct val="110000"/>
              </a:lnSpc>
              <a:buFontTx/>
              <a:buChar char="-"/>
            </a:pPr>
            <a:r>
              <a:rPr lang="sv-SE" sz="1500" dirty="0">
                <a:latin typeface="Arial" panose="020B0604020202020204" pitchFamily="34" charset="0"/>
                <a:cs typeface="Arial" panose="020B0604020202020204" pitchFamily="34" charset="0"/>
              </a:rPr>
              <a:t>sätter mig in i vad rollen innebär</a:t>
            </a:r>
          </a:p>
          <a:p>
            <a:pPr>
              <a:lnSpc>
                <a:spcPct val="110000"/>
              </a:lnSpc>
              <a:buFontTx/>
              <a:buChar char="-"/>
            </a:pPr>
            <a:r>
              <a:rPr lang="sv-SE" sz="1500" dirty="0">
                <a:latin typeface="Arial" panose="020B0604020202020204" pitchFamily="34" charset="0"/>
                <a:cs typeface="Arial" panose="020B0604020202020204" pitchFamily="34" charset="0"/>
              </a:rPr>
              <a:t>arbetar mot gemensamma målsättningar</a:t>
            </a:r>
          </a:p>
          <a:p>
            <a:pPr>
              <a:lnSpc>
                <a:spcPct val="110000"/>
              </a:lnSpc>
              <a:buFontTx/>
              <a:buChar char="-"/>
            </a:pPr>
            <a:r>
              <a:rPr lang="sv-SE" sz="1500" dirty="0">
                <a:latin typeface="Arial" panose="020B0604020202020204" pitchFamily="34" charset="0"/>
                <a:cs typeface="Arial" panose="020B0604020202020204" pitchFamily="34" charset="0"/>
              </a:rPr>
              <a:t>är lojal mot fattade beslut</a:t>
            </a:r>
          </a:p>
          <a:p>
            <a:pPr>
              <a:lnSpc>
                <a:spcPct val="110000"/>
              </a:lnSpc>
              <a:buFontTx/>
              <a:buChar char="-"/>
            </a:pPr>
            <a:r>
              <a:rPr lang="sv-SE" sz="1500" dirty="0">
                <a:latin typeface="Arial" panose="020B0604020202020204" pitchFamily="34" charset="0"/>
                <a:cs typeface="Arial" panose="020B0604020202020204" pitchFamily="34" charset="0"/>
              </a:rPr>
              <a:t>förstår att samarbete gynnar medborgare</a:t>
            </a:r>
          </a:p>
          <a:p>
            <a:pPr>
              <a:buFontTx/>
              <a:buChar char="-"/>
            </a:pPr>
            <a:endParaRPr lang="sv-SE" sz="1400" dirty="0"/>
          </a:p>
        </p:txBody>
      </p:sp>
    </p:spTree>
    <p:extLst>
      <p:ext uri="{BB962C8B-B14F-4D97-AF65-F5344CB8AC3E}">
        <p14:creationId xmlns:p14="http://schemas.microsoft.com/office/powerpoint/2010/main" val="906895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37EA0657-F7AD-BB5A-97EF-1E9E7190F7F0}"/>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rot="2700000">
            <a:off x="-3038474" y="3819525"/>
            <a:ext cx="6076948" cy="6076948"/>
          </a:xfrm>
          <a:prstGeom prst="rect">
            <a:avLst/>
          </a:prstGeom>
        </p:spPr>
      </p:pic>
      <p:sp>
        <p:nvSpPr>
          <p:cNvPr id="10" name="Rektangel 9">
            <a:extLst>
              <a:ext uri="{FF2B5EF4-FFF2-40B4-BE49-F238E27FC236}">
                <a16:creationId xmlns:a16="http://schemas.microsoft.com/office/drawing/2014/main" id="{9F4D29D7-E490-FFA9-1803-D692B5CEBB0A}"/>
              </a:ext>
            </a:extLst>
          </p:cNvPr>
          <p:cNvSpPr/>
          <p:nvPr/>
        </p:nvSpPr>
        <p:spPr>
          <a:xfrm>
            <a:off x="5294376" y="1792224"/>
            <a:ext cx="5760720" cy="349300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upp 10">
            <a:extLst>
              <a:ext uri="{FF2B5EF4-FFF2-40B4-BE49-F238E27FC236}">
                <a16:creationId xmlns:a16="http://schemas.microsoft.com/office/drawing/2014/main" id="{D5096338-DF5A-7CA8-74D5-398C8F80FA14}"/>
              </a:ext>
            </a:extLst>
          </p:cNvPr>
          <p:cNvGrpSpPr/>
          <p:nvPr/>
        </p:nvGrpSpPr>
        <p:grpSpPr>
          <a:xfrm>
            <a:off x="932688" y="1792224"/>
            <a:ext cx="5053713" cy="3493008"/>
            <a:chOff x="932688" y="1581912"/>
            <a:chExt cx="5053713" cy="3493008"/>
          </a:xfrm>
        </p:grpSpPr>
        <p:sp>
          <p:nvSpPr>
            <p:cNvPr id="12" name="Triangel 11">
              <a:extLst>
                <a:ext uri="{FF2B5EF4-FFF2-40B4-BE49-F238E27FC236}">
                  <a16:creationId xmlns:a16="http://schemas.microsoft.com/office/drawing/2014/main" id="{95C72789-B056-C4F6-EDD4-3452F44D47D7}"/>
                </a:ext>
              </a:extLst>
            </p:cNvPr>
            <p:cNvSpPr/>
            <p:nvPr/>
          </p:nvSpPr>
          <p:spPr>
            <a:xfrm rot="5400000">
              <a:off x="3919849" y="2832986"/>
              <a:ext cx="3142245" cy="9908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Triangel 12">
              <a:extLst>
                <a:ext uri="{FF2B5EF4-FFF2-40B4-BE49-F238E27FC236}">
                  <a16:creationId xmlns:a16="http://schemas.microsoft.com/office/drawing/2014/main" id="{31FBA451-67C8-D977-C474-82DCB4D423CE}"/>
                </a:ext>
              </a:extLst>
            </p:cNvPr>
            <p:cNvSpPr/>
            <p:nvPr/>
          </p:nvSpPr>
          <p:spPr>
            <a:xfrm rot="5400000">
              <a:off x="4432554" y="2994660"/>
              <a:ext cx="2116836" cy="667512"/>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D22A0EF1-2A49-09A4-3F6C-C5A0D8DD76EB}"/>
                </a:ext>
              </a:extLst>
            </p:cNvPr>
            <p:cNvSpPr/>
            <p:nvPr/>
          </p:nvSpPr>
          <p:spPr>
            <a:xfrm>
              <a:off x="932688" y="1581912"/>
              <a:ext cx="4224528" cy="349300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4" name="Platshållare för innehåll 3">
            <a:extLst>
              <a:ext uri="{FF2B5EF4-FFF2-40B4-BE49-F238E27FC236}">
                <a16:creationId xmlns:a16="http://schemas.microsoft.com/office/drawing/2014/main" id="{CAAE05D3-CD6E-CA09-81D5-1AA5942BBFD1}"/>
              </a:ext>
            </a:extLst>
          </p:cNvPr>
          <p:cNvSpPr>
            <a:spLocks noGrp="1"/>
          </p:cNvSpPr>
          <p:nvPr>
            <p:ph sz="half" idx="2"/>
          </p:nvPr>
        </p:nvSpPr>
        <p:spPr/>
        <p:txBody>
          <a:bodyPr>
            <a:normAutofit/>
          </a:bodyPr>
          <a:lstStyle/>
          <a:p>
            <a:pPr marL="0" indent="0">
              <a:buNone/>
            </a:pPr>
            <a:endParaRPr lang="sv-SE" sz="1800" dirty="0"/>
          </a:p>
          <a:p>
            <a:pPr marL="0" indent="0">
              <a:buNone/>
            </a:pPr>
            <a:endParaRPr lang="sv-SE" sz="1800" dirty="0"/>
          </a:p>
        </p:txBody>
      </p:sp>
      <p:sp>
        <p:nvSpPr>
          <p:cNvPr id="6" name="Rubrik 1">
            <a:extLst>
              <a:ext uri="{FF2B5EF4-FFF2-40B4-BE49-F238E27FC236}">
                <a16:creationId xmlns:a16="http://schemas.microsoft.com/office/drawing/2014/main" id="{1AABBDB0-7452-F782-CFDA-DEEAFE2665B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sv-SE" sz="3000" b="1" dirty="0"/>
              <a:t>Jag samarbetar och litar på mina kollegor</a:t>
            </a:r>
          </a:p>
        </p:txBody>
      </p:sp>
      <p:sp>
        <p:nvSpPr>
          <p:cNvPr id="16" name="Platshållare för innehåll 2">
            <a:extLst>
              <a:ext uri="{FF2B5EF4-FFF2-40B4-BE49-F238E27FC236}">
                <a16:creationId xmlns:a16="http://schemas.microsoft.com/office/drawing/2014/main" id="{1FFF420B-B640-86AC-87E0-293C00F352FD}"/>
              </a:ext>
            </a:extLst>
          </p:cNvPr>
          <p:cNvSpPr txBox="1">
            <a:spLocks/>
          </p:cNvSpPr>
          <p:nvPr/>
        </p:nvSpPr>
        <p:spPr>
          <a:xfrm>
            <a:off x="6201159" y="2194667"/>
            <a:ext cx="4428744" cy="4351338"/>
          </a:xfrm>
          <a:prstGeom prst="rect">
            <a:avLst/>
          </a:prstGeom>
          <a:noFill/>
        </p:spPr>
        <p:txBody>
          <a:bodyPr vert="horz" lIns="288000" tIns="288000" rIns="288000" bIns="28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800" b="1" dirty="0">
                <a:latin typeface="Arial" panose="020B0604020202020204" pitchFamily="34" charset="0"/>
                <a:cs typeface="Arial" panose="020B0604020202020204" pitchFamily="34" charset="0"/>
              </a:rPr>
              <a:t>Genom att jag</a:t>
            </a:r>
          </a:p>
          <a:p>
            <a:pPr>
              <a:buFontTx/>
              <a:buChar char="-"/>
            </a:pPr>
            <a:r>
              <a:rPr lang="sv-SE" sz="1400" dirty="0"/>
              <a:t>är öppen och ärlig</a:t>
            </a:r>
          </a:p>
          <a:p>
            <a:pPr>
              <a:buFontTx/>
              <a:buChar char="-"/>
            </a:pPr>
            <a:r>
              <a:rPr lang="sv-SE" sz="1400" dirty="0"/>
              <a:t>delar med mig av min kunskap</a:t>
            </a:r>
          </a:p>
          <a:p>
            <a:pPr>
              <a:buFontTx/>
              <a:buChar char="-"/>
            </a:pPr>
            <a:r>
              <a:rPr lang="sv-SE" sz="1400" dirty="0"/>
              <a:t>inkluderar och välkomnar kollegor</a:t>
            </a:r>
          </a:p>
          <a:p>
            <a:pPr>
              <a:buFontTx/>
              <a:buChar char="-"/>
            </a:pPr>
            <a:r>
              <a:rPr lang="sv-SE" sz="1400" dirty="0"/>
              <a:t>är hjälpsam och ber om hjälp</a:t>
            </a:r>
          </a:p>
          <a:p>
            <a:pPr>
              <a:buFontTx/>
              <a:buChar char="-"/>
            </a:pPr>
            <a:r>
              <a:rPr lang="sv-SE" sz="1400" dirty="0"/>
              <a:t>följer våra gemensamma spelregler</a:t>
            </a:r>
          </a:p>
        </p:txBody>
      </p:sp>
      <p:sp>
        <p:nvSpPr>
          <p:cNvPr id="2" name="Platshållare för innehåll 2">
            <a:extLst>
              <a:ext uri="{FF2B5EF4-FFF2-40B4-BE49-F238E27FC236}">
                <a16:creationId xmlns:a16="http://schemas.microsoft.com/office/drawing/2014/main" id="{002F69C2-5663-ED15-180A-829B2F26DFDE}"/>
              </a:ext>
            </a:extLst>
          </p:cNvPr>
          <p:cNvSpPr txBox="1">
            <a:spLocks/>
          </p:cNvSpPr>
          <p:nvPr/>
        </p:nvSpPr>
        <p:spPr>
          <a:xfrm>
            <a:off x="1248159" y="2194667"/>
            <a:ext cx="4428744" cy="4351338"/>
          </a:xfrm>
          <a:prstGeom prst="rect">
            <a:avLst/>
          </a:prstGeom>
          <a:noFill/>
        </p:spPr>
        <p:txBody>
          <a:bodyPr vert="horz" lIns="288000" tIns="288000" rIns="288000" bIns="28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800" b="1" dirty="0">
                <a:latin typeface="Arial" panose="020B0604020202020204" pitchFamily="34" charset="0"/>
                <a:cs typeface="Arial" panose="020B0604020202020204" pitchFamily="34" charset="0"/>
              </a:rPr>
              <a:t>För mig som medarbetare </a:t>
            </a:r>
            <a:br>
              <a:rPr lang="sv-SE" sz="1800" b="1" dirty="0">
                <a:latin typeface="Arial" panose="020B0604020202020204" pitchFamily="34" charset="0"/>
                <a:cs typeface="Arial" panose="020B0604020202020204" pitchFamily="34" charset="0"/>
              </a:rPr>
            </a:br>
            <a:r>
              <a:rPr lang="sv-SE" sz="1800" b="1" dirty="0">
                <a:latin typeface="Arial" panose="020B0604020202020204" pitchFamily="34" charset="0"/>
                <a:cs typeface="Arial" panose="020B0604020202020204" pitchFamily="34" charset="0"/>
              </a:rPr>
              <a:t>innebär det att jag </a:t>
            </a:r>
          </a:p>
          <a:p>
            <a:pPr>
              <a:buFontTx/>
              <a:buChar char="-"/>
            </a:pPr>
            <a:r>
              <a:rPr lang="sv-SE" sz="1400" dirty="0"/>
              <a:t>tar vara på mina kollegors kompetenser, olikheter och perspektiv.</a:t>
            </a:r>
          </a:p>
        </p:txBody>
      </p:sp>
      <p:sp>
        <p:nvSpPr>
          <p:cNvPr id="8" name="textruta 7">
            <a:extLst>
              <a:ext uri="{FF2B5EF4-FFF2-40B4-BE49-F238E27FC236}">
                <a16:creationId xmlns:a16="http://schemas.microsoft.com/office/drawing/2014/main" id="{03EE06B6-B9D4-A157-1A83-72BAAFAE0B8B}"/>
              </a:ext>
            </a:extLst>
          </p:cNvPr>
          <p:cNvSpPr txBox="1"/>
          <p:nvPr/>
        </p:nvSpPr>
        <p:spPr>
          <a:xfrm>
            <a:off x="932688" y="5512293"/>
            <a:ext cx="10122408" cy="369332"/>
          </a:xfrm>
          <a:prstGeom prst="rect">
            <a:avLst/>
          </a:prstGeom>
          <a:noFill/>
        </p:spPr>
        <p:txBody>
          <a:bodyPr wrap="square">
            <a:spAutoFit/>
          </a:bodyPr>
          <a:lstStyle/>
          <a:p>
            <a:pPr algn="ctr"/>
            <a:r>
              <a:rPr lang="sv-SE" b="1" dirty="0">
                <a:solidFill>
                  <a:schemeClr val="bg2">
                    <a:lumMod val="50000"/>
                  </a:schemeClr>
                </a:solidFill>
              </a:rPr>
              <a:t>Medarbetare i Haninge kommun är stolta över sitt samhällsuppdrag</a:t>
            </a:r>
          </a:p>
        </p:txBody>
      </p:sp>
    </p:spTree>
    <p:extLst>
      <p:ext uri="{BB962C8B-B14F-4D97-AF65-F5344CB8AC3E}">
        <p14:creationId xmlns:p14="http://schemas.microsoft.com/office/powerpoint/2010/main" val="201952984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295</TotalTime>
  <Words>2183</Words>
  <Application>Microsoft Office PowerPoint</Application>
  <PresentationFormat>Bredbild</PresentationFormat>
  <Paragraphs>261</Paragraphs>
  <Slides>24</Slides>
  <Notes>24</Notes>
  <HiddenSlides>1</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24</vt:i4>
      </vt:variant>
    </vt:vector>
  </HeadingPairs>
  <TitlesOfParts>
    <vt:vector size="29" baseType="lpstr">
      <vt:lpstr>Arial</vt:lpstr>
      <vt:lpstr>Calibri</vt:lpstr>
      <vt:lpstr>Calibri Light</vt:lpstr>
      <vt:lpstr>Wingdings</vt:lpstr>
      <vt:lpstr>Office-tema</vt:lpstr>
      <vt:lpstr>PowerPoint-presentation</vt:lpstr>
      <vt:lpstr>PowerPoint-presentation</vt:lpstr>
      <vt:lpstr>PowerPoint-presentation</vt:lpstr>
      <vt:lpstr>Agenda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Nynashamn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Frukostmöte Ksf chefer den 13 feb</dc:title>
  <dc:creator>Gunilla Ejefors-Lublin</dc:creator>
  <cp:lastModifiedBy>Mette Bungerfeldt</cp:lastModifiedBy>
  <cp:revision>163</cp:revision>
  <cp:lastPrinted>2022-11-17T10:45:38Z</cp:lastPrinted>
  <dcterms:created xsi:type="dcterms:W3CDTF">2020-02-07T09:40:39Z</dcterms:created>
  <dcterms:modified xsi:type="dcterms:W3CDTF">2023-08-24T13:00:18Z</dcterms:modified>
</cp:coreProperties>
</file>