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313" r:id="rId2"/>
    <p:sldId id="604" r:id="rId3"/>
    <p:sldId id="606" r:id="rId4"/>
    <p:sldId id="1314" r:id="rId5"/>
    <p:sldId id="1320" r:id="rId6"/>
    <p:sldId id="607" r:id="rId7"/>
    <p:sldId id="1318" r:id="rId8"/>
    <p:sldId id="1315" r:id="rId9"/>
    <p:sldId id="608" r:id="rId10"/>
    <p:sldId id="1317" r:id="rId1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93460-D653-4931-A292-8183DE296147}" v="30" dt="2023-03-17T16:42:22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3792" autoAdjust="0"/>
  </p:normalViewPr>
  <p:slideViewPr>
    <p:cSldViewPr snapToGrid="0" showGuides="1">
      <p:cViewPr varScale="1">
        <p:scale>
          <a:sx n="67" d="100"/>
          <a:sy n="67" d="100"/>
        </p:scale>
        <p:origin x="6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2023-05-12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2023-05-12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088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61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7914-3361-4069-BED3-82A2FCA049F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63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A7914-3361-4069-BED3-82A2FCA049F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5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7914-3361-4069-BED3-82A2FCA049F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84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7914-3361-4069-BED3-82A2FCA049F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81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26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00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5944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8875" y="360363"/>
            <a:ext cx="5683125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844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36" y="360001"/>
            <a:ext cx="56952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7834" y="1220400"/>
            <a:ext cx="56952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8000" y="360001"/>
            <a:ext cx="36360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98000" y="1214438"/>
            <a:ext cx="36360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5564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640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5944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00" y="360363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8800" y="3396538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2331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7652875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0393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536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98000" y="1220400"/>
            <a:ext cx="36360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80400" y="1220400"/>
            <a:ext cx="76536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78599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98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311"/>
            <a:ext cx="5593801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9407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2322311"/>
            <a:ext cx="5593801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556400" cy="627489"/>
          </a:xfrm>
        </p:spPr>
        <p:txBody>
          <a:bodyPr lIns="36000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556400" cy="3758400"/>
          </a:xfrm>
        </p:spPr>
        <p:txBody>
          <a:bodyPr lIns="36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62347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62347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4A1DBCA0-9CCE-BADD-F11C-E74CBE2215D6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  <p:sldLayoutId id="2147483698" r:id="rId19"/>
    <p:sldLayoutId id="2147483699" r:id="rId2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>
          <p15:clr>
            <a:srgbClr val="F26B43"/>
          </p15:clr>
        </p15:guide>
        <p15:guide id="3" pos="7514">
          <p15:clr>
            <a:srgbClr val="F26B43"/>
          </p15:clr>
        </p15:guide>
        <p15:guide id="6" orient="horz" pos="227">
          <p15:clr>
            <a:srgbClr val="F26B43"/>
          </p15:clr>
        </p15:guide>
        <p15:guide id="7" orient="horz" pos="3829">
          <p15:clr>
            <a:srgbClr val="F26B43"/>
          </p15:clr>
        </p15:guide>
        <p15:guide id="8" orient="horz" pos="7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sv-se/foto/manniskor-barbar-dator-kontor-arbetssatt-3931644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72022" y="720001"/>
            <a:ext cx="3915203" cy="1061175"/>
          </a:xfrm>
        </p:spPr>
        <p:txBody>
          <a:bodyPr anchor="t">
            <a:normAutofit fontScale="90000"/>
          </a:bodyPr>
          <a:lstStyle/>
          <a:p>
            <a:pPr>
              <a:buNone/>
            </a:pPr>
            <a:r>
              <a:rPr lang="sv-SE" sz="3200" kern="0" dirty="0">
                <a:solidFill>
                  <a:schemeClr val="tx1"/>
                </a:solidFill>
              </a:rPr>
              <a:t>Rutin för möten, mejl och Teams inom KSF</a:t>
            </a:r>
            <a:br>
              <a:rPr lang="sv-SE" sz="3200" kern="0" dirty="0">
                <a:solidFill>
                  <a:schemeClr val="tx1"/>
                </a:solidFill>
              </a:rPr>
            </a:br>
            <a:br>
              <a:rPr lang="sv-SE" sz="2200" kern="0" dirty="0">
                <a:solidFill>
                  <a:schemeClr val="tx1"/>
                </a:solidFill>
              </a:rPr>
            </a:br>
            <a:br>
              <a:rPr lang="sv-SE" sz="3200" kern="0" dirty="0">
                <a:solidFill>
                  <a:schemeClr val="tx1"/>
                </a:solidFill>
              </a:rPr>
            </a:br>
            <a:endParaRPr lang="sv-SE" sz="3200" kern="0" dirty="0">
              <a:solidFill>
                <a:schemeClr val="tx1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sz="quarter" idx="13"/>
          </p:nvPr>
        </p:nvSpPr>
        <p:spPr>
          <a:xfrm>
            <a:off x="8172022" y="5640152"/>
            <a:ext cx="2657903" cy="497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APT-material</a:t>
            </a:r>
          </a:p>
        </p:txBody>
      </p:sp>
      <p:pic>
        <p:nvPicPr>
          <p:cNvPr id="3" name="Bildobjekt 4" descr="En bild som visar text, person, inomhus, arbetar&#10;&#10;Automatiskt genererad beskrivning">
            <a:extLst>
              <a:ext uri="{FF2B5EF4-FFF2-40B4-BE49-F238E27FC236}">
                <a16:creationId xmlns:a16="http://schemas.microsoft.com/office/drawing/2014/main" id="{604AE091-1067-A1DF-BB4C-DFB38BF9B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37" r="13343"/>
          <a:stretch/>
        </p:blipFill>
        <p:spPr>
          <a:xfrm>
            <a:off x="0" y="17936"/>
            <a:ext cx="7940842" cy="6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EA70A6-B33A-E95B-F9B7-621A9F19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Rutinerna införs stegvis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53DD99-D5B3-C221-52B7-B86AB2AA81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346" y="1248032"/>
            <a:ext cx="11306432" cy="483596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sv-SE" sz="2800" b="1" dirty="0">
                <a:effectLst/>
                <a:ea typeface="MS Mincho" panose="02020609040205080304" pitchFamily="49" charset="-128"/>
              </a:rPr>
              <a:t>Möten och mejl</a:t>
            </a:r>
          </a:p>
          <a:p>
            <a:pPr marL="0" indent="0" fontAlgn="base">
              <a:buNone/>
            </a:pPr>
            <a:r>
              <a:rPr lang="sv-SE" sz="1800" dirty="0">
                <a:effectLst/>
                <a:ea typeface="MS Mincho" panose="02020609040205080304" pitchFamily="49" charset="-128"/>
              </a:rPr>
              <a:t>Rutinerna </a:t>
            </a:r>
            <a:r>
              <a:rPr lang="sv-SE" sz="1800" dirty="0">
                <a:ea typeface="MS Mincho" panose="02020609040205080304" pitchFamily="49" charset="-128"/>
              </a:rPr>
              <a:t>för </a:t>
            </a:r>
            <a:r>
              <a:rPr lang="sv-SE" sz="1800" dirty="0">
                <a:effectLst/>
                <a:ea typeface="MS Mincho" panose="02020609040205080304" pitchFamily="49" charset="-128"/>
              </a:rPr>
              <a:t>möten och mejl </a:t>
            </a:r>
            <a:r>
              <a:rPr lang="sv-SE" sz="1800" dirty="0">
                <a:ea typeface="MS Mincho" panose="02020609040205080304" pitchFamily="49" charset="-128"/>
              </a:rPr>
              <a:t>införs</a:t>
            </a:r>
            <a:r>
              <a:rPr lang="sv-SE" sz="1800" dirty="0">
                <a:effectLst/>
                <a:ea typeface="MS Mincho" panose="02020609040205080304" pitchFamily="49" charset="-128"/>
              </a:rPr>
              <a:t> under våren 2023.</a:t>
            </a:r>
          </a:p>
          <a:p>
            <a:pPr marL="0" indent="0" fontAlgn="base">
              <a:buNone/>
            </a:pPr>
            <a:r>
              <a:rPr lang="sv-SE" sz="1800" dirty="0">
                <a:ea typeface="MS Mincho" panose="02020609040205080304" pitchFamily="49" charset="-128"/>
              </a:rPr>
              <a:t>S</a:t>
            </a:r>
            <a:r>
              <a:rPr lang="sv-SE" sz="1800" dirty="0">
                <a:effectLst/>
                <a:ea typeface="MS Mincho" panose="02020609040205080304" pitchFamily="49" charset="-128"/>
              </a:rPr>
              <a:t>lutdatum är den 31 maj 2023. </a:t>
            </a:r>
            <a:r>
              <a:rPr lang="sv-SE" sz="1800" dirty="0">
                <a:ea typeface="MS Mincho" panose="02020609040205080304" pitchFamily="49" charset="-128"/>
              </a:rPr>
              <a:t>Då ska alla verksamheter inom KSF ha övergått till de nya rutinerna.</a:t>
            </a:r>
          </a:p>
          <a:p>
            <a:pPr marL="0" indent="0" fontAlgn="base">
              <a:buNone/>
            </a:pPr>
            <a:r>
              <a:rPr lang="sv-SE" sz="2800" b="1" dirty="0">
                <a:effectLst/>
                <a:ea typeface="MS Mincho" panose="02020609040205080304" pitchFamily="49" charset="-128"/>
              </a:rPr>
              <a:t>Teams</a:t>
            </a:r>
            <a:endParaRPr lang="sv-SE" sz="1800" b="1" dirty="0">
              <a:effectLst/>
              <a:ea typeface="MS Mincho" panose="02020609040205080304" pitchFamily="49" charset="-128"/>
            </a:endParaRPr>
          </a:p>
          <a:p>
            <a:pPr marL="0" indent="0" fontAlgn="base">
              <a:buNone/>
            </a:pPr>
            <a:r>
              <a:rPr lang="sv-SE" sz="1800" dirty="0">
                <a:ea typeface="MS Mincho" panose="02020609040205080304" pitchFamily="49" charset="-128"/>
              </a:rPr>
              <a:t>Övergången till nya Teamsrutinen sker under hösten 2023. </a:t>
            </a:r>
          </a:p>
          <a:p>
            <a:pPr marL="0" indent="0" fontAlgn="base">
              <a:buNone/>
            </a:pPr>
            <a:r>
              <a:rPr lang="sv-SE" sz="1800" dirty="0">
                <a:ea typeface="MS Mincho" panose="02020609040205080304" pitchFamily="49" charset="-128"/>
              </a:rPr>
              <a:t>Målet är att rutinen ska vara helt implementerad och klar på KSF före årsskiftet.</a:t>
            </a:r>
          </a:p>
          <a:p>
            <a:pPr marL="0" indent="0" fontAlgn="base">
              <a:buNone/>
            </a:pPr>
            <a:r>
              <a:rPr lang="sv-SE" sz="2800" b="1" dirty="0">
                <a:effectLst/>
                <a:ea typeface="MS Mincho" panose="02020609040205080304" pitchFamily="49" charset="-128"/>
              </a:rPr>
              <a:t>Mer information </a:t>
            </a:r>
          </a:p>
          <a:p>
            <a:pPr marL="0" indent="0" fontAlgn="base">
              <a:buNone/>
            </a:pPr>
            <a:r>
              <a:rPr lang="sv-SE" sz="1800" dirty="0">
                <a:effectLst/>
                <a:ea typeface="MS Mincho" panose="02020609040205080304" pitchFamily="49" charset="-128"/>
              </a:rPr>
              <a:t>Mer information kommer under våren, men också unde</a:t>
            </a:r>
            <a:r>
              <a:rPr lang="sv-SE" sz="1800" dirty="0">
                <a:ea typeface="MS Mincho" panose="02020609040205080304" pitchFamily="49" charset="-128"/>
              </a:rPr>
              <a:t>r hösten,</a:t>
            </a:r>
            <a:r>
              <a:rPr lang="sv-SE" sz="1800" dirty="0">
                <a:effectLst/>
                <a:ea typeface="MS Mincho" panose="02020609040205080304" pitchFamily="49" charset="-128"/>
              </a:rPr>
              <a:t> via Hint och APT.</a:t>
            </a:r>
          </a:p>
        </p:txBody>
      </p:sp>
    </p:spTree>
    <p:extLst>
      <p:ext uri="{BB962C8B-B14F-4D97-AF65-F5344CB8AC3E}">
        <p14:creationId xmlns:p14="http://schemas.microsoft.com/office/powerpoint/2010/main" val="21927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4B7ED0-2401-4BA9-940D-EDAD0E3F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39126"/>
            <a:ext cx="3035352" cy="720000"/>
          </a:xfrm>
        </p:spPr>
        <p:txBody>
          <a:bodyPr/>
          <a:lstStyle/>
          <a:p>
            <a:r>
              <a:rPr lang="sv-SE" dirty="0">
                <a:latin typeface="Arial"/>
                <a:cs typeface="Arial"/>
              </a:rPr>
              <a:t>Bakgrund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36BEA8-7F66-415A-B75C-9BC10B6CA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17" y="1472833"/>
            <a:ext cx="6302894" cy="41498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latin typeface="Arial"/>
                <a:cs typeface="Arial"/>
              </a:rPr>
              <a:t>KSF har som </a:t>
            </a:r>
            <a:r>
              <a:rPr lang="sv-SE" b="1" dirty="0">
                <a:latin typeface="Arial"/>
                <a:cs typeface="Arial"/>
              </a:rPr>
              <a:t>strategiskt arbetsmiljömål</a:t>
            </a:r>
            <a:r>
              <a:rPr lang="sv-SE" dirty="0">
                <a:latin typeface="Arial"/>
                <a:cs typeface="Arial"/>
              </a:rPr>
              <a:t> att utveckla en lärande organisation med trygghet i förändringsarbetet.</a:t>
            </a:r>
          </a:p>
          <a:p>
            <a:r>
              <a:rPr lang="sv-SE" dirty="0">
                <a:latin typeface="Arial"/>
                <a:cs typeface="Arial"/>
              </a:rPr>
              <a:t>Hur vi använder </a:t>
            </a:r>
            <a:r>
              <a:rPr lang="sv-SE" b="1" dirty="0">
                <a:latin typeface="Arial"/>
                <a:cs typeface="Arial"/>
              </a:rPr>
              <a:t>möten och mejl </a:t>
            </a:r>
            <a:r>
              <a:rPr lang="sv-SE" dirty="0">
                <a:latin typeface="Arial"/>
                <a:cs typeface="Arial"/>
              </a:rPr>
              <a:t>och </a:t>
            </a:r>
            <a:r>
              <a:rPr lang="sv-SE" b="1" dirty="0">
                <a:latin typeface="Arial"/>
                <a:cs typeface="Arial"/>
              </a:rPr>
              <a:t>Teams </a:t>
            </a:r>
            <a:r>
              <a:rPr lang="sv-SE" dirty="0">
                <a:latin typeface="Arial"/>
                <a:cs typeface="Arial"/>
              </a:rPr>
              <a:t>är viktigt för att skapa en bra arbetsmiljö. </a:t>
            </a:r>
          </a:p>
          <a:p>
            <a:r>
              <a:rPr lang="sv-SE" dirty="0">
                <a:latin typeface="Arial"/>
                <a:cs typeface="Arial"/>
              </a:rPr>
              <a:t>Därför lanseras </a:t>
            </a:r>
            <a:r>
              <a:rPr lang="sv-SE" b="1" dirty="0">
                <a:latin typeface="Arial"/>
                <a:cs typeface="Arial"/>
              </a:rPr>
              <a:t>nya rutiner under 2023</a:t>
            </a:r>
            <a:r>
              <a:rPr lang="sv-SE" dirty="0">
                <a:latin typeface="Arial"/>
                <a:cs typeface="Arial"/>
              </a:rPr>
              <a:t> som effektiviserar användningen av dessa kanaler (e-post och möten under våren, Teams under hösten).</a:t>
            </a:r>
            <a:endParaRPr lang="sv-SE" sz="2800" dirty="0"/>
          </a:p>
        </p:txBody>
      </p:sp>
      <p:pic>
        <p:nvPicPr>
          <p:cNvPr id="7" name="Platshållare för innehåll 6" descr="En bild som visar person, inomhus, personer, grupp&#10;&#10;Automatiskt genererad beskrivning">
            <a:extLst>
              <a:ext uri="{FF2B5EF4-FFF2-40B4-BE49-F238E27FC236}">
                <a16:creationId xmlns:a16="http://schemas.microsoft.com/office/drawing/2014/main" id="{023559DD-EA4F-4BB9-A9DC-024A192ACF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319" r="15478"/>
          <a:stretch/>
        </p:blipFill>
        <p:spPr>
          <a:xfrm>
            <a:off x="6657975" y="1089764"/>
            <a:ext cx="5048250" cy="4532944"/>
          </a:xfrm>
        </p:spPr>
      </p:pic>
    </p:spTree>
    <p:extLst>
      <p:ext uri="{BB962C8B-B14F-4D97-AF65-F5344CB8AC3E}">
        <p14:creationId xmlns:p14="http://schemas.microsoft.com/office/powerpoint/2010/main" val="351059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8488F4-346C-44C3-B97B-EF902924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47" y="257183"/>
            <a:ext cx="4227509" cy="662782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Arial"/>
                <a:cs typeface="Arial"/>
              </a:rPr>
              <a:t>Möten</a:t>
            </a:r>
            <a:endParaRPr lang="sv-SE" sz="2400" dirty="0">
              <a:latin typeface="Arial"/>
              <a:cs typeface="Arial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36F54A-B24B-4F87-A523-73528DC5D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26" y="1001203"/>
            <a:ext cx="6427127" cy="46743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dirty="0">
                <a:cs typeface="Arial"/>
              </a:rPr>
              <a:t>Utgångspunkten är att </a:t>
            </a:r>
            <a:r>
              <a:rPr lang="sv-SE" b="1" dirty="0">
                <a:cs typeface="Arial"/>
              </a:rPr>
              <a:t>möten förläggs</a:t>
            </a:r>
            <a:r>
              <a:rPr lang="sv-SE" dirty="0">
                <a:cs typeface="Arial"/>
              </a:rPr>
              <a:t>: </a:t>
            </a:r>
            <a:br>
              <a:rPr lang="sv-SE" dirty="0">
                <a:cs typeface="Arial"/>
              </a:rPr>
            </a:br>
            <a:r>
              <a:rPr lang="sv-SE" dirty="0">
                <a:cs typeface="Arial"/>
              </a:rPr>
              <a:t>- </a:t>
            </a:r>
            <a:r>
              <a:rPr lang="sv-SE" dirty="0">
                <a:cs typeface="Arial" panose="020B0604020202020204" pitchFamily="34" charset="0"/>
              </a:rPr>
              <a:t>måndag-torsdag klockan 08.30-16.00 </a:t>
            </a:r>
            <a:br>
              <a:rPr lang="sv-SE" dirty="0">
                <a:cs typeface="Arial" panose="020B0604020202020204" pitchFamily="34" charset="0"/>
              </a:rPr>
            </a:br>
            <a:r>
              <a:rPr lang="sv-SE" dirty="0">
                <a:cs typeface="Arial" panose="020B0604020202020204" pitchFamily="34" charset="0"/>
              </a:rPr>
              <a:t>- fredag klockan 08:30-13:00.</a:t>
            </a:r>
            <a:br>
              <a:rPr lang="sv-SE" dirty="0">
                <a:cs typeface="Arial" panose="020B0604020202020204" pitchFamily="34" charset="0"/>
              </a:rPr>
            </a:br>
            <a:endParaRPr lang="sv-SE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cs typeface="Arial"/>
              </a:rPr>
              <a:t>Möten </a:t>
            </a:r>
            <a:r>
              <a:rPr lang="sv-SE" b="1" dirty="0">
                <a:cs typeface="Arial"/>
              </a:rPr>
              <a:t>påbörjas</a:t>
            </a:r>
            <a:r>
              <a:rPr lang="sv-SE" dirty="0">
                <a:cs typeface="Arial"/>
              </a:rPr>
              <a:t> hel- eller halvtimme. De pågår i 25 eller 50 minuter i stället för 30 eller 60 minuter. </a:t>
            </a:r>
            <a:br>
              <a:rPr lang="sv-SE" dirty="0">
                <a:cs typeface="Arial"/>
              </a:rPr>
            </a:br>
            <a:endParaRPr lang="sv-SE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sv-SE" dirty="0">
                <a:cs typeface="Arial"/>
              </a:rPr>
              <a:t>Möten som är</a:t>
            </a:r>
            <a:r>
              <a:rPr lang="sv-SE" b="1" dirty="0">
                <a:cs typeface="Arial"/>
              </a:rPr>
              <a:t> </a:t>
            </a:r>
            <a:r>
              <a:rPr lang="sv-SE" dirty="0">
                <a:cs typeface="Arial"/>
              </a:rPr>
              <a:t>längre än 1,5 timme</a:t>
            </a:r>
            <a:r>
              <a:rPr lang="sv-SE" b="1" dirty="0">
                <a:cs typeface="Arial"/>
              </a:rPr>
              <a:t> </a:t>
            </a:r>
            <a:r>
              <a:rPr lang="sv-SE" dirty="0">
                <a:cs typeface="Arial"/>
              </a:rPr>
              <a:t>ska innehålla </a:t>
            </a:r>
            <a:r>
              <a:rPr lang="sv-SE" b="1" dirty="0">
                <a:cs typeface="Arial"/>
              </a:rPr>
              <a:t>paus</a:t>
            </a:r>
            <a:r>
              <a:rPr lang="sv-SE" dirty="0">
                <a:cs typeface="Arial"/>
              </a:rPr>
              <a:t>​.</a:t>
            </a:r>
            <a:br>
              <a:rPr lang="sv-SE" dirty="0">
                <a:cs typeface="Arial"/>
              </a:rPr>
            </a:br>
            <a:endParaRPr lang="sv-SE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sv-SE" dirty="0">
                <a:cs typeface="Arial"/>
              </a:rPr>
              <a:t>Walk and talk eller stå-möten är </a:t>
            </a:r>
            <a:r>
              <a:rPr lang="sv-SE" b="1" dirty="0">
                <a:cs typeface="Arial"/>
              </a:rPr>
              <a:t>alternativ</a:t>
            </a:r>
            <a:r>
              <a:rPr lang="sv-SE" dirty="0">
                <a:cs typeface="Arial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sv-SE" sz="2200" dirty="0">
              <a:cs typeface="Arial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8616088-26E0-436A-9828-B7269E71F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0" b="4895"/>
          <a:stretch/>
        </p:blipFill>
        <p:spPr>
          <a:xfrm>
            <a:off x="7777571" y="388881"/>
            <a:ext cx="3999323" cy="53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8488F4-346C-44C3-B97B-EF902924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6" y="158380"/>
            <a:ext cx="10515600" cy="1325563"/>
          </a:xfrm>
        </p:spPr>
        <p:txBody>
          <a:bodyPr/>
          <a:lstStyle/>
          <a:p>
            <a:r>
              <a:rPr lang="sv-SE" dirty="0">
                <a:latin typeface="Arial"/>
                <a:cs typeface="Arial"/>
              </a:rPr>
              <a:t>Forts. möten</a:t>
            </a:r>
            <a:endParaRPr lang="sv-SE" sz="2400" dirty="0">
              <a:latin typeface="Arial"/>
              <a:cs typeface="Arial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36F54A-B24B-4F87-A523-73528DC5D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65" y="992611"/>
            <a:ext cx="7523159" cy="53812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b="1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sv-SE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kriv i kallelsen</a:t>
            </a: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Syfte och mål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Typ av möte​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Om fysiskt, hybrid eller digitalt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Förberedelser som behövs.</a:t>
            </a:r>
          </a:p>
          <a:p>
            <a:pPr marL="0" indent="0">
              <a:buNone/>
            </a:pPr>
            <a:r>
              <a:rPr lang="sv-SE" b="1" dirty="0">
                <a:ea typeface="MS Gothic" panose="020B0609070205080204" pitchFamily="49" charset="-128"/>
                <a:cs typeface="Calibri" panose="020F0502020204030204" pitchFamily="34" charset="0"/>
              </a:rPr>
              <a:t>S</a:t>
            </a:r>
            <a:r>
              <a:rPr lang="sv-SE" b="1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pelregler för möten</a:t>
            </a:r>
            <a:r>
              <a:rPr lang="sv-SE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:</a:t>
            </a:r>
            <a:endParaRPr lang="sv-SE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>
                <a:cs typeface="Arial" panose="020B0604020202020204" pitchFamily="34" charset="0"/>
              </a:rPr>
              <a:t>Öppenhet och respekt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>
                <a:cs typeface="Arial" panose="020B0604020202020204" pitchFamily="34" charset="0"/>
              </a:rPr>
              <a:t>Alla kommer till tals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>
                <a:cs typeface="Arial" panose="020B0604020202020204" pitchFamily="34" charset="0"/>
              </a:rPr>
              <a:t>Kamera på vid digitala möten 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>
                <a:cs typeface="Arial" panose="020B0604020202020204" pitchFamily="34" charset="0"/>
              </a:rPr>
              <a:t>Bestäm hur mötet dokumenteras.</a:t>
            </a:r>
          </a:p>
          <a:p>
            <a:pPr marL="0" indent="0">
              <a:buNone/>
            </a:pPr>
            <a:r>
              <a:rPr lang="sv-SE" b="1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Efter</a:t>
            </a:r>
            <a:r>
              <a:rPr lang="sv-SE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 </a:t>
            </a:r>
            <a:r>
              <a:rPr lang="sv-SE" b="1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möten</a:t>
            </a:r>
            <a:r>
              <a:rPr lang="sv-SE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:</a:t>
            </a:r>
            <a:endParaRPr lang="sv-SE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>
                <a:cs typeface="Arial" panose="020B0604020202020204" pitchFamily="34" charset="0"/>
              </a:rPr>
              <a:t>Minnesanteckning inom en vecka om det utlovats.</a:t>
            </a:r>
            <a:endParaRPr lang="sv-SE" sz="2200" dirty="0"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08385EB-F4D4-D035-E4C2-B55A55A59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0" b="4895"/>
          <a:stretch/>
        </p:blipFill>
        <p:spPr>
          <a:xfrm>
            <a:off x="7819611" y="451941"/>
            <a:ext cx="3999323" cy="53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7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311DA-A96D-0F9F-87E2-FDFFD4F6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16" y="201974"/>
            <a:ext cx="9616034" cy="720000"/>
          </a:xfrm>
        </p:spPr>
        <p:txBody>
          <a:bodyPr>
            <a:normAutofit fontScale="90000"/>
          </a:bodyPr>
          <a:lstStyle/>
          <a:p>
            <a:r>
              <a:rPr lang="sv-SE" dirty="0"/>
              <a:t>Korta möten med automatik i Outlook</a:t>
            </a:r>
          </a:p>
        </p:txBody>
      </p:sp>
      <p:pic>
        <p:nvPicPr>
          <p:cNvPr id="1026" name="Bildobjekt 2">
            <a:extLst>
              <a:ext uri="{FF2B5EF4-FFF2-40B4-BE49-F238E27FC236}">
                <a16:creationId xmlns:a16="http://schemas.microsoft.com/office/drawing/2014/main" id="{741844D3-2E2E-2808-D614-200EEEB79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13787" r="10646"/>
          <a:stretch/>
        </p:blipFill>
        <p:spPr bwMode="auto">
          <a:xfrm>
            <a:off x="4593809" y="1152526"/>
            <a:ext cx="648033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D577A6D-FCAD-004B-1F62-99B47AABC66C}"/>
              </a:ext>
            </a:extLst>
          </p:cNvPr>
          <p:cNvSpPr txBox="1"/>
          <p:nvPr/>
        </p:nvSpPr>
        <p:spPr>
          <a:xfrm>
            <a:off x="347116" y="1152526"/>
            <a:ext cx="40394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Ställ in automatisk förkortning av möten i Outlook, till exempel att 30 minuters-möten kortas med 5 minuter.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Gå in via Outlook/arkiv/alternativ/ kalender.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05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7097" y="316153"/>
            <a:ext cx="4576131" cy="720000"/>
          </a:xfrm>
        </p:spPr>
        <p:txBody>
          <a:bodyPr/>
          <a:lstStyle/>
          <a:p>
            <a:r>
              <a:rPr lang="sv-SE" dirty="0">
                <a:latin typeface="Arial"/>
                <a:cs typeface="Arial"/>
              </a:rPr>
              <a:t>Mejl</a:t>
            </a:r>
            <a:endParaRPr lang="sv-SE" sz="2000" dirty="0">
              <a:latin typeface="Arial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7097" y="1168400"/>
            <a:ext cx="5945103" cy="452119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sz="9600" b="1" dirty="0">
                <a:cs typeface="Arial" panose="020B0604020202020204" pitchFamily="34" charset="0"/>
              </a:rPr>
              <a:t>Tänk igenom </a:t>
            </a:r>
            <a:r>
              <a:rPr lang="sv-SE" sz="9600" dirty="0">
                <a:cs typeface="Arial" panose="020B0604020202020204" pitchFamily="34" charset="0"/>
              </a:rPr>
              <a:t>om</a:t>
            </a:r>
            <a:br>
              <a:rPr lang="sv-SE" sz="9600" dirty="0">
                <a:cs typeface="Arial" panose="020B0604020202020204" pitchFamily="34" charset="0"/>
              </a:rPr>
            </a:br>
            <a:r>
              <a:rPr lang="sv-SE" sz="9600" dirty="0">
                <a:cs typeface="Arial" panose="020B0604020202020204" pitchFamily="34" charset="0"/>
              </a:rPr>
              <a:t>- mejlet verkligen behövs</a:t>
            </a:r>
            <a:br>
              <a:rPr lang="sv-SE" sz="9600" dirty="0">
                <a:cs typeface="Arial" panose="020B0604020202020204" pitchFamily="34" charset="0"/>
              </a:rPr>
            </a:br>
            <a:r>
              <a:rPr lang="sv-SE" sz="9600" dirty="0">
                <a:cs typeface="Arial" panose="020B0604020202020204" pitchFamily="34" charset="0"/>
              </a:rPr>
              <a:t>- vilka som ska ha mejl.</a:t>
            </a:r>
            <a:br>
              <a:rPr lang="sv-SE" sz="9600" dirty="0">
                <a:cs typeface="Arial" panose="020B0604020202020204" pitchFamily="34" charset="0"/>
              </a:rPr>
            </a:br>
            <a:endParaRPr lang="sv-SE" sz="96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sz="9600" b="1" dirty="0">
                <a:cs typeface="Arial" panose="020B0604020202020204" pitchFamily="34" charset="0"/>
              </a:rPr>
              <a:t>Låt bli </a:t>
            </a:r>
            <a:r>
              <a:rPr lang="sv-SE" sz="9600" dirty="0">
                <a:cs typeface="Arial" panose="020B0604020202020204" pitchFamily="34" charset="0"/>
              </a:rPr>
              <a:t>att ”</a:t>
            </a:r>
            <a:r>
              <a:rPr lang="sv-SE" sz="9600" b="1" dirty="0">
                <a:cs typeface="Arial" panose="020B0604020202020204" pitchFamily="34" charset="0"/>
              </a:rPr>
              <a:t>svara alla</a:t>
            </a:r>
            <a:r>
              <a:rPr lang="sv-SE" sz="9600" dirty="0">
                <a:cs typeface="Arial" panose="020B0604020202020204" pitchFamily="34" charset="0"/>
              </a:rPr>
              <a:t>” på allmänna mejl om det inte är viktigt att alla får informationen.</a:t>
            </a:r>
            <a:br>
              <a:rPr lang="sv-SE" sz="9600" dirty="0">
                <a:cs typeface="Arial" panose="020B0604020202020204" pitchFamily="34" charset="0"/>
              </a:rPr>
            </a:br>
            <a:endParaRPr lang="sv-SE" sz="96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sz="9600" dirty="0">
                <a:cs typeface="Arial" panose="020B0604020202020204" pitchFamily="34" charset="0"/>
              </a:rPr>
              <a:t>De som får </a:t>
            </a:r>
            <a:r>
              <a:rPr lang="sv-SE" sz="9600" b="1" dirty="0">
                <a:cs typeface="Arial" panose="020B0604020202020204" pitchFamily="34" charset="0"/>
              </a:rPr>
              <a:t>kopia</a:t>
            </a:r>
            <a:r>
              <a:rPr lang="sv-SE" sz="9600" dirty="0">
                <a:cs typeface="Arial" panose="020B0604020202020204" pitchFamily="34" charset="0"/>
              </a:rPr>
              <a:t> (cc) på mejl förväntas inte svara utan får det för kännedom.</a:t>
            </a:r>
            <a:br>
              <a:rPr lang="sv-SE" sz="9600" dirty="0">
                <a:cs typeface="Arial" panose="020B0604020202020204" pitchFamily="34" charset="0"/>
              </a:rPr>
            </a:br>
            <a:endParaRPr lang="sv-SE" sz="96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sz="9600" dirty="0">
                <a:cs typeface="Arial" panose="020B0604020202020204" pitchFamily="34" charset="0"/>
              </a:rPr>
              <a:t>Undvik att mejla </a:t>
            </a:r>
            <a:r>
              <a:rPr lang="sv-SE" sz="9600" b="1" dirty="0">
                <a:cs typeface="Arial" panose="020B0604020202020204" pitchFamily="34" charset="0"/>
              </a:rPr>
              <a:t>vanliga frågor </a:t>
            </a:r>
            <a:r>
              <a:rPr lang="sv-SE" sz="9600" dirty="0">
                <a:cs typeface="Arial" panose="020B0604020202020204" pitchFamily="34" charset="0"/>
              </a:rPr>
              <a:t>och ”prat” – använd chattfunktion i Teams</a:t>
            </a:r>
            <a:endParaRPr lang="sv-SE" sz="46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5" name="Bildobjekt 4" descr="Person som håller mus">
            <a:extLst>
              <a:ext uri="{FF2B5EF4-FFF2-40B4-BE49-F238E27FC236}">
                <a16:creationId xmlns:a16="http://schemas.microsoft.com/office/drawing/2014/main" id="{C54338CD-7AEC-4CA1-8CBD-F083DF6364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r="9049"/>
          <a:stretch/>
        </p:blipFill>
        <p:spPr>
          <a:xfrm>
            <a:off x="6336602" y="1120231"/>
            <a:ext cx="5328744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9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4827" y="400232"/>
            <a:ext cx="6071776" cy="720000"/>
          </a:xfrm>
        </p:spPr>
        <p:txBody>
          <a:bodyPr/>
          <a:lstStyle/>
          <a:p>
            <a:r>
              <a:rPr lang="sv-SE" dirty="0">
                <a:latin typeface="Arial"/>
                <a:cs typeface="Arial"/>
              </a:rPr>
              <a:t>Forts. mejl</a:t>
            </a:r>
            <a:endParaRPr lang="sv-SE" sz="2000" dirty="0">
              <a:latin typeface="Arial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4827" y="1314451"/>
            <a:ext cx="5831173" cy="485742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9600" b="1" dirty="0">
                <a:cs typeface="Arial" panose="020B0604020202020204" pitchFamily="34" charset="0"/>
              </a:rPr>
              <a:t>Dokument</a:t>
            </a:r>
            <a:r>
              <a:rPr lang="sv-SE" sz="9600" dirty="0">
                <a:cs typeface="Arial" panose="020B0604020202020204" pitchFamily="34" charset="0"/>
              </a:rPr>
              <a:t>:</a:t>
            </a:r>
            <a:br>
              <a:rPr lang="sv-SE" sz="9600" dirty="0">
                <a:cs typeface="Arial" panose="020B0604020202020204" pitchFamily="34" charset="0"/>
              </a:rPr>
            </a:br>
            <a:r>
              <a:rPr lang="sv-SE" sz="9600" dirty="0">
                <a:cs typeface="Arial" panose="020B0604020202020204" pitchFamily="34" charset="0"/>
              </a:rPr>
              <a:t>- Bifoga länkar eller sökväg till dokument. </a:t>
            </a:r>
            <a:br>
              <a:rPr lang="sv-SE" sz="9600" dirty="0">
                <a:cs typeface="Arial" panose="020B0604020202020204" pitchFamily="34" charset="0"/>
              </a:rPr>
            </a:br>
            <a:r>
              <a:rPr lang="sv-SE" sz="9600" dirty="0">
                <a:cs typeface="Arial" panose="020B0604020202020204" pitchFamily="34" charset="0"/>
              </a:rPr>
              <a:t>- Om dokument i Teams – bifoga i chatten</a:t>
            </a:r>
            <a:br>
              <a:rPr lang="sv-SE" sz="9600" dirty="0">
                <a:cs typeface="Arial" panose="020B0604020202020204" pitchFamily="34" charset="0"/>
              </a:rPr>
            </a:br>
            <a:r>
              <a:rPr lang="sv-SE" sz="9600" dirty="0">
                <a:cs typeface="Arial" panose="020B0604020202020204" pitchFamily="34" charset="0"/>
              </a:rPr>
              <a:t>- Skapa struktur i Teams för att arbeta tillsammans samtidigt i samma dokument.</a:t>
            </a:r>
            <a:br>
              <a:rPr lang="sv-SE" sz="9600" dirty="0">
                <a:cs typeface="Arial" panose="020B0604020202020204" pitchFamily="34" charset="0"/>
              </a:rPr>
            </a:br>
            <a:endParaRPr lang="sv-SE" sz="9600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9600" dirty="0">
                <a:cs typeface="Arial" panose="020B0604020202020204" pitchFamily="34" charset="0"/>
              </a:rPr>
              <a:t>Mejla inte kollegor </a:t>
            </a:r>
            <a:r>
              <a:rPr lang="sv-SE" sz="9600" b="1" dirty="0">
                <a:cs typeface="Arial" panose="020B0604020202020204" pitchFamily="34" charset="0"/>
              </a:rPr>
              <a:t>efter arbetstid</a:t>
            </a:r>
            <a:r>
              <a:rPr lang="sv-SE" sz="9600" dirty="0">
                <a:cs typeface="Arial" panose="020B0604020202020204" pitchFamily="34" charset="0"/>
              </a:rPr>
              <a:t>. Skicka tidsinställda mejl kvällstid så att mottagaren får dem först nästa arbetsdag. Använd funktionen fördröjd leverans i Outlook.</a:t>
            </a:r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4" name="Bildobjekt 3" descr="Person som håller mus">
            <a:extLst>
              <a:ext uri="{FF2B5EF4-FFF2-40B4-BE49-F238E27FC236}">
                <a16:creationId xmlns:a16="http://schemas.microsoft.com/office/drawing/2014/main" id="{68B13986-62DA-EE89-D01C-F6869D6D0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r="9049"/>
          <a:stretch/>
        </p:blipFill>
        <p:spPr>
          <a:xfrm>
            <a:off x="6336602" y="1120232"/>
            <a:ext cx="5328744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4826" y="327917"/>
            <a:ext cx="2078981" cy="720000"/>
          </a:xfrm>
        </p:spPr>
        <p:txBody>
          <a:bodyPr/>
          <a:lstStyle/>
          <a:p>
            <a:r>
              <a:rPr lang="sv-SE" dirty="0">
                <a:latin typeface="Arial"/>
                <a:cs typeface="Arial"/>
              </a:rPr>
              <a:t>Teams</a:t>
            </a:r>
            <a:endParaRPr lang="sv-SE" sz="2000" dirty="0">
              <a:latin typeface="Arial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4826" y="1168400"/>
            <a:ext cx="6640799" cy="45211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sv-SE" sz="2000" dirty="0">
                <a:ea typeface="MS Gothic" panose="020B0609070205080204" pitchFamily="49" charset="-128"/>
                <a:cs typeface="Calibri" panose="020F0502020204030204" pitchFamily="34" charset="0"/>
              </a:rPr>
              <a:t>Teams är </a:t>
            </a:r>
            <a:r>
              <a:rPr lang="sv-SE" sz="2000" b="1" dirty="0">
                <a:ea typeface="MS Gothic" panose="020B0609070205080204" pitchFamily="49" charset="-128"/>
                <a:cs typeface="Calibri" panose="020F0502020204030204" pitchFamily="34" charset="0"/>
              </a:rPr>
              <a:t>förstahandsval</a:t>
            </a:r>
            <a:r>
              <a:rPr lang="sv-SE" sz="2000" dirty="0">
                <a:ea typeface="MS Gothic" panose="020B0609070205080204" pitchFamily="49" charset="-128"/>
                <a:cs typeface="Calibri" panose="020F0502020204030204" pitchFamily="34" charset="0"/>
              </a:rPr>
              <a:t> för allt samarbete kring gemensamma KSF-frågor och dokument. </a:t>
            </a:r>
          </a:p>
          <a:p>
            <a:pPr marL="0" indent="0" fontAlgn="base">
              <a:buNone/>
            </a:pPr>
            <a:r>
              <a:rPr lang="sv-SE" sz="2000" dirty="0">
                <a:ea typeface="MS Gothic" panose="020B0609070205080204" pitchFamily="49" charset="-128"/>
                <a:cs typeface="Calibri" panose="020F0502020204030204" pitchFamily="34" charset="0"/>
              </a:rPr>
              <a:t>Det innebär att n</a:t>
            </a:r>
            <a:r>
              <a:rPr lang="sv-SE" sz="2000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är medarbetare arbetar interaktivt med varandra sparas </a:t>
            </a:r>
            <a:r>
              <a:rPr lang="sv-SE" sz="2000" b="1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arbetsdokument i Teams</a:t>
            </a:r>
            <a:r>
              <a:rPr lang="sv-SE" sz="2000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 (</a:t>
            </a:r>
            <a:r>
              <a:rPr lang="sv-SE" sz="2000" dirty="0" err="1">
                <a:ea typeface="MS Gothic" panose="020B0609070205080204" pitchFamily="49" charset="-128"/>
                <a:cs typeface="Calibri" panose="020F0502020204030204" pitchFamily="34" charset="0"/>
              </a:rPr>
              <a:t>S</a:t>
            </a:r>
            <a:r>
              <a:rPr lang="sv-SE" sz="2000" dirty="0" err="1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harepoint</a:t>
            </a:r>
            <a:r>
              <a:rPr lang="sv-SE" sz="2000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). </a:t>
            </a:r>
          </a:p>
          <a:p>
            <a:pPr marL="0" indent="0" fontAlgn="base">
              <a:buNone/>
            </a:pPr>
            <a:r>
              <a:rPr lang="sv-SE" sz="2000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När arbetet är klart och blivit en </a:t>
            </a:r>
            <a:r>
              <a:rPr lang="sv-SE" sz="2000" b="1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allmän handling</a:t>
            </a:r>
            <a:r>
              <a:rPr lang="sv-SE" sz="2000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 sparas det i enlighet med informationshanteringsplanen.</a:t>
            </a:r>
          </a:p>
          <a:p>
            <a:pPr marL="0" lvl="0" indent="0">
              <a:buNone/>
            </a:pPr>
            <a:r>
              <a:rPr lang="sv-SE" sz="2000" dirty="0">
                <a:ea typeface="MS Gothic" panose="020B0609070205080204" pitchFamily="49" charset="-128"/>
                <a:cs typeface="Calibri" panose="020F0502020204030204" pitchFamily="34" charset="0"/>
              </a:rPr>
              <a:t>En </a:t>
            </a:r>
            <a:r>
              <a:rPr lang="sv-SE" sz="2000" b="1" dirty="0">
                <a:ea typeface="MS Gothic" panose="020B0609070205080204" pitchFamily="49" charset="-128"/>
                <a:cs typeface="Calibri" panose="020F0502020204030204" pitchFamily="34" charset="0"/>
              </a:rPr>
              <a:t>struktur</a:t>
            </a:r>
            <a:r>
              <a:rPr lang="sv-SE" sz="2000" dirty="0">
                <a:ea typeface="MS Gothic" panose="020B0609070205080204" pitchFamily="49" charset="-128"/>
                <a:cs typeface="Calibri" panose="020F0502020204030204" pitchFamily="34" charset="0"/>
              </a:rPr>
              <a:t> ska skapas för att dokument, inklusive de som kan vara känsliga eller sekretessbelagda, sparas på rätt plats. Allt för att </a:t>
            </a:r>
            <a:r>
              <a:rPr lang="sv-SE" sz="2000" b="1" dirty="0">
                <a:ea typeface="MS Gothic" panose="020B0609070205080204" pitchFamily="49" charset="-128"/>
                <a:cs typeface="Calibri" panose="020F0502020204030204" pitchFamily="34" charset="0"/>
              </a:rPr>
              <a:t>övergången</a:t>
            </a:r>
            <a:r>
              <a:rPr lang="sv-SE" sz="2000" dirty="0">
                <a:ea typeface="MS Gothic" panose="020B0609070205080204" pitchFamily="49" charset="-128"/>
                <a:cs typeface="Calibri" panose="020F0502020204030204" pitchFamily="34" charset="0"/>
              </a:rPr>
              <a:t> till Teams ska bli så </a:t>
            </a:r>
            <a:r>
              <a:rPr lang="sv-SE" sz="2000" b="1" dirty="0">
                <a:ea typeface="MS Gothic" panose="020B0609070205080204" pitchFamily="49" charset="-128"/>
                <a:cs typeface="Calibri" panose="020F0502020204030204" pitchFamily="34" charset="0"/>
              </a:rPr>
              <a:t>trygg</a:t>
            </a:r>
            <a:r>
              <a:rPr lang="sv-SE" sz="2000" dirty="0">
                <a:ea typeface="MS Gothic" panose="020B0609070205080204" pitchFamily="49" charset="-128"/>
                <a:cs typeface="Calibri" panose="020F0502020204030204" pitchFamily="34" charset="0"/>
              </a:rPr>
              <a:t> som möjligt. </a:t>
            </a:r>
          </a:p>
          <a:p>
            <a:pPr marL="0" lvl="0" indent="0">
              <a:buNone/>
            </a:pPr>
            <a:r>
              <a:rPr lang="sv-SE" sz="2000" b="1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Mer information</a:t>
            </a:r>
            <a:r>
              <a:rPr lang="sv-SE" sz="2000" dirty="0">
                <a:effectLst/>
                <a:ea typeface="MS Gothic" panose="020B0609070205080204" pitchFamily="49" charset="-128"/>
                <a:cs typeface="Calibri" panose="020F0502020204030204" pitchFamily="34" charset="0"/>
              </a:rPr>
              <a:t> kommer</a:t>
            </a:r>
            <a:r>
              <a:rPr lang="sv-SE" sz="2000" dirty="0">
                <a:ea typeface="MS Gothic" panose="020B0609070205080204" pitchFamily="49" charset="-128"/>
                <a:cs typeface="Calibri" panose="020F0502020204030204" pitchFamily="34" charset="0"/>
              </a:rPr>
              <a:t> när strukturen är klar och senare i höst. </a:t>
            </a:r>
            <a:endParaRPr lang="sv-SE" sz="2100" dirty="0">
              <a:effectLst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sv-SE" sz="2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E6D6159-B551-974E-3A98-2E99097DA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9" r="16741"/>
          <a:stretch/>
        </p:blipFill>
        <p:spPr>
          <a:xfrm>
            <a:off x="6978869" y="1399628"/>
            <a:ext cx="4764633" cy="37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5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8398" y="443530"/>
            <a:ext cx="7071395" cy="720000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Arial"/>
                <a:cs typeface="Arial"/>
              </a:rPr>
              <a:t>Utbildningar Microsoft 365</a:t>
            </a:r>
            <a:endParaRPr lang="sv-SE" sz="1800" dirty="0">
              <a:latin typeface="Arial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8498" y="1399628"/>
            <a:ext cx="6323777" cy="41724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Förbered dig under våren genom att gå utbildningar i verktyg och </a:t>
            </a:r>
            <a:r>
              <a:rPr lang="sv-SE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appar</a:t>
            </a:r>
            <a:r>
              <a:rPr lang="sv-S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 Microsoft 365, som e-post och Teams, i </a:t>
            </a:r>
            <a:r>
              <a:rPr lang="sv-SE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Utbildningskatalogen</a:t>
            </a:r>
            <a:r>
              <a:rPr lang="sv-S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v-S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Syftet och målen med utbildningarna</a:t>
            </a:r>
            <a:r>
              <a:rPr lang="sv-SE" sz="2000" dirty="0">
                <a:ea typeface="Calibri" panose="020F0502020204030204" pitchFamily="34" charset="0"/>
                <a:cs typeface="Calibri" panose="020F0502020204030204" pitchFamily="34" charset="0"/>
              </a:rPr>
              <a:t> är att</a:t>
            </a:r>
            <a:r>
              <a:rPr lang="sv-S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chefer och medarbetare ska:</a:t>
            </a:r>
            <a:endParaRPr lang="sv-SE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förstå </a:t>
            </a:r>
            <a:r>
              <a:rPr lang="sv-S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och börja</a:t>
            </a:r>
            <a:r>
              <a:rPr lang="sv-SE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använda </a:t>
            </a:r>
            <a:r>
              <a:rPr lang="sv-SE" sz="2000" dirty="0">
                <a:effectLst/>
                <a:ea typeface="MS Gothic" panose="020B0609070205080204" pitchFamily="49" charset="-128"/>
              </a:rPr>
              <a:t>verktygen och </a:t>
            </a:r>
            <a:r>
              <a:rPr lang="sv-SE" sz="2000" dirty="0" err="1">
                <a:effectLst/>
                <a:ea typeface="MS Gothic" panose="020B0609070205080204" pitchFamily="49" charset="-128"/>
              </a:rPr>
              <a:t>apparna</a:t>
            </a:r>
            <a:r>
              <a:rPr lang="sv-SE" sz="2000" dirty="0">
                <a:effectLst/>
                <a:ea typeface="MS Gothic" panose="020B0609070205080204" pitchFamily="49" charset="-128"/>
              </a:rPr>
              <a:t> </a:t>
            </a:r>
            <a:r>
              <a:rPr lang="sv-S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för att kunna arbeta på den hybrida arbetsplatsen samt öka den digitala mognaden.  </a:t>
            </a:r>
            <a:endParaRPr lang="sv-SE" sz="2000" dirty="0"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sv-SE" sz="2000" dirty="0">
                <a:effectLst/>
                <a:ea typeface="MS Gothic" panose="020B0609070205080204" pitchFamily="49" charset="-128"/>
              </a:rPr>
              <a:t>bli </a:t>
            </a:r>
            <a:r>
              <a:rPr lang="sv-SE" sz="2000" b="1" dirty="0">
                <a:effectLst/>
                <a:ea typeface="MS Gothic" panose="020B0609070205080204" pitchFamily="49" charset="-128"/>
              </a:rPr>
              <a:t>mer effektiva</a:t>
            </a:r>
            <a:r>
              <a:rPr lang="sv-SE" sz="2000" dirty="0">
                <a:effectLst/>
                <a:ea typeface="MS Gothic" panose="020B0609070205080204" pitchFamily="49" charset="-128"/>
              </a:rPr>
              <a:t> i sin arbetsvardag och uppleva mer kontroll i arbetet och mindre arbetsrelaterad stress. 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AA5E7F1-9B12-4FC7-815E-DCEE5054D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9" r="16741"/>
          <a:stretch/>
        </p:blipFill>
        <p:spPr>
          <a:xfrm>
            <a:off x="6978869" y="1399628"/>
            <a:ext cx="4764633" cy="37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80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2">
      <a:dk1>
        <a:sysClr val="windowText" lastClr="000000"/>
      </a:dk1>
      <a:lt1>
        <a:sysClr val="window" lastClr="FFFFFF"/>
      </a:lt1>
      <a:dk2>
        <a:srgbClr val="0000FF"/>
      </a:dk2>
      <a:lt2>
        <a:srgbClr val="000000"/>
      </a:lt2>
      <a:accent1>
        <a:srgbClr val="8FB63F"/>
      </a:accent1>
      <a:accent2>
        <a:srgbClr val="E28F27"/>
      </a:accent2>
      <a:accent3>
        <a:srgbClr val="DC4228"/>
      </a:accent3>
      <a:accent4>
        <a:srgbClr val="0081C5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Haninge kommun</Template>
  <TotalTime>1035</TotalTime>
  <Words>616</Words>
  <Application>Microsoft Office PowerPoint</Application>
  <PresentationFormat>Bredbild</PresentationFormat>
  <Paragraphs>63</Paragraphs>
  <Slides>10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Symbol</vt:lpstr>
      <vt:lpstr>Haninge kommun</vt:lpstr>
      <vt:lpstr>Rutin för möten, mejl och Teams inom KSF   </vt:lpstr>
      <vt:lpstr>Bakgrund</vt:lpstr>
      <vt:lpstr>Möten</vt:lpstr>
      <vt:lpstr>Forts. möten</vt:lpstr>
      <vt:lpstr>Korta möten med automatik i Outlook</vt:lpstr>
      <vt:lpstr>Mejl</vt:lpstr>
      <vt:lpstr>Forts. mejl</vt:lpstr>
      <vt:lpstr>Teams</vt:lpstr>
      <vt:lpstr>Utbildningar Microsoft 365</vt:lpstr>
      <vt:lpstr>Rutinerna införs stegvis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</dc:creator>
  <cp:lastModifiedBy>Ingeborg Granlund</cp:lastModifiedBy>
  <cp:revision>433</cp:revision>
  <cp:lastPrinted>2022-11-25T07:31:06Z</cp:lastPrinted>
  <dcterms:created xsi:type="dcterms:W3CDTF">2020-01-15T11:02:53Z</dcterms:created>
  <dcterms:modified xsi:type="dcterms:W3CDTF">2023-05-12T11:03:56Z</dcterms:modified>
</cp:coreProperties>
</file>