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339" r:id="rId2"/>
    <p:sldId id="322" r:id="rId3"/>
    <p:sldId id="336" r:id="rId4"/>
    <p:sldId id="341" r:id="rId5"/>
    <p:sldId id="330" r:id="rId6"/>
    <p:sldId id="335" r:id="rId7"/>
    <p:sldId id="328" r:id="rId8"/>
    <p:sldId id="321" r:id="rId9"/>
    <p:sldId id="325" r:id="rId10"/>
    <p:sldId id="343" r:id="rId11"/>
    <p:sldId id="340" r:id="rId12"/>
    <p:sldId id="342" r:id="rId13"/>
    <p:sldId id="338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3198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5BF"/>
    <a:srgbClr val="4C4781"/>
    <a:srgbClr val="E1892E"/>
    <a:srgbClr val="0076B0"/>
    <a:srgbClr val="0066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/>
    <p:restoredTop sz="83401" autoAdjust="0"/>
  </p:normalViewPr>
  <p:slideViewPr>
    <p:cSldViewPr snapToGrid="0">
      <p:cViewPr varScale="1">
        <p:scale>
          <a:sx n="55" d="100"/>
          <a:sy n="55" d="100"/>
        </p:scale>
        <p:origin x="1628" y="52"/>
      </p:cViewPr>
      <p:guideLst>
        <p:guide orient="horz" pos="3680"/>
        <p:guide pos="3198"/>
        <p:guide orient="horz" pos="981"/>
        <p:guide pos="476"/>
      </p:guideLst>
    </p:cSldViewPr>
  </p:slideViewPr>
  <p:notesTextViewPr>
    <p:cViewPr>
      <p:scale>
        <a:sx n="1" d="1"/>
        <a:sy n="1" d="1"/>
      </p:scale>
      <p:origin x="0" y="-832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48996F9-5F9A-440E-BE14-62843247AFE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222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b="1" dirty="0">
                <a:latin typeface="Arial" panose="020B0604020202020204" pitchFamily="34" charset="0"/>
              </a:rPr>
              <a:t>Haninge kommun</a:t>
            </a:r>
          </a:p>
          <a:p>
            <a:r>
              <a:rPr lang="sv-SE" b="0" u="none" baseline="0" dirty="0">
                <a:solidFill>
                  <a:schemeClr val="tx1"/>
                </a:solidFill>
              </a:rPr>
              <a:t>Vi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är en av de sex snabbast växande kommunerna i landet.</a:t>
            </a:r>
            <a:b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b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Vi gränsar till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Huddinge</a:t>
            </a:r>
            <a:r>
              <a:rPr lang="sk-SK" sz="1200" b="0" i="1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,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Botkyrka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,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Tyresö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och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Nynäshamn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Vi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är en tillväxtk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ommun och har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98 000 invånare </a:t>
            </a:r>
            <a:r>
              <a:rPr lang="sv-SE" sz="1200" b="0" i="1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(2022)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Nu är vi i ett expansivt skede och växer snabbt. </a:t>
            </a:r>
            <a:r>
              <a:rPr lang="sv-SE" sz="1200" b="0" i="0" kern="1200" baseline="0" dirty="0">
                <a:solidFill>
                  <a:srgbClr val="53524E"/>
                </a:solidFill>
                <a:effectLst/>
                <a:latin typeface="FranklinGothicFS"/>
                <a:ea typeface="+mn-ea"/>
                <a:cs typeface="+mn-cs"/>
              </a:rPr>
              <a:t>F</a:t>
            </a:r>
            <a:r>
              <a:rPr lang="sv-SE" b="0" i="0" dirty="0">
                <a:solidFill>
                  <a:srgbClr val="53524E"/>
                </a:solidFill>
                <a:effectLst/>
                <a:latin typeface="FranklinGothicFS"/>
              </a:rPr>
              <a:t>ortsätter befolkningsökningen i samma takt kommer vi att passera 100 000 invånare under år 2024 och </a:t>
            </a:r>
            <a:r>
              <a:rPr lang="sv-SE" b="0" i="0" dirty="0">
                <a:solidFill>
                  <a:srgbClr val="242424"/>
                </a:solidFill>
                <a:effectLst/>
                <a:latin typeface="-apple-system"/>
              </a:rPr>
              <a:t>112 000 invånare år 2030.</a:t>
            </a:r>
            <a:endParaRPr lang="sv-SE" sz="1200" b="0" i="0" kern="1200" baseline="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endParaRPr lang="sv-SE" altLang="sv-SE" b="1" dirty="0">
              <a:latin typeface="Arial" panose="020B0604020202020204" pitchFamily="34" charset="0"/>
            </a:endParaRPr>
          </a:p>
          <a:p>
            <a:r>
              <a:rPr lang="sv-SE" altLang="sv-SE" b="0" dirty="0">
                <a:latin typeface="Arial" panose="020B0604020202020204" pitchFamily="34" charset="0"/>
              </a:rPr>
              <a:t>Bilderna är från Utö,</a:t>
            </a:r>
            <a:r>
              <a:rPr lang="sv-SE" altLang="sv-SE" b="0" baseline="0" dirty="0">
                <a:latin typeface="Arial" panose="020B0604020202020204" pitchFamily="34" charset="0"/>
              </a:rPr>
              <a:t> Huvudskär och Handens centrum.</a:t>
            </a:r>
            <a:endParaRPr lang="sv-SE" altLang="sv-SE" b="0" dirty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935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Mandatfördelning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Kommunfullmäktige är kommunens högsta beslutande organ.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Kommunledningen består av kommunalråd som tillhör Moderaterna, Liberalerna och Kristdemokraterna. Kommunstyrelsens ordförande är Sven Gustafsson (M).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Ledamöterna väljs av kommunens invånare vart fjärde år. I Haninge kommun har kommunfullmäktige 61 ledamöter.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Kommunfullmäktige fattar beslut i frågor som är av stor vikt eller av principiell betydelse för kommunen och dess invånare, det gäller bland annat: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hur mycket invånarna ska betala i skatt till kommunen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taxor och andra avgifter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kommunens budget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större investeringar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planer och mål för verksamheten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Kommunfullmäktige väljer också ledamöter och ersättare till nämnder, styrelser och kommunrevision.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Sammanträdena annonseras i det lokala annonsbladet Mitt i Haninge, samt finns att ta del av på kommunens digitala anslagstavla.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338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Organisation</a:t>
            </a:r>
          </a:p>
          <a:p>
            <a:r>
              <a:rPr lang="sv-SE" b="0" dirty="0"/>
              <a:t>Från 2023 har vi en ny nämndorganisation, och vi utvecklar oss mer och mer mot en koncern.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300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u="none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Haningeborna i fokus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Vi 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har 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Haningeborna i fokus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och det genomsyrar vårt dagliga arbete.</a:t>
            </a:r>
            <a:b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Vi följer Haningebon längs vägen genom livets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alla skeden. 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et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ger 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en otrolig spännvidd i vår verksamhet.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Det är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vi som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 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ser till att de politiska besluten blir verklighet.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b="0" kern="1200" baseline="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Vår medarbetarvision är att vara </a:t>
            </a:r>
            <a:r>
              <a:rPr lang="sv-SE" sz="1200" dirty="0">
                <a:solidFill>
                  <a:schemeClr val="tx1"/>
                </a:solidFill>
              </a:rPr>
              <a:t>Sveriges bästa kommunala arbetsgivare som bedriver Sveriges bästa kommunala verksamhet.</a:t>
            </a:r>
            <a:r>
              <a:rPr lang="sv-SE" sz="1200" baseline="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baseline="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  <a:t>Arbetsgivarvarumärket lyder Tid för utveckling, rum för idéer. Vi välkomnar innovativt tänkande.</a:t>
            </a:r>
            <a:endParaRPr lang="sv-SE" sz="1200" b="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b="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i="1" kern="1200" baseline="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sv-SE" sz="120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Times" pitchFamily="-16" charset="0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Times" pitchFamily="-16" charset="0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8643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dirty="0">
              <a:latin typeface="Times" panose="02020603050405020304" pitchFamily="18" charset="0"/>
            </a:endParaRPr>
          </a:p>
        </p:txBody>
      </p:sp>
      <p:sp>
        <p:nvSpPr>
          <p:cNvPr id="112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C05BE7-A58C-41DF-AFE3-6A4A8BE0C8A1}" type="slidenum">
              <a:rPr lang="sv-SE" altLang="sv-SE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13</a:t>
            </a:fld>
            <a:endParaRPr lang="sv-SE" altLang="sv-SE" sz="12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2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325" indent="-285750"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Några korta fakta</a:t>
            </a:r>
            <a:r>
              <a:rPr lang="sv-SE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: </a:t>
            </a:r>
          </a:p>
          <a:p>
            <a:pPr marL="314325" indent="-285750">
              <a:defRPr/>
            </a:pPr>
            <a:r>
              <a:rPr lang="sv-SE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Se bild.</a:t>
            </a:r>
            <a:endParaRPr lang="sv-SE" b="0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4885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">
              <a:buNone/>
              <a:defRPr/>
            </a:pPr>
            <a:r>
              <a:rPr lang="sv-SE" sz="1200" b="1" dirty="0">
                <a:solidFill>
                  <a:schemeClr val="bg1"/>
                </a:solidFill>
                <a:latin typeface="+mn-lt"/>
              </a:rPr>
              <a:t>I Haninge </a:t>
            </a:r>
            <a:r>
              <a:rPr lang="sv-SE" sz="1200" b="1" dirty="0">
                <a:solidFill>
                  <a:schemeClr val="bg1"/>
                </a:solidFill>
              </a:rPr>
              <a:t>är det alltid nära </a:t>
            </a:r>
            <a:r>
              <a:rPr lang="sv-SE" sz="1200" dirty="0">
                <a:solidFill>
                  <a:schemeClr val="bg1"/>
                </a:solidFill>
              </a:rPr>
              <a:t>– till naturen </a:t>
            </a:r>
            <a:br>
              <a:rPr lang="sv-SE" sz="1200" dirty="0">
                <a:solidFill>
                  <a:schemeClr val="bg1"/>
                </a:solidFill>
              </a:rPr>
            </a:br>
            <a:r>
              <a:rPr lang="sv-SE" sz="1200" dirty="0">
                <a:solidFill>
                  <a:schemeClr val="bg1"/>
                </a:solidFill>
              </a:rPr>
              <a:t>till Haningeborna och till klipporna.</a:t>
            </a:r>
          </a:p>
          <a:p>
            <a:pPr marL="28575">
              <a:buNone/>
              <a:defRPr/>
            </a:pPr>
            <a:r>
              <a:rPr lang="sv-SE" sz="1200" dirty="0">
                <a:solidFill>
                  <a:schemeClr val="bg1"/>
                </a:solidFill>
              </a:rPr>
              <a:t>Bara 20 minuter från söder. </a:t>
            </a:r>
          </a:p>
          <a:p>
            <a:pPr marL="28575">
              <a:buNone/>
              <a:defRPr/>
            </a:pPr>
            <a:endParaRPr lang="sv-SE" sz="1200" dirty="0">
              <a:solidFill>
                <a:schemeClr val="bg1"/>
              </a:solidFill>
              <a:latin typeface="+mn-lt"/>
              <a:ea typeface="Roboto" charset="0"/>
              <a:cs typeface="Roboto" charset="0"/>
            </a:endParaRPr>
          </a:p>
          <a:p>
            <a:pPr marL="28575">
              <a:buNone/>
              <a:defRPr/>
            </a:pPr>
            <a:endParaRPr lang="sv-SE" sz="1200" dirty="0">
              <a:solidFill>
                <a:schemeClr val="bg1"/>
              </a:solidFill>
              <a:latin typeface="+mn-lt"/>
              <a:ea typeface="Roboto" charset="0"/>
              <a:cs typeface="Roboto" charset="0"/>
            </a:endParaRPr>
          </a:p>
          <a:p>
            <a:endParaRPr lang="en-GB" altLang="sv-SE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8060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325" indent="-285750">
              <a:defRPr/>
            </a:pPr>
            <a:r>
              <a:rPr lang="sv-SE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Karta över Haninge</a:t>
            </a:r>
            <a:r>
              <a:rPr lang="sv-SE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kommun.</a:t>
            </a:r>
          </a:p>
          <a:p>
            <a:pPr marL="314325" indent="-285750">
              <a:defRPr/>
            </a:pPr>
            <a:r>
              <a:rPr lang="sv-S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Kommunen är som sagt en av Sveriges snabbast växande kommuner, och här ser vi hur den omfattar både ett stort fastland och skärgård.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96F9-5F9A-440E-BE14-62843247AFE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9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325" indent="-285750"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Utvecklingsprojekt</a:t>
            </a:r>
          </a:p>
          <a:p>
            <a:pPr marL="314325" indent="-285750"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Vi bygger stad. Haninge</a:t>
            </a:r>
            <a:r>
              <a:rPr lang="sv-S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är utpekad till en av 7 regionala stadskärnor i Stockholm</a:t>
            </a:r>
            <a:r>
              <a:rPr lang="sv-SE" altLang="sv-SE" dirty="0">
                <a:latin typeface="Arial" panose="020B0604020202020204" pitchFamily="34" charset="0"/>
              </a:rPr>
              <a:t>. </a:t>
            </a: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charset="0"/>
              <a:cs typeface="Roboto" charset="0"/>
            </a:endParaRPr>
          </a:p>
          <a:p>
            <a:pPr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I en rad omfattande satsningar utvecklar vi vår stadskärna, Haninge stad, och kommunen som helhet. Samtliga</a:t>
            </a:r>
          </a:p>
          <a:p>
            <a:pPr marL="314325" indent="-285750"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satsningar bidrar till att öka Haninges attraktivitet som erbjuder såväl urbant stadsliv som tillgång till natur och 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skärgård.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rtl="0"/>
            <a:r>
              <a:rPr lang="sv-SE" dirty="0">
                <a:effectLst/>
                <a:latin typeface="-apple-system"/>
              </a:rPr>
              <a:t>Skapandet av Haninge stad innefattar en rad stora utvecklingsprojekt – förnyelsen av Handens centrum, byggandet av nya stadsdelen Vega, förtätningar i Brandbergen och utveckling av näringslivsområdet Albyberg. Utöver den regionala stadskärnan (Haninge stad) så utvecklas kommunen i pendeltågsnära lägen som Jordbro, Västerhaninge och </a:t>
            </a:r>
            <a:r>
              <a:rPr lang="sv-SE" dirty="0" err="1">
                <a:effectLst/>
                <a:latin typeface="-apple-system"/>
              </a:rPr>
              <a:t>Tungelsta</a:t>
            </a:r>
            <a:r>
              <a:rPr lang="sv-SE" dirty="0">
                <a:effectLst/>
                <a:latin typeface="-apple-system"/>
              </a:rPr>
              <a:t>/</a:t>
            </a:r>
            <a:r>
              <a:rPr lang="sv-SE" dirty="0" err="1">
                <a:effectLst/>
                <a:latin typeface="-apple-system"/>
              </a:rPr>
              <a:t>Krigslida</a:t>
            </a:r>
            <a:r>
              <a:rPr lang="sv-SE" dirty="0">
                <a:effectLst/>
                <a:latin typeface="-apple-system"/>
              </a:rPr>
              <a:t> och på längre sikt i </a:t>
            </a:r>
            <a:r>
              <a:rPr lang="sv-SE" dirty="0" err="1">
                <a:effectLst/>
                <a:latin typeface="-apple-system"/>
              </a:rPr>
              <a:t>Hemfosa</a:t>
            </a:r>
            <a:r>
              <a:rPr lang="sv-SE" dirty="0">
                <a:effectLst/>
                <a:latin typeface="-apple-system"/>
              </a:rPr>
              <a:t>.</a:t>
            </a: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080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b="1" dirty="0">
                <a:latin typeface="Arial" panose="020B0604020202020204" pitchFamily="34" charset="0"/>
              </a:rPr>
              <a:t>Fantastisk natur </a:t>
            </a:r>
          </a:p>
          <a:p>
            <a:endParaRPr lang="sv-SE" altLang="sv-SE" b="1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Haninge har en fantastisk natur och skärgård.</a:t>
            </a:r>
            <a:r>
              <a:rPr lang="sv-SE" altLang="sv-SE" baseline="0" dirty="0">
                <a:latin typeface="Arial" panose="020B0604020202020204" pitchFamily="34" charset="0"/>
              </a:rPr>
              <a:t> Vi har också hela 21 naturreservat och en nationalpark, </a:t>
            </a:r>
            <a:r>
              <a:rPr lang="sv-SE" altLang="sv-SE" baseline="0" dirty="0" err="1">
                <a:latin typeface="Arial" panose="020B0604020202020204" pitchFamily="34" charset="0"/>
              </a:rPr>
              <a:t>Tyresta</a:t>
            </a:r>
            <a:r>
              <a:rPr lang="sv-SE" altLang="sv-SE" baseline="0" dirty="0">
                <a:latin typeface="Arial" panose="020B0604020202020204" pitchFamily="34" charset="0"/>
              </a:rPr>
              <a:t>.</a:t>
            </a:r>
            <a:endParaRPr lang="sv-SE" altLang="sv-SE" dirty="0">
              <a:latin typeface="Arial" panose="020B0604020202020204" pitchFamily="34" charset="0"/>
            </a:endParaRPr>
          </a:p>
          <a:p>
            <a:endParaRPr lang="sv-SE" altLang="sv-SE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Tyresta nationalpark ligger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ett par mil s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der om Stockholms centrum mellan Haninge och Tyres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.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Tyresta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s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dra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Sveriges st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rsta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or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rda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skogsomr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den med sj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ar,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myrar och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urskogar och sj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lva nationalparken omfattar 1.970 hektar, 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En stor del av skogen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120</a:t>
            </a:r>
            <a:r>
              <a:rPr lang="sv-SE" altLang="sv-SE" dirty="0">
                <a:latin typeface="Times" pitchFamily="2" charset="0"/>
              </a:rPr>
              <a:t>–</a:t>
            </a:r>
            <a:r>
              <a:rPr lang="sv-SE" altLang="sv-SE" dirty="0">
                <a:latin typeface="Arial" panose="020B0604020202020204" pitchFamily="34" charset="0"/>
              </a:rPr>
              <a:t>350 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 gammal, de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ldsta tallarna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omkring 400 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r. Nationalparken omges n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stan helt av Tyresta naturreservat. Sj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n p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 bilden heter </a:t>
            </a:r>
            <a:r>
              <a:rPr lang="sv-SE" altLang="sv-SE" dirty="0" err="1">
                <a:latin typeface="Arial" panose="020B0604020202020204" pitchFamily="34" charset="0"/>
              </a:rPr>
              <a:t>Bylsj</a:t>
            </a:r>
            <a:r>
              <a:rPr lang="sv-SE" altLang="sv-SE" dirty="0" err="1">
                <a:latin typeface="Times" pitchFamily="2" charset="0"/>
              </a:rPr>
              <a:t>ö</a:t>
            </a:r>
            <a:r>
              <a:rPr lang="sv-SE" altLang="sv-SE" dirty="0" err="1">
                <a:latin typeface="Arial" panose="020B0604020202020204" pitchFamily="34" charset="0"/>
              </a:rPr>
              <a:t>n</a:t>
            </a:r>
            <a:r>
              <a:rPr lang="sv-SE" altLang="sv-SE" dirty="0">
                <a:latin typeface="Arial" panose="020B0604020202020204" pitchFamily="34" charset="0"/>
              </a:rPr>
              <a:t>.</a:t>
            </a:r>
            <a:endParaRPr lang="en-GB" altLang="sv-SE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398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b="1" dirty="0">
                <a:latin typeface="Arial" panose="020B0604020202020204" pitchFamily="34" charset="0"/>
              </a:rPr>
              <a:t>Sk</a:t>
            </a:r>
            <a:r>
              <a:rPr lang="sv-SE" altLang="sv-SE" b="1" dirty="0">
                <a:latin typeface="Times" pitchFamily="2" charset="0"/>
              </a:rPr>
              <a:t>ä</a:t>
            </a:r>
            <a:r>
              <a:rPr lang="sv-SE" altLang="sv-SE" b="1" dirty="0">
                <a:latin typeface="Arial" panose="020B0604020202020204" pitchFamily="34" charset="0"/>
              </a:rPr>
              <a:t>rg</a:t>
            </a:r>
            <a:r>
              <a:rPr lang="sv-SE" altLang="sv-SE" b="1" dirty="0">
                <a:latin typeface="Times" pitchFamily="2" charset="0"/>
              </a:rPr>
              <a:t>å</a:t>
            </a:r>
            <a:r>
              <a:rPr lang="sv-SE" altLang="sv-SE" b="1" dirty="0">
                <a:latin typeface="Arial" panose="020B0604020202020204" pitchFamily="34" charset="0"/>
              </a:rPr>
              <a:t>rd </a:t>
            </a:r>
          </a:p>
          <a:p>
            <a:endParaRPr lang="sv-SE" altLang="sv-SE" b="1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I Haninges sk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rg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rd finns 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ver 4000 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ar, kobbar och sk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r. </a:t>
            </a:r>
          </a:p>
          <a:p>
            <a:endParaRPr lang="sv-SE" altLang="sv-SE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Till de mest kända öarna hör</a:t>
            </a:r>
            <a:r>
              <a:rPr lang="sv-SE" altLang="sv-SE" baseline="0" dirty="0">
                <a:latin typeface="Arial" panose="020B0604020202020204" pitchFamily="34" charset="0"/>
              </a:rPr>
              <a:t>:</a:t>
            </a:r>
          </a:p>
          <a:p>
            <a:r>
              <a:rPr lang="sv-SE" altLang="sv-SE" dirty="0" err="1">
                <a:latin typeface="Arial" panose="020B0604020202020204" pitchFamily="34" charset="0"/>
              </a:rPr>
              <a:t>Kymmend</a:t>
            </a:r>
            <a:r>
              <a:rPr lang="sv-SE" altLang="sv-SE" dirty="0" err="1">
                <a:latin typeface="Times" pitchFamily="2" charset="0"/>
              </a:rPr>
              <a:t>ö</a:t>
            </a:r>
            <a:r>
              <a:rPr lang="sv-SE" altLang="sv-SE" baseline="0" dirty="0">
                <a:latin typeface="Arial" panose="020B0604020202020204" pitchFamily="34" charset="0"/>
              </a:rPr>
              <a:t> som </a:t>
            </a:r>
            <a:r>
              <a:rPr lang="sv-SE" altLang="sv-SE" dirty="0">
                <a:latin typeface="Arial" panose="020B0604020202020204" pitchFamily="34" charset="0"/>
              </a:rPr>
              <a:t>har blivit en del av det svenska kulturarvet. H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vistades f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rfattaren August Strindberg under flera 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 och i hans bok </a:t>
            </a:r>
            <a:r>
              <a:rPr lang="sv-SE" altLang="sv-SE" dirty="0">
                <a:latin typeface="Times" pitchFamily="2" charset="0"/>
              </a:rPr>
              <a:t>”</a:t>
            </a:r>
            <a:r>
              <a:rPr lang="sv-SE" altLang="sv-SE" dirty="0">
                <a:latin typeface="Arial" panose="020B0604020202020204" pitchFamily="34" charset="0"/>
              </a:rPr>
              <a:t>Hems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borna</a:t>
            </a:r>
            <a:r>
              <a:rPr lang="sv-SE" altLang="sv-SE" dirty="0">
                <a:latin typeface="Times" pitchFamily="2" charset="0"/>
              </a:rPr>
              <a:t>”</a:t>
            </a:r>
            <a:r>
              <a:rPr lang="sv-SE" altLang="sv-SE" dirty="0">
                <a:latin typeface="Arial" panose="020B0604020202020204" pitchFamily="34" charset="0"/>
              </a:rPr>
              <a:t> skildras m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nniskorna och sk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rg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rdsmilj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n p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 err="1">
                <a:latin typeface="Arial" panose="020B0604020202020204" pitchFamily="34" charset="0"/>
              </a:rPr>
              <a:t>Kymmend</a:t>
            </a:r>
            <a:r>
              <a:rPr lang="sv-SE" altLang="sv-SE" dirty="0" err="1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.</a:t>
            </a:r>
            <a:r>
              <a:rPr lang="sv-SE" altLang="sv-SE" dirty="0">
                <a:latin typeface="Times" pitchFamily="2" charset="0"/>
              </a:rPr>
              <a:t> 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</a:p>
          <a:p>
            <a:endParaRPr lang="sv-SE" altLang="sv-SE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Dalar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ett pittoreskt sk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rg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rdssamh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lle som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nt f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r sin speciella milj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 och bebyggelse fr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n 1800-talet. </a:t>
            </a:r>
          </a:p>
          <a:p>
            <a:endParaRPr lang="sv-SE" altLang="sv-SE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Arial" panose="020B0604020202020204" pitchFamily="34" charset="0"/>
              </a:rPr>
              <a:t>Till Musk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 tar du dig via en n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stan 3 km l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ng biltunnel. Förutom att F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rsvarsmaktens bedrivit verksamhet på ön sedan 1969 är det värt att notera att det pågår ett spännande arbete på </a:t>
            </a:r>
            <a:r>
              <a:rPr lang="sv-SE" altLang="sv-SE" dirty="0" err="1">
                <a:latin typeface="Arial" panose="020B0604020202020204" pitchFamily="34" charset="0"/>
              </a:rPr>
              <a:t>Arbottna</a:t>
            </a:r>
            <a:r>
              <a:rPr lang="sv-SE" altLang="sv-SE" dirty="0">
                <a:latin typeface="Arial" panose="020B0604020202020204" pitchFamily="34" charset="0"/>
              </a:rPr>
              <a:t> Herrg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rd med ambition att bygga bostäder och bedriva ekologisk odling. </a:t>
            </a:r>
          </a:p>
          <a:p>
            <a:br>
              <a:rPr lang="sv-SE" altLang="sv-SE" dirty="0">
                <a:latin typeface="Arial" panose="020B0604020202020204" pitchFamily="34" charset="0"/>
              </a:rPr>
            </a:br>
            <a:r>
              <a:rPr lang="sv-SE" altLang="sv-SE" dirty="0">
                <a:latin typeface="Arial" panose="020B0604020202020204" pitchFamily="34" charset="0"/>
              </a:rPr>
              <a:t>Ut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 en av de mest popul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ra 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arna i Stockholms sk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rg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rd. Resterna av Sveriges 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ldsta j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rngruvor finns p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n. Ut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 v</a:t>
            </a:r>
            <a:r>
              <a:rPr lang="sv-SE" altLang="sv-SE" dirty="0">
                <a:latin typeface="Times" pitchFamily="2" charset="0"/>
              </a:rPr>
              <a:t>ä</a:t>
            </a:r>
            <a:r>
              <a:rPr lang="sv-SE" altLang="sv-SE" dirty="0">
                <a:latin typeface="Arial" panose="020B0604020202020204" pitchFamily="34" charset="0"/>
              </a:rPr>
              <a:t>rdshus, ett omtyckt bes</a:t>
            </a:r>
            <a:r>
              <a:rPr lang="sv-SE" altLang="sv-SE" dirty="0">
                <a:latin typeface="Times" pitchFamily="2" charset="0"/>
              </a:rPr>
              <a:t>ö</a:t>
            </a:r>
            <a:r>
              <a:rPr lang="sv-SE" altLang="sv-SE" dirty="0">
                <a:latin typeface="Arial" panose="020B0604020202020204" pitchFamily="34" charset="0"/>
              </a:rPr>
              <a:t>ksm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l under sommarm</a:t>
            </a:r>
            <a:r>
              <a:rPr lang="sv-SE" altLang="sv-SE" dirty="0">
                <a:latin typeface="Times" pitchFamily="2" charset="0"/>
              </a:rPr>
              <a:t>å</a:t>
            </a:r>
            <a:r>
              <a:rPr lang="sv-SE" altLang="sv-SE" dirty="0">
                <a:latin typeface="Arial" panose="020B0604020202020204" pitchFamily="34" charset="0"/>
              </a:rPr>
              <a:t>naderna. </a:t>
            </a:r>
            <a:endParaRPr lang="en-GB" alt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2611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325" indent="-285750">
              <a:defRPr/>
            </a:pPr>
            <a:r>
              <a:rPr lang="sv-S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Vison</a:t>
            </a: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Utvecklingen av kommunen sker målmedvetet. Den bärs av en vision om Haninge som ett nav, en drivande kraft och en pulserande stad</a:t>
            </a:r>
          </a:p>
          <a:p>
            <a:pPr marL="314325" indent="-285750"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i södra Stockholmsregionen.</a:t>
            </a: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314325" indent="-285750">
              <a:defRPr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charset="0"/>
                <a:ea typeface="Roboto" charset="0"/>
                <a:cs typeface="Roboto" charset="0"/>
              </a:rPr>
              <a:t>(Haninge erbjuder stadsliv, skärgårdsliv och naturliv – på bekvämt pendlingsavstånd från centrala Stockholm.)</a:t>
            </a:r>
          </a:p>
          <a:p>
            <a:pPr marL="314325" indent="-285750">
              <a:defRPr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775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Medborgarundersökningen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Ungefär 90 procent av Haninge kommuns invånare tycker att Haninge är en mycket eller ganska bra plats att bo och leva på. (medborgarundersökningen 2022)</a:t>
            </a:r>
            <a:r>
              <a:rPr lang="sv-SE" altLang="sv-SE" baseline="0" dirty="0">
                <a:latin typeface="Times" pitchFamily="2" charset="0"/>
              </a:rPr>
              <a:t> </a:t>
            </a:r>
            <a:br>
              <a:rPr lang="sv-SE" altLang="sv-SE" dirty="0">
                <a:latin typeface="Times" pitchFamily="2" charset="0"/>
              </a:rPr>
            </a:br>
            <a:r>
              <a:rPr lang="sv-SE" altLang="sv-SE" dirty="0">
                <a:latin typeface="Times" pitchFamily="2" charset="0"/>
              </a:rPr>
              <a:t>Vi </a:t>
            </a:r>
            <a:r>
              <a:rPr lang="sv-SE" altLang="sv-SE" dirty="0">
                <a:solidFill>
                  <a:srgbClr val="FF0000"/>
                </a:solidFill>
                <a:latin typeface="Times" pitchFamily="2" charset="0"/>
              </a:rPr>
              <a:t>har ett unikt och fantastiskt utgångsläge med den stora andel som trivs i Haninge, där vi kan se en positiv och enad bild. 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>
                <a:solidFill>
                  <a:srgbClr val="FF0000"/>
                </a:solidFill>
                <a:latin typeface="Times" pitchFamily="2" charset="0"/>
              </a:rPr>
              <a:t>Men vi behöver arbeta mer för att förstärka kunskapen och kännedomen om Haninge utanför Haninge. </a:t>
            </a:r>
            <a:endParaRPr lang="sv-SE" altLang="sv-SE" dirty="0">
              <a:latin typeface="Times" pitchFamily="2" charset="0"/>
            </a:endParaRPr>
          </a:p>
          <a:p>
            <a:pPr eaLnBrk="1" hangingPunct="1">
              <a:spcBef>
                <a:spcPct val="0"/>
              </a:spcBef>
            </a:pPr>
            <a:endParaRPr lang="sv-SE" altLang="sv-SE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996F9-5F9A-440E-BE14-62843247AFEF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028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40971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87058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269449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9879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54621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70786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8165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9236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96268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1382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15666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510338"/>
            <a:ext cx="426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Ämne</a:t>
            </a:r>
          </a:p>
        </p:txBody>
      </p:sp>
    </p:spTree>
    <p:extLst>
      <p:ext uri="{BB962C8B-B14F-4D97-AF65-F5344CB8AC3E}">
        <p14:creationId xmlns:p14="http://schemas.microsoft.com/office/powerpoint/2010/main" val="37285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A3B50F4A-1862-434D-9D8F-AAA6F56F6906}"/>
              </a:ext>
            </a:extLst>
          </p:cNvPr>
          <p:cNvGrpSpPr/>
          <p:nvPr userDrawn="1"/>
        </p:nvGrpSpPr>
        <p:grpSpPr>
          <a:xfrm>
            <a:off x="435474" y="6144036"/>
            <a:ext cx="8274185" cy="350934"/>
            <a:chOff x="465954" y="6060180"/>
            <a:chExt cx="11329257" cy="48051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2AE0D1A-431E-ED4B-A68C-4B58575662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954" y="6060180"/>
              <a:ext cx="1560173" cy="48051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11E3E2B-831B-4F40-8D7B-34ECFF833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167" y="6176613"/>
              <a:ext cx="9409044" cy="31627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20">
            <a:extLst>
              <a:ext uri="{FF2B5EF4-FFF2-40B4-BE49-F238E27FC236}">
                <a16:creationId xmlns:a16="http://schemas.microsoft.com/office/drawing/2014/main" id="{C5948741-27B9-2F4C-AE1F-291D0264E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261355" cy="58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1">
            <a:extLst>
              <a:ext uri="{FF2B5EF4-FFF2-40B4-BE49-F238E27FC236}">
                <a16:creationId xmlns:a16="http://schemas.microsoft.com/office/drawing/2014/main" id="{32E756FF-566A-E745-A0CE-4D3FA887B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7573" y="2790702"/>
            <a:ext cx="2256379" cy="30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21">
            <a:extLst>
              <a:ext uri="{FF2B5EF4-FFF2-40B4-BE49-F238E27FC236}">
                <a16:creationId xmlns:a16="http://schemas.microsoft.com/office/drawing/2014/main" id="{6E9DB6CE-17C3-A244-858A-32DB55C45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189" y="3290992"/>
            <a:ext cx="3438986" cy="25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B34BBA1-6AC6-DD43-A54D-FB8B6450CFC3}"/>
              </a:ext>
            </a:extLst>
          </p:cNvPr>
          <p:cNvSpPr txBox="1"/>
          <p:nvPr/>
        </p:nvSpPr>
        <p:spPr>
          <a:xfrm>
            <a:off x="144781" y="3362548"/>
            <a:ext cx="9143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  <a:buNone/>
            </a:pPr>
            <a:r>
              <a:rPr lang="en-GB" sz="5000" b="1" dirty="0">
                <a:solidFill>
                  <a:schemeClr val="bg1"/>
                </a:solidFill>
                <a:effectLst>
                  <a:outerShdw blurRad="990600" sx="115000" sy="115000" algn="ctr" rotWithShape="0">
                    <a:prstClr val="black">
                      <a:alpha val="98000"/>
                    </a:prstClr>
                  </a:outerShdw>
                </a:effectLst>
              </a:rPr>
              <a:t>Haninge </a:t>
            </a:r>
            <a:r>
              <a:rPr lang="en-GB" sz="5000" b="1" dirty="0" err="1">
                <a:solidFill>
                  <a:schemeClr val="bg1"/>
                </a:solidFill>
                <a:effectLst>
                  <a:outerShdw blurRad="990600" sx="115000" sy="115000" algn="ctr" rotWithShape="0">
                    <a:prstClr val="black">
                      <a:alpha val="98000"/>
                    </a:prstClr>
                  </a:outerShdw>
                </a:effectLst>
              </a:rPr>
              <a:t>kommun</a:t>
            </a:r>
            <a:r>
              <a:rPr lang="en-GB" sz="5000" b="1" dirty="0">
                <a:solidFill>
                  <a:schemeClr val="bg1"/>
                </a:solidFill>
                <a:effectLst>
                  <a:outerShdw blurRad="990600" sx="115000" sy="115000" algn="ctr" rotWithShape="0">
                    <a:prstClr val="black">
                      <a:alpha val="98000"/>
                    </a:prstClr>
                  </a:outerShdw>
                </a:effectLst>
              </a:rPr>
              <a:t> </a:t>
            </a:r>
            <a:endParaRPr lang="en-GB" sz="2400" b="1" dirty="0">
              <a:solidFill>
                <a:schemeClr val="bg1"/>
              </a:solidFill>
              <a:effectLst>
                <a:outerShdw blurRad="990600" sx="115000" sy="115000" algn="ctr" rotWithShape="0">
                  <a:prstClr val="black">
                    <a:alpha val="98000"/>
                  </a:prstClr>
                </a:outerShdw>
              </a:effectLst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7608002" y="5842000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1000" dirty="0">
                <a:solidFill>
                  <a:schemeClr val="tx1"/>
                </a:solidFill>
              </a:rPr>
              <a:t>Uppdaterad 2022-06-15</a:t>
            </a:r>
          </a:p>
        </p:txBody>
      </p:sp>
      <p:pic>
        <p:nvPicPr>
          <p:cNvPr id="11" name="Bildobjekt 5">
            <a:extLst>
              <a:ext uri="{FF2B5EF4-FFF2-40B4-BE49-F238E27FC236}">
                <a16:creationId xmlns:a16="http://schemas.microsoft.com/office/drawing/2014/main" id="{509A2ED3-13F1-9B4A-B6F9-95916FF17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4" b="18750"/>
          <a:stretch/>
        </p:blipFill>
        <p:spPr bwMode="auto">
          <a:xfrm>
            <a:off x="3347584" y="20096"/>
            <a:ext cx="3450591" cy="32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F4C09F-3CC5-C44A-A26E-C5CA4191BB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5" r="28836"/>
          <a:stretch/>
        </p:blipFill>
        <p:spPr>
          <a:xfrm>
            <a:off x="6876283" y="20096"/>
            <a:ext cx="2277765" cy="27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Kommunfullmäktiges mandatfördelning</a:t>
            </a:r>
          </a:p>
        </p:txBody>
      </p:sp>
      <p:pic>
        <p:nvPicPr>
          <p:cNvPr id="7" name="Platshållare för innehåll 6" descr="En bild som visar text, skärmbild, diagram, Rektangel">
            <a:extLst>
              <a:ext uri="{FF2B5EF4-FFF2-40B4-BE49-F238E27FC236}">
                <a16:creationId xmlns:a16="http://schemas.microsoft.com/office/drawing/2014/main" id="{B3D81DF2-A2B5-10C9-EB53-0A9DD2EAF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6" y="1346591"/>
            <a:ext cx="6860373" cy="4504560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FCFA49F-0834-E24C-E9A0-F60116C5D830}"/>
              </a:ext>
            </a:extLst>
          </p:cNvPr>
          <p:cNvSpPr txBox="1"/>
          <p:nvPr/>
        </p:nvSpPr>
        <p:spPr>
          <a:xfrm>
            <a:off x="2141316" y="1497066"/>
            <a:ext cx="5185459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95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0039" y="452299"/>
            <a:ext cx="2672834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Organisation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4" name="Bildobjekt 3" descr="En bild som visar text, programvara, Webbplats, design">
            <a:extLst>
              <a:ext uri="{FF2B5EF4-FFF2-40B4-BE49-F238E27FC236}">
                <a16:creationId xmlns:a16="http://schemas.microsoft.com/office/drawing/2014/main" id="{EB5E3781-F458-C298-B49C-5B6A5019D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3" y="1274298"/>
            <a:ext cx="8084917" cy="45477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B3E894-D34F-FE4C-6848-FCC6CD9EBF40}"/>
              </a:ext>
            </a:extLst>
          </p:cNvPr>
          <p:cNvSpPr txBox="1"/>
          <p:nvPr/>
        </p:nvSpPr>
        <p:spPr>
          <a:xfrm>
            <a:off x="717630" y="1342661"/>
            <a:ext cx="122691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53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7BB8AEF1-3285-5A46-9FCE-D5465161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857250"/>
            <a:ext cx="9143999" cy="442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8FA9AFA-2811-7B4F-988C-ABF1A7D73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9"/>
            <a:ext cx="1440000" cy="290909"/>
          </a:xfrm>
          <a:prstGeom prst="rect">
            <a:avLst/>
          </a:prstGeom>
        </p:spPr>
      </p:pic>
      <p:sp>
        <p:nvSpPr>
          <p:cNvPr id="11" name="Platshållare för innehåll 6"/>
          <p:cNvSpPr txBox="1">
            <a:spLocks/>
          </p:cNvSpPr>
          <p:nvPr/>
        </p:nvSpPr>
        <p:spPr bwMode="auto">
          <a:xfrm>
            <a:off x="5940152" y="2708920"/>
            <a:ext cx="2664296" cy="1029300"/>
          </a:xfrm>
          <a:prstGeom prst="rect">
            <a:avLst/>
          </a:prstGeom>
          <a:solidFill>
            <a:srgbClr val="84BF41"/>
          </a:solidFill>
          <a:ln>
            <a:noFill/>
          </a:ln>
          <a:effectLst/>
        </p:spPr>
        <p:txBody>
          <a:bodyPr vert="horz" wrap="square" lIns="180000" tIns="180000" rIns="108000" bIns="45720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25">
                <a:solidFill>
                  <a:schemeClr val="tx1"/>
                </a:solidFill>
                <a:latin typeface="+mn-lt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25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25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sv-SE" sz="1100" b="1" kern="0" dirty="0">
                <a:solidFill>
                  <a:schemeClr val="bg1"/>
                </a:solidFill>
              </a:rPr>
              <a:t>VÅR MEDARBETARVISION</a:t>
            </a:r>
            <a:br>
              <a:rPr lang="sv-SE" sz="1100" kern="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Sveriges bästa kommunala arbetsgivare som bedriver Sveriges bästa kommunala verksamhet.</a:t>
            </a:r>
          </a:p>
        </p:txBody>
      </p:sp>
      <p:sp>
        <p:nvSpPr>
          <p:cNvPr id="5" name="Platshållare för innehåll 6"/>
          <p:cNvSpPr txBox="1">
            <a:spLocks/>
          </p:cNvSpPr>
          <p:nvPr/>
        </p:nvSpPr>
        <p:spPr bwMode="auto">
          <a:xfrm>
            <a:off x="5940153" y="1844824"/>
            <a:ext cx="4869761" cy="864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25">
                <a:solidFill>
                  <a:schemeClr val="tx1"/>
                </a:solidFill>
                <a:latin typeface="+mn-lt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25">
                <a:solidFill>
                  <a:schemeClr val="tx1"/>
                </a:solidFill>
                <a:latin typeface="+mn-lt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25">
                <a:solidFill>
                  <a:schemeClr val="tx1"/>
                </a:solidFill>
                <a:latin typeface="+mn-lt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sv-SE" sz="3000" b="1" dirty="0">
                <a:latin typeface="Arial" charset="0"/>
              </a:rPr>
              <a:t>VI HAR HÖGA AMBITIONER</a:t>
            </a:r>
          </a:p>
        </p:txBody>
      </p:sp>
    </p:spTree>
    <p:extLst>
      <p:ext uri="{BB962C8B-B14F-4D97-AF65-F5344CB8AC3E}">
        <p14:creationId xmlns:p14="http://schemas.microsoft.com/office/powerpoint/2010/main" val="5132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PPT_SBR_1503_Final_16_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68" y="0"/>
            <a:ext cx="5646610" cy="335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rno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20183" b="-58"/>
          <a:stretch/>
        </p:blipFill>
        <p:spPr bwMode="auto">
          <a:xfrm>
            <a:off x="0" y="-57873"/>
            <a:ext cx="3417100" cy="58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B691C8-EDF4-B44E-AEF5-088231D9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0567" y="3439391"/>
            <a:ext cx="2162477" cy="244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06056" y="1065276"/>
            <a:ext cx="2427145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r>
              <a:rPr lang="sv-SE" sz="2800" b="1" dirty="0">
                <a:solidFill>
                  <a:schemeClr val="bg1"/>
                </a:solidFill>
                <a:latin typeface="+mn-lt"/>
              </a:rPr>
              <a:t>Tack för mig!</a:t>
            </a:r>
          </a:p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endParaRPr lang="sv-SE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14F7CA-8AA9-584E-ABF5-CC5CC1FC7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37" t="-1286" r="3903" b="1286"/>
          <a:stretch/>
        </p:blipFill>
        <p:spPr bwMode="auto">
          <a:xfrm>
            <a:off x="5719867" y="3421804"/>
            <a:ext cx="3448451" cy="24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91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8F4C09F-3CC5-C44A-A26E-C5CA4191B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3"/>
          <a:stretch/>
        </p:blipFill>
        <p:spPr>
          <a:xfrm>
            <a:off x="1767551" y="0"/>
            <a:ext cx="4893094" cy="315278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97406DC-ABEB-4340-9204-DD1DD89735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8" t="570"/>
          <a:stretch/>
        </p:blipFill>
        <p:spPr>
          <a:xfrm>
            <a:off x="0" y="1"/>
            <a:ext cx="1682061" cy="315278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27A4C7F-3004-3645-B3A7-B9F2C53F9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" r="4442"/>
          <a:stretch/>
        </p:blipFill>
        <p:spPr>
          <a:xfrm>
            <a:off x="6746135" y="0"/>
            <a:ext cx="2401861" cy="315278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782DADE-A3A1-A34B-854D-AFB118AC32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21499"/>
            <a:ext cx="3766852" cy="264483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A2770A9-21AE-764A-88AA-D50EF66CFA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8" t="1146" r="19808" b="29237"/>
          <a:stretch/>
        </p:blipFill>
        <p:spPr>
          <a:xfrm>
            <a:off x="3853668" y="3221499"/>
            <a:ext cx="5290332" cy="2644836"/>
          </a:xfrm>
          <a:prstGeom prst="rect">
            <a:avLst/>
          </a:prstGeom>
        </p:spPr>
      </p:pic>
      <p:sp>
        <p:nvSpPr>
          <p:cNvPr id="12" name="textruta 17">
            <a:extLst>
              <a:ext uri="{FF2B5EF4-FFF2-40B4-BE49-F238E27FC236}">
                <a16:creationId xmlns:a16="http://schemas.microsoft.com/office/drawing/2014/main" id="{76B5852B-FBEE-BA46-94F6-E17D1ECED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630" y="3280222"/>
            <a:ext cx="4244981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v-SE" altLang="sv-SE" sz="1600" b="1" dirty="0">
                <a:solidFill>
                  <a:schemeClr val="bg1"/>
                </a:solidFill>
              </a:rPr>
              <a:t>98 000 invånare </a:t>
            </a:r>
          </a:p>
          <a:p>
            <a:pPr>
              <a:buNone/>
            </a:pPr>
            <a:r>
              <a:rPr lang="sv-S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7 414 </a:t>
            </a:r>
            <a:r>
              <a:rPr lang="sv-SE" altLang="sv-SE" sz="1600" b="1" dirty="0">
                <a:solidFill>
                  <a:schemeClr val="bg1"/>
                </a:solidFill>
              </a:rPr>
              <a:t> aktiva företag </a:t>
            </a:r>
          </a:p>
          <a:p>
            <a:pPr>
              <a:buNone/>
            </a:pPr>
            <a:r>
              <a:rPr lang="sv-SE" altLang="sv-SE" sz="1600" b="1" dirty="0">
                <a:solidFill>
                  <a:schemeClr val="bg1"/>
                </a:solidFill>
              </a:rPr>
              <a:t>32 200 </a:t>
            </a:r>
            <a:r>
              <a:rPr lang="sv-SE" altLang="sv-SE" sz="1600" dirty="0">
                <a:solidFill>
                  <a:schemeClr val="bg1"/>
                </a:solidFill>
              </a:rPr>
              <a:t>arbetstillfällen </a:t>
            </a:r>
          </a:p>
          <a:p>
            <a:pPr>
              <a:buNone/>
            </a:pPr>
            <a:r>
              <a:rPr lang="sv-SE" altLang="sv-SE" sz="1600" dirty="0">
                <a:solidFill>
                  <a:schemeClr val="bg1"/>
                </a:solidFill>
              </a:rPr>
              <a:t>7 pendeltågsstationer</a:t>
            </a:r>
          </a:p>
          <a:p>
            <a:pPr>
              <a:buNone/>
            </a:pPr>
            <a:r>
              <a:rPr lang="sv-SE" altLang="sv-SE" sz="1600" b="1" dirty="0">
                <a:solidFill>
                  <a:schemeClr val="bg1"/>
                </a:solidFill>
              </a:rPr>
              <a:t>2 000</a:t>
            </a:r>
            <a:r>
              <a:rPr lang="sv-SE" altLang="sv-SE" sz="1600" dirty="0">
                <a:solidFill>
                  <a:schemeClr val="bg1"/>
                </a:solidFill>
              </a:rPr>
              <a:t> nya invånare per år</a:t>
            </a:r>
          </a:p>
          <a:p>
            <a:pPr>
              <a:buNone/>
            </a:pPr>
            <a:r>
              <a:rPr lang="sv-SE" altLang="sv-SE" sz="1600" b="1" dirty="0">
                <a:solidFill>
                  <a:schemeClr val="bg1"/>
                </a:solidFill>
              </a:rPr>
              <a:t>100 – 200</a:t>
            </a:r>
            <a:r>
              <a:rPr lang="sv-SE" altLang="sv-SE" sz="1600" dirty="0">
                <a:solidFill>
                  <a:schemeClr val="bg1"/>
                </a:solidFill>
              </a:rPr>
              <a:t> nya företag per år</a:t>
            </a:r>
          </a:p>
          <a:p>
            <a:pPr>
              <a:buNone/>
            </a:pPr>
            <a:r>
              <a:rPr lang="sv-SE" altLang="sv-SE" sz="1600" b="1" dirty="0">
                <a:solidFill>
                  <a:schemeClr val="bg1"/>
                </a:solidFill>
              </a:rPr>
              <a:t>650 - 700 </a:t>
            </a:r>
            <a:r>
              <a:rPr lang="sv-SE" altLang="sv-SE" sz="1600" dirty="0">
                <a:solidFill>
                  <a:schemeClr val="bg1"/>
                </a:solidFill>
              </a:rPr>
              <a:t>nya bostäder per år</a:t>
            </a:r>
          </a:p>
        </p:txBody>
      </p:sp>
    </p:spTree>
    <p:extLst>
      <p:ext uri="{BB962C8B-B14F-4D97-AF65-F5344CB8AC3E}">
        <p14:creationId xmlns:p14="http://schemas.microsoft.com/office/powerpoint/2010/main" val="194589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5">
            <a:extLst>
              <a:ext uri="{FF2B5EF4-FFF2-40B4-BE49-F238E27FC236}">
                <a16:creationId xmlns:a16="http://schemas.microsoft.com/office/drawing/2014/main" id="{23DA90A5-9D02-DD4D-A676-B82F7109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47" y="2105293"/>
            <a:ext cx="33048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v-SE" altLang="sv-SE" sz="2000" b="1" dirty="0">
                <a:solidFill>
                  <a:schemeClr val="bg1"/>
                </a:solidFill>
              </a:rPr>
              <a:t>Fantastiskt natur </a:t>
            </a:r>
          </a:p>
          <a:p>
            <a:pPr>
              <a:buNone/>
            </a:pPr>
            <a:r>
              <a:rPr lang="sv-SE" altLang="sv-SE" sz="2000" dirty="0">
                <a:solidFill>
                  <a:schemeClr val="bg1"/>
                </a:solidFill>
              </a:rPr>
              <a:t>Haninge har 21 naturreservat. </a:t>
            </a:r>
          </a:p>
          <a:p>
            <a:pPr>
              <a:buNone/>
            </a:pPr>
            <a:endParaRPr lang="sv-SE" altLang="sv-SE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v-SE" altLang="sv-SE" sz="2000" dirty="0">
                <a:solidFill>
                  <a:schemeClr val="bg1"/>
                </a:solidFill>
              </a:rPr>
              <a:t>I Haninge ligger </a:t>
            </a:r>
            <a:r>
              <a:rPr lang="sv-SE" altLang="sv-SE" sz="2000" dirty="0" err="1">
                <a:solidFill>
                  <a:schemeClr val="bg1"/>
                </a:solidFill>
              </a:rPr>
              <a:t>Tyresta</a:t>
            </a:r>
            <a:r>
              <a:rPr lang="sv-SE" altLang="sv-SE" sz="2000" dirty="0">
                <a:solidFill>
                  <a:schemeClr val="bg1"/>
                </a:solidFill>
              </a:rPr>
              <a:t> nationalpark. </a:t>
            </a:r>
            <a:r>
              <a:rPr lang="sv-SE" altLang="sv-SE" sz="2000" dirty="0" err="1">
                <a:solidFill>
                  <a:schemeClr val="bg1"/>
                </a:solidFill>
              </a:rPr>
              <a:t>Tyresta</a:t>
            </a:r>
            <a:r>
              <a:rPr lang="sv-SE" altLang="sv-SE" sz="2000" dirty="0">
                <a:solidFill>
                  <a:schemeClr val="bg1"/>
                </a:solidFill>
              </a:rPr>
              <a:t> är södra Sveriges största orörda skogsområden med sjöar, myrar och urskog.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64E373-6371-F244-9798-396E5D2A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32"/>
          <a:stretch/>
        </p:blipFill>
        <p:spPr>
          <a:xfrm>
            <a:off x="6143580" y="2825262"/>
            <a:ext cx="3000420" cy="30153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A2770A9-21AE-764A-88AA-D50EF66CFA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5262"/>
            <a:ext cx="6072553" cy="302704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D372800-9405-EB44-BC0E-F94228D6E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391" y="0"/>
            <a:ext cx="3042030" cy="276606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7A4C7F-3004-3645-B3A7-B9F2C53F91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1"/>
          <a:stretch/>
        </p:blipFill>
        <p:spPr>
          <a:xfrm>
            <a:off x="6528033" y="0"/>
            <a:ext cx="2615967" cy="276606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8F4C09F-3CC5-C44A-A26E-C5CA4191BB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5" r="10485"/>
          <a:stretch/>
        </p:blipFill>
        <p:spPr>
          <a:xfrm>
            <a:off x="0" y="1"/>
            <a:ext cx="3336779" cy="276606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6340" y="2933212"/>
            <a:ext cx="519194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>
              <a:buNone/>
              <a:defRPr/>
            </a:pPr>
            <a:r>
              <a:rPr lang="sv-SE" sz="1600" b="1" dirty="0">
                <a:solidFill>
                  <a:schemeClr val="bg1"/>
                </a:solidFill>
                <a:latin typeface="+mn-lt"/>
              </a:rPr>
              <a:t>I Haninge </a:t>
            </a:r>
            <a:r>
              <a:rPr lang="sv-SE" sz="1600" b="1" dirty="0">
                <a:solidFill>
                  <a:schemeClr val="bg1"/>
                </a:solidFill>
              </a:rPr>
              <a:t>är det alltid nära </a:t>
            </a:r>
            <a:r>
              <a:rPr lang="sv-SE" sz="1600" dirty="0">
                <a:solidFill>
                  <a:schemeClr val="bg1"/>
                </a:solidFill>
              </a:rPr>
              <a:t>– till naturen 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till Haningeborna och till klipporna.</a:t>
            </a:r>
          </a:p>
          <a:p>
            <a:pPr marL="28575">
              <a:buNone/>
              <a:defRPr/>
            </a:pPr>
            <a:r>
              <a:rPr lang="sv-SE" sz="1600" dirty="0">
                <a:solidFill>
                  <a:schemeClr val="bg1"/>
                </a:solidFill>
              </a:rPr>
              <a:t>Bara 20 minuter från söder. </a:t>
            </a:r>
            <a:endParaRPr lang="sv-SE" sz="1600" dirty="0">
              <a:solidFill>
                <a:schemeClr val="bg1"/>
              </a:solidFill>
              <a:latin typeface="+mn-lt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2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t="1331" r="15514" b="1"/>
          <a:stretch/>
        </p:blipFill>
        <p:spPr>
          <a:xfrm>
            <a:off x="3210531" y="1207886"/>
            <a:ext cx="6074144" cy="4919769"/>
          </a:xfrm>
          <a:prstGeom prst="rect">
            <a:avLst/>
          </a:prstGeom>
        </p:spPr>
      </p:pic>
      <p:pic>
        <p:nvPicPr>
          <p:cNvPr id="17" name="Bildobjekt 3">
            <a:extLst>
              <a:ext uri="{FF2B5EF4-FFF2-40B4-BE49-F238E27FC236}">
                <a16:creationId xmlns:a16="http://schemas.microsoft.com/office/drawing/2014/main" id="{C164144B-C732-D847-ACDF-2BBA0F4479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39"/>
          <a:stretch/>
        </p:blipFill>
        <p:spPr bwMode="auto">
          <a:xfrm>
            <a:off x="133037" y="513642"/>
            <a:ext cx="4258092" cy="24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">
            <a:extLst>
              <a:ext uri="{FF2B5EF4-FFF2-40B4-BE49-F238E27FC236}">
                <a16:creationId xmlns:a16="http://schemas.microsoft.com/office/drawing/2014/main" id="{32E756FF-566A-E745-A0CE-4D3FA887B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3914" y="3070828"/>
            <a:ext cx="1997215" cy="27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8">
            <a:extLst>
              <a:ext uri="{FF2B5EF4-FFF2-40B4-BE49-F238E27FC236}">
                <a16:creationId xmlns:a16="http://schemas.microsoft.com/office/drawing/2014/main" id="{5D0E408C-1431-AA48-9484-ADDC7FE31E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1"/>
          <a:stretch/>
        </p:blipFill>
        <p:spPr bwMode="auto">
          <a:xfrm>
            <a:off x="110532" y="3109552"/>
            <a:ext cx="2180485" cy="266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4628147" y="459767"/>
            <a:ext cx="603315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Haninge kommun</a:t>
            </a:r>
          </a:p>
          <a:p>
            <a:pPr marL="2857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bara 20 minuter från Söder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0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3">
            <a:extLst>
              <a:ext uri="{FF2B5EF4-FFF2-40B4-BE49-F238E27FC236}">
                <a16:creationId xmlns:a16="http://schemas.microsoft.com/office/drawing/2014/main" id="{C164144B-C732-D847-ACDF-2BBA0F447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39"/>
          <a:stretch/>
        </p:blipFill>
        <p:spPr bwMode="auto">
          <a:xfrm>
            <a:off x="4782311" y="0"/>
            <a:ext cx="4361689" cy="311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5">
            <a:extLst>
              <a:ext uri="{FF2B5EF4-FFF2-40B4-BE49-F238E27FC236}">
                <a16:creationId xmlns:a16="http://schemas.microsoft.com/office/drawing/2014/main" id="{509A2ED3-13F1-9B4A-B6F9-95916FF17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4" b="18750"/>
          <a:stretch/>
        </p:blipFill>
        <p:spPr bwMode="auto">
          <a:xfrm>
            <a:off x="5094" y="3179427"/>
            <a:ext cx="3122553" cy="26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objekt 8">
            <a:extLst>
              <a:ext uri="{FF2B5EF4-FFF2-40B4-BE49-F238E27FC236}">
                <a16:creationId xmlns:a16="http://schemas.microsoft.com/office/drawing/2014/main" id="{5D0E408C-1431-AA48-9484-ADDC7FE31E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3687" y="3179427"/>
            <a:ext cx="2550313" cy="266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8F4C09F-3CC5-C44A-A26E-C5CA4191B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97835" cy="311114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2EE9740-3AAF-DC48-BBEE-677B541663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9" r="8468"/>
          <a:stretch/>
        </p:blipFill>
        <p:spPr>
          <a:xfrm>
            <a:off x="3204594" y="3179427"/>
            <a:ext cx="3313651" cy="2662107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86CFD42A-EC25-C24A-9F1D-C10F30568232}"/>
              </a:ext>
            </a:extLst>
          </p:cNvPr>
          <p:cNvSpPr txBox="1"/>
          <p:nvPr/>
        </p:nvSpPr>
        <p:spPr>
          <a:xfrm>
            <a:off x="3394745" y="3330319"/>
            <a:ext cx="2775131" cy="3083921"/>
          </a:xfrm>
          <a:prstGeom prst="rect">
            <a:avLst/>
          </a:prstGeom>
          <a:noFill/>
          <a:effectLst>
            <a:outerShdw blurRad="165100" dir="7020000" algn="t" rotWithShape="0">
              <a:srgbClr val="7A95BF"/>
            </a:outerShdw>
          </a:effec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sv-SE" altLang="sv-SE" sz="1800" b="1" dirty="0">
                <a:solidFill>
                  <a:schemeClr val="bg1"/>
                </a:solidFill>
                <a:latin typeface="+mn-lt"/>
              </a:rPr>
              <a:t>Vi bygger stad</a:t>
            </a:r>
          </a:p>
          <a:p>
            <a:pPr marL="28575">
              <a:buNone/>
              <a:defRPr/>
            </a:pPr>
            <a:r>
              <a:rPr lang="sv-SE" sz="1800" dirty="0">
                <a:solidFill>
                  <a:schemeClr val="bg1"/>
                </a:solidFill>
                <a:latin typeface="+mn-lt"/>
                <a:ea typeface="Roboto" charset="0"/>
                <a:cs typeface="Roboto" charset="0"/>
              </a:rPr>
              <a:t>I en rad omfattande satsningar utvecklar vi vår stadskärna, Haninge stad (Vega, Handen och Brandbergen) och kommunen som helhet.</a:t>
            </a:r>
          </a:p>
          <a:p>
            <a:pPr marL="28575">
              <a:buNone/>
              <a:defRPr/>
            </a:pPr>
            <a:endParaRPr lang="sv-SE" sz="1800" b="1" dirty="0">
              <a:solidFill>
                <a:schemeClr val="bg1"/>
              </a:solidFill>
              <a:latin typeface="+mn-lt"/>
              <a:ea typeface="Roboto" charset="0"/>
              <a:cs typeface="Roboto" charset="0"/>
            </a:endParaRPr>
          </a:p>
          <a:p>
            <a:pPr>
              <a:buNone/>
              <a:defRPr/>
            </a:pPr>
            <a:endParaRPr lang="sv-SE" altLang="sv-SE" sz="1800" b="1" dirty="0">
              <a:solidFill>
                <a:schemeClr val="bg1"/>
              </a:solidFill>
              <a:latin typeface="+mn-lt"/>
            </a:endParaRPr>
          </a:p>
          <a:p>
            <a:pPr>
              <a:buNone/>
              <a:defRPr/>
            </a:pPr>
            <a:endParaRPr lang="sv-SE" altLang="sv-SE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2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aturen_flygbild1">
            <a:extLst>
              <a:ext uri="{FF2B5EF4-FFF2-40B4-BE49-F238E27FC236}">
                <a16:creationId xmlns:a16="http://schemas.microsoft.com/office/drawing/2014/main" id="{18AD2174-765A-C041-8357-C48F3A5A4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3132" y="2862943"/>
            <a:ext cx="2410868" cy="29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3">
            <a:extLst>
              <a:ext uri="{FF2B5EF4-FFF2-40B4-BE49-F238E27FC236}">
                <a16:creationId xmlns:a16="http://schemas.microsoft.com/office/drawing/2014/main" id="{3F362941-7ACF-6C4C-AFD4-E4B30153C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3132" y="0"/>
            <a:ext cx="2410868" cy="27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9F00C155-0335-7349-9F88-CE3DE3152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1557" y="0"/>
            <a:ext cx="2570519" cy="411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tshållare för innehåll 11">
            <a:extLst>
              <a:ext uri="{FF2B5EF4-FFF2-40B4-BE49-F238E27FC236}">
                <a16:creationId xmlns:a16="http://schemas.microsoft.com/office/drawing/2014/main" id="{C2C60F1C-DEEC-134F-B8EA-055F2022B6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4000501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">
            <a:extLst>
              <a:ext uri="{FF2B5EF4-FFF2-40B4-BE49-F238E27FC236}">
                <a16:creationId xmlns:a16="http://schemas.microsoft.com/office/drawing/2014/main" id="{C33A27BD-4E87-8243-9C60-70EA33379C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1557" y="4192291"/>
            <a:ext cx="2570519" cy="1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5">
            <a:extLst>
              <a:ext uri="{FF2B5EF4-FFF2-40B4-BE49-F238E27FC236}">
                <a16:creationId xmlns:a16="http://schemas.microsoft.com/office/drawing/2014/main" id="{23DA90A5-9D02-DD4D-A676-B82F7109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66" y="3889274"/>
            <a:ext cx="366932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v-SE" altLang="sv-SE" sz="1800" b="1" dirty="0">
                <a:solidFill>
                  <a:schemeClr val="bg1"/>
                </a:solidFill>
              </a:rPr>
              <a:t>Fantastiskt natur </a:t>
            </a:r>
            <a:endParaRPr lang="sv-SE" altLang="sv-SE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v-SE" altLang="sv-SE" sz="1800" dirty="0">
                <a:solidFill>
                  <a:schemeClr val="bg1"/>
                </a:solidFill>
              </a:rPr>
              <a:t>Haninge har 21 naturreservat. </a:t>
            </a:r>
            <a:br>
              <a:rPr lang="sv-SE" altLang="sv-SE" sz="1800" dirty="0">
                <a:solidFill>
                  <a:schemeClr val="bg1"/>
                </a:solidFill>
              </a:rPr>
            </a:br>
            <a:r>
              <a:rPr lang="sv-SE" altLang="sv-SE" sz="1800" dirty="0">
                <a:solidFill>
                  <a:schemeClr val="bg1"/>
                </a:solidFill>
              </a:rPr>
              <a:t>I Haninge ligger </a:t>
            </a:r>
            <a:r>
              <a:rPr lang="sv-SE" altLang="sv-SE" sz="1800" dirty="0" err="1">
                <a:solidFill>
                  <a:schemeClr val="bg1"/>
                </a:solidFill>
              </a:rPr>
              <a:t>Tyresta</a:t>
            </a:r>
            <a:r>
              <a:rPr lang="sv-SE" altLang="sv-SE" sz="1800" dirty="0">
                <a:solidFill>
                  <a:schemeClr val="bg1"/>
                </a:solidFill>
              </a:rPr>
              <a:t> nationalpark som är Sveriges största orörda skogsområde</a:t>
            </a:r>
            <a:br>
              <a:rPr lang="sv-SE" altLang="sv-SE" sz="1800" dirty="0">
                <a:solidFill>
                  <a:schemeClr val="bg1"/>
                </a:solidFill>
              </a:rPr>
            </a:br>
            <a:r>
              <a:rPr lang="sv-SE" altLang="sv-SE" sz="1800" dirty="0">
                <a:solidFill>
                  <a:schemeClr val="bg1"/>
                </a:solidFill>
              </a:rPr>
              <a:t>med sjöar, myrar och urskog. </a:t>
            </a:r>
          </a:p>
        </p:txBody>
      </p:sp>
    </p:spTree>
    <p:extLst>
      <p:ext uri="{BB962C8B-B14F-4D97-AF65-F5344CB8AC3E}">
        <p14:creationId xmlns:p14="http://schemas.microsoft.com/office/powerpoint/2010/main" val="293094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20">
            <a:extLst>
              <a:ext uri="{FF2B5EF4-FFF2-40B4-BE49-F238E27FC236}">
                <a16:creationId xmlns:a16="http://schemas.microsoft.com/office/drawing/2014/main" id="{C5948741-27B9-2F4C-AE1F-291D0264E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261355" cy="58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1">
            <a:extLst>
              <a:ext uri="{FF2B5EF4-FFF2-40B4-BE49-F238E27FC236}">
                <a16:creationId xmlns:a16="http://schemas.microsoft.com/office/drawing/2014/main" id="{32E756FF-566A-E745-A0CE-4D3FA887B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621" y="2790702"/>
            <a:ext cx="2256379" cy="305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3">
            <a:extLst>
              <a:ext uri="{FF2B5EF4-FFF2-40B4-BE49-F238E27FC236}">
                <a16:creationId xmlns:a16="http://schemas.microsoft.com/office/drawing/2014/main" id="{E0FE107F-E4DF-7847-B42C-A576B2C30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189" y="0"/>
            <a:ext cx="3438986" cy="32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ruta 17">
            <a:extLst>
              <a:ext uri="{FF2B5EF4-FFF2-40B4-BE49-F238E27FC236}">
                <a16:creationId xmlns:a16="http://schemas.microsoft.com/office/drawing/2014/main" id="{76B5852B-FBEE-BA46-94F6-E17D1ECED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" y="3329234"/>
            <a:ext cx="3019780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v-SE" altLang="sv-SE" sz="1800" b="1" dirty="0">
                <a:solidFill>
                  <a:schemeClr val="bg1"/>
                </a:solidFill>
              </a:rPr>
              <a:t>80 procent av Haninge är Skärgård</a:t>
            </a:r>
          </a:p>
          <a:p>
            <a:pPr>
              <a:buNone/>
            </a:pPr>
            <a:r>
              <a:rPr lang="sv-SE" altLang="sv-SE" sz="1800" dirty="0">
                <a:solidFill>
                  <a:schemeClr val="bg1"/>
                </a:solidFill>
              </a:rPr>
              <a:t>I Haninges skärgård finns över 4 000 öar, varav 28 bebodda. </a:t>
            </a:r>
          </a:p>
          <a:p>
            <a:pPr>
              <a:buNone/>
            </a:pPr>
            <a:endParaRPr lang="sv-SE" altLang="sv-SE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v-SE" altLang="sv-SE" sz="1800" dirty="0">
                <a:solidFill>
                  <a:schemeClr val="bg1"/>
                </a:solidFill>
              </a:rPr>
              <a:t>Ornö och Utö största öarna i Haninges skärgård.</a:t>
            </a:r>
          </a:p>
        </p:txBody>
      </p:sp>
      <p:pic>
        <p:nvPicPr>
          <p:cNvPr id="18" name="Bildobjekt 21">
            <a:extLst>
              <a:ext uri="{FF2B5EF4-FFF2-40B4-BE49-F238E27FC236}">
                <a16:creationId xmlns:a16="http://schemas.microsoft.com/office/drawing/2014/main" id="{6E9DB6CE-17C3-A244-858A-32DB55C45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189" y="3290992"/>
            <a:ext cx="3438986" cy="25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orno8">
            <a:extLst>
              <a:ext uri="{FF2B5EF4-FFF2-40B4-BE49-F238E27FC236}">
                <a16:creationId xmlns:a16="http://schemas.microsoft.com/office/drawing/2014/main" id="{35EEBEDF-6189-0245-9FD8-490AD685C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623" y="0"/>
            <a:ext cx="2270208" cy="27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3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14EB4B-19BE-5144-BCF2-23B69F03A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49484" cy="24612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AD3C586-2158-3F46-A30D-0FE82E5FA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115" y="-1"/>
            <a:ext cx="6701885" cy="246124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2500B35-00DB-104D-9CFF-246F093F44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496" y="2531326"/>
            <a:ext cx="3113504" cy="333500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618BC28-87B2-2341-AD04-CE459A73B4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4" y="2531326"/>
            <a:ext cx="5982691" cy="333500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400278" y="11772"/>
            <a:ext cx="5720862" cy="2524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r">
              <a:buNone/>
            </a:pPr>
            <a:r>
              <a:rPr lang="sv-SE" sz="1800" b="1" dirty="0">
                <a:solidFill>
                  <a:schemeClr val="bg1"/>
                </a:solidFill>
                <a:latin typeface="+mn-lt"/>
              </a:rPr>
              <a:t>Tillväxtkommunen </a:t>
            </a:r>
            <a:br>
              <a:rPr lang="sv-SE" sz="1800" b="1" dirty="0">
                <a:solidFill>
                  <a:schemeClr val="bg1"/>
                </a:solidFill>
                <a:latin typeface="+mn-lt"/>
              </a:rPr>
            </a:br>
            <a:r>
              <a:rPr lang="sv-SE" sz="1800" b="1" dirty="0">
                <a:solidFill>
                  <a:schemeClr val="bg1"/>
                </a:solidFill>
                <a:latin typeface="+mn-lt"/>
              </a:rPr>
              <a:t>Haninge </a:t>
            </a:r>
            <a:r>
              <a:rPr lang="sv-SE" sz="1800" dirty="0">
                <a:solidFill>
                  <a:schemeClr val="bg1"/>
                </a:solidFill>
                <a:latin typeface="+mn-lt"/>
              </a:rPr>
              <a:t>– där vi </a:t>
            </a:r>
            <a:br>
              <a:rPr lang="sv-SE" sz="1800" dirty="0">
                <a:solidFill>
                  <a:schemeClr val="bg1"/>
                </a:solidFill>
                <a:latin typeface="+mn-lt"/>
              </a:rPr>
            </a:br>
            <a:r>
              <a:rPr lang="sv-SE" sz="1800" dirty="0">
                <a:solidFill>
                  <a:schemeClr val="bg1"/>
                </a:solidFill>
                <a:latin typeface="+mn-lt"/>
              </a:rPr>
              <a:t>tillsammans och i </a:t>
            </a:r>
            <a:br>
              <a:rPr lang="sv-SE" sz="1800" dirty="0">
                <a:solidFill>
                  <a:schemeClr val="bg1"/>
                </a:solidFill>
                <a:latin typeface="+mn-lt"/>
              </a:rPr>
            </a:br>
            <a:r>
              <a:rPr lang="sv-SE" sz="1800" dirty="0">
                <a:solidFill>
                  <a:schemeClr val="bg1"/>
                </a:solidFill>
                <a:latin typeface="+mn-lt"/>
              </a:rPr>
              <a:t>samverkan, gör </a:t>
            </a:r>
            <a:br>
              <a:rPr lang="sv-SE" sz="1800" dirty="0">
                <a:solidFill>
                  <a:schemeClr val="bg1"/>
                </a:solidFill>
                <a:latin typeface="+mn-lt"/>
              </a:rPr>
            </a:br>
            <a:r>
              <a:rPr lang="sv-SE" sz="1800" dirty="0">
                <a:solidFill>
                  <a:schemeClr val="bg1"/>
                </a:solidFill>
                <a:latin typeface="+mn-lt"/>
              </a:rPr>
              <a:t>att framtid blir till </a:t>
            </a:r>
            <a:br>
              <a:rPr lang="sv-SE" sz="1800" dirty="0">
                <a:solidFill>
                  <a:schemeClr val="bg1"/>
                </a:solidFill>
                <a:latin typeface="+mn-lt"/>
              </a:rPr>
            </a:br>
            <a:r>
              <a:rPr lang="sv-SE" sz="1800" dirty="0">
                <a:solidFill>
                  <a:schemeClr val="bg1"/>
                </a:solidFill>
                <a:latin typeface="+mn-lt"/>
              </a:rPr>
              <a:t>verklighet!</a:t>
            </a:r>
          </a:p>
          <a:p>
            <a:pPr algn="r"/>
            <a:endParaRPr lang="sv-SE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05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14995A49-C3FF-394A-9C89-32785A6F2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7302574-AED7-E64E-AE5F-217FB668D073}"/>
              </a:ext>
            </a:extLst>
          </p:cNvPr>
          <p:cNvSpPr txBox="1"/>
          <p:nvPr/>
        </p:nvSpPr>
        <p:spPr>
          <a:xfrm>
            <a:off x="3678874" y="1735817"/>
            <a:ext cx="42385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4408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-SE" sz="14000" b="1" dirty="0">
                <a:solidFill>
                  <a:schemeClr val="bg1"/>
                </a:solidFill>
                <a:ea typeface="Arial" charset="0"/>
                <a:cs typeface="Arial" charset="0"/>
              </a:rPr>
              <a:t>90</a:t>
            </a:r>
            <a:r>
              <a:rPr lang="sv-SE" sz="1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58174909"/>
      </p:ext>
    </p:extLst>
  </p:cSld>
  <p:clrMapOvr>
    <a:masterClrMapping/>
  </p:clrMapOvr>
</p:sld>
</file>

<file path=ppt/theme/theme1.xml><?xml version="1.0" encoding="utf-8"?>
<a:theme xmlns:a="http://schemas.openxmlformats.org/drawingml/2006/main" name="Haninge_liggande">
  <a:themeElements>
    <a:clrScheme name="Anpassat 2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Haninge_ligga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v-SE" altLang="sv-SE" sz="3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inge_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inge_ligga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inge_ligga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Haninge_liggande</Template>
  <TotalTime>1694</TotalTime>
  <Words>1072</Words>
  <Application>Microsoft Office PowerPoint</Application>
  <PresentationFormat>Bildspel på skärmen (4:3)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-apple-system</vt:lpstr>
      <vt:lpstr>Arial</vt:lpstr>
      <vt:lpstr>Calibri</vt:lpstr>
      <vt:lpstr>FranklinGothicFS</vt:lpstr>
      <vt:lpstr>Garamond</vt:lpstr>
      <vt:lpstr>Roboto</vt:lpstr>
      <vt:lpstr>Times</vt:lpstr>
      <vt:lpstr>Haninge_liggande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Kommunfullmäktiges mandatfördelning</vt:lpstr>
      <vt:lpstr>Organisation</vt:lpstr>
      <vt:lpstr>PowerPoint-presentation</vt:lpstr>
      <vt:lpstr>PowerPoint-presentation</vt:lpstr>
    </vt:vector>
  </TitlesOfParts>
  <Company>Haninge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Mirja Thårlin</dc:creator>
  <cp:lastModifiedBy>Ingeborg Granlund</cp:lastModifiedBy>
  <cp:revision>187</cp:revision>
  <cp:lastPrinted>2004-06-08T06:01:32Z</cp:lastPrinted>
  <dcterms:created xsi:type="dcterms:W3CDTF">2018-09-12T12:29:30Z</dcterms:created>
  <dcterms:modified xsi:type="dcterms:W3CDTF">2023-05-26T12:17:15Z</dcterms:modified>
</cp:coreProperties>
</file>