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18"/>
  </p:notesMasterIdLst>
  <p:handoutMasterIdLst>
    <p:handoutMasterId r:id="rId19"/>
  </p:handoutMasterIdLst>
  <p:sldIdLst>
    <p:sldId id="432" r:id="rId3"/>
    <p:sldId id="489" r:id="rId4"/>
    <p:sldId id="485" r:id="rId5"/>
    <p:sldId id="458" r:id="rId6"/>
    <p:sldId id="459" r:id="rId7"/>
    <p:sldId id="480" r:id="rId8"/>
    <p:sldId id="467" r:id="rId9"/>
    <p:sldId id="481" r:id="rId10"/>
    <p:sldId id="482" r:id="rId11"/>
    <p:sldId id="483" r:id="rId12"/>
    <p:sldId id="469" r:id="rId13"/>
    <p:sldId id="484" r:id="rId14"/>
    <p:sldId id="486" r:id="rId15"/>
    <p:sldId id="477" r:id="rId16"/>
    <p:sldId id="472" r:id="rId17"/>
  </p:sldIdLst>
  <p:sldSz cx="9144000" cy="6858000" type="screen4x3"/>
  <p:notesSz cx="9982200" cy="6797675"/>
  <p:defaultTextStyle>
    <a:defPPr>
      <a:defRPr lang="sv-SE"/>
    </a:defPPr>
    <a:lvl1pPr algn="l" rtl="0" fontAlgn="base">
      <a:spcBef>
        <a:spcPct val="20000"/>
      </a:spcBef>
      <a:spcAft>
        <a:spcPct val="0"/>
      </a:spcAft>
      <a:buChar char="•"/>
      <a:defRPr sz="3400" kern="1200">
        <a:solidFill>
          <a:schemeClr val="tx2"/>
        </a:solidFill>
        <a:latin typeface="Arial" charset="0"/>
        <a:ea typeface="+mn-ea"/>
        <a:cs typeface="+mn-cs"/>
      </a:defRPr>
    </a:lvl1pPr>
    <a:lvl2pPr marL="457200" algn="l" rtl="0" fontAlgn="base">
      <a:spcBef>
        <a:spcPct val="20000"/>
      </a:spcBef>
      <a:spcAft>
        <a:spcPct val="0"/>
      </a:spcAft>
      <a:buChar char="•"/>
      <a:defRPr sz="3400" kern="1200">
        <a:solidFill>
          <a:schemeClr val="tx2"/>
        </a:solidFill>
        <a:latin typeface="Arial" charset="0"/>
        <a:ea typeface="+mn-ea"/>
        <a:cs typeface="+mn-cs"/>
      </a:defRPr>
    </a:lvl2pPr>
    <a:lvl3pPr marL="914400" algn="l" rtl="0" fontAlgn="base">
      <a:spcBef>
        <a:spcPct val="20000"/>
      </a:spcBef>
      <a:spcAft>
        <a:spcPct val="0"/>
      </a:spcAft>
      <a:buChar char="•"/>
      <a:defRPr sz="3400" kern="1200">
        <a:solidFill>
          <a:schemeClr val="tx2"/>
        </a:solidFill>
        <a:latin typeface="Arial" charset="0"/>
        <a:ea typeface="+mn-ea"/>
        <a:cs typeface="+mn-cs"/>
      </a:defRPr>
    </a:lvl3pPr>
    <a:lvl4pPr marL="1371600" algn="l" rtl="0" fontAlgn="base">
      <a:spcBef>
        <a:spcPct val="20000"/>
      </a:spcBef>
      <a:spcAft>
        <a:spcPct val="0"/>
      </a:spcAft>
      <a:buChar char="•"/>
      <a:defRPr sz="3400" kern="1200">
        <a:solidFill>
          <a:schemeClr val="tx2"/>
        </a:solidFill>
        <a:latin typeface="Arial" charset="0"/>
        <a:ea typeface="+mn-ea"/>
        <a:cs typeface="+mn-cs"/>
      </a:defRPr>
    </a:lvl4pPr>
    <a:lvl5pPr marL="1828800" algn="l" rtl="0" fontAlgn="base">
      <a:spcBef>
        <a:spcPct val="20000"/>
      </a:spcBef>
      <a:spcAft>
        <a:spcPct val="0"/>
      </a:spcAft>
      <a:buChar char="•"/>
      <a:defRPr sz="3400" kern="1200">
        <a:solidFill>
          <a:schemeClr val="tx2"/>
        </a:solidFill>
        <a:latin typeface="Arial" charset="0"/>
        <a:ea typeface="+mn-ea"/>
        <a:cs typeface="+mn-cs"/>
      </a:defRPr>
    </a:lvl5pPr>
    <a:lvl6pPr marL="2286000" algn="l" defTabSz="914400" rtl="0" eaLnBrk="1" latinLnBrk="0" hangingPunct="1">
      <a:defRPr sz="3400" kern="1200">
        <a:solidFill>
          <a:schemeClr val="tx2"/>
        </a:solidFill>
        <a:latin typeface="Arial" charset="0"/>
        <a:ea typeface="+mn-ea"/>
        <a:cs typeface="+mn-cs"/>
      </a:defRPr>
    </a:lvl6pPr>
    <a:lvl7pPr marL="2743200" algn="l" defTabSz="914400" rtl="0" eaLnBrk="1" latinLnBrk="0" hangingPunct="1">
      <a:defRPr sz="3400" kern="1200">
        <a:solidFill>
          <a:schemeClr val="tx2"/>
        </a:solidFill>
        <a:latin typeface="Arial" charset="0"/>
        <a:ea typeface="+mn-ea"/>
        <a:cs typeface="+mn-cs"/>
      </a:defRPr>
    </a:lvl7pPr>
    <a:lvl8pPr marL="3200400" algn="l" defTabSz="914400" rtl="0" eaLnBrk="1" latinLnBrk="0" hangingPunct="1">
      <a:defRPr sz="3400" kern="1200">
        <a:solidFill>
          <a:schemeClr val="tx2"/>
        </a:solidFill>
        <a:latin typeface="Arial" charset="0"/>
        <a:ea typeface="+mn-ea"/>
        <a:cs typeface="+mn-cs"/>
      </a:defRPr>
    </a:lvl8pPr>
    <a:lvl9pPr marL="3657600" algn="l" defTabSz="914400" rtl="0" eaLnBrk="1" latinLnBrk="0" hangingPunct="1">
      <a:defRPr sz="34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9EA2"/>
    <a:srgbClr val="FFFF00"/>
    <a:srgbClr val="7D8C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676" autoAdjust="0"/>
    <p:restoredTop sz="78256" autoAdjust="0"/>
  </p:normalViewPr>
  <p:slideViewPr>
    <p:cSldViewPr>
      <p:cViewPr varScale="1">
        <p:scale>
          <a:sx n="86" d="100"/>
          <a:sy n="86" d="100"/>
        </p:scale>
        <p:origin x="1878" y="96"/>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117" d="100"/>
          <a:sy n="117" d="100"/>
        </p:scale>
        <p:origin x="204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35EE36-5E32-40D3-B7C4-21B2D4EB67A1}" type="doc">
      <dgm:prSet loTypeId="urn:microsoft.com/office/officeart/2005/8/layout/target3" loCatId="relationship" qsTypeId="urn:microsoft.com/office/officeart/2005/8/quickstyle/simple1" qsCatId="simple" csTypeId="urn:microsoft.com/office/officeart/2005/8/colors/colorful3" csCatId="colorful" phldr="1"/>
      <dgm:spPr/>
      <dgm:t>
        <a:bodyPr/>
        <a:lstStyle/>
        <a:p>
          <a:endParaRPr lang="sv-SE"/>
        </a:p>
      </dgm:t>
    </dgm:pt>
    <dgm:pt modelId="{7D88A339-FDEC-447C-B9FC-E2AECD9C8296}">
      <dgm:prSet phldrT="[Text]"/>
      <dgm:spPr/>
      <dgm:t>
        <a:bodyPr/>
        <a:lstStyle/>
        <a:p>
          <a:r>
            <a:rPr lang="sv-SE" dirty="0" smtClean="0"/>
            <a:t>Hållbart medarbetar-engagemang (HME)</a:t>
          </a:r>
          <a:endParaRPr lang="sv-SE" dirty="0"/>
        </a:p>
      </dgm:t>
    </dgm:pt>
    <dgm:pt modelId="{29472E5F-D0A6-4719-BE05-EA5774068557}" type="parTrans" cxnId="{5F13D438-790C-4F4D-AAA8-B08E0467BD3F}">
      <dgm:prSet/>
      <dgm:spPr/>
      <dgm:t>
        <a:bodyPr/>
        <a:lstStyle/>
        <a:p>
          <a:endParaRPr lang="sv-SE"/>
        </a:p>
      </dgm:t>
    </dgm:pt>
    <dgm:pt modelId="{E99A74C7-2C96-4410-A87C-DD46FE79C117}" type="sibTrans" cxnId="{5F13D438-790C-4F4D-AAA8-B08E0467BD3F}">
      <dgm:prSet/>
      <dgm:spPr/>
      <dgm:t>
        <a:bodyPr/>
        <a:lstStyle/>
        <a:p>
          <a:endParaRPr lang="sv-SE"/>
        </a:p>
      </dgm:t>
    </dgm:pt>
    <dgm:pt modelId="{B789E22B-11A3-466F-8424-B659175A41DF}">
      <dgm:prSet phldrT="[Text]"/>
      <dgm:spPr/>
      <dgm:t>
        <a:bodyPr/>
        <a:lstStyle/>
        <a:p>
          <a:r>
            <a:rPr lang="sv-SE" dirty="0" smtClean="0"/>
            <a:t>Index &amp; jämförelse</a:t>
          </a:r>
          <a:endParaRPr lang="sv-SE" dirty="0"/>
        </a:p>
      </dgm:t>
    </dgm:pt>
    <dgm:pt modelId="{03048FAE-2762-4749-83BB-76F6A041C642}" type="parTrans" cxnId="{A71C7466-9CFC-4DB2-B208-9CE3D25AA216}">
      <dgm:prSet/>
      <dgm:spPr/>
      <dgm:t>
        <a:bodyPr/>
        <a:lstStyle/>
        <a:p>
          <a:endParaRPr lang="sv-SE"/>
        </a:p>
      </dgm:t>
    </dgm:pt>
    <dgm:pt modelId="{8020D12F-8686-4DFC-B465-D01FB15F86E8}" type="sibTrans" cxnId="{A71C7466-9CFC-4DB2-B208-9CE3D25AA216}">
      <dgm:prSet/>
      <dgm:spPr/>
      <dgm:t>
        <a:bodyPr/>
        <a:lstStyle/>
        <a:p>
          <a:endParaRPr lang="sv-SE"/>
        </a:p>
      </dgm:t>
    </dgm:pt>
    <dgm:pt modelId="{CB422D85-17C3-475E-A795-6E7ACD780422}">
      <dgm:prSet phldrT="[Text]"/>
      <dgm:spPr/>
      <dgm:t>
        <a:bodyPr/>
        <a:lstStyle/>
        <a:p>
          <a:r>
            <a:rPr lang="sv-SE" dirty="0" smtClean="0"/>
            <a:t>Mål-nyckeltal</a:t>
          </a:r>
          <a:endParaRPr lang="sv-SE" dirty="0"/>
        </a:p>
      </dgm:t>
    </dgm:pt>
    <dgm:pt modelId="{92936FA2-DED4-4BED-8A66-F6F5EEAA5708}" type="parTrans" cxnId="{8B62A557-BA2E-4C74-9449-5238B79F550F}">
      <dgm:prSet/>
      <dgm:spPr/>
      <dgm:t>
        <a:bodyPr/>
        <a:lstStyle/>
        <a:p>
          <a:endParaRPr lang="sv-SE"/>
        </a:p>
      </dgm:t>
    </dgm:pt>
    <dgm:pt modelId="{B26755D9-AF68-478C-82B7-9495E22EFE5F}" type="sibTrans" cxnId="{8B62A557-BA2E-4C74-9449-5238B79F550F}">
      <dgm:prSet/>
      <dgm:spPr/>
      <dgm:t>
        <a:bodyPr/>
        <a:lstStyle/>
        <a:p>
          <a:endParaRPr lang="sv-SE"/>
        </a:p>
      </dgm:t>
    </dgm:pt>
    <dgm:pt modelId="{C5BF9A82-E62A-4BA7-B32A-D4F754062928}">
      <dgm:prSet phldrT="[Text]"/>
      <dgm:spPr/>
      <dgm:t>
        <a:bodyPr/>
        <a:lstStyle/>
        <a:p>
          <a:r>
            <a:rPr lang="sv-SE" dirty="0" smtClean="0"/>
            <a:t>Arbetsmiljö</a:t>
          </a:r>
          <a:endParaRPr lang="sv-SE" dirty="0"/>
        </a:p>
      </dgm:t>
    </dgm:pt>
    <dgm:pt modelId="{FFFB4583-8409-4606-855A-13B409C99B08}" type="parTrans" cxnId="{B5113AD7-0F02-4D83-8F7C-E56C005B974B}">
      <dgm:prSet/>
      <dgm:spPr/>
      <dgm:t>
        <a:bodyPr/>
        <a:lstStyle/>
        <a:p>
          <a:endParaRPr lang="sv-SE"/>
        </a:p>
      </dgm:t>
    </dgm:pt>
    <dgm:pt modelId="{47F41961-170E-49E6-A8FE-8F2845C8AEA4}" type="sibTrans" cxnId="{B5113AD7-0F02-4D83-8F7C-E56C005B974B}">
      <dgm:prSet/>
      <dgm:spPr/>
      <dgm:t>
        <a:bodyPr/>
        <a:lstStyle/>
        <a:p>
          <a:endParaRPr lang="sv-SE"/>
        </a:p>
      </dgm:t>
    </dgm:pt>
    <dgm:pt modelId="{5D995BF9-6DD3-4ADE-8310-99076966B2AE}">
      <dgm:prSet phldrT="[Text]"/>
      <dgm:spPr/>
      <dgm:t>
        <a:bodyPr/>
        <a:lstStyle/>
        <a:p>
          <a:r>
            <a:rPr lang="sv-SE" dirty="0" smtClean="0"/>
            <a:t>Arbetsgivaransvar att bedriva ett systematiskt arbetsmiljöarbete (SAM)</a:t>
          </a:r>
          <a:endParaRPr lang="sv-SE" dirty="0"/>
        </a:p>
      </dgm:t>
    </dgm:pt>
    <dgm:pt modelId="{95ADC8AC-B86B-4216-9ABC-8B53BD3411E8}" type="parTrans" cxnId="{9CA7269E-34DC-499E-B8EC-42F4EAD13AFC}">
      <dgm:prSet/>
      <dgm:spPr/>
      <dgm:t>
        <a:bodyPr/>
        <a:lstStyle/>
        <a:p>
          <a:endParaRPr lang="sv-SE"/>
        </a:p>
      </dgm:t>
    </dgm:pt>
    <dgm:pt modelId="{132397B4-AADE-4C06-B455-ECF40FD95EFE}" type="sibTrans" cxnId="{9CA7269E-34DC-499E-B8EC-42F4EAD13AFC}">
      <dgm:prSet/>
      <dgm:spPr/>
      <dgm:t>
        <a:bodyPr/>
        <a:lstStyle/>
        <a:p>
          <a:endParaRPr lang="sv-SE"/>
        </a:p>
      </dgm:t>
    </dgm:pt>
    <dgm:pt modelId="{089B3CCA-D5AD-44B4-B403-0491F2AE53C7}">
      <dgm:prSet phldrT="[Text]"/>
      <dgm:spPr/>
      <dgm:t>
        <a:bodyPr/>
        <a:lstStyle/>
        <a:p>
          <a:r>
            <a:rPr lang="sv-SE" dirty="0" smtClean="0"/>
            <a:t>Fokus tre aspekter (OSA)</a:t>
          </a:r>
          <a:endParaRPr lang="sv-SE" dirty="0"/>
        </a:p>
      </dgm:t>
    </dgm:pt>
    <dgm:pt modelId="{E0EBC535-EEB3-416B-8769-172440E1105B}" type="parTrans" cxnId="{3F9C4EFF-73A7-428C-9936-70970A4F739B}">
      <dgm:prSet/>
      <dgm:spPr/>
      <dgm:t>
        <a:bodyPr/>
        <a:lstStyle/>
        <a:p>
          <a:endParaRPr lang="sv-SE"/>
        </a:p>
      </dgm:t>
    </dgm:pt>
    <dgm:pt modelId="{B6B48CCB-9718-4E6C-B8C9-03A09FBDBC07}" type="sibTrans" cxnId="{3F9C4EFF-73A7-428C-9936-70970A4F739B}">
      <dgm:prSet/>
      <dgm:spPr/>
      <dgm:t>
        <a:bodyPr/>
        <a:lstStyle/>
        <a:p>
          <a:endParaRPr lang="sv-SE"/>
        </a:p>
      </dgm:t>
    </dgm:pt>
    <dgm:pt modelId="{499D7105-FF77-481A-B0D6-E09004BC1BB1}">
      <dgm:prSet phldrT="[Text]"/>
      <dgm:spPr/>
      <dgm:t>
        <a:bodyPr/>
        <a:lstStyle/>
        <a:p>
          <a:r>
            <a:rPr lang="sv-SE" dirty="0" smtClean="0"/>
            <a:t>Attraktiv arbetsgivare</a:t>
          </a:r>
          <a:endParaRPr lang="sv-SE" dirty="0"/>
        </a:p>
      </dgm:t>
    </dgm:pt>
    <dgm:pt modelId="{F678231B-35FE-419D-A69D-FAE4949912BC}" type="parTrans" cxnId="{A40D8856-1B95-4ACC-B27A-147FE774F49F}">
      <dgm:prSet/>
      <dgm:spPr/>
      <dgm:t>
        <a:bodyPr/>
        <a:lstStyle/>
        <a:p>
          <a:endParaRPr lang="sv-SE"/>
        </a:p>
      </dgm:t>
    </dgm:pt>
    <dgm:pt modelId="{86B60EAE-3AAB-4874-B275-F088282A36DF}" type="sibTrans" cxnId="{A40D8856-1B95-4ACC-B27A-147FE774F49F}">
      <dgm:prSet/>
      <dgm:spPr/>
      <dgm:t>
        <a:bodyPr/>
        <a:lstStyle/>
        <a:p>
          <a:endParaRPr lang="sv-SE"/>
        </a:p>
      </dgm:t>
    </dgm:pt>
    <dgm:pt modelId="{465666E0-D994-4594-B3C5-6117E18A8F0E}">
      <dgm:prSet phldrT="[Text]"/>
      <dgm:spPr/>
      <dgm:t>
        <a:bodyPr/>
        <a:lstStyle/>
        <a:p>
          <a:r>
            <a:rPr lang="sv-SE" dirty="0" smtClean="0"/>
            <a:t>AG-varumärke</a:t>
          </a:r>
          <a:endParaRPr lang="sv-SE" dirty="0"/>
        </a:p>
      </dgm:t>
    </dgm:pt>
    <dgm:pt modelId="{14E14A3E-CB18-4153-A275-DE8B258F09B7}" type="parTrans" cxnId="{7121E603-5D66-4518-83FD-30B7ABBF35A4}">
      <dgm:prSet/>
      <dgm:spPr/>
      <dgm:t>
        <a:bodyPr/>
        <a:lstStyle/>
        <a:p>
          <a:endParaRPr lang="sv-SE"/>
        </a:p>
      </dgm:t>
    </dgm:pt>
    <dgm:pt modelId="{137B7983-42B2-46B3-959C-38629DD6CA06}" type="sibTrans" cxnId="{7121E603-5D66-4518-83FD-30B7ABBF35A4}">
      <dgm:prSet/>
      <dgm:spPr/>
      <dgm:t>
        <a:bodyPr/>
        <a:lstStyle/>
        <a:p>
          <a:endParaRPr lang="sv-SE"/>
        </a:p>
      </dgm:t>
    </dgm:pt>
    <dgm:pt modelId="{761E9C42-2BDD-4CA8-894A-97E278639FFF}">
      <dgm:prSet phldrT="[Text]"/>
      <dgm:spPr/>
      <dgm:t>
        <a:bodyPr/>
        <a:lstStyle/>
        <a:p>
          <a:r>
            <a:rPr lang="sv-SE" dirty="0" smtClean="0"/>
            <a:t>Kompetensförsörjning</a:t>
          </a:r>
          <a:endParaRPr lang="sv-SE" dirty="0"/>
        </a:p>
      </dgm:t>
    </dgm:pt>
    <dgm:pt modelId="{D8AD459D-936E-42D1-88B8-95C4D20D6022}" type="parTrans" cxnId="{05FB52DB-B87F-4228-922D-73D3F7FB8250}">
      <dgm:prSet/>
      <dgm:spPr/>
      <dgm:t>
        <a:bodyPr/>
        <a:lstStyle/>
        <a:p>
          <a:endParaRPr lang="sv-SE"/>
        </a:p>
      </dgm:t>
    </dgm:pt>
    <dgm:pt modelId="{63D1EFE5-DE3E-4AF4-AEF0-84FC243FF4D2}" type="sibTrans" cxnId="{05FB52DB-B87F-4228-922D-73D3F7FB8250}">
      <dgm:prSet/>
      <dgm:spPr/>
      <dgm:t>
        <a:bodyPr/>
        <a:lstStyle/>
        <a:p>
          <a:endParaRPr lang="sv-SE"/>
        </a:p>
      </dgm:t>
    </dgm:pt>
    <dgm:pt modelId="{1AB9B2F0-374B-4EA3-B5A4-AA55DB4898EC}">
      <dgm:prSet phldrT="[Text]"/>
      <dgm:spPr/>
      <dgm:t>
        <a:bodyPr/>
        <a:lstStyle/>
        <a:p>
          <a:r>
            <a:rPr lang="sv-SE" dirty="0" smtClean="0"/>
            <a:t>Undersöker ledning, styrning, motivation</a:t>
          </a:r>
          <a:endParaRPr lang="sv-SE" dirty="0"/>
        </a:p>
      </dgm:t>
    </dgm:pt>
    <dgm:pt modelId="{C4798540-D371-47C4-BB94-10780C81CA7A}" type="parTrans" cxnId="{FFFC462C-AA0B-411E-A79D-A426FACCFCFD}">
      <dgm:prSet/>
      <dgm:spPr/>
      <dgm:t>
        <a:bodyPr/>
        <a:lstStyle/>
        <a:p>
          <a:endParaRPr lang="sv-SE"/>
        </a:p>
      </dgm:t>
    </dgm:pt>
    <dgm:pt modelId="{27C5B27D-8A8C-447A-AD1E-D7E6DA3CF5CA}" type="sibTrans" cxnId="{FFFC462C-AA0B-411E-A79D-A426FACCFCFD}">
      <dgm:prSet/>
      <dgm:spPr/>
      <dgm:t>
        <a:bodyPr/>
        <a:lstStyle/>
        <a:p>
          <a:endParaRPr lang="sv-SE"/>
        </a:p>
      </dgm:t>
    </dgm:pt>
    <dgm:pt modelId="{BAA65950-3B81-4F07-BAFA-029A59D147D3}" type="pres">
      <dgm:prSet presAssocID="{B335EE36-5E32-40D3-B7C4-21B2D4EB67A1}" presName="Name0" presStyleCnt="0">
        <dgm:presLayoutVars>
          <dgm:chMax val="7"/>
          <dgm:dir/>
          <dgm:animLvl val="lvl"/>
          <dgm:resizeHandles val="exact"/>
        </dgm:presLayoutVars>
      </dgm:prSet>
      <dgm:spPr/>
      <dgm:t>
        <a:bodyPr/>
        <a:lstStyle/>
        <a:p>
          <a:endParaRPr lang="sv-SE"/>
        </a:p>
      </dgm:t>
    </dgm:pt>
    <dgm:pt modelId="{FE58BD5C-FE67-48F9-891D-3C7AEBC39970}" type="pres">
      <dgm:prSet presAssocID="{7D88A339-FDEC-447C-B9FC-E2AECD9C8296}" presName="circle1" presStyleLbl="node1" presStyleIdx="0" presStyleCnt="3"/>
      <dgm:spPr/>
    </dgm:pt>
    <dgm:pt modelId="{F8FD4146-856E-4087-999B-638C98AF8865}" type="pres">
      <dgm:prSet presAssocID="{7D88A339-FDEC-447C-B9FC-E2AECD9C8296}" presName="space" presStyleCnt="0"/>
      <dgm:spPr/>
    </dgm:pt>
    <dgm:pt modelId="{8E5F0600-FE44-4CFA-8880-225E899AFAF4}" type="pres">
      <dgm:prSet presAssocID="{7D88A339-FDEC-447C-B9FC-E2AECD9C8296}" presName="rect1" presStyleLbl="alignAcc1" presStyleIdx="0" presStyleCnt="3" custLinFactNeighborY="-1753"/>
      <dgm:spPr/>
      <dgm:t>
        <a:bodyPr/>
        <a:lstStyle/>
        <a:p>
          <a:endParaRPr lang="sv-SE"/>
        </a:p>
      </dgm:t>
    </dgm:pt>
    <dgm:pt modelId="{143ECF83-1EFE-4C63-8F3F-56B5A8905BA3}" type="pres">
      <dgm:prSet presAssocID="{C5BF9A82-E62A-4BA7-B32A-D4F754062928}" presName="vertSpace2" presStyleLbl="node1" presStyleIdx="0" presStyleCnt="3"/>
      <dgm:spPr/>
    </dgm:pt>
    <dgm:pt modelId="{A4C548B5-5E71-4D88-ADE9-34CA51DE8E9A}" type="pres">
      <dgm:prSet presAssocID="{C5BF9A82-E62A-4BA7-B32A-D4F754062928}" presName="circle2" presStyleLbl="node1" presStyleIdx="1" presStyleCnt="3"/>
      <dgm:spPr/>
    </dgm:pt>
    <dgm:pt modelId="{BD3D4C93-177A-4F7D-A273-CBBB236EE9C1}" type="pres">
      <dgm:prSet presAssocID="{C5BF9A82-E62A-4BA7-B32A-D4F754062928}" presName="rect2" presStyleLbl="alignAcc1" presStyleIdx="1" presStyleCnt="3"/>
      <dgm:spPr/>
      <dgm:t>
        <a:bodyPr/>
        <a:lstStyle/>
        <a:p>
          <a:endParaRPr lang="sv-SE"/>
        </a:p>
      </dgm:t>
    </dgm:pt>
    <dgm:pt modelId="{BAB031D1-9CE1-482D-A7F3-F4F2AF66CEC9}" type="pres">
      <dgm:prSet presAssocID="{499D7105-FF77-481A-B0D6-E09004BC1BB1}" presName="vertSpace3" presStyleLbl="node1" presStyleIdx="1" presStyleCnt="3"/>
      <dgm:spPr/>
    </dgm:pt>
    <dgm:pt modelId="{929A4BD1-A249-42C3-B32E-A5B2A8ED0237}" type="pres">
      <dgm:prSet presAssocID="{499D7105-FF77-481A-B0D6-E09004BC1BB1}" presName="circle3" presStyleLbl="node1" presStyleIdx="2" presStyleCnt="3"/>
      <dgm:spPr/>
    </dgm:pt>
    <dgm:pt modelId="{153D877E-B27F-4DD8-9D49-43D896CE042E}" type="pres">
      <dgm:prSet presAssocID="{499D7105-FF77-481A-B0D6-E09004BC1BB1}" presName="rect3" presStyleLbl="alignAcc1" presStyleIdx="2" presStyleCnt="3"/>
      <dgm:spPr/>
      <dgm:t>
        <a:bodyPr/>
        <a:lstStyle/>
        <a:p>
          <a:endParaRPr lang="sv-SE"/>
        </a:p>
      </dgm:t>
    </dgm:pt>
    <dgm:pt modelId="{F85FC47B-E5E4-4092-AA99-B4F0666602D2}" type="pres">
      <dgm:prSet presAssocID="{7D88A339-FDEC-447C-B9FC-E2AECD9C8296}" presName="rect1ParTx" presStyleLbl="alignAcc1" presStyleIdx="2" presStyleCnt="3">
        <dgm:presLayoutVars>
          <dgm:chMax val="1"/>
          <dgm:bulletEnabled val="1"/>
        </dgm:presLayoutVars>
      </dgm:prSet>
      <dgm:spPr/>
      <dgm:t>
        <a:bodyPr/>
        <a:lstStyle/>
        <a:p>
          <a:endParaRPr lang="sv-SE"/>
        </a:p>
      </dgm:t>
    </dgm:pt>
    <dgm:pt modelId="{3E001D02-757B-493E-B7D7-238E1B5B970A}" type="pres">
      <dgm:prSet presAssocID="{7D88A339-FDEC-447C-B9FC-E2AECD9C8296}" presName="rect1ChTx" presStyleLbl="alignAcc1" presStyleIdx="2" presStyleCnt="3">
        <dgm:presLayoutVars>
          <dgm:bulletEnabled val="1"/>
        </dgm:presLayoutVars>
      </dgm:prSet>
      <dgm:spPr/>
      <dgm:t>
        <a:bodyPr/>
        <a:lstStyle/>
        <a:p>
          <a:endParaRPr lang="sv-SE"/>
        </a:p>
      </dgm:t>
    </dgm:pt>
    <dgm:pt modelId="{FC97CEB5-08A9-46AD-A1FB-114DB5FDEF9F}" type="pres">
      <dgm:prSet presAssocID="{C5BF9A82-E62A-4BA7-B32A-D4F754062928}" presName="rect2ParTx" presStyleLbl="alignAcc1" presStyleIdx="2" presStyleCnt="3">
        <dgm:presLayoutVars>
          <dgm:chMax val="1"/>
          <dgm:bulletEnabled val="1"/>
        </dgm:presLayoutVars>
      </dgm:prSet>
      <dgm:spPr/>
      <dgm:t>
        <a:bodyPr/>
        <a:lstStyle/>
        <a:p>
          <a:endParaRPr lang="sv-SE"/>
        </a:p>
      </dgm:t>
    </dgm:pt>
    <dgm:pt modelId="{D604D64B-564B-41E6-8261-B51C0FC2A22D}" type="pres">
      <dgm:prSet presAssocID="{C5BF9A82-E62A-4BA7-B32A-D4F754062928}" presName="rect2ChTx" presStyleLbl="alignAcc1" presStyleIdx="2" presStyleCnt="3">
        <dgm:presLayoutVars>
          <dgm:bulletEnabled val="1"/>
        </dgm:presLayoutVars>
      </dgm:prSet>
      <dgm:spPr/>
      <dgm:t>
        <a:bodyPr/>
        <a:lstStyle/>
        <a:p>
          <a:endParaRPr lang="sv-SE"/>
        </a:p>
      </dgm:t>
    </dgm:pt>
    <dgm:pt modelId="{E93360CB-963A-43D1-BD95-0BDF7DD45B1B}" type="pres">
      <dgm:prSet presAssocID="{499D7105-FF77-481A-B0D6-E09004BC1BB1}" presName="rect3ParTx" presStyleLbl="alignAcc1" presStyleIdx="2" presStyleCnt="3">
        <dgm:presLayoutVars>
          <dgm:chMax val="1"/>
          <dgm:bulletEnabled val="1"/>
        </dgm:presLayoutVars>
      </dgm:prSet>
      <dgm:spPr/>
      <dgm:t>
        <a:bodyPr/>
        <a:lstStyle/>
        <a:p>
          <a:endParaRPr lang="sv-SE"/>
        </a:p>
      </dgm:t>
    </dgm:pt>
    <dgm:pt modelId="{2C4D05D0-FB43-4DD7-BAC0-FDABBB72F246}" type="pres">
      <dgm:prSet presAssocID="{499D7105-FF77-481A-B0D6-E09004BC1BB1}" presName="rect3ChTx" presStyleLbl="alignAcc1" presStyleIdx="2" presStyleCnt="3">
        <dgm:presLayoutVars>
          <dgm:bulletEnabled val="1"/>
        </dgm:presLayoutVars>
      </dgm:prSet>
      <dgm:spPr/>
      <dgm:t>
        <a:bodyPr/>
        <a:lstStyle/>
        <a:p>
          <a:endParaRPr lang="sv-SE"/>
        </a:p>
      </dgm:t>
    </dgm:pt>
  </dgm:ptLst>
  <dgm:cxnLst>
    <dgm:cxn modelId="{001C9B8C-1D68-41B3-9865-9BAE2FB22417}" type="presOf" srcId="{499D7105-FF77-481A-B0D6-E09004BC1BB1}" destId="{153D877E-B27F-4DD8-9D49-43D896CE042E}" srcOrd="0" destOrd="0" presId="urn:microsoft.com/office/officeart/2005/8/layout/target3"/>
    <dgm:cxn modelId="{7121E603-5D66-4518-83FD-30B7ABBF35A4}" srcId="{499D7105-FF77-481A-B0D6-E09004BC1BB1}" destId="{465666E0-D994-4594-B3C5-6117E18A8F0E}" srcOrd="0" destOrd="0" parTransId="{14E14A3E-CB18-4153-A275-DE8B258F09B7}" sibTransId="{137B7983-42B2-46B3-959C-38629DD6CA06}"/>
    <dgm:cxn modelId="{A40D8856-1B95-4ACC-B27A-147FE774F49F}" srcId="{B335EE36-5E32-40D3-B7C4-21B2D4EB67A1}" destId="{499D7105-FF77-481A-B0D6-E09004BC1BB1}" srcOrd="2" destOrd="0" parTransId="{F678231B-35FE-419D-A69D-FAE4949912BC}" sibTransId="{86B60EAE-3AAB-4874-B275-F088282A36DF}"/>
    <dgm:cxn modelId="{0080BA2A-3A64-4C5F-B255-C38E3DFE72A5}" type="presOf" srcId="{465666E0-D994-4594-B3C5-6117E18A8F0E}" destId="{2C4D05D0-FB43-4DD7-BAC0-FDABBB72F246}" srcOrd="0" destOrd="0" presId="urn:microsoft.com/office/officeart/2005/8/layout/target3"/>
    <dgm:cxn modelId="{73890AFC-A7D8-44F6-8B51-A41A75C3A373}" type="presOf" srcId="{7D88A339-FDEC-447C-B9FC-E2AECD9C8296}" destId="{8E5F0600-FE44-4CFA-8880-225E899AFAF4}" srcOrd="0" destOrd="0" presId="urn:microsoft.com/office/officeart/2005/8/layout/target3"/>
    <dgm:cxn modelId="{B5113AD7-0F02-4D83-8F7C-E56C005B974B}" srcId="{B335EE36-5E32-40D3-B7C4-21B2D4EB67A1}" destId="{C5BF9A82-E62A-4BA7-B32A-D4F754062928}" srcOrd="1" destOrd="0" parTransId="{FFFB4583-8409-4606-855A-13B409C99B08}" sibTransId="{47F41961-170E-49E6-A8FE-8F2845C8AEA4}"/>
    <dgm:cxn modelId="{D0C65811-18C2-4CCE-B2A1-131D217E3B9E}" type="presOf" srcId="{7D88A339-FDEC-447C-B9FC-E2AECD9C8296}" destId="{F85FC47B-E5E4-4092-AA99-B4F0666602D2}" srcOrd="1" destOrd="0" presId="urn:microsoft.com/office/officeart/2005/8/layout/target3"/>
    <dgm:cxn modelId="{B8E0A0E1-CCFA-4FBD-91BC-D511E0FE0989}" type="presOf" srcId="{089B3CCA-D5AD-44B4-B403-0491F2AE53C7}" destId="{D604D64B-564B-41E6-8261-B51C0FC2A22D}" srcOrd="0" destOrd="1" presId="urn:microsoft.com/office/officeart/2005/8/layout/target3"/>
    <dgm:cxn modelId="{B2785E48-E635-4CF4-A267-BDA30DDE60C9}" type="presOf" srcId="{C5BF9A82-E62A-4BA7-B32A-D4F754062928}" destId="{FC97CEB5-08A9-46AD-A1FB-114DB5FDEF9F}" srcOrd="1" destOrd="0" presId="urn:microsoft.com/office/officeart/2005/8/layout/target3"/>
    <dgm:cxn modelId="{028798B3-2913-442C-8B47-9A6C9420B65B}" type="presOf" srcId="{C5BF9A82-E62A-4BA7-B32A-D4F754062928}" destId="{BD3D4C93-177A-4F7D-A273-CBBB236EE9C1}" srcOrd="0" destOrd="0" presId="urn:microsoft.com/office/officeart/2005/8/layout/target3"/>
    <dgm:cxn modelId="{A71C7466-9CFC-4DB2-B208-9CE3D25AA216}" srcId="{7D88A339-FDEC-447C-B9FC-E2AECD9C8296}" destId="{B789E22B-11A3-466F-8424-B659175A41DF}" srcOrd="0" destOrd="0" parTransId="{03048FAE-2762-4749-83BB-76F6A041C642}" sibTransId="{8020D12F-8686-4DFC-B465-D01FB15F86E8}"/>
    <dgm:cxn modelId="{05FB52DB-B87F-4228-922D-73D3F7FB8250}" srcId="{499D7105-FF77-481A-B0D6-E09004BC1BB1}" destId="{761E9C42-2BDD-4CA8-894A-97E278639FFF}" srcOrd="1" destOrd="0" parTransId="{D8AD459D-936E-42D1-88B8-95C4D20D6022}" sibTransId="{63D1EFE5-DE3E-4AF4-AEF0-84FC243FF4D2}"/>
    <dgm:cxn modelId="{9CA7269E-34DC-499E-B8EC-42F4EAD13AFC}" srcId="{C5BF9A82-E62A-4BA7-B32A-D4F754062928}" destId="{5D995BF9-6DD3-4ADE-8310-99076966B2AE}" srcOrd="0" destOrd="0" parTransId="{95ADC8AC-B86B-4216-9ABC-8B53BD3411E8}" sibTransId="{132397B4-AADE-4C06-B455-ECF40FD95EFE}"/>
    <dgm:cxn modelId="{386AB6BF-CFDB-4848-9EFD-3C2450197817}" type="presOf" srcId="{B789E22B-11A3-466F-8424-B659175A41DF}" destId="{3E001D02-757B-493E-B7D7-238E1B5B970A}" srcOrd="0" destOrd="0" presId="urn:microsoft.com/office/officeart/2005/8/layout/target3"/>
    <dgm:cxn modelId="{5F13D438-790C-4F4D-AAA8-B08E0467BD3F}" srcId="{B335EE36-5E32-40D3-B7C4-21B2D4EB67A1}" destId="{7D88A339-FDEC-447C-B9FC-E2AECD9C8296}" srcOrd="0" destOrd="0" parTransId="{29472E5F-D0A6-4719-BE05-EA5774068557}" sibTransId="{E99A74C7-2C96-4410-A87C-DD46FE79C117}"/>
    <dgm:cxn modelId="{3F9C4EFF-73A7-428C-9936-70970A4F739B}" srcId="{C5BF9A82-E62A-4BA7-B32A-D4F754062928}" destId="{089B3CCA-D5AD-44B4-B403-0491F2AE53C7}" srcOrd="1" destOrd="0" parTransId="{E0EBC535-EEB3-416B-8769-172440E1105B}" sibTransId="{B6B48CCB-9718-4E6C-B8C9-03A09FBDBC07}"/>
    <dgm:cxn modelId="{A6D269B4-0D95-4D58-86CD-1F3CAE72F9CB}" type="presOf" srcId="{5D995BF9-6DD3-4ADE-8310-99076966B2AE}" destId="{D604D64B-564B-41E6-8261-B51C0FC2A22D}" srcOrd="0" destOrd="0" presId="urn:microsoft.com/office/officeart/2005/8/layout/target3"/>
    <dgm:cxn modelId="{C5522DF6-08CC-43FE-B9E6-94080630D22C}" type="presOf" srcId="{CB422D85-17C3-475E-A795-6E7ACD780422}" destId="{3E001D02-757B-493E-B7D7-238E1B5B970A}" srcOrd="0" destOrd="1" presId="urn:microsoft.com/office/officeart/2005/8/layout/target3"/>
    <dgm:cxn modelId="{DEA08638-F813-436A-87E8-CBF9EDF29044}" type="presOf" srcId="{499D7105-FF77-481A-B0D6-E09004BC1BB1}" destId="{E93360CB-963A-43D1-BD95-0BDF7DD45B1B}" srcOrd="1" destOrd="0" presId="urn:microsoft.com/office/officeart/2005/8/layout/target3"/>
    <dgm:cxn modelId="{FFFC462C-AA0B-411E-A79D-A426FACCFCFD}" srcId="{7D88A339-FDEC-447C-B9FC-E2AECD9C8296}" destId="{1AB9B2F0-374B-4EA3-B5A4-AA55DB4898EC}" srcOrd="2" destOrd="0" parTransId="{C4798540-D371-47C4-BB94-10780C81CA7A}" sibTransId="{27C5B27D-8A8C-447A-AD1E-D7E6DA3CF5CA}"/>
    <dgm:cxn modelId="{BA1C3954-F4D8-4194-AD07-86BF0DCE9726}" type="presOf" srcId="{B335EE36-5E32-40D3-B7C4-21B2D4EB67A1}" destId="{BAA65950-3B81-4F07-BAFA-029A59D147D3}" srcOrd="0" destOrd="0" presId="urn:microsoft.com/office/officeart/2005/8/layout/target3"/>
    <dgm:cxn modelId="{E57CA55E-30E6-4584-A544-C1184C2AA55D}" type="presOf" srcId="{1AB9B2F0-374B-4EA3-B5A4-AA55DB4898EC}" destId="{3E001D02-757B-493E-B7D7-238E1B5B970A}" srcOrd="0" destOrd="2" presId="urn:microsoft.com/office/officeart/2005/8/layout/target3"/>
    <dgm:cxn modelId="{8B62A557-BA2E-4C74-9449-5238B79F550F}" srcId="{7D88A339-FDEC-447C-B9FC-E2AECD9C8296}" destId="{CB422D85-17C3-475E-A795-6E7ACD780422}" srcOrd="1" destOrd="0" parTransId="{92936FA2-DED4-4BED-8A66-F6F5EEAA5708}" sibTransId="{B26755D9-AF68-478C-82B7-9495E22EFE5F}"/>
    <dgm:cxn modelId="{E1ACE316-9AA2-4CDA-9F08-D1F808A3A46E}" type="presOf" srcId="{761E9C42-2BDD-4CA8-894A-97E278639FFF}" destId="{2C4D05D0-FB43-4DD7-BAC0-FDABBB72F246}" srcOrd="0" destOrd="1" presId="urn:microsoft.com/office/officeart/2005/8/layout/target3"/>
    <dgm:cxn modelId="{BE777D6D-2C76-4C77-BC58-8CC87F13B69B}" type="presParOf" srcId="{BAA65950-3B81-4F07-BAFA-029A59D147D3}" destId="{FE58BD5C-FE67-48F9-891D-3C7AEBC39970}" srcOrd="0" destOrd="0" presId="urn:microsoft.com/office/officeart/2005/8/layout/target3"/>
    <dgm:cxn modelId="{A0FCC96B-09CF-41E9-BBAA-29B6A6394566}" type="presParOf" srcId="{BAA65950-3B81-4F07-BAFA-029A59D147D3}" destId="{F8FD4146-856E-4087-999B-638C98AF8865}" srcOrd="1" destOrd="0" presId="urn:microsoft.com/office/officeart/2005/8/layout/target3"/>
    <dgm:cxn modelId="{F2DC4679-78D2-4131-BEEF-FD96E5C2D31B}" type="presParOf" srcId="{BAA65950-3B81-4F07-BAFA-029A59D147D3}" destId="{8E5F0600-FE44-4CFA-8880-225E899AFAF4}" srcOrd="2" destOrd="0" presId="urn:microsoft.com/office/officeart/2005/8/layout/target3"/>
    <dgm:cxn modelId="{68B3CFB7-E179-47EA-A302-422D2E0703B6}" type="presParOf" srcId="{BAA65950-3B81-4F07-BAFA-029A59D147D3}" destId="{143ECF83-1EFE-4C63-8F3F-56B5A8905BA3}" srcOrd="3" destOrd="0" presId="urn:microsoft.com/office/officeart/2005/8/layout/target3"/>
    <dgm:cxn modelId="{CD7E5E9D-A833-4EC4-9AAB-8BFE48752EA3}" type="presParOf" srcId="{BAA65950-3B81-4F07-BAFA-029A59D147D3}" destId="{A4C548B5-5E71-4D88-ADE9-34CA51DE8E9A}" srcOrd="4" destOrd="0" presId="urn:microsoft.com/office/officeart/2005/8/layout/target3"/>
    <dgm:cxn modelId="{54763005-283B-4B7E-A7A8-A67B77BE7F55}" type="presParOf" srcId="{BAA65950-3B81-4F07-BAFA-029A59D147D3}" destId="{BD3D4C93-177A-4F7D-A273-CBBB236EE9C1}" srcOrd="5" destOrd="0" presId="urn:microsoft.com/office/officeart/2005/8/layout/target3"/>
    <dgm:cxn modelId="{6F1BD2C9-13AB-43FB-A55B-3EC9D9101975}" type="presParOf" srcId="{BAA65950-3B81-4F07-BAFA-029A59D147D3}" destId="{BAB031D1-9CE1-482D-A7F3-F4F2AF66CEC9}" srcOrd="6" destOrd="0" presId="urn:microsoft.com/office/officeart/2005/8/layout/target3"/>
    <dgm:cxn modelId="{6B53DB4F-359F-43A1-A39D-00FA27728B65}" type="presParOf" srcId="{BAA65950-3B81-4F07-BAFA-029A59D147D3}" destId="{929A4BD1-A249-42C3-B32E-A5B2A8ED0237}" srcOrd="7" destOrd="0" presId="urn:microsoft.com/office/officeart/2005/8/layout/target3"/>
    <dgm:cxn modelId="{3850BEF2-E664-40C5-8511-CEF6CA64625E}" type="presParOf" srcId="{BAA65950-3B81-4F07-BAFA-029A59D147D3}" destId="{153D877E-B27F-4DD8-9D49-43D896CE042E}" srcOrd="8" destOrd="0" presId="urn:microsoft.com/office/officeart/2005/8/layout/target3"/>
    <dgm:cxn modelId="{919481E1-FC09-4755-B760-BF5F3709EA6B}" type="presParOf" srcId="{BAA65950-3B81-4F07-BAFA-029A59D147D3}" destId="{F85FC47B-E5E4-4092-AA99-B4F0666602D2}" srcOrd="9" destOrd="0" presId="urn:microsoft.com/office/officeart/2005/8/layout/target3"/>
    <dgm:cxn modelId="{BF3517CE-7900-4AEA-8AB1-7BEE3B129FB7}" type="presParOf" srcId="{BAA65950-3B81-4F07-BAFA-029A59D147D3}" destId="{3E001D02-757B-493E-B7D7-238E1B5B970A}" srcOrd="10" destOrd="0" presId="urn:microsoft.com/office/officeart/2005/8/layout/target3"/>
    <dgm:cxn modelId="{5EC894B7-9DCE-4469-B883-32ABCCBD4F7C}" type="presParOf" srcId="{BAA65950-3B81-4F07-BAFA-029A59D147D3}" destId="{FC97CEB5-08A9-46AD-A1FB-114DB5FDEF9F}" srcOrd="11" destOrd="0" presId="urn:microsoft.com/office/officeart/2005/8/layout/target3"/>
    <dgm:cxn modelId="{28032D3A-3DF0-45A3-B665-A84723A3A01F}" type="presParOf" srcId="{BAA65950-3B81-4F07-BAFA-029A59D147D3}" destId="{D604D64B-564B-41E6-8261-B51C0FC2A22D}" srcOrd="12" destOrd="0" presId="urn:microsoft.com/office/officeart/2005/8/layout/target3"/>
    <dgm:cxn modelId="{8CDE13D3-1EEB-4571-BBD3-8E1794A501AD}" type="presParOf" srcId="{BAA65950-3B81-4F07-BAFA-029A59D147D3}" destId="{E93360CB-963A-43D1-BD95-0BDF7DD45B1B}" srcOrd="13" destOrd="0" presId="urn:microsoft.com/office/officeart/2005/8/layout/target3"/>
    <dgm:cxn modelId="{83FF4495-4CB7-4E59-9B39-07040EA18AEF}" type="presParOf" srcId="{BAA65950-3B81-4F07-BAFA-029A59D147D3}" destId="{2C4D05D0-FB43-4DD7-BAC0-FDABBB72F246}"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8BD5C-FE67-48F9-891D-3C7AEBC39970}">
      <dsp:nvSpPr>
        <dsp:cNvPr id="0" name=""/>
        <dsp:cNvSpPr/>
      </dsp:nvSpPr>
      <dsp:spPr>
        <a:xfrm>
          <a:off x="0" y="0"/>
          <a:ext cx="4107159" cy="4107159"/>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5F0600-FE44-4CFA-8880-225E899AFAF4}">
      <dsp:nvSpPr>
        <dsp:cNvPr id="0" name=""/>
        <dsp:cNvSpPr/>
      </dsp:nvSpPr>
      <dsp:spPr>
        <a:xfrm>
          <a:off x="2053579" y="0"/>
          <a:ext cx="5865067" cy="4107159"/>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sv-SE" sz="2300" kern="1200" dirty="0" smtClean="0"/>
            <a:t>Hållbart medarbetar-engagemang (HME)</a:t>
          </a:r>
          <a:endParaRPr lang="sv-SE" sz="2300" kern="1200" dirty="0"/>
        </a:p>
      </dsp:txBody>
      <dsp:txXfrm>
        <a:off x="2053579" y="0"/>
        <a:ext cx="2932533" cy="1232150"/>
      </dsp:txXfrm>
    </dsp:sp>
    <dsp:sp modelId="{A4C548B5-5E71-4D88-ADE9-34CA51DE8E9A}">
      <dsp:nvSpPr>
        <dsp:cNvPr id="0" name=""/>
        <dsp:cNvSpPr/>
      </dsp:nvSpPr>
      <dsp:spPr>
        <a:xfrm>
          <a:off x="718754" y="1232150"/>
          <a:ext cx="2669651" cy="2669651"/>
        </a:xfrm>
        <a:prstGeom prst="pie">
          <a:avLst>
            <a:gd name="adj1" fmla="val 5400000"/>
            <a:gd name="adj2" fmla="val 16200000"/>
          </a:avLst>
        </a:prstGeom>
        <a:solidFill>
          <a:schemeClr val="accent3">
            <a:hueOff val="2129920"/>
            <a:satOff val="-11715"/>
            <a:lumOff val="-1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3D4C93-177A-4F7D-A273-CBBB236EE9C1}">
      <dsp:nvSpPr>
        <dsp:cNvPr id="0" name=""/>
        <dsp:cNvSpPr/>
      </dsp:nvSpPr>
      <dsp:spPr>
        <a:xfrm>
          <a:off x="2053579" y="1232150"/>
          <a:ext cx="5865067" cy="2669651"/>
        </a:xfrm>
        <a:prstGeom prst="rect">
          <a:avLst/>
        </a:prstGeom>
        <a:solidFill>
          <a:schemeClr val="lt1">
            <a:alpha val="90000"/>
            <a:hueOff val="0"/>
            <a:satOff val="0"/>
            <a:lumOff val="0"/>
            <a:alphaOff val="0"/>
          </a:schemeClr>
        </a:solidFill>
        <a:ln w="25400" cap="flat" cmpd="sng" algn="ctr">
          <a:solidFill>
            <a:schemeClr val="accent3">
              <a:hueOff val="2129920"/>
              <a:satOff val="-11715"/>
              <a:lumOff val="-14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sv-SE" sz="2300" kern="1200" dirty="0" smtClean="0"/>
            <a:t>Arbetsmiljö</a:t>
          </a:r>
          <a:endParaRPr lang="sv-SE" sz="2300" kern="1200" dirty="0"/>
        </a:p>
      </dsp:txBody>
      <dsp:txXfrm>
        <a:off x="2053579" y="1232150"/>
        <a:ext cx="2932533" cy="1232146"/>
      </dsp:txXfrm>
    </dsp:sp>
    <dsp:sp modelId="{929A4BD1-A249-42C3-B32E-A5B2A8ED0237}">
      <dsp:nvSpPr>
        <dsp:cNvPr id="0" name=""/>
        <dsp:cNvSpPr/>
      </dsp:nvSpPr>
      <dsp:spPr>
        <a:xfrm>
          <a:off x="1437506" y="2464297"/>
          <a:ext cx="1232146" cy="1232146"/>
        </a:xfrm>
        <a:prstGeom prst="pie">
          <a:avLst>
            <a:gd name="adj1" fmla="val 5400000"/>
            <a:gd name="adj2" fmla="val 16200000"/>
          </a:avLst>
        </a:prstGeom>
        <a:solidFill>
          <a:schemeClr val="accent3">
            <a:hueOff val="4259841"/>
            <a:satOff val="-23430"/>
            <a:lumOff val="-2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3D877E-B27F-4DD8-9D49-43D896CE042E}">
      <dsp:nvSpPr>
        <dsp:cNvPr id="0" name=""/>
        <dsp:cNvSpPr/>
      </dsp:nvSpPr>
      <dsp:spPr>
        <a:xfrm>
          <a:off x="2053579" y="2464297"/>
          <a:ext cx="5865067" cy="1232146"/>
        </a:xfrm>
        <a:prstGeom prst="rect">
          <a:avLst/>
        </a:prstGeom>
        <a:solidFill>
          <a:schemeClr val="lt1">
            <a:alpha val="90000"/>
            <a:hueOff val="0"/>
            <a:satOff val="0"/>
            <a:lumOff val="0"/>
            <a:alphaOff val="0"/>
          </a:schemeClr>
        </a:solidFill>
        <a:ln w="25400" cap="flat" cmpd="sng" algn="ctr">
          <a:solidFill>
            <a:schemeClr val="accent3">
              <a:hueOff val="4259841"/>
              <a:satOff val="-23430"/>
              <a:lumOff val="-2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sv-SE" sz="2300" kern="1200" dirty="0" smtClean="0"/>
            <a:t>Attraktiv arbetsgivare</a:t>
          </a:r>
          <a:endParaRPr lang="sv-SE" sz="2300" kern="1200" dirty="0"/>
        </a:p>
      </dsp:txBody>
      <dsp:txXfrm>
        <a:off x="2053579" y="2464297"/>
        <a:ext cx="2932533" cy="1232146"/>
      </dsp:txXfrm>
    </dsp:sp>
    <dsp:sp modelId="{3E001D02-757B-493E-B7D7-238E1B5B970A}">
      <dsp:nvSpPr>
        <dsp:cNvPr id="0" name=""/>
        <dsp:cNvSpPr/>
      </dsp:nvSpPr>
      <dsp:spPr>
        <a:xfrm>
          <a:off x="4986114" y="0"/>
          <a:ext cx="2932533" cy="123215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sv-SE" sz="1700" kern="1200" dirty="0" smtClean="0"/>
            <a:t>Index &amp; jämförelse</a:t>
          </a:r>
          <a:endParaRPr lang="sv-SE" sz="1700" kern="1200" dirty="0"/>
        </a:p>
        <a:p>
          <a:pPr marL="171450" lvl="1" indent="-171450" algn="l" defTabSz="755650">
            <a:lnSpc>
              <a:spcPct val="90000"/>
            </a:lnSpc>
            <a:spcBef>
              <a:spcPct val="0"/>
            </a:spcBef>
            <a:spcAft>
              <a:spcPct val="15000"/>
            </a:spcAft>
            <a:buChar char="••"/>
          </a:pPr>
          <a:r>
            <a:rPr lang="sv-SE" sz="1700" kern="1200" dirty="0" smtClean="0"/>
            <a:t>Mål-nyckeltal</a:t>
          </a:r>
          <a:endParaRPr lang="sv-SE" sz="1700" kern="1200" dirty="0"/>
        </a:p>
        <a:p>
          <a:pPr marL="171450" lvl="1" indent="-171450" algn="l" defTabSz="755650">
            <a:lnSpc>
              <a:spcPct val="90000"/>
            </a:lnSpc>
            <a:spcBef>
              <a:spcPct val="0"/>
            </a:spcBef>
            <a:spcAft>
              <a:spcPct val="15000"/>
            </a:spcAft>
            <a:buChar char="••"/>
          </a:pPr>
          <a:r>
            <a:rPr lang="sv-SE" sz="1700" kern="1200" dirty="0" smtClean="0"/>
            <a:t>Undersöker ledning, styrning, motivation</a:t>
          </a:r>
          <a:endParaRPr lang="sv-SE" sz="1700" kern="1200" dirty="0"/>
        </a:p>
      </dsp:txBody>
      <dsp:txXfrm>
        <a:off x="4986114" y="0"/>
        <a:ext cx="2932533" cy="1232150"/>
      </dsp:txXfrm>
    </dsp:sp>
    <dsp:sp modelId="{D604D64B-564B-41E6-8261-B51C0FC2A22D}">
      <dsp:nvSpPr>
        <dsp:cNvPr id="0" name=""/>
        <dsp:cNvSpPr/>
      </dsp:nvSpPr>
      <dsp:spPr>
        <a:xfrm>
          <a:off x="4986114" y="1232150"/>
          <a:ext cx="2932533" cy="123214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sv-SE" sz="1700" kern="1200" dirty="0" smtClean="0"/>
            <a:t>Arbetsgivaransvar att bedriva ett systematiskt arbetsmiljöarbete (SAM)</a:t>
          </a:r>
          <a:endParaRPr lang="sv-SE" sz="1700" kern="1200" dirty="0"/>
        </a:p>
        <a:p>
          <a:pPr marL="171450" lvl="1" indent="-171450" algn="l" defTabSz="755650">
            <a:lnSpc>
              <a:spcPct val="90000"/>
            </a:lnSpc>
            <a:spcBef>
              <a:spcPct val="0"/>
            </a:spcBef>
            <a:spcAft>
              <a:spcPct val="15000"/>
            </a:spcAft>
            <a:buChar char="••"/>
          </a:pPr>
          <a:r>
            <a:rPr lang="sv-SE" sz="1700" kern="1200" dirty="0" smtClean="0"/>
            <a:t>Fokus tre aspekter (OSA)</a:t>
          </a:r>
          <a:endParaRPr lang="sv-SE" sz="1700" kern="1200" dirty="0"/>
        </a:p>
      </dsp:txBody>
      <dsp:txXfrm>
        <a:off x="4986114" y="1232150"/>
        <a:ext cx="2932533" cy="1232146"/>
      </dsp:txXfrm>
    </dsp:sp>
    <dsp:sp modelId="{2C4D05D0-FB43-4DD7-BAC0-FDABBB72F246}">
      <dsp:nvSpPr>
        <dsp:cNvPr id="0" name=""/>
        <dsp:cNvSpPr/>
      </dsp:nvSpPr>
      <dsp:spPr>
        <a:xfrm>
          <a:off x="4986114" y="2464297"/>
          <a:ext cx="2932533" cy="123214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sv-SE" sz="1700" kern="1200" dirty="0" smtClean="0"/>
            <a:t>AG-varumärke</a:t>
          </a:r>
          <a:endParaRPr lang="sv-SE" sz="1700" kern="1200" dirty="0"/>
        </a:p>
        <a:p>
          <a:pPr marL="171450" lvl="1" indent="-171450" algn="l" defTabSz="755650">
            <a:lnSpc>
              <a:spcPct val="90000"/>
            </a:lnSpc>
            <a:spcBef>
              <a:spcPct val="0"/>
            </a:spcBef>
            <a:spcAft>
              <a:spcPct val="15000"/>
            </a:spcAft>
            <a:buChar char="••"/>
          </a:pPr>
          <a:r>
            <a:rPr lang="sv-SE" sz="1700" kern="1200" dirty="0" smtClean="0"/>
            <a:t>Kompetensförsörjning</a:t>
          </a:r>
          <a:endParaRPr lang="sv-SE" sz="1700" kern="1200" dirty="0"/>
        </a:p>
      </dsp:txBody>
      <dsp:txXfrm>
        <a:off x="4986114" y="2464297"/>
        <a:ext cx="2932533" cy="1232146"/>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2"/>
            <a:ext cx="4326708" cy="33945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5653162" y="2"/>
            <a:ext cx="4326708" cy="339451"/>
          </a:xfrm>
          <a:prstGeom prst="rect">
            <a:avLst/>
          </a:prstGeom>
        </p:spPr>
        <p:txBody>
          <a:bodyPr vert="horz" lIns="91440" tIns="45720" rIns="91440" bIns="45720" rtlCol="0"/>
          <a:lstStyle>
            <a:lvl1pPr algn="r">
              <a:defRPr sz="1200"/>
            </a:lvl1pPr>
          </a:lstStyle>
          <a:p>
            <a:fld id="{F3AC6C01-EF52-418C-AC2F-6FA780E42B39}" type="datetimeFigureOut">
              <a:rPr lang="sv-SE" smtClean="0"/>
              <a:t>2018-09-12</a:t>
            </a:fld>
            <a:endParaRPr lang="sv-SE"/>
          </a:p>
        </p:txBody>
      </p:sp>
      <p:sp>
        <p:nvSpPr>
          <p:cNvPr id="4" name="Platshållare för sidfot 3"/>
          <p:cNvSpPr>
            <a:spLocks noGrp="1"/>
          </p:cNvSpPr>
          <p:nvPr>
            <p:ph type="ftr" sz="quarter" idx="2"/>
          </p:nvPr>
        </p:nvSpPr>
        <p:spPr>
          <a:xfrm>
            <a:off x="0" y="6457144"/>
            <a:ext cx="4326708" cy="339451"/>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5653162" y="6457144"/>
            <a:ext cx="4326708" cy="339451"/>
          </a:xfrm>
          <a:prstGeom prst="rect">
            <a:avLst/>
          </a:prstGeom>
        </p:spPr>
        <p:txBody>
          <a:bodyPr vert="horz" lIns="91440" tIns="45720" rIns="91440" bIns="45720" rtlCol="0" anchor="b"/>
          <a:lstStyle>
            <a:lvl1pPr algn="r">
              <a:defRPr sz="1200"/>
            </a:lvl1pPr>
          </a:lstStyle>
          <a:p>
            <a:fld id="{1107A340-16B4-4716-8EDF-0F728A267868}" type="slidenum">
              <a:rPr lang="sv-SE" smtClean="0"/>
              <a:t>‹#›</a:t>
            </a:fld>
            <a:endParaRPr lang="sv-SE"/>
          </a:p>
        </p:txBody>
      </p:sp>
    </p:spTree>
    <p:extLst>
      <p:ext uri="{BB962C8B-B14F-4D97-AF65-F5344CB8AC3E}">
        <p14:creationId xmlns:p14="http://schemas.microsoft.com/office/powerpoint/2010/main" val="1104306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0"/>
            <a:ext cx="4325620"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3" name="Rectangle 3"/>
          <p:cNvSpPr>
            <a:spLocks noGrp="1" noChangeArrowheads="1"/>
          </p:cNvSpPr>
          <p:nvPr>
            <p:ph type="dt" idx="1"/>
          </p:nvPr>
        </p:nvSpPr>
        <p:spPr bwMode="auto">
          <a:xfrm>
            <a:off x="5656582" y="0"/>
            <a:ext cx="4325620"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4" name="Rectangle 4"/>
          <p:cNvSpPr>
            <a:spLocks noGrp="1" noRot="1" noChangeAspect="1" noChangeArrowheads="1" noTextEdit="1"/>
          </p:cNvSpPr>
          <p:nvPr>
            <p:ph type="sldImg" idx="2"/>
          </p:nvPr>
        </p:nvSpPr>
        <p:spPr bwMode="auto">
          <a:xfrm>
            <a:off x="3290888" y="509588"/>
            <a:ext cx="3400425" cy="2549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1330961" y="3228896"/>
            <a:ext cx="7320280" cy="3058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noProof="0" smtClean="0"/>
              <a:t>Klicka här för att ändra format på bakgrundstexten</a:t>
            </a:r>
          </a:p>
          <a:p>
            <a:pPr lvl="1"/>
            <a:r>
              <a:rPr lang="sv-SE" altLang="sv-SE" noProof="0" smtClean="0"/>
              <a:t>Nivå två</a:t>
            </a:r>
          </a:p>
          <a:p>
            <a:pPr lvl="2"/>
            <a:r>
              <a:rPr lang="sv-SE" altLang="sv-SE" noProof="0" smtClean="0"/>
              <a:t>Nivå tre</a:t>
            </a:r>
          </a:p>
          <a:p>
            <a:pPr lvl="3"/>
            <a:r>
              <a:rPr lang="sv-SE" altLang="sv-SE" noProof="0" smtClean="0"/>
              <a:t>Nivå fyra</a:t>
            </a:r>
          </a:p>
          <a:p>
            <a:pPr lvl="4"/>
            <a:r>
              <a:rPr lang="sv-SE" altLang="sv-SE" noProof="0" smtClean="0"/>
              <a:t>Nivå fem</a:t>
            </a:r>
          </a:p>
        </p:txBody>
      </p:sp>
      <p:sp>
        <p:nvSpPr>
          <p:cNvPr id="5126" name="Rectangle 6"/>
          <p:cNvSpPr>
            <a:spLocks noGrp="1" noChangeArrowheads="1"/>
          </p:cNvSpPr>
          <p:nvPr>
            <p:ph type="ftr" sz="quarter" idx="4"/>
          </p:nvPr>
        </p:nvSpPr>
        <p:spPr bwMode="auto">
          <a:xfrm>
            <a:off x="2" y="6457791"/>
            <a:ext cx="4325620"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7" name="Rectangle 7"/>
          <p:cNvSpPr>
            <a:spLocks noGrp="1" noChangeArrowheads="1"/>
          </p:cNvSpPr>
          <p:nvPr>
            <p:ph type="sldNum" sz="quarter" idx="5"/>
          </p:nvPr>
        </p:nvSpPr>
        <p:spPr bwMode="auto">
          <a:xfrm>
            <a:off x="5656582" y="6457791"/>
            <a:ext cx="4325620"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fld id="{F48996F9-5F9A-440E-BE14-62843247AFEF}" type="slidenum">
              <a:rPr lang="sv-SE" altLang="sv-SE"/>
              <a:pPr>
                <a:defRPr/>
              </a:pPr>
              <a:t>‹#›</a:t>
            </a:fld>
            <a:endParaRPr lang="sv-SE" altLang="sv-SE"/>
          </a:p>
        </p:txBody>
      </p:sp>
    </p:spTree>
    <p:extLst>
      <p:ext uri="{BB962C8B-B14F-4D97-AF65-F5344CB8AC3E}">
        <p14:creationId xmlns:p14="http://schemas.microsoft.com/office/powerpoint/2010/main" val="1322202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6"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6"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6"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6"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APU</a:t>
            </a:r>
            <a:r>
              <a:rPr lang="sv-SE" baseline="0" dirty="0" smtClean="0"/>
              <a:t> = Arbetsplatsundersökning</a:t>
            </a:r>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a:t>
            </a:fld>
            <a:endParaRPr lang="sv-SE" altLang="sv-SE"/>
          </a:p>
        </p:txBody>
      </p:sp>
    </p:spTree>
    <p:extLst>
      <p:ext uri="{BB962C8B-B14F-4D97-AF65-F5344CB8AC3E}">
        <p14:creationId xmlns:p14="http://schemas.microsoft.com/office/powerpoint/2010/main" val="1829323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Se</a:t>
            </a:r>
            <a:r>
              <a:rPr lang="sv-SE" baseline="0" dirty="0" smtClean="0"/>
              <a:t> separat stödmaterial på HINT</a:t>
            </a:r>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15</a:t>
            </a:fld>
            <a:endParaRPr lang="sv-SE" altLang="sv-SE"/>
          </a:p>
        </p:txBody>
      </p:sp>
    </p:spTree>
    <p:extLst>
      <p:ext uri="{BB962C8B-B14F-4D97-AF65-F5344CB8AC3E}">
        <p14:creationId xmlns:p14="http://schemas.microsoft.com/office/powerpoint/2010/main" val="2401646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Haninge</a:t>
            </a:r>
            <a:r>
              <a:rPr lang="sv-SE" baseline="0" dirty="0" smtClean="0"/>
              <a:t> kommun har undersökt HME på enhetsnivå i flera år</a:t>
            </a:r>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2</a:t>
            </a:fld>
            <a:endParaRPr lang="sv-SE" altLang="sv-SE"/>
          </a:p>
        </p:txBody>
      </p:sp>
    </p:spTree>
    <p:extLst>
      <p:ext uri="{BB962C8B-B14F-4D97-AF65-F5344CB8AC3E}">
        <p14:creationId xmlns:p14="http://schemas.microsoft.com/office/powerpoint/2010/main" val="2562332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HME frågorna givna från SKL – för jämförbarhet med andra kommuner. Är samma frågor som tidigare år. </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3</a:t>
            </a:fld>
            <a:endParaRPr lang="sv-SE" altLang="sv-SE"/>
          </a:p>
        </p:txBody>
      </p:sp>
    </p:spTree>
    <p:extLst>
      <p:ext uri="{BB962C8B-B14F-4D97-AF65-F5344CB8AC3E}">
        <p14:creationId xmlns:p14="http://schemas.microsoft.com/office/powerpoint/2010/main" val="873443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latin typeface="Calibri" panose="020F0502020204030204" pitchFamily="34" charset="0"/>
            </a:endParaRPr>
          </a:p>
          <a:p>
            <a:pPr marL="0" indent="0">
              <a:buNone/>
            </a:pPr>
            <a:r>
              <a:rPr lang="sv-SE" dirty="0" smtClean="0"/>
              <a:t>En modell och enkät från SKL för att utvärdera och följa upp arbetsgivarpolitiken i kommuner och landsting. </a:t>
            </a:r>
          </a:p>
          <a:p>
            <a:pPr marL="0" indent="0">
              <a:buNone/>
            </a:pPr>
            <a:endParaRPr lang="sv-SE" dirty="0" smtClean="0"/>
          </a:p>
          <a:p>
            <a:pPr marL="0" indent="0">
              <a:buNone/>
            </a:pPr>
            <a:r>
              <a:rPr lang="sv-SE" dirty="0" smtClean="0"/>
              <a:t>För att ge underlag för styrning av insatser för att stärka medarbetar-engagemanget riktar enkäten in sig på områdena motivation, ledarskap och styrning.</a:t>
            </a:r>
          </a:p>
          <a:p>
            <a:pPr marL="0" indent="0">
              <a:buNone/>
            </a:pPr>
            <a:endParaRPr lang="sv-SE" dirty="0" smtClean="0"/>
          </a:p>
          <a:p>
            <a:pPr marL="0" indent="0">
              <a:buNone/>
            </a:pPr>
            <a:r>
              <a:rPr lang="sv-SE" sz="1200" dirty="0" smtClean="0"/>
              <a:t>Nyckeltal för mål 3.12 En attraktiv arbetsgivare, samt möjliggör jämförelse med Haninge tidigare år och ett antal andra kommuner.</a:t>
            </a:r>
            <a:endParaRPr lang="sv-SE" dirty="0" smtClean="0"/>
          </a:p>
          <a:p>
            <a:endParaRPr lang="sv-SE" dirty="0"/>
          </a:p>
        </p:txBody>
      </p:sp>
      <p:sp>
        <p:nvSpPr>
          <p:cNvPr id="4" name="Platshållare för bildnummer 3"/>
          <p:cNvSpPr>
            <a:spLocks noGrp="1"/>
          </p:cNvSpPr>
          <p:nvPr>
            <p:ph type="sldNum" sz="quarter" idx="10"/>
          </p:nvPr>
        </p:nvSpPr>
        <p:spPr/>
        <p:txBody>
          <a:bodyPr/>
          <a:lstStyle/>
          <a:p>
            <a:fld id="{8EF336F1-2871-4571-8DFD-8F28423B4598}" type="slidenum">
              <a:rPr lang="sv-SE" smtClean="0"/>
              <a:t>4</a:t>
            </a:fld>
            <a:endParaRPr lang="sv-SE"/>
          </a:p>
        </p:txBody>
      </p:sp>
    </p:spTree>
    <p:extLst>
      <p:ext uri="{BB962C8B-B14F-4D97-AF65-F5344CB8AC3E}">
        <p14:creationId xmlns:p14="http://schemas.microsoft.com/office/powerpoint/2010/main" val="3721684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5</a:t>
            </a:fld>
            <a:endParaRPr lang="sv-SE" altLang="sv-SE"/>
          </a:p>
        </p:txBody>
      </p:sp>
    </p:spTree>
    <p:extLst>
      <p:ext uri="{BB962C8B-B14F-4D97-AF65-F5344CB8AC3E}">
        <p14:creationId xmlns:p14="http://schemas.microsoft.com/office/powerpoint/2010/main" val="4199407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Arbetstider</a:t>
            </a:r>
            <a:r>
              <a:rPr lang="sv-SE" baseline="0" dirty="0" smtClean="0"/>
              <a:t> är en del av det som ska undersökas. OSA föreskriften använder formuleringen ”arbetets förläggning” </a:t>
            </a:r>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7</a:t>
            </a:fld>
            <a:endParaRPr lang="sv-SE" altLang="sv-SE"/>
          </a:p>
        </p:txBody>
      </p:sp>
    </p:spTree>
    <p:extLst>
      <p:ext uri="{BB962C8B-B14F-4D97-AF65-F5344CB8AC3E}">
        <p14:creationId xmlns:p14="http://schemas.microsoft.com/office/powerpoint/2010/main" val="1364662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10</a:t>
            </a:fld>
            <a:endParaRPr lang="sv-SE" altLang="sv-SE"/>
          </a:p>
        </p:txBody>
      </p:sp>
    </p:spTree>
    <p:extLst>
      <p:ext uri="{BB962C8B-B14F-4D97-AF65-F5344CB8AC3E}">
        <p14:creationId xmlns:p14="http://schemas.microsoft.com/office/powerpoint/2010/main" val="3216948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Samma</a:t>
            </a:r>
            <a:r>
              <a:rPr lang="sv-SE" baseline="0" dirty="0" smtClean="0"/>
              <a:t> som 2017, med liten justering.</a:t>
            </a:r>
          </a:p>
          <a:p>
            <a:endParaRPr lang="sv-SE" baseline="0" dirty="0" smtClean="0"/>
          </a:p>
          <a:p>
            <a:r>
              <a:rPr lang="sv-SE" baseline="0" dirty="0" smtClean="0"/>
              <a:t>För kommunövergripande analys.</a:t>
            </a:r>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12</a:t>
            </a:fld>
            <a:endParaRPr lang="sv-SE" altLang="sv-SE"/>
          </a:p>
        </p:txBody>
      </p:sp>
    </p:spTree>
    <p:extLst>
      <p:ext uri="{BB962C8B-B14F-4D97-AF65-F5344CB8AC3E}">
        <p14:creationId xmlns:p14="http://schemas.microsoft.com/office/powerpoint/2010/main" val="2240786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Se</a:t>
            </a:r>
            <a:r>
              <a:rPr lang="sv-SE" baseline="0" dirty="0" smtClean="0"/>
              <a:t> till att få in större åtgärder i budget &amp; verksamhetsplanering</a:t>
            </a:r>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14</a:t>
            </a:fld>
            <a:endParaRPr lang="sv-SE" altLang="sv-SE"/>
          </a:p>
        </p:txBody>
      </p:sp>
    </p:spTree>
    <p:extLst>
      <p:ext uri="{BB962C8B-B14F-4D97-AF65-F5344CB8AC3E}">
        <p14:creationId xmlns:p14="http://schemas.microsoft.com/office/powerpoint/2010/main" val="4159067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409714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87058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2694495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3404117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2963331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1822343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36032713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3747767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1050778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3095876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41809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546217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35328100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1147487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solidFill>
                  <a:prstClr val="black"/>
                </a:solidFill>
              </a:rPr>
              <a:t>Ämne</a:t>
            </a:r>
          </a:p>
        </p:txBody>
      </p:sp>
    </p:spTree>
    <p:extLst>
      <p:ext uri="{BB962C8B-B14F-4D97-AF65-F5344CB8AC3E}">
        <p14:creationId xmlns:p14="http://schemas.microsoft.com/office/powerpoint/2010/main" val="133272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70786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8165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92361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96268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3829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56664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72859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a:defRPr/>
            </a:pPr>
            <a:r>
              <a:rPr lang="sv-SE" altLang="sv-SE"/>
              <a:t>Ämne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fontAlgn="base">
              <a:spcAft>
                <a:spcPct val="0"/>
              </a:spcAft>
              <a:defRPr/>
            </a:pPr>
            <a:r>
              <a:rPr lang="sv-SE" altLang="sv-SE">
                <a:solidFill>
                  <a:prstClr val="black"/>
                </a:solidFill>
              </a:rPr>
              <a:t>Ämne</a:t>
            </a:r>
          </a:p>
        </p:txBody>
      </p:sp>
    </p:spTree>
    <p:extLst>
      <p:ext uri="{BB962C8B-B14F-4D97-AF65-F5344CB8AC3E}">
        <p14:creationId xmlns:p14="http://schemas.microsoft.com/office/powerpoint/2010/main" val="4498750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7.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5576" y="1412776"/>
            <a:ext cx="7772400" cy="3240360"/>
          </a:xfrm>
        </p:spPr>
        <p:txBody>
          <a:bodyPr/>
          <a:lstStyle/>
          <a:p>
            <a:r>
              <a:rPr lang="sv-SE" sz="3600" dirty="0" smtClean="0"/>
              <a:t>Utökad APU 2018</a:t>
            </a:r>
            <a:br>
              <a:rPr lang="sv-SE" sz="3600" dirty="0" smtClean="0"/>
            </a:br>
            <a:r>
              <a:rPr lang="sv-SE" dirty="0"/>
              <a:t/>
            </a:r>
            <a:br>
              <a:rPr lang="sv-SE" dirty="0"/>
            </a:br>
            <a:endParaRPr lang="sv-SE" dirty="0"/>
          </a:p>
        </p:txBody>
      </p:sp>
    </p:spTree>
    <p:extLst>
      <p:ext uri="{BB962C8B-B14F-4D97-AF65-F5344CB8AC3E}">
        <p14:creationId xmlns:p14="http://schemas.microsoft.com/office/powerpoint/2010/main" val="395120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OSA-frågor: kränkande särbehandling</a:t>
            </a:r>
            <a:endParaRPr lang="sv-SE" dirty="0"/>
          </a:p>
        </p:txBody>
      </p:sp>
      <p:sp>
        <p:nvSpPr>
          <p:cNvPr id="3" name="Platshållare för innehåll 2"/>
          <p:cNvSpPr>
            <a:spLocks noGrp="1"/>
          </p:cNvSpPr>
          <p:nvPr>
            <p:ph idx="1"/>
          </p:nvPr>
        </p:nvSpPr>
        <p:spPr/>
        <p:txBody>
          <a:bodyPr/>
          <a:lstStyle/>
          <a:p>
            <a:pPr fontAlgn="ctr">
              <a:buFont typeface="+mj-lt"/>
              <a:buAutoNum type="arabicPeriod"/>
            </a:pPr>
            <a:r>
              <a:rPr lang="sv-SE" sz="1400" dirty="0"/>
              <a:t>Vet du var du hittar information om vad du ska göra ifall du skulle bli utsatt för kränkande särbehandling, mobbning eller trakasserier från en chef eller arbetskamrat? (J/N) </a:t>
            </a:r>
          </a:p>
          <a:p>
            <a:pPr fontAlgn="ctr">
              <a:buFont typeface="+mj-lt"/>
              <a:buAutoNum type="arabicPeriod"/>
            </a:pPr>
            <a:r>
              <a:rPr lang="sv-SE" sz="1400" dirty="0" smtClean="0"/>
              <a:t>Har </a:t>
            </a:r>
            <a:r>
              <a:rPr lang="sv-SE" sz="1400" dirty="0"/>
              <a:t>du, under det senaste året, blivit utsatt för upprepade kränkningar, mobbning, trakasserier eller sexuella trakasserier från en chef eller arbetskamrat? </a:t>
            </a:r>
            <a:r>
              <a:rPr lang="sv-SE" sz="1400" dirty="0" smtClean="0"/>
              <a:t>(J/N)</a:t>
            </a:r>
          </a:p>
          <a:p>
            <a:pPr lvl="1" fontAlgn="ctr"/>
            <a:r>
              <a:rPr lang="sv-SE" sz="1400" dirty="0"/>
              <a:t> </a:t>
            </a:r>
            <a:r>
              <a:rPr lang="sv-SE" sz="1400" dirty="0" smtClean="0"/>
              <a:t>Om Ja: Fick </a:t>
            </a:r>
            <a:r>
              <a:rPr lang="sv-SE" sz="1400" dirty="0"/>
              <a:t>ansvarig chef kännedom om din situation? </a:t>
            </a:r>
            <a:r>
              <a:rPr lang="sv-SE" sz="1400" dirty="0" smtClean="0"/>
              <a:t>(</a:t>
            </a:r>
            <a:r>
              <a:rPr lang="sv-SE" sz="1400" dirty="0"/>
              <a:t>din chef eller i de fall du blivit kränkt av din egen chef – dennes chef). </a:t>
            </a:r>
          </a:p>
          <a:p>
            <a:pPr lvl="2" fontAlgn="ctr"/>
            <a:r>
              <a:rPr lang="sv-SE" sz="1400" dirty="0"/>
              <a:t>Nej</a:t>
            </a:r>
          </a:p>
          <a:p>
            <a:pPr lvl="2" fontAlgn="ctr"/>
            <a:r>
              <a:rPr lang="sv-SE" sz="1400" dirty="0"/>
              <a:t>Ja</a:t>
            </a:r>
          </a:p>
          <a:p>
            <a:pPr lvl="3" fontAlgn="ctr"/>
            <a:r>
              <a:rPr lang="sv-SE" sz="1400" dirty="0" smtClean="0"/>
              <a:t>Om Ja; Upphörde </a:t>
            </a:r>
            <a:r>
              <a:rPr lang="sv-SE" sz="1400" dirty="0"/>
              <a:t>kränkningarna?</a:t>
            </a:r>
          </a:p>
          <a:p>
            <a:pPr lvl="4" fontAlgn="ctr"/>
            <a:r>
              <a:rPr lang="sv-SE" sz="1400" dirty="0"/>
              <a:t>Nej</a:t>
            </a:r>
          </a:p>
          <a:p>
            <a:pPr lvl="4" fontAlgn="ctr"/>
            <a:r>
              <a:rPr lang="sv-SE" sz="1400" dirty="0"/>
              <a:t>Ja</a:t>
            </a:r>
          </a:p>
          <a:p>
            <a:endParaRPr lang="sv-SE" dirty="0"/>
          </a:p>
        </p:txBody>
      </p:sp>
    </p:spTree>
    <p:extLst>
      <p:ext uri="{BB962C8B-B14F-4D97-AF65-F5344CB8AC3E}">
        <p14:creationId xmlns:p14="http://schemas.microsoft.com/office/powerpoint/2010/main" val="1020710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3568" y="332656"/>
            <a:ext cx="7772400" cy="1143000"/>
          </a:xfrm>
        </p:spPr>
        <p:txBody>
          <a:bodyPr/>
          <a:lstStyle/>
          <a:p>
            <a:r>
              <a:rPr lang="sv-SE" dirty="0" smtClean="0"/>
              <a:t>Attraktiv arbetsgivare </a:t>
            </a:r>
            <a:endParaRPr lang="sv-SE" dirty="0"/>
          </a:p>
        </p:txBody>
      </p:sp>
      <p:sp>
        <p:nvSpPr>
          <p:cNvPr id="3" name="textruta 2"/>
          <p:cNvSpPr txBox="1"/>
          <p:nvPr/>
        </p:nvSpPr>
        <p:spPr>
          <a:xfrm>
            <a:off x="971600" y="1556792"/>
            <a:ext cx="5256584" cy="5053691"/>
          </a:xfrm>
          <a:prstGeom prst="rect">
            <a:avLst/>
          </a:prstGeom>
          <a:noFill/>
        </p:spPr>
        <p:txBody>
          <a:bodyPr wrap="square" rtlCol="0">
            <a:spAutoFit/>
          </a:bodyPr>
          <a:lstStyle/>
          <a:p>
            <a:pPr>
              <a:buNone/>
            </a:pPr>
            <a:r>
              <a:rPr lang="sv-SE" sz="2000" dirty="0" smtClean="0">
                <a:solidFill>
                  <a:schemeClr val="tx1"/>
                </a:solidFill>
                <a:latin typeface="Calibri" panose="020F0502020204030204" pitchFamily="34" charset="0"/>
              </a:rPr>
              <a:t>Sammanfattar attraktivitet som arbetsgivare och möjliggör viss jämförelse med andra index.</a:t>
            </a:r>
          </a:p>
          <a:p>
            <a:pPr marL="342900" indent="-342900">
              <a:buFont typeface="+mj-lt"/>
              <a:buAutoNum type="arabicPeriod"/>
            </a:pPr>
            <a:endParaRPr lang="sv-SE" sz="2800" dirty="0" smtClean="0">
              <a:solidFill>
                <a:schemeClr val="tx1"/>
              </a:solidFill>
              <a:latin typeface="Calibri" panose="020F0502020204030204" pitchFamily="34" charset="0"/>
            </a:endParaRPr>
          </a:p>
          <a:p>
            <a:pPr marL="514350" indent="-514350" fontAlgn="ctr">
              <a:buFont typeface="+mj-lt"/>
              <a:buAutoNum type="arabicPeriod"/>
            </a:pPr>
            <a:r>
              <a:rPr lang="sv-SE" sz="1400" dirty="0">
                <a:solidFill>
                  <a:schemeClr val="tx1"/>
                </a:solidFill>
              </a:rPr>
              <a:t>Jag upplever trivsel och gemenskap med mina arbetskamrater (Skala)</a:t>
            </a:r>
          </a:p>
          <a:p>
            <a:pPr marL="514350" indent="-514350" fontAlgn="ctr">
              <a:buFont typeface="+mj-lt"/>
              <a:buAutoNum type="arabicPeriod"/>
            </a:pPr>
            <a:r>
              <a:rPr lang="sv-SE" sz="1400" dirty="0">
                <a:solidFill>
                  <a:schemeClr val="tx1"/>
                </a:solidFill>
              </a:rPr>
              <a:t>Jag rekommenderar gärna andra att söka arbete hos Haninge kommun (Skala</a:t>
            </a:r>
            <a:r>
              <a:rPr lang="sv-SE" sz="1400" dirty="0" smtClean="0">
                <a:solidFill>
                  <a:schemeClr val="tx1"/>
                </a:solidFill>
              </a:rPr>
              <a:t>)</a:t>
            </a:r>
          </a:p>
          <a:p>
            <a:pPr marL="514350" indent="-514350" fontAlgn="ctr">
              <a:buFont typeface="+mj-lt"/>
              <a:buAutoNum type="arabicPeriod"/>
            </a:pPr>
            <a:endParaRPr lang="sv-SE" sz="1400" dirty="0">
              <a:solidFill>
                <a:schemeClr val="tx1"/>
              </a:solidFill>
            </a:endParaRPr>
          </a:p>
          <a:p>
            <a:pPr marL="514350" indent="-514350" fontAlgn="ctr">
              <a:buFont typeface="+mj-lt"/>
              <a:buAutoNum type="arabicPeriod"/>
            </a:pPr>
            <a:endParaRPr lang="sv-SE" sz="1400" dirty="0" smtClean="0">
              <a:solidFill>
                <a:schemeClr val="tx1"/>
              </a:solidFill>
            </a:endParaRPr>
          </a:p>
          <a:p>
            <a:pPr fontAlgn="ctr">
              <a:buNone/>
            </a:pPr>
            <a:r>
              <a:rPr lang="sv-SE" sz="1400" dirty="0">
                <a:solidFill>
                  <a:schemeClr val="tx1"/>
                </a:solidFill>
                <a:latin typeface="Calibri" panose="020F0502020204030204" pitchFamily="34" charset="0"/>
              </a:rPr>
              <a:t>Skala 1-5 (stämmer mycket dåligt &lt;&gt; stämmer mycket bra)</a:t>
            </a:r>
          </a:p>
          <a:p>
            <a:pPr fontAlgn="ctr">
              <a:buNone/>
            </a:pPr>
            <a:endParaRPr lang="sv-SE" sz="1400" dirty="0">
              <a:solidFill>
                <a:schemeClr val="tx1"/>
              </a:solidFill>
            </a:endParaRPr>
          </a:p>
          <a:p>
            <a:pPr>
              <a:buNone/>
            </a:pPr>
            <a:endParaRPr lang="sv-SE" dirty="0">
              <a:latin typeface="Calibri" panose="020F0502020204030204" pitchFamily="34" charset="0"/>
            </a:endParaRPr>
          </a:p>
          <a:p>
            <a:pPr marL="342900" indent="-342900">
              <a:buFont typeface="+mj-lt"/>
              <a:buAutoNum type="arabicPeriod"/>
            </a:pPr>
            <a:endParaRPr lang="sv-SE" sz="1600" dirty="0" smtClean="0">
              <a:latin typeface="Calibri" panose="020F0502020204030204" pitchFamily="34" charset="0"/>
            </a:endParaRPr>
          </a:p>
          <a:p>
            <a:pPr>
              <a:buNone/>
            </a:pPr>
            <a:endParaRPr lang="sv-SE" sz="1600" dirty="0">
              <a:latin typeface="Calibri" panose="020F0502020204030204" pitchFamily="34" charset="0"/>
            </a:endParaRPr>
          </a:p>
          <a:p>
            <a:endParaRPr lang="sv-SE" dirty="0">
              <a:latin typeface="Calibri" panose="020F0502020204030204" pitchFamily="34" charset="0"/>
            </a:endParaRPr>
          </a:p>
        </p:txBody>
      </p:sp>
      <p:pic>
        <p:nvPicPr>
          <p:cNvPr id="4" name="Bildobjekt 3" descr="Free illustration: Thumb, High, Thumbs Up, Finger - Fre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3992" y="1916832"/>
            <a:ext cx="3120008" cy="3120008"/>
          </a:xfrm>
          <a:prstGeom prst="rect">
            <a:avLst/>
          </a:prstGeom>
        </p:spPr>
      </p:pic>
    </p:spTree>
    <p:extLst>
      <p:ext uri="{BB962C8B-B14F-4D97-AF65-F5344CB8AC3E}">
        <p14:creationId xmlns:p14="http://schemas.microsoft.com/office/powerpoint/2010/main" val="2521606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Bakgrundsfrågorna</a:t>
            </a:r>
            <a:endParaRPr lang="sv-SE" dirty="0"/>
          </a:p>
        </p:txBody>
      </p:sp>
      <p:pic>
        <p:nvPicPr>
          <p:cNvPr id="10" name="Bildobjekt 9"/>
          <p:cNvPicPr>
            <a:picLocks noChangeAspect="1"/>
          </p:cNvPicPr>
          <p:nvPr/>
        </p:nvPicPr>
        <p:blipFill rotWithShape="1">
          <a:blip r:embed="rId3"/>
          <a:srcRect b="53268"/>
          <a:stretch/>
        </p:blipFill>
        <p:spPr>
          <a:xfrm>
            <a:off x="467544" y="1788163"/>
            <a:ext cx="5343525" cy="3096344"/>
          </a:xfrm>
          <a:prstGeom prst="rect">
            <a:avLst/>
          </a:prstGeom>
        </p:spPr>
      </p:pic>
      <p:pic>
        <p:nvPicPr>
          <p:cNvPr id="27" name="Bildobjekt 26"/>
          <p:cNvPicPr>
            <a:picLocks noChangeAspect="1"/>
          </p:cNvPicPr>
          <p:nvPr/>
        </p:nvPicPr>
        <p:blipFill rotWithShape="1">
          <a:blip r:embed="rId3"/>
          <a:srcRect t="46112"/>
          <a:stretch/>
        </p:blipFill>
        <p:spPr>
          <a:xfrm>
            <a:off x="3797134" y="1700808"/>
            <a:ext cx="5343525" cy="3570459"/>
          </a:xfrm>
          <a:prstGeom prst="rect">
            <a:avLst/>
          </a:prstGeom>
        </p:spPr>
      </p:pic>
      <p:sp>
        <p:nvSpPr>
          <p:cNvPr id="3" name="textruta 2"/>
          <p:cNvSpPr txBox="1"/>
          <p:nvPr/>
        </p:nvSpPr>
        <p:spPr>
          <a:xfrm>
            <a:off x="6048748" y="2780928"/>
            <a:ext cx="840295" cy="276999"/>
          </a:xfrm>
          <a:prstGeom prst="rect">
            <a:avLst/>
          </a:prstGeom>
          <a:noFill/>
        </p:spPr>
        <p:txBody>
          <a:bodyPr wrap="none" rtlCol="0">
            <a:spAutoFit/>
          </a:bodyPr>
          <a:lstStyle/>
          <a:p>
            <a:pPr>
              <a:buNone/>
            </a:pPr>
            <a:r>
              <a:rPr lang="sv-SE" sz="1200" dirty="0" smtClean="0">
                <a:solidFill>
                  <a:srgbClr val="C00000"/>
                </a:solidFill>
              </a:rPr>
              <a:t>Nya 2018</a:t>
            </a:r>
            <a:endParaRPr lang="sv-SE" sz="1200" dirty="0">
              <a:solidFill>
                <a:srgbClr val="C00000"/>
              </a:solidFill>
            </a:endParaRPr>
          </a:p>
        </p:txBody>
      </p:sp>
    </p:spTree>
    <p:extLst>
      <p:ext uri="{BB962C8B-B14F-4D97-AF65-F5344CB8AC3E}">
        <p14:creationId xmlns:p14="http://schemas.microsoft.com/office/powerpoint/2010/main" val="2299500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332656"/>
            <a:ext cx="7772400" cy="1143000"/>
          </a:xfrm>
        </p:spPr>
        <p:txBody>
          <a:bodyPr/>
          <a:lstStyle/>
          <a:p>
            <a:r>
              <a:rPr lang="sv-SE" dirty="0" smtClean="0"/>
              <a:t>Rapporter och sekretess</a:t>
            </a:r>
            <a:endParaRPr lang="sv-SE" dirty="0"/>
          </a:p>
        </p:txBody>
      </p:sp>
      <p:sp>
        <p:nvSpPr>
          <p:cNvPr id="3" name="Platshållare för innehåll 2"/>
          <p:cNvSpPr>
            <a:spLocks noGrp="1"/>
          </p:cNvSpPr>
          <p:nvPr>
            <p:ph idx="1"/>
          </p:nvPr>
        </p:nvSpPr>
        <p:spPr>
          <a:xfrm>
            <a:off x="685800" y="1752600"/>
            <a:ext cx="7772400" cy="4343400"/>
          </a:xfrm>
        </p:spPr>
        <p:txBody>
          <a:bodyPr/>
          <a:lstStyle/>
          <a:p>
            <a:r>
              <a:rPr lang="sv-SE" dirty="0" smtClean="0"/>
              <a:t>Chefer i verksamheten får en rapport om det finns minst fem svaranden och minst 50% av gruppen har svarat</a:t>
            </a:r>
            <a:endParaRPr lang="sv-SE" dirty="0"/>
          </a:p>
          <a:p>
            <a:pPr lvl="1"/>
            <a:r>
              <a:rPr lang="sv-SE" dirty="0" smtClean="0"/>
              <a:t>Ingen uppdelning efter bakgrundsvariabler i de här rapporterna</a:t>
            </a:r>
            <a:endParaRPr lang="sv-SE" dirty="0"/>
          </a:p>
          <a:p>
            <a:endParaRPr lang="sv-SE" dirty="0" smtClean="0"/>
          </a:p>
          <a:p>
            <a:r>
              <a:rPr lang="sv-SE" dirty="0" smtClean="0"/>
              <a:t>Svar på frågorna rörande kränkande särbehandling redovisas enbart på förvaltningsnivå</a:t>
            </a:r>
          </a:p>
          <a:p>
            <a:endParaRPr lang="sv-SE" dirty="0"/>
          </a:p>
          <a:p>
            <a:r>
              <a:rPr lang="sv-SE" dirty="0" smtClean="0"/>
              <a:t>Rapporter som är segmenterade på bakgrundsvariabler kommer att vara tillgängliga för Personalavdelningen</a:t>
            </a:r>
          </a:p>
          <a:p>
            <a:pPr lvl="1"/>
            <a:endParaRPr lang="sv-SE" dirty="0" smtClean="0"/>
          </a:p>
        </p:txBody>
      </p:sp>
    </p:spTree>
    <p:extLst>
      <p:ext uri="{BB962C8B-B14F-4D97-AF65-F5344CB8AC3E}">
        <p14:creationId xmlns:p14="http://schemas.microsoft.com/office/powerpoint/2010/main" val="407462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188640"/>
            <a:ext cx="7772400" cy="1143000"/>
          </a:xfrm>
        </p:spPr>
        <p:txBody>
          <a:bodyPr/>
          <a:lstStyle/>
          <a:p>
            <a:r>
              <a:rPr lang="sv-SE" dirty="0" smtClean="0"/>
              <a:t>Tidsplan</a:t>
            </a:r>
            <a:endParaRPr lang="sv-SE" dirty="0"/>
          </a:p>
        </p:txBody>
      </p:sp>
      <p:sp>
        <p:nvSpPr>
          <p:cNvPr id="3" name="Platshållare för innehåll 2"/>
          <p:cNvSpPr>
            <a:spLocks noGrp="1"/>
          </p:cNvSpPr>
          <p:nvPr>
            <p:ph idx="1"/>
          </p:nvPr>
        </p:nvSpPr>
        <p:spPr>
          <a:xfrm>
            <a:off x="685800" y="1196752"/>
            <a:ext cx="7772400" cy="4467200"/>
          </a:xfrm>
        </p:spPr>
        <p:txBody>
          <a:bodyPr/>
          <a:lstStyle/>
          <a:p>
            <a:pPr marL="0" indent="0">
              <a:buNone/>
            </a:pPr>
            <a:r>
              <a:rPr lang="sv-SE" sz="1800" dirty="0" smtClean="0"/>
              <a:t>10 september 	Chefsportalen öppnar</a:t>
            </a:r>
            <a:endParaRPr lang="sv-SE" sz="1800" dirty="0"/>
          </a:p>
          <a:p>
            <a:pPr lvl="4"/>
            <a:r>
              <a:rPr lang="sv-SE" sz="1800" dirty="0" smtClean="0"/>
              <a:t>Chefen kontrollerar att hen ser sina enheter</a:t>
            </a:r>
          </a:p>
          <a:p>
            <a:pPr lvl="4"/>
            <a:r>
              <a:rPr lang="sv-SE" sz="1800" dirty="0" smtClean="0"/>
              <a:t>Chefen </a:t>
            </a:r>
            <a:r>
              <a:rPr lang="sv-SE" sz="1800" dirty="0"/>
              <a:t>måste logga in och skapa inloggningar, sen distribuera dem—precis som förra </a:t>
            </a:r>
            <a:r>
              <a:rPr lang="sv-SE" sz="1800" dirty="0" smtClean="0"/>
              <a:t>året</a:t>
            </a:r>
            <a:endParaRPr lang="sv-SE" sz="1800" dirty="0"/>
          </a:p>
          <a:p>
            <a:pPr marL="0" indent="0">
              <a:buNone/>
            </a:pPr>
            <a:r>
              <a:rPr lang="sv-SE" sz="1800" dirty="0" smtClean="0"/>
              <a:t>24 september	APU-enkäten </a:t>
            </a:r>
            <a:r>
              <a:rPr lang="sv-SE" sz="1800" dirty="0"/>
              <a:t>öppnar</a:t>
            </a:r>
          </a:p>
          <a:p>
            <a:pPr marL="0" indent="0">
              <a:buNone/>
            </a:pPr>
            <a:r>
              <a:rPr lang="sv-SE" sz="1800" dirty="0" smtClean="0"/>
              <a:t>5 oktober	Enkäten stänger</a:t>
            </a:r>
          </a:p>
          <a:p>
            <a:pPr marL="0" indent="0">
              <a:buNone/>
            </a:pPr>
            <a:r>
              <a:rPr lang="sv-SE" sz="1800" dirty="0" smtClean="0"/>
              <a:t>26 oktober	Chefer kan ladda ned sina rapporter</a:t>
            </a:r>
          </a:p>
          <a:p>
            <a:pPr marL="0" indent="0">
              <a:buNone/>
            </a:pPr>
            <a:r>
              <a:rPr lang="sv-SE" sz="1800" dirty="0" smtClean="0"/>
              <a:t>Okt/Nov		Kommunövergripande presentation av resultatet 			för KDLG och CESAM</a:t>
            </a:r>
          </a:p>
          <a:p>
            <a:pPr marL="0" indent="0">
              <a:buNone/>
            </a:pPr>
            <a:r>
              <a:rPr lang="sv-SE" sz="1800" dirty="0" smtClean="0"/>
              <a:t>Nov/Jan		Presentation, analys och hantering av resultat inom 			alla enheter, inkluderat upprättande av 				handlingsplaner</a:t>
            </a:r>
          </a:p>
          <a:p>
            <a:pPr marL="0" indent="0">
              <a:buNone/>
            </a:pPr>
            <a:r>
              <a:rPr lang="sv-SE" sz="1800" dirty="0" smtClean="0"/>
              <a:t>Mars/April	Uppföljning av arbetet i KDLG och Cesam samt i 			basplan för tertial 1 </a:t>
            </a:r>
          </a:p>
          <a:p>
            <a:pPr marL="0" indent="0">
              <a:buNone/>
            </a:pPr>
            <a:endParaRPr lang="sv-SE" dirty="0"/>
          </a:p>
        </p:txBody>
      </p:sp>
    </p:spTree>
    <p:extLst>
      <p:ext uri="{BB962C8B-B14F-4D97-AF65-F5344CB8AC3E}">
        <p14:creationId xmlns:p14="http://schemas.microsoft.com/office/powerpoint/2010/main" val="1659521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683568" y="108343"/>
            <a:ext cx="7772400" cy="1143000"/>
          </a:xfrm>
        </p:spPr>
        <p:txBody>
          <a:bodyPr>
            <a:normAutofit/>
          </a:bodyPr>
          <a:lstStyle/>
          <a:p>
            <a:r>
              <a:rPr lang="sv-SE" dirty="0" smtClean="0"/>
              <a:t>Ta hand om resultaten</a:t>
            </a:r>
            <a:endParaRPr lang="sv-SE" dirty="0"/>
          </a:p>
        </p:txBody>
      </p:sp>
      <p:sp>
        <p:nvSpPr>
          <p:cNvPr id="5" name="textruta 4"/>
          <p:cNvSpPr txBox="1"/>
          <p:nvPr/>
        </p:nvSpPr>
        <p:spPr>
          <a:xfrm>
            <a:off x="6624226" y="1363627"/>
            <a:ext cx="1368152" cy="707886"/>
          </a:xfrm>
          <a:prstGeom prst="rect">
            <a:avLst/>
          </a:prstGeom>
          <a:noFill/>
          <a:ln w="28575">
            <a:solidFill>
              <a:schemeClr val="accent1"/>
            </a:solidFill>
          </a:ln>
        </p:spPr>
        <p:txBody>
          <a:bodyPr wrap="square" rtlCol="0">
            <a:spAutoFit/>
          </a:bodyPr>
          <a:lstStyle/>
          <a:p>
            <a:pPr algn="ctr">
              <a:buNone/>
            </a:pPr>
            <a:r>
              <a:rPr lang="sv-SE" sz="2000" dirty="0" smtClean="0">
                <a:solidFill>
                  <a:schemeClr val="tx1"/>
                </a:solidFill>
              </a:rPr>
              <a:t>APU-rapporter</a:t>
            </a:r>
            <a:endParaRPr lang="sv-SE" sz="2000" dirty="0">
              <a:solidFill>
                <a:schemeClr val="tx1"/>
              </a:solidFill>
            </a:endParaRPr>
          </a:p>
        </p:txBody>
      </p:sp>
      <p:sp>
        <p:nvSpPr>
          <p:cNvPr id="2" name="textruta 1"/>
          <p:cNvSpPr txBox="1"/>
          <p:nvPr/>
        </p:nvSpPr>
        <p:spPr>
          <a:xfrm>
            <a:off x="323528" y="1200272"/>
            <a:ext cx="5040560" cy="4708981"/>
          </a:xfrm>
          <a:prstGeom prst="rect">
            <a:avLst/>
          </a:prstGeom>
          <a:noFill/>
        </p:spPr>
        <p:txBody>
          <a:bodyPr wrap="square" rtlCol="0">
            <a:spAutoFit/>
          </a:bodyPr>
          <a:lstStyle/>
          <a:p>
            <a:pPr>
              <a:buNone/>
            </a:pPr>
            <a:r>
              <a:rPr lang="sv-SE" sz="1800" dirty="0" smtClean="0">
                <a:solidFill>
                  <a:schemeClr val="tx1"/>
                </a:solidFill>
                <a:latin typeface="Arial" panose="020B0604020202020204" pitchFamily="34" charset="0"/>
                <a:cs typeface="Arial" panose="020B0604020202020204" pitchFamily="34" charset="0"/>
              </a:rPr>
              <a:t>Det är ett steg i SAM!</a:t>
            </a:r>
          </a:p>
          <a:p>
            <a:pPr marL="285750" indent="-285750"/>
            <a:r>
              <a:rPr lang="sv-SE" sz="1800" dirty="0" smtClean="0">
                <a:solidFill>
                  <a:schemeClr val="tx1"/>
                </a:solidFill>
                <a:latin typeface="Arial" panose="020B0604020202020204" pitchFamily="34" charset="0"/>
                <a:cs typeface="Arial" panose="020B0604020202020204" pitchFamily="34" charset="0"/>
              </a:rPr>
              <a:t>Hantera som andra undersökningar av arbetsmiljön och ta in i den </a:t>
            </a:r>
            <a:r>
              <a:rPr lang="sv-SE" sz="1800" dirty="0" err="1" smtClean="0">
                <a:solidFill>
                  <a:schemeClr val="tx1"/>
                </a:solidFill>
                <a:latin typeface="Arial" panose="020B0604020202020204" pitchFamily="34" charset="0"/>
                <a:cs typeface="Arial" panose="020B0604020202020204" pitchFamily="34" charset="0"/>
              </a:rPr>
              <a:t>verksamhets-utveckling</a:t>
            </a:r>
            <a:r>
              <a:rPr lang="sv-SE" sz="1800" dirty="0" smtClean="0">
                <a:solidFill>
                  <a:schemeClr val="tx1"/>
                </a:solidFill>
                <a:latin typeface="Arial" panose="020B0604020202020204" pitchFamily="34" charset="0"/>
                <a:cs typeface="Arial" panose="020B0604020202020204" pitchFamily="34" charset="0"/>
              </a:rPr>
              <a:t> ni redan bedriver</a:t>
            </a:r>
          </a:p>
          <a:p>
            <a:pPr marL="285750" indent="-285750">
              <a:buFont typeface="Arial" panose="020B0604020202020204" pitchFamily="34" charset="0"/>
              <a:buChar char="•"/>
            </a:pPr>
            <a:r>
              <a:rPr lang="sv-SE" sz="1800" dirty="0" smtClean="0">
                <a:solidFill>
                  <a:schemeClr val="tx1"/>
                </a:solidFill>
                <a:latin typeface="Arial" panose="020B0604020202020204" pitchFamily="34" charset="0"/>
                <a:cs typeface="Arial" panose="020B0604020202020204" pitchFamily="34" charset="0"/>
              </a:rPr>
              <a:t>Konstatera vad ni är bra på och bygg på det</a:t>
            </a:r>
          </a:p>
          <a:p>
            <a:pPr marL="285750" indent="-285750">
              <a:buFont typeface="Arial" panose="020B0604020202020204" pitchFamily="34" charset="0"/>
              <a:buChar char="•"/>
            </a:pPr>
            <a:r>
              <a:rPr lang="sv-SE" sz="1800" dirty="0" smtClean="0">
                <a:solidFill>
                  <a:schemeClr val="tx1"/>
                </a:solidFill>
                <a:latin typeface="Arial" panose="020B0604020202020204" pitchFamily="34" charset="0"/>
                <a:cs typeface="Arial" panose="020B0604020202020204" pitchFamily="34" charset="0"/>
              </a:rPr>
              <a:t>Avgör om det behövs en fördjupad undersökning av vissa frågeställningar</a:t>
            </a:r>
          </a:p>
          <a:p>
            <a:pPr marL="285750" indent="-285750">
              <a:buFont typeface="Arial" panose="020B0604020202020204" pitchFamily="34" charset="0"/>
              <a:buChar char="•"/>
            </a:pPr>
            <a:r>
              <a:rPr lang="sv-SE" sz="1800" dirty="0" smtClean="0">
                <a:solidFill>
                  <a:schemeClr val="tx1"/>
                </a:solidFill>
                <a:latin typeface="Arial" panose="020B0604020202020204" pitchFamily="34" charset="0"/>
                <a:cs typeface="Arial" panose="020B0604020202020204" pitchFamily="34" charset="0"/>
              </a:rPr>
              <a:t>Fokusera! Välj inte för många förbättringsområden och åtgärder </a:t>
            </a:r>
          </a:p>
          <a:p>
            <a:pPr marL="285750" indent="-285750">
              <a:buFont typeface="Arial" panose="020B0604020202020204" pitchFamily="34" charset="0"/>
              <a:buChar char="•"/>
            </a:pPr>
            <a:r>
              <a:rPr lang="sv-SE" sz="1800" dirty="0" smtClean="0">
                <a:solidFill>
                  <a:schemeClr val="tx1"/>
                </a:solidFill>
                <a:latin typeface="Arial" panose="020B0604020202020204" pitchFamily="34" charset="0"/>
                <a:cs typeface="Arial" panose="020B0604020202020204" pitchFamily="34" charset="0"/>
              </a:rPr>
              <a:t>Uppdatera handlingsplaner (använd framtagen mall eller basplan Hypergene)</a:t>
            </a:r>
          </a:p>
          <a:p>
            <a:pPr marL="285750" indent="-285750">
              <a:buFont typeface="Arial" panose="020B0604020202020204" pitchFamily="34" charset="0"/>
              <a:buChar char="•"/>
            </a:pPr>
            <a:r>
              <a:rPr lang="sv-SE" sz="1800" dirty="0" smtClean="0">
                <a:solidFill>
                  <a:schemeClr val="tx1"/>
                </a:solidFill>
                <a:latin typeface="Arial" panose="020B0604020202020204" pitchFamily="34" charset="0"/>
                <a:cs typeface="Arial" panose="020B0604020202020204" pitchFamily="34" charset="0"/>
              </a:rPr>
              <a:t>Om en chef önskar stöd så kontakta HR</a:t>
            </a:r>
          </a:p>
          <a:p>
            <a:pPr>
              <a:buNone/>
            </a:pPr>
            <a:endParaRPr lang="sv-SE" sz="1800" dirty="0" smtClean="0">
              <a:solidFill>
                <a:schemeClr val="tx1"/>
              </a:solidFill>
              <a:latin typeface="Calibri" panose="020F0502020204030204" pitchFamily="34" charset="0"/>
            </a:endParaRPr>
          </a:p>
          <a:p>
            <a:pPr>
              <a:buNone/>
            </a:pPr>
            <a:endParaRPr lang="sv-SE" dirty="0" smtClean="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l="20901" t="11577" r="27377" b="7173"/>
          <a:stretch>
            <a:fillRect/>
          </a:stretch>
        </p:blipFill>
        <p:spPr bwMode="auto">
          <a:xfrm>
            <a:off x="6028027" y="3000087"/>
            <a:ext cx="2560551" cy="2516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Nedåtpil 8"/>
          <p:cNvSpPr/>
          <p:nvPr/>
        </p:nvSpPr>
        <p:spPr bwMode="auto">
          <a:xfrm>
            <a:off x="7056274" y="2343272"/>
            <a:ext cx="504056" cy="544531"/>
          </a:xfrm>
          <a:prstGeom prst="downArrow">
            <a:avLst/>
          </a:prstGeo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smtClean="0">
              <a:ln>
                <a:noFill/>
              </a:ln>
              <a:solidFill>
                <a:schemeClr val="tx2"/>
              </a:solidFill>
              <a:effectLst/>
              <a:latin typeface="Arial" charset="0"/>
            </a:endParaRPr>
          </a:p>
        </p:txBody>
      </p:sp>
    </p:spTree>
    <p:extLst>
      <p:ext uri="{BB962C8B-B14F-4D97-AF65-F5344CB8AC3E}">
        <p14:creationId xmlns:p14="http://schemas.microsoft.com/office/powerpoint/2010/main" val="2635750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Utökad APU 2018</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204231303"/>
              </p:ext>
            </p:extLst>
          </p:nvPr>
        </p:nvGraphicFramePr>
        <p:xfrm>
          <a:off x="659181" y="1844824"/>
          <a:ext cx="7918648" cy="4107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70703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3314" y="260648"/>
            <a:ext cx="7772400" cy="1143000"/>
          </a:xfrm>
        </p:spPr>
        <p:txBody>
          <a:bodyPr/>
          <a:lstStyle/>
          <a:p>
            <a:r>
              <a:rPr lang="sv-SE" dirty="0" smtClean="0"/>
              <a:t>Valet av frågor</a:t>
            </a:r>
            <a:endParaRPr lang="sv-SE" dirty="0"/>
          </a:p>
        </p:txBody>
      </p:sp>
      <p:sp>
        <p:nvSpPr>
          <p:cNvPr id="3" name="Platshållare för innehåll 2"/>
          <p:cNvSpPr>
            <a:spLocks noGrp="1"/>
          </p:cNvSpPr>
          <p:nvPr>
            <p:ph idx="1"/>
          </p:nvPr>
        </p:nvSpPr>
        <p:spPr>
          <a:xfrm>
            <a:off x="683314" y="1268760"/>
            <a:ext cx="7772400" cy="4249688"/>
          </a:xfrm>
        </p:spPr>
        <p:txBody>
          <a:bodyPr/>
          <a:lstStyle/>
          <a:p>
            <a:pPr marL="0" indent="0">
              <a:buNone/>
            </a:pPr>
            <a:r>
              <a:rPr lang="sv-SE" dirty="0" smtClean="0"/>
              <a:t>Källor:</a:t>
            </a:r>
          </a:p>
          <a:p>
            <a:r>
              <a:rPr lang="sv-SE" dirty="0" smtClean="0"/>
              <a:t>Arbetsmiljöverket (</a:t>
            </a:r>
            <a:r>
              <a:rPr lang="sv-SE" dirty="0" err="1" smtClean="0"/>
              <a:t>Prevent</a:t>
            </a:r>
            <a:r>
              <a:rPr lang="sv-SE" dirty="0" smtClean="0"/>
              <a:t> &amp; Sunt arbetsliv)</a:t>
            </a:r>
          </a:p>
          <a:p>
            <a:r>
              <a:rPr lang="sv-SE" dirty="0" smtClean="0"/>
              <a:t>Andra kommuners enkäter</a:t>
            </a:r>
          </a:p>
          <a:p>
            <a:r>
              <a:rPr lang="sv-SE" dirty="0" smtClean="0"/>
              <a:t>SKL</a:t>
            </a:r>
          </a:p>
          <a:p>
            <a:endParaRPr lang="sv-SE" dirty="0" smtClean="0"/>
          </a:p>
          <a:p>
            <a:pPr marL="0" indent="0">
              <a:buNone/>
            </a:pPr>
            <a:r>
              <a:rPr lang="sv-SE" dirty="0" smtClean="0"/>
              <a:t>Våra frågor:</a:t>
            </a:r>
          </a:p>
          <a:p>
            <a:r>
              <a:rPr lang="sv-SE" dirty="0" smtClean="0"/>
              <a:t>Klarspråk</a:t>
            </a:r>
          </a:p>
          <a:p>
            <a:r>
              <a:rPr lang="sv-SE" dirty="0" smtClean="0"/>
              <a:t>Konkreta</a:t>
            </a:r>
          </a:p>
          <a:p>
            <a:r>
              <a:rPr lang="sv-SE" dirty="0" smtClean="0"/>
              <a:t>Tillräckligt många</a:t>
            </a:r>
          </a:p>
          <a:p>
            <a:pPr lvl="1"/>
            <a:r>
              <a:rPr lang="sv-SE" dirty="0" smtClean="0"/>
              <a:t>Frågor som tjänstgör som indikatorer </a:t>
            </a:r>
          </a:p>
          <a:p>
            <a:pPr lvl="1"/>
            <a:r>
              <a:rPr lang="sv-SE" dirty="0" smtClean="0"/>
              <a:t>Vid tecken på brister bör undersökningen av arbetsmiljön och arbetsmiljöarbetet fördjupas, t ex genom psykosocial enkät, arbetsplatsmöte, e dyl.</a:t>
            </a:r>
            <a:endParaRPr lang="sv-SE" dirty="0"/>
          </a:p>
        </p:txBody>
      </p:sp>
    </p:spTree>
    <p:extLst>
      <p:ext uri="{BB962C8B-B14F-4D97-AF65-F5344CB8AC3E}">
        <p14:creationId xmlns:p14="http://schemas.microsoft.com/office/powerpoint/2010/main" val="480354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577788" y="67580"/>
            <a:ext cx="7772400" cy="1143000"/>
          </a:xfrm>
        </p:spPr>
        <p:txBody>
          <a:bodyPr>
            <a:normAutofit/>
          </a:bodyPr>
          <a:lstStyle/>
          <a:p>
            <a:r>
              <a:rPr lang="sv-SE" dirty="0" smtClean="0"/>
              <a:t>HME-frågorna</a:t>
            </a:r>
            <a:endParaRPr lang="sv-SE" dirty="0"/>
          </a:p>
        </p:txBody>
      </p:sp>
      <p:sp>
        <p:nvSpPr>
          <p:cNvPr id="2" name="textruta 1"/>
          <p:cNvSpPr txBox="1"/>
          <p:nvPr/>
        </p:nvSpPr>
        <p:spPr>
          <a:xfrm>
            <a:off x="971600" y="1052736"/>
            <a:ext cx="6984776" cy="5964710"/>
          </a:xfrm>
          <a:prstGeom prst="rect">
            <a:avLst/>
          </a:prstGeom>
          <a:noFill/>
        </p:spPr>
        <p:txBody>
          <a:bodyPr wrap="square" rtlCol="0">
            <a:spAutoFit/>
          </a:bodyPr>
          <a:lstStyle/>
          <a:p>
            <a:pPr>
              <a:buNone/>
            </a:pPr>
            <a:r>
              <a:rPr lang="sv-SE" sz="1800" dirty="0" smtClean="0">
                <a:solidFill>
                  <a:schemeClr val="tx1"/>
                </a:solidFill>
                <a:latin typeface="Calibri" panose="020F0502020204030204" pitchFamily="34" charset="0"/>
              </a:rPr>
              <a:t>Motivation</a:t>
            </a:r>
            <a:endParaRPr lang="sv-SE" sz="1800" dirty="0">
              <a:solidFill>
                <a:schemeClr val="tx1"/>
              </a:solidFill>
              <a:latin typeface="Calibri" panose="020F0502020204030204" pitchFamily="34" charset="0"/>
            </a:endParaRPr>
          </a:p>
          <a:p>
            <a:pPr marL="342900" fontAlgn="ctr">
              <a:buFont typeface="+mj-lt"/>
              <a:buAutoNum type="arabicPeriod"/>
            </a:pPr>
            <a:r>
              <a:rPr lang="sv-SE" sz="1800" dirty="0" smtClean="0">
                <a:solidFill>
                  <a:schemeClr val="tx1"/>
                </a:solidFill>
                <a:latin typeface="Calibri" panose="020F0502020204030204" pitchFamily="34" charset="0"/>
              </a:rPr>
              <a:t> Mitt </a:t>
            </a:r>
            <a:r>
              <a:rPr lang="sv-SE" sz="1800" dirty="0">
                <a:solidFill>
                  <a:schemeClr val="tx1"/>
                </a:solidFill>
                <a:latin typeface="Calibri" panose="020F0502020204030204" pitchFamily="34" charset="0"/>
              </a:rPr>
              <a:t>arbete känns meningsfullt</a:t>
            </a:r>
          </a:p>
          <a:p>
            <a:pPr marL="342900" fontAlgn="ctr">
              <a:buFont typeface="+mj-lt"/>
              <a:buAutoNum type="arabicPeriod"/>
            </a:pPr>
            <a:r>
              <a:rPr lang="sv-SE" sz="1800" dirty="0" smtClean="0">
                <a:solidFill>
                  <a:schemeClr val="tx1"/>
                </a:solidFill>
                <a:latin typeface="Calibri" panose="020F0502020204030204" pitchFamily="34" charset="0"/>
              </a:rPr>
              <a:t> Jag </a:t>
            </a:r>
            <a:r>
              <a:rPr lang="sv-SE" sz="1800" dirty="0">
                <a:solidFill>
                  <a:schemeClr val="tx1"/>
                </a:solidFill>
                <a:latin typeface="Calibri" panose="020F0502020204030204" pitchFamily="34" charset="0"/>
              </a:rPr>
              <a:t>lär nytt och utvecklas i mitt arbete</a:t>
            </a:r>
          </a:p>
          <a:p>
            <a:pPr marL="342900" fontAlgn="ctr">
              <a:buFont typeface="+mj-lt"/>
              <a:buAutoNum type="arabicPeriod"/>
            </a:pPr>
            <a:r>
              <a:rPr lang="sv-SE" sz="1800" dirty="0" smtClean="0">
                <a:solidFill>
                  <a:schemeClr val="tx1"/>
                </a:solidFill>
                <a:latin typeface="Calibri" panose="020F0502020204030204" pitchFamily="34" charset="0"/>
              </a:rPr>
              <a:t> Jag </a:t>
            </a:r>
            <a:r>
              <a:rPr lang="sv-SE" sz="1800" dirty="0">
                <a:solidFill>
                  <a:schemeClr val="tx1"/>
                </a:solidFill>
                <a:latin typeface="Calibri" panose="020F0502020204030204" pitchFamily="34" charset="0"/>
              </a:rPr>
              <a:t>ser fram emot att gå till arbetet</a:t>
            </a:r>
          </a:p>
          <a:p>
            <a:pPr>
              <a:buNone/>
            </a:pPr>
            <a:r>
              <a:rPr lang="sv-SE" sz="1800" dirty="0" smtClean="0">
                <a:solidFill>
                  <a:schemeClr val="tx1"/>
                </a:solidFill>
                <a:latin typeface="Calibri" panose="020F0502020204030204" pitchFamily="34" charset="0"/>
              </a:rPr>
              <a:t>Ledarskap</a:t>
            </a:r>
            <a:endParaRPr lang="sv-SE" sz="1800" dirty="0">
              <a:solidFill>
                <a:schemeClr val="tx1"/>
              </a:solidFill>
              <a:latin typeface="Calibri" panose="020F0502020204030204" pitchFamily="34" charset="0"/>
            </a:endParaRPr>
          </a:p>
          <a:p>
            <a:pPr marL="342900" fontAlgn="ctr">
              <a:buFont typeface="+mj-lt"/>
              <a:buAutoNum type="arabicPeriod"/>
            </a:pPr>
            <a:r>
              <a:rPr lang="sv-SE" sz="1800" dirty="0">
                <a:solidFill>
                  <a:schemeClr val="tx1"/>
                </a:solidFill>
                <a:latin typeface="Calibri" panose="020F0502020204030204" pitchFamily="34" charset="0"/>
              </a:rPr>
              <a:t>Min närmaste chef visar uppskattning för mina arbetsinsatser</a:t>
            </a:r>
          </a:p>
          <a:p>
            <a:pPr marL="342900" fontAlgn="ctr">
              <a:buFont typeface="+mj-lt"/>
              <a:buAutoNum type="arabicPeriod"/>
            </a:pPr>
            <a:r>
              <a:rPr lang="sv-SE" sz="1800" dirty="0" smtClean="0">
                <a:solidFill>
                  <a:schemeClr val="tx1"/>
                </a:solidFill>
                <a:latin typeface="Calibri" panose="020F0502020204030204" pitchFamily="34" charset="0"/>
              </a:rPr>
              <a:t> Min </a:t>
            </a:r>
            <a:r>
              <a:rPr lang="sv-SE" sz="1800" dirty="0">
                <a:solidFill>
                  <a:schemeClr val="tx1"/>
                </a:solidFill>
                <a:latin typeface="Calibri" panose="020F0502020204030204" pitchFamily="34" charset="0"/>
              </a:rPr>
              <a:t>närmaste chef visar förtroende för mig som medarbetare</a:t>
            </a:r>
          </a:p>
          <a:p>
            <a:pPr marL="342900" fontAlgn="ctr">
              <a:buFont typeface="+mj-lt"/>
              <a:buAutoNum type="arabicPeriod"/>
            </a:pPr>
            <a:r>
              <a:rPr lang="sv-SE" sz="1800" dirty="0" smtClean="0">
                <a:solidFill>
                  <a:schemeClr val="tx1"/>
                </a:solidFill>
                <a:latin typeface="Calibri" panose="020F0502020204030204" pitchFamily="34" charset="0"/>
              </a:rPr>
              <a:t> Min </a:t>
            </a:r>
            <a:r>
              <a:rPr lang="sv-SE" sz="1800" dirty="0">
                <a:solidFill>
                  <a:schemeClr val="tx1"/>
                </a:solidFill>
                <a:latin typeface="Calibri" panose="020F0502020204030204" pitchFamily="34" charset="0"/>
              </a:rPr>
              <a:t>närmaste chef ger mig förutsättningar att ta ansvar i mitt arbete</a:t>
            </a:r>
          </a:p>
          <a:p>
            <a:pPr>
              <a:buNone/>
            </a:pPr>
            <a:r>
              <a:rPr lang="sv-SE" sz="1800" dirty="0" smtClean="0">
                <a:solidFill>
                  <a:schemeClr val="tx1"/>
                </a:solidFill>
                <a:latin typeface="Calibri" panose="020F0502020204030204" pitchFamily="34" charset="0"/>
              </a:rPr>
              <a:t>Styrning</a:t>
            </a:r>
            <a:endParaRPr lang="sv-SE" sz="1800" dirty="0">
              <a:solidFill>
                <a:schemeClr val="tx1"/>
              </a:solidFill>
              <a:latin typeface="Calibri" panose="020F0502020204030204" pitchFamily="34" charset="0"/>
            </a:endParaRPr>
          </a:p>
          <a:p>
            <a:pPr marL="342900" fontAlgn="ctr">
              <a:buFont typeface="+mj-lt"/>
              <a:buAutoNum type="arabicPeriod"/>
            </a:pPr>
            <a:r>
              <a:rPr lang="sv-SE" sz="1800" dirty="0" smtClean="0">
                <a:solidFill>
                  <a:schemeClr val="tx1"/>
                </a:solidFill>
                <a:latin typeface="Calibri" panose="020F0502020204030204" pitchFamily="34" charset="0"/>
              </a:rPr>
              <a:t> Jag </a:t>
            </a:r>
            <a:r>
              <a:rPr lang="sv-SE" sz="1800" dirty="0">
                <a:solidFill>
                  <a:schemeClr val="tx1"/>
                </a:solidFill>
                <a:latin typeface="Calibri" panose="020F0502020204030204" pitchFamily="34" charset="0"/>
              </a:rPr>
              <a:t>är insatt i min arbetsplats mål</a:t>
            </a:r>
          </a:p>
          <a:p>
            <a:pPr marL="342900" fontAlgn="ctr">
              <a:buFont typeface="+mj-lt"/>
              <a:buAutoNum type="arabicPeriod"/>
            </a:pPr>
            <a:r>
              <a:rPr lang="sv-SE" sz="1800" dirty="0" smtClean="0">
                <a:solidFill>
                  <a:schemeClr val="tx1"/>
                </a:solidFill>
                <a:latin typeface="Calibri" panose="020F0502020204030204" pitchFamily="34" charset="0"/>
              </a:rPr>
              <a:t> Min </a:t>
            </a:r>
            <a:r>
              <a:rPr lang="sv-SE" sz="1800" dirty="0">
                <a:solidFill>
                  <a:schemeClr val="tx1"/>
                </a:solidFill>
                <a:latin typeface="Calibri" panose="020F0502020204030204" pitchFamily="34" charset="0"/>
              </a:rPr>
              <a:t>arbetsplats mål följs upp och utvärderas på ett bra sätt</a:t>
            </a:r>
          </a:p>
          <a:p>
            <a:pPr marL="342900" fontAlgn="ctr">
              <a:buFont typeface="+mj-lt"/>
              <a:buAutoNum type="arabicPeriod"/>
            </a:pPr>
            <a:r>
              <a:rPr lang="sv-SE" sz="1800" dirty="0" smtClean="0">
                <a:solidFill>
                  <a:schemeClr val="tx1"/>
                </a:solidFill>
                <a:latin typeface="Calibri" panose="020F0502020204030204" pitchFamily="34" charset="0"/>
              </a:rPr>
              <a:t> Jag </a:t>
            </a:r>
            <a:r>
              <a:rPr lang="sv-SE" sz="1800" dirty="0">
                <a:solidFill>
                  <a:schemeClr val="tx1"/>
                </a:solidFill>
                <a:latin typeface="Calibri" panose="020F0502020204030204" pitchFamily="34" charset="0"/>
              </a:rPr>
              <a:t>vet vad som förväntas av mig i mitt </a:t>
            </a:r>
            <a:r>
              <a:rPr lang="sv-SE" sz="1800" dirty="0" smtClean="0">
                <a:solidFill>
                  <a:schemeClr val="tx1"/>
                </a:solidFill>
                <a:latin typeface="Calibri" panose="020F0502020204030204" pitchFamily="34" charset="0"/>
              </a:rPr>
              <a:t>arbete</a:t>
            </a:r>
          </a:p>
          <a:p>
            <a:pPr marL="342900" fontAlgn="ctr">
              <a:buNone/>
            </a:pPr>
            <a:endParaRPr lang="sv-SE" sz="1800" dirty="0">
              <a:solidFill>
                <a:schemeClr val="tx1"/>
              </a:solidFill>
              <a:latin typeface="Calibri" panose="020F0502020204030204" pitchFamily="34" charset="0"/>
            </a:endParaRPr>
          </a:p>
          <a:p>
            <a:pPr marL="342900" fontAlgn="ctr">
              <a:buNone/>
            </a:pPr>
            <a:r>
              <a:rPr lang="sv-SE" sz="1900" dirty="0" smtClean="0">
                <a:solidFill>
                  <a:schemeClr val="tx1"/>
                </a:solidFill>
                <a:latin typeface="Calibri" panose="020F0502020204030204" pitchFamily="34" charset="0"/>
              </a:rPr>
              <a:t>Skala </a:t>
            </a:r>
            <a:r>
              <a:rPr lang="sv-SE" sz="1900" dirty="0">
                <a:solidFill>
                  <a:schemeClr val="tx1"/>
                </a:solidFill>
                <a:latin typeface="Calibri" panose="020F0502020204030204" pitchFamily="34" charset="0"/>
              </a:rPr>
              <a:t>1-5 (stämmer mycket dåligt &lt;&gt; stämmer mycket bra)</a:t>
            </a:r>
          </a:p>
          <a:p>
            <a:pPr marL="342900" fontAlgn="ctr">
              <a:buNone/>
            </a:pPr>
            <a:endParaRPr lang="sv-SE" sz="1900" dirty="0">
              <a:solidFill>
                <a:schemeClr val="tx1"/>
              </a:solidFill>
              <a:latin typeface="Calibri" panose="020F0502020204030204" pitchFamily="34" charset="0"/>
            </a:endParaRPr>
          </a:p>
          <a:p>
            <a:endParaRPr lang="sv-SE" dirty="0">
              <a:solidFill>
                <a:schemeClr val="tx1"/>
              </a:solidFill>
              <a:latin typeface="Calibri" panose="020F0502020204030204" pitchFamily="34" charset="0"/>
            </a:endParaRPr>
          </a:p>
        </p:txBody>
      </p:sp>
    </p:spTree>
    <p:extLst>
      <p:ext uri="{BB962C8B-B14F-4D97-AF65-F5344CB8AC3E}">
        <p14:creationId xmlns:p14="http://schemas.microsoft.com/office/powerpoint/2010/main" val="541157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683568" y="105438"/>
            <a:ext cx="7772400" cy="1143000"/>
          </a:xfrm>
        </p:spPr>
        <p:txBody>
          <a:bodyPr>
            <a:normAutofit/>
          </a:bodyPr>
          <a:lstStyle/>
          <a:p>
            <a:r>
              <a:rPr lang="sv-SE" dirty="0" smtClean="0"/>
              <a:t>Arbetsmiljö - snurrar hjulet?</a:t>
            </a:r>
            <a:endParaRPr lang="sv-SE" dirty="0"/>
          </a:p>
        </p:txBody>
      </p:sp>
      <p:sp>
        <p:nvSpPr>
          <p:cNvPr id="2" name="Kommentar i oval 1"/>
          <p:cNvSpPr/>
          <p:nvPr/>
        </p:nvSpPr>
        <p:spPr bwMode="auto">
          <a:xfrm>
            <a:off x="3563888" y="1916832"/>
            <a:ext cx="3888432" cy="1440160"/>
          </a:xfrm>
          <a:prstGeom prst="wedgeEllipseCallou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smtClean="0">
              <a:ln>
                <a:noFill/>
              </a:ln>
              <a:solidFill>
                <a:schemeClr val="tx2"/>
              </a:solidFill>
              <a:effectLst/>
              <a:latin typeface="Arial" charset="0"/>
            </a:endParaRPr>
          </a:p>
        </p:txBody>
      </p:sp>
      <p:sp>
        <p:nvSpPr>
          <p:cNvPr id="7" name="textruta 6"/>
          <p:cNvSpPr txBox="1"/>
          <p:nvPr/>
        </p:nvSpPr>
        <p:spPr>
          <a:xfrm>
            <a:off x="1069369" y="1916832"/>
            <a:ext cx="3391482" cy="2862322"/>
          </a:xfrm>
          <a:prstGeom prst="rect">
            <a:avLst/>
          </a:prstGeom>
          <a:noFill/>
        </p:spPr>
        <p:txBody>
          <a:bodyPr wrap="square" rtlCol="0">
            <a:spAutoFit/>
          </a:bodyPr>
          <a:lstStyle/>
          <a:p>
            <a:pPr>
              <a:buNone/>
            </a:pPr>
            <a:r>
              <a:rPr lang="sv-SE" sz="1800" dirty="0" smtClean="0">
                <a:solidFill>
                  <a:schemeClr val="tx1"/>
                </a:solidFill>
              </a:rPr>
              <a:t>Några frågor fungerar som indikatorer på att det bedrivs ett systematisk arbetsmiljöarbete, dvs att arbetsmiljön undersöks, riskbedöms och att brister rapporteras, samt åtgärdas (SAM). Detta omfattar hela arbetsmiljön, både fysiska, sociala och organisatoriska delar. </a:t>
            </a:r>
            <a:endParaRPr lang="sv-SE" sz="1800" dirty="0">
              <a:solidFill>
                <a:schemeClr val="tx1"/>
              </a:solidFill>
            </a:endParaRPr>
          </a:p>
        </p:txBody>
      </p:sp>
      <p:grpSp>
        <p:nvGrpSpPr>
          <p:cNvPr id="5" name="Grupp 4"/>
          <p:cNvGrpSpPr/>
          <p:nvPr/>
        </p:nvGrpSpPr>
        <p:grpSpPr>
          <a:xfrm>
            <a:off x="4723122" y="1916832"/>
            <a:ext cx="3089238" cy="3024335"/>
            <a:chOff x="3849688" y="2638425"/>
            <a:chExt cx="1444625" cy="1581150"/>
          </a:xfrm>
        </p:grpSpPr>
        <p:pic>
          <p:nvPicPr>
            <p:cNvPr id="8" name="Bildobjekt 7"/>
            <p:cNvPicPr/>
            <p:nvPr/>
          </p:nvPicPr>
          <p:blipFill>
            <a:blip r:embed="rId3" cstate="print">
              <a:extLst>
                <a:ext uri="{28A0092B-C50C-407E-A947-70E740481C1C}">
                  <a14:useLocalDpi xmlns:a14="http://schemas.microsoft.com/office/drawing/2010/main" val="0"/>
                </a:ext>
              </a:extLst>
            </a:blip>
            <a:stretch>
              <a:fillRect/>
            </a:stretch>
          </p:blipFill>
          <p:spPr>
            <a:xfrm>
              <a:off x="4053523" y="3219450"/>
              <a:ext cx="1195070" cy="1000125"/>
            </a:xfrm>
            <a:prstGeom prst="rect">
              <a:avLst/>
            </a:prstGeom>
          </p:spPr>
        </p:pic>
        <p:pic>
          <p:nvPicPr>
            <p:cNvPr id="9" name="Bildobjekt 8"/>
            <p:cNvPicPr/>
            <p:nvPr/>
          </p:nvPicPr>
          <p:blipFill>
            <a:blip r:embed="rId4">
              <a:extLst>
                <a:ext uri="{28A0092B-C50C-407E-A947-70E740481C1C}">
                  <a14:useLocalDpi xmlns:a14="http://schemas.microsoft.com/office/drawing/2010/main" val="0"/>
                </a:ext>
              </a:extLst>
            </a:blip>
            <a:stretch>
              <a:fillRect/>
            </a:stretch>
          </p:blipFill>
          <p:spPr>
            <a:xfrm>
              <a:off x="3849688" y="2638425"/>
              <a:ext cx="1444625" cy="610870"/>
            </a:xfrm>
            <a:prstGeom prst="rect">
              <a:avLst/>
            </a:prstGeom>
          </p:spPr>
        </p:pic>
      </p:grpSp>
    </p:spTree>
    <p:extLst>
      <p:ext uri="{BB962C8B-B14F-4D97-AF65-F5344CB8AC3E}">
        <p14:creationId xmlns:p14="http://schemas.microsoft.com/office/powerpoint/2010/main" val="4160032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SAM-frågor</a:t>
            </a:r>
            <a:endParaRPr lang="sv-SE" dirty="0"/>
          </a:p>
        </p:txBody>
      </p:sp>
      <p:sp>
        <p:nvSpPr>
          <p:cNvPr id="3" name="Platshållare för innehåll 2"/>
          <p:cNvSpPr>
            <a:spLocks noGrp="1"/>
          </p:cNvSpPr>
          <p:nvPr>
            <p:ph idx="1"/>
          </p:nvPr>
        </p:nvSpPr>
        <p:spPr/>
        <p:txBody>
          <a:bodyPr/>
          <a:lstStyle/>
          <a:p>
            <a:pPr marL="457200" indent="-457200">
              <a:buFont typeface="+mj-lt"/>
              <a:buAutoNum type="arabicPeriod"/>
            </a:pPr>
            <a:r>
              <a:rPr lang="sv-SE" sz="1400" dirty="0"/>
              <a:t>Jag har haft ett resultat- och målsamtal (</a:t>
            </a:r>
            <a:r>
              <a:rPr lang="sv-SE" sz="1400" dirty="0" err="1"/>
              <a:t>RoM</a:t>
            </a:r>
            <a:r>
              <a:rPr lang="sv-SE" sz="1400" dirty="0"/>
              <a:t>) under de senaste 12 månaderna? (J/N</a:t>
            </a:r>
            <a:r>
              <a:rPr lang="sv-SE" sz="1400" dirty="0" smtClean="0"/>
              <a:t>)</a:t>
            </a:r>
          </a:p>
          <a:p>
            <a:pPr marL="457200" indent="-457200">
              <a:buFont typeface="+mj-lt"/>
              <a:buAutoNum type="arabicPeriod"/>
            </a:pPr>
            <a:r>
              <a:rPr lang="sv-SE" sz="1400" kern="1200" dirty="0">
                <a:latin typeface="Arial" charset="0"/>
              </a:rPr>
              <a:t>På min arbetsplats är vi delaktiga och kan ha inflytande över </a:t>
            </a:r>
            <a:r>
              <a:rPr lang="sv-SE" sz="1400" kern="1200" dirty="0" smtClean="0">
                <a:latin typeface="Arial" charset="0"/>
              </a:rPr>
              <a:t>arbetsmiljöarbetet (Skala)</a:t>
            </a:r>
          </a:p>
          <a:p>
            <a:pPr marL="457200" indent="-457200">
              <a:buFont typeface="+mj-lt"/>
              <a:buAutoNum type="arabicPeriod"/>
            </a:pPr>
            <a:r>
              <a:rPr lang="sv-SE" sz="1400" dirty="0" smtClean="0"/>
              <a:t>Vi har </a:t>
            </a:r>
            <a:r>
              <a:rPr lang="sv-SE" sz="1400" dirty="0"/>
              <a:t>arbetsplatsträffar (APT) där vi går vi igenom och diskuterar vår arbetsmiljö </a:t>
            </a:r>
            <a:r>
              <a:rPr lang="sv-SE" sz="1400" dirty="0" smtClean="0"/>
              <a:t>(Skala)</a:t>
            </a:r>
          </a:p>
          <a:p>
            <a:pPr marL="457200" indent="-457200">
              <a:buFont typeface="+mj-lt"/>
              <a:buAutoNum type="arabicPeriod"/>
            </a:pPr>
            <a:r>
              <a:rPr lang="sv-SE" sz="1400" dirty="0" smtClean="0"/>
              <a:t>På </a:t>
            </a:r>
            <a:r>
              <a:rPr lang="sv-SE" sz="1400" dirty="0"/>
              <a:t>min arbetsplats har vi undersökt den fysiska arbetsmiljön (skyddsrond) under det senaste året. (J/N/vet ej</a:t>
            </a:r>
            <a:r>
              <a:rPr lang="sv-SE" sz="1400" dirty="0" smtClean="0"/>
              <a:t>)</a:t>
            </a:r>
          </a:p>
          <a:p>
            <a:pPr marL="457200" indent="-457200">
              <a:buFont typeface="+mj-lt"/>
              <a:buAutoNum type="arabicPeriod"/>
            </a:pPr>
            <a:r>
              <a:rPr lang="sv-SE" sz="1400" dirty="0"/>
              <a:t>Brister i arbetsmiljön åtgärdas på min arbetsplats (Skala</a:t>
            </a:r>
            <a:r>
              <a:rPr lang="sv-SE" sz="1400" dirty="0" smtClean="0"/>
              <a:t>)</a:t>
            </a:r>
          </a:p>
          <a:p>
            <a:pPr marL="457200" indent="-457200">
              <a:buFont typeface="+mj-lt"/>
              <a:buAutoNum type="arabicPeriod"/>
            </a:pPr>
            <a:r>
              <a:rPr lang="sv-SE" sz="1400" dirty="0"/>
              <a:t>Jag har under det senaste året utsatts för våld eller hot i arbetet, inklusive hot på sociala medier (J/N)</a:t>
            </a:r>
          </a:p>
          <a:p>
            <a:pPr marL="457200" indent="-457200">
              <a:buFont typeface="+mj-lt"/>
              <a:buAutoNum type="arabicPeriod"/>
            </a:pPr>
            <a:r>
              <a:rPr lang="sv-SE" sz="1400" dirty="0" smtClean="0"/>
              <a:t>Jag </a:t>
            </a:r>
            <a:r>
              <a:rPr lang="sv-SE" sz="1400" dirty="0"/>
              <a:t>vet att jag ska anmäla i kommunens rapporteringssystem KIA om jag blivit utsatt för hot eller våld i arbetet eller på sociala medier p g a mitt arbete (J/N</a:t>
            </a:r>
            <a:r>
              <a:rPr lang="sv-SE" sz="1400" dirty="0" smtClean="0"/>
              <a:t>)</a:t>
            </a:r>
          </a:p>
          <a:p>
            <a:pPr marL="457200" indent="-457200">
              <a:buFont typeface="+mj-lt"/>
              <a:buAutoNum type="arabicPeriod"/>
            </a:pPr>
            <a:endParaRPr lang="sv-SE" sz="1400" dirty="0"/>
          </a:p>
          <a:p>
            <a:pPr marL="457200" indent="-457200">
              <a:buFont typeface="+mj-lt"/>
              <a:buAutoNum type="arabicPeriod"/>
            </a:pPr>
            <a:endParaRPr lang="sv-SE" sz="1400" dirty="0" smtClean="0"/>
          </a:p>
          <a:p>
            <a:pPr marL="0" indent="0">
              <a:buNone/>
            </a:pPr>
            <a:r>
              <a:rPr lang="sv-SE" sz="1400" dirty="0">
                <a:latin typeface="Calibri" panose="020F0502020204030204" pitchFamily="34" charset="0"/>
              </a:rPr>
              <a:t>Skala 1-5 (stämmer mycket dåligt &lt;&gt; stämmer mycket bra)</a:t>
            </a:r>
          </a:p>
          <a:p>
            <a:pPr marL="0" indent="0">
              <a:buNone/>
            </a:pPr>
            <a:endParaRPr lang="sv-SE" sz="1400" dirty="0" smtClean="0"/>
          </a:p>
          <a:p>
            <a:pPr marL="457200" indent="-457200">
              <a:buFont typeface="+mj-lt"/>
              <a:buAutoNum type="arabicPeriod"/>
            </a:pPr>
            <a:endParaRPr lang="sv-SE" sz="1400" dirty="0"/>
          </a:p>
          <a:p>
            <a:pPr marL="457200" indent="-457200">
              <a:buFont typeface="+mj-lt"/>
              <a:buAutoNum type="arabicPeriod"/>
            </a:pPr>
            <a:endParaRPr lang="sv-SE" sz="1400" dirty="0" smtClean="0"/>
          </a:p>
          <a:p>
            <a:pPr marL="457200" indent="-457200">
              <a:buFont typeface="+mj-lt"/>
              <a:buAutoNum type="arabicPeriod"/>
            </a:pPr>
            <a:endParaRPr lang="sv-SE" sz="1400" dirty="0"/>
          </a:p>
        </p:txBody>
      </p:sp>
    </p:spTree>
    <p:extLst>
      <p:ext uri="{BB962C8B-B14F-4D97-AF65-F5344CB8AC3E}">
        <p14:creationId xmlns:p14="http://schemas.microsoft.com/office/powerpoint/2010/main" val="1674919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683568" y="105438"/>
            <a:ext cx="7772400" cy="1143000"/>
          </a:xfrm>
        </p:spPr>
        <p:txBody>
          <a:bodyPr>
            <a:normAutofit/>
          </a:bodyPr>
          <a:lstStyle/>
          <a:p>
            <a:r>
              <a:rPr lang="sv-SE" dirty="0" smtClean="0"/>
              <a:t>Arbetsmiljö – fokus OSA</a:t>
            </a:r>
            <a:endParaRPr lang="sv-SE" dirty="0"/>
          </a:p>
        </p:txBody>
      </p:sp>
      <p:sp>
        <p:nvSpPr>
          <p:cNvPr id="5" name="textruta 4"/>
          <p:cNvSpPr txBox="1"/>
          <p:nvPr/>
        </p:nvSpPr>
        <p:spPr>
          <a:xfrm>
            <a:off x="954021" y="1484784"/>
            <a:ext cx="5334237" cy="1920526"/>
          </a:xfrm>
          <a:prstGeom prst="rect">
            <a:avLst/>
          </a:prstGeom>
          <a:noFill/>
        </p:spPr>
        <p:txBody>
          <a:bodyPr wrap="square" rtlCol="0">
            <a:spAutoFit/>
          </a:bodyPr>
          <a:lstStyle/>
          <a:p>
            <a:pPr>
              <a:buNone/>
            </a:pPr>
            <a:r>
              <a:rPr lang="sv-SE" sz="1800" dirty="0" smtClean="0">
                <a:solidFill>
                  <a:schemeClr val="tx1"/>
                </a:solidFill>
                <a:latin typeface="Calibri" panose="020F0502020204030204" pitchFamily="34" charset="0"/>
              </a:rPr>
              <a:t>Tre aspekter av arbetsmiljön som OSA-föreskriften lägger ansvar på arbetsgivare att särskilt undersöka och inkludera i det systematiska arbetsmiljöarbetet:</a:t>
            </a:r>
          </a:p>
          <a:p>
            <a:pPr marL="514350" indent="-514350">
              <a:buAutoNum type="arabicPeriod"/>
            </a:pPr>
            <a:r>
              <a:rPr lang="sv-SE" sz="1800" dirty="0" smtClean="0">
                <a:solidFill>
                  <a:schemeClr val="tx1"/>
                </a:solidFill>
                <a:latin typeface="Calibri" panose="020F0502020204030204" pitchFamily="34" charset="0"/>
              </a:rPr>
              <a:t>Arbetsbelastning</a:t>
            </a:r>
          </a:p>
          <a:p>
            <a:pPr marL="514350" indent="-514350">
              <a:buAutoNum type="arabicPeriod"/>
            </a:pPr>
            <a:r>
              <a:rPr lang="sv-SE" sz="1800" dirty="0" smtClean="0">
                <a:solidFill>
                  <a:schemeClr val="tx1"/>
                </a:solidFill>
                <a:latin typeface="Calibri" panose="020F0502020204030204" pitchFamily="34" charset="0"/>
              </a:rPr>
              <a:t>Arbetstid</a:t>
            </a:r>
            <a:endParaRPr lang="sv-SE" sz="1800" dirty="0">
              <a:solidFill>
                <a:srgbClr val="FF0000"/>
              </a:solidFill>
              <a:latin typeface="Calibri" panose="020F0502020204030204" pitchFamily="34" charset="0"/>
            </a:endParaRPr>
          </a:p>
          <a:p>
            <a:pPr marL="514350" indent="-514350">
              <a:buAutoNum type="arabicPeriod"/>
            </a:pPr>
            <a:r>
              <a:rPr lang="sv-SE" sz="1800" dirty="0" smtClean="0">
                <a:solidFill>
                  <a:schemeClr val="tx1"/>
                </a:solidFill>
                <a:latin typeface="Calibri" panose="020F0502020204030204" pitchFamily="34" charset="0"/>
              </a:rPr>
              <a:t>Kränkande särbehandling</a:t>
            </a:r>
            <a:endParaRPr lang="sv-SE" sz="1800" dirty="0">
              <a:latin typeface="Calibri" panose="020F0502020204030204" pitchFamily="34" charset="0"/>
            </a:endParaRPr>
          </a:p>
        </p:txBody>
      </p:sp>
      <p:pic>
        <p:nvPicPr>
          <p:cNvPr id="7" name="Bildobjekt 6"/>
          <p:cNvPicPr>
            <a:picLocks noChangeAspect="1"/>
          </p:cNvPicPr>
          <p:nvPr/>
        </p:nvPicPr>
        <p:blipFill>
          <a:blip r:embed="rId3"/>
          <a:stretch>
            <a:fillRect/>
          </a:stretch>
        </p:blipFill>
        <p:spPr>
          <a:xfrm>
            <a:off x="980715" y="3682309"/>
            <a:ext cx="1492152" cy="2013997"/>
          </a:xfrm>
          <a:prstGeom prst="rect">
            <a:avLst/>
          </a:prstGeom>
        </p:spPr>
      </p:pic>
      <p:grpSp>
        <p:nvGrpSpPr>
          <p:cNvPr id="4" name="Grupp 3"/>
          <p:cNvGrpSpPr/>
          <p:nvPr/>
        </p:nvGrpSpPr>
        <p:grpSpPr>
          <a:xfrm>
            <a:off x="5148064" y="2891734"/>
            <a:ext cx="2520280" cy="2625498"/>
            <a:chOff x="3849688" y="2638425"/>
            <a:chExt cx="1444625" cy="1581150"/>
          </a:xfrm>
        </p:grpSpPr>
        <p:pic>
          <p:nvPicPr>
            <p:cNvPr id="9" name="Bildobjekt 8"/>
            <p:cNvPicPr/>
            <p:nvPr/>
          </p:nvPicPr>
          <p:blipFill>
            <a:blip r:embed="rId4" cstate="print">
              <a:extLst>
                <a:ext uri="{28A0092B-C50C-407E-A947-70E740481C1C}">
                  <a14:useLocalDpi xmlns:a14="http://schemas.microsoft.com/office/drawing/2010/main" val="0"/>
                </a:ext>
              </a:extLst>
            </a:blip>
            <a:stretch>
              <a:fillRect/>
            </a:stretch>
          </p:blipFill>
          <p:spPr>
            <a:xfrm>
              <a:off x="4053523" y="3219450"/>
              <a:ext cx="1195070" cy="1000125"/>
            </a:xfrm>
            <a:prstGeom prst="rect">
              <a:avLst/>
            </a:prstGeom>
          </p:spPr>
        </p:pic>
        <p:pic>
          <p:nvPicPr>
            <p:cNvPr id="10" name="Bildobjekt 9"/>
            <p:cNvPicPr/>
            <p:nvPr/>
          </p:nvPicPr>
          <p:blipFill>
            <a:blip r:embed="rId5">
              <a:extLst>
                <a:ext uri="{28A0092B-C50C-407E-A947-70E740481C1C}">
                  <a14:useLocalDpi xmlns:a14="http://schemas.microsoft.com/office/drawing/2010/main" val="0"/>
                </a:ext>
              </a:extLst>
            </a:blip>
            <a:stretch>
              <a:fillRect/>
            </a:stretch>
          </p:blipFill>
          <p:spPr>
            <a:xfrm>
              <a:off x="3849688" y="2638425"/>
              <a:ext cx="1444625" cy="610870"/>
            </a:xfrm>
            <a:prstGeom prst="rect">
              <a:avLst/>
            </a:prstGeom>
          </p:spPr>
        </p:pic>
      </p:grpSp>
    </p:spTree>
    <p:extLst>
      <p:ext uri="{BB962C8B-B14F-4D97-AF65-F5344CB8AC3E}">
        <p14:creationId xmlns:p14="http://schemas.microsoft.com/office/powerpoint/2010/main" val="1843982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OSA-frågor: arbetsbelastning</a:t>
            </a:r>
            <a:endParaRPr lang="sv-SE" dirty="0"/>
          </a:p>
        </p:txBody>
      </p:sp>
      <p:sp>
        <p:nvSpPr>
          <p:cNvPr id="3" name="Platshållare för innehåll 2"/>
          <p:cNvSpPr>
            <a:spLocks noGrp="1"/>
          </p:cNvSpPr>
          <p:nvPr>
            <p:ph idx="1"/>
          </p:nvPr>
        </p:nvSpPr>
        <p:spPr/>
        <p:txBody>
          <a:bodyPr/>
          <a:lstStyle/>
          <a:p>
            <a:pPr marL="457200" indent="-457200" fontAlgn="ctr">
              <a:buFont typeface="+mj-lt"/>
              <a:buAutoNum type="arabicPeriod"/>
            </a:pPr>
            <a:r>
              <a:rPr lang="sv-SE" sz="1400" dirty="0"/>
              <a:t>Jag vet vad som förväntas av mig och vilka arbetsuppgifter jag ska utföra. </a:t>
            </a:r>
            <a:r>
              <a:rPr lang="sv-SE" sz="1400" dirty="0" smtClean="0"/>
              <a:t>(Skala)</a:t>
            </a:r>
          </a:p>
          <a:p>
            <a:pPr marL="457200" indent="-457200" fontAlgn="ctr">
              <a:buFont typeface="+mj-lt"/>
              <a:buAutoNum type="arabicPeriod"/>
            </a:pPr>
            <a:r>
              <a:rPr lang="sv-SE" sz="1400" dirty="0"/>
              <a:t>Vi har ordning och reda, bra strukturer och rutiner för vårt arbete (Skala</a:t>
            </a:r>
            <a:r>
              <a:rPr lang="sv-SE" sz="1400" dirty="0" smtClean="0"/>
              <a:t>)</a:t>
            </a:r>
            <a:endParaRPr lang="sv-SE" sz="1400" dirty="0"/>
          </a:p>
          <a:p>
            <a:pPr marL="457200" indent="-457200" fontAlgn="ctr">
              <a:buFont typeface="+mj-lt"/>
              <a:buAutoNum type="arabicPeriod"/>
            </a:pPr>
            <a:r>
              <a:rPr lang="sv-SE" sz="1400" dirty="0" smtClean="0"/>
              <a:t>Om </a:t>
            </a:r>
            <a:r>
              <a:rPr lang="sv-SE" sz="1400" dirty="0"/>
              <a:t>jag behöver får jag hjälp av min chef att prioritera mina arbetsuppgifter (Skala)</a:t>
            </a:r>
          </a:p>
          <a:p>
            <a:pPr marL="457200" indent="-457200" fontAlgn="ctr">
              <a:buFont typeface="+mj-lt"/>
              <a:buAutoNum type="arabicPeriod"/>
            </a:pPr>
            <a:r>
              <a:rPr lang="sv-SE" sz="1400" dirty="0" smtClean="0"/>
              <a:t>Jag </a:t>
            </a:r>
            <a:r>
              <a:rPr lang="sv-SE" sz="1400" dirty="0"/>
              <a:t>hinner med mina arbetsuppgifter inom ordinarie arbetstid (Skala)</a:t>
            </a:r>
          </a:p>
          <a:p>
            <a:pPr marL="457200" indent="-457200" fontAlgn="ctr">
              <a:buFont typeface="+mj-lt"/>
              <a:buAutoNum type="arabicPeriod"/>
            </a:pPr>
            <a:r>
              <a:rPr lang="sv-SE" sz="1400" dirty="0" smtClean="0"/>
              <a:t>Jag kan koppla bort arbetet på min fritid (Skala)</a:t>
            </a:r>
          </a:p>
          <a:p>
            <a:pPr marL="457200" indent="-457200" fontAlgn="ctr">
              <a:buFont typeface="+mj-lt"/>
              <a:buAutoNum type="arabicPeriod"/>
            </a:pPr>
            <a:r>
              <a:rPr lang="sv-SE" sz="1400" dirty="0" smtClean="0"/>
              <a:t>Jag </a:t>
            </a:r>
            <a:r>
              <a:rPr lang="sv-SE" sz="1400" dirty="0"/>
              <a:t>kan </a:t>
            </a:r>
            <a:r>
              <a:rPr lang="sv-SE" sz="1400" dirty="0" smtClean="0"/>
              <a:t>nyttja raster till att koppla av från arbetet (Skala)</a:t>
            </a:r>
          </a:p>
          <a:p>
            <a:pPr marL="457200" indent="-457200">
              <a:buFont typeface="+mj-lt"/>
              <a:buAutoNum type="arabicPeriod"/>
            </a:pPr>
            <a:r>
              <a:rPr lang="sv-SE" sz="1400" dirty="0"/>
              <a:t>Jag har en tillfredställande fysisk arbetsmiljö (Skala)</a:t>
            </a:r>
          </a:p>
          <a:p>
            <a:pPr marL="457200" indent="-457200">
              <a:buFont typeface="+mj-lt"/>
              <a:buAutoNum type="arabicPeriod"/>
            </a:pPr>
            <a:r>
              <a:rPr lang="sv-SE" sz="1400" dirty="0"/>
              <a:t>Stämningen på min arbetsplats är bra (Skala)</a:t>
            </a:r>
          </a:p>
          <a:p>
            <a:pPr marL="457200" indent="-457200">
              <a:buFont typeface="+mj-lt"/>
              <a:buAutoNum type="arabicPeriod"/>
            </a:pPr>
            <a:r>
              <a:rPr lang="sv-SE" sz="1400" dirty="0" smtClean="0"/>
              <a:t>Jag </a:t>
            </a:r>
            <a:r>
              <a:rPr lang="sv-SE" sz="1400" dirty="0"/>
              <a:t>och min chef har en dialog om min arbetsbelastning och hälsa (Skala</a:t>
            </a:r>
            <a:r>
              <a:rPr lang="sv-SE" sz="1400" dirty="0" smtClean="0"/>
              <a:t>)</a:t>
            </a:r>
          </a:p>
          <a:p>
            <a:pPr marL="457200" indent="-457200">
              <a:buFont typeface="+mj-lt"/>
              <a:buAutoNum type="arabicPeriod"/>
            </a:pPr>
            <a:endParaRPr lang="sv-SE" sz="1400" dirty="0"/>
          </a:p>
          <a:p>
            <a:pPr marL="0" indent="0">
              <a:buNone/>
            </a:pPr>
            <a:r>
              <a:rPr lang="sv-SE" sz="1400" dirty="0">
                <a:latin typeface="Calibri" panose="020F0502020204030204" pitchFamily="34" charset="0"/>
              </a:rPr>
              <a:t>Skala 1-5 (stämmer mycket dåligt &lt;&gt; stämmer mycket bra)</a:t>
            </a:r>
          </a:p>
          <a:p>
            <a:pPr marL="0" indent="0">
              <a:buNone/>
            </a:pPr>
            <a:endParaRPr lang="sv-SE" sz="1400" dirty="0"/>
          </a:p>
          <a:p>
            <a:pPr marL="457200" indent="-457200">
              <a:buFont typeface="+mj-lt"/>
              <a:buAutoNum type="arabicPeriod"/>
            </a:pPr>
            <a:endParaRPr lang="sv-SE" sz="1400" dirty="0"/>
          </a:p>
          <a:p>
            <a:pPr marL="457200" indent="-457200" fontAlgn="ctr">
              <a:buFont typeface="+mj-lt"/>
              <a:buAutoNum type="arabicPeriod"/>
            </a:pPr>
            <a:endParaRPr lang="sv-SE" sz="1400" dirty="0" smtClean="0"/>
          </a:p>
          <a:p>
            <a:endParaRPr lang="sv-SE" dirty="0"/>
          </a:p>
        </p:txBody>
      </p:sp>
    </p:spTree>
    <p:extLst>
      <p:ext uri="{BB962C8B-B14F-4D97-AF65-F5344CB8AC3E}">
        <p14:creationId xmlns:p14="http://schemas.microsoft.com/office/powerpoint/2010/main" val="3492064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OSA-frågor: arbetstid</a:t>
            </a:r>
            <a:endParaRPr lang="sv-SE" dirty="0"/>
          </a:p>
        </p:txBody>
      </p:sp>
      <p:sp>
        <p:nvSpPr>
          <p:cNvPr id="3" name="Platshållare för innehåll 2"/>
          <p:cNvSpPr>
            <a:spLocks noGrp="1"/>
          </p:cNvSpPr>
          <p:nvPr>
            <p:ph idx="1"/>
          </p:nvPr>
        </p:nvSpPr>
        <p:spPr/>
        <p:txBody>
          <a:bodyPr/>
          <a:lstStyle/>
          <a:p>
            <a:pPr marL="457200" indent="-457200" fontAlgn="ctr">
              <a:buFont typeface="+mj-lt"/>
              <a:buAutoNum type="arabicPeriod"/>
            </a:pPr>
            <a:r>
              <a:rPr lang="sv-SE" sz="1400" dirty="0" smtClean="0"/>
              <a:t>Jag </a:t>
            </a:r>
            <a:r>
              <a:rPr lang="sv-SE" sz="1400" dirty="0"/>
              <a:t>är nöjd med mitt inflytande över min arbetstid (Skala) </a:t>
            </a:r>
            <a:endParaRPr lang="sv-SE" sz="1400" dirty="0" smtClean="0"/>
          </a:p>
          <a:p>
            <a:pPr marL="457200" indent="-457200" fontAlgn="ctr">
              <a:buFont typeface="+mj-lt"/>
              <a:buAutoNum type="arabicPeriod"/>
            </a:pPr>
            <a:r>
              <a:rPr lang="sv-SE" sz="1400" dirty="0" smtClean="0"/>
              <a:t>Mina </a:t>
            </a:r>
            <a:r>
              <a:rPr lang="sv-SE" sz="1400" dirty="0"/>
              <a:t>arbetstider tillåter tillräcklig återhämtning mellan arbetspassen (Skala)</a:t>
            </a:r>
          </a:p>
          <a:p>
            <a:pPr marL="457200" indent="-457200" fontAlgn="ctr">
              <a:buFont typeface="+mj-lt"/>
              <a:buAutoNum type="arabicPeriod"/>
            </a:pPr>
            <a:r>
              <a:rPr lang="sv-SE" sz="1400" dirty="0" smtClean="0"/>
              <a:t>Jag </a:t>
            </a:r>
            <a:r>
              <a:rPr lang="sv-SE" sz="1400" dirty="0"/>
              <a:t>har normalt möjlighet att ta rast under mitt arbetspass (Skala</a:t>
            </a:r>
            <a:r>
              <a:rPr lang="sv-SE" sz="1400" dirty="0" smtClean="0"/>
              <a:t>)</a:t>
            </a:r>
          </a:p>
          <a:p>
            <a:pPr marL="457200" indent="-457200" fontAlgn="ctr">
              <a:buFont typeface="+mj-lt"/>
              <a:buAutoNum type="arabicPeriod"/>
            </a:pPr>
            <a:endParaRPr lang="sv-SE" sz="1400" dirty="0"/>
          </a:p>
          <a:p>
            <a:pPr marL="457200" indent="-457200" fontAlgn="ctr">
              <a:buFont typeface="+mj-lt"/>
              <a:buAutoNum type="arabicPeriod"/>
            </a:pPr>
            <a:endParaRPr lang="sv-SE" sz="1400" dirty="0" smtClean="0"/>
          </a:p>
          <a:p>
            <a:pPr marL="0" indent="0" fontAlgn="ctr">
              <a:buNone/>
            </a:pPr>
            <a:r>
              <a:rPr lang="sv-SE" sz="1400" dirty="0">
                <a:latin typeface="Calibri" panose="020F0502020204030204" pitchFamily="34" charset="0"/>
              </a:rPr>
              <a:t>Skala 1-5 (stämmer mycket dåligt &lt;&gt; stämmer mycket bra)</a:t>
            </a:r>
          </a:p>
          <a:p>
            <a:pPr marL="0" indent="0" fontAlgn="ctr">
              <a:buNone/>
            </a:pPr>
            <a:endParaRPr lang="sv-SE" sz="1400" dirty="0"/>
          </a:p>
          <a:p>
            <a:endParaRPr lang="sv-SE" dirty="0"/>
          </a:p>
        </p:txBody>
      </p:sp>
    </p:spTree>
    <p:extLst>
      <p:ext uri="{BB962C8B-B14F-4D97-AF65-F5344CB8AC3E}">
        <p14:creationId xmlns:p14="http://schemas.microsoft.com/office/powerpoint/2010/main" val="3402657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Haninge_liggande</Template>
  <TotalTime>18918</TotalTime>
  <Words>960</Words>
  <Application>Microsoft Office PowerPoint</Application>
  <PresentationFormat>Bildspel på skärmen (4:3)</PresentationFormat>
  <Paragraphs>153</Paragraphs>
  <Slides>15</Slides>
  <Notes>10</Notes>
  <HiddenSlides>0</HiddenSlides>
  <MMClips>0</MMClips>
  <ScaleCrop>false</ScaleCrop>
  <HeadingPairs>
    <vt:vector size="6" baseType="variant">
      <vt:variant>
        <vt:lpstr>Använt teckensnitt</vt:lpstr>
      </vt:variant>
      <vt:variant>
        <vt:i4>5</vt:i4>
      </vt:variant>
      <vt:variant>
        <vt:lpstr>Tema</vt:lpstr>
      </vt:variant>
      <vt:variant>
        <vt:i4>2</vt:i4>
      </vt:variant>
      <vt:variant>
        <vt:lpstr>Bildrubriker</vt:lpstr>
      </vt:variant>
      <vt:variant>
        <vt:i4>15</vt:i4>
      </vt:variant>
    </vt:vector>
  </HeadingPairs>
  <TitlesOfParts>
    <vt:vector size="22" baseType="lpstr">
      <vt:lpstr>AGaramond</vt:lpstr>
      <vt:lpstr>Arial</vt:lpstr>
      <vt:lpstr>Calibri</vt:lpstr>
      <vt:lpstr>Garamond</vt:lpstr>
      <vt:lpstr>Times</vt:lpstr>
      <vt:lpstr>Haninge_liggande</vt:lpstr>
      <vt:lpstr>1_Haninge_liggande</vt:lpstr>
      <vt:lpstr>Utökad APU 2018  </vt:lpstr>
      <vt:lpstr>Utökad APU 2018</vt:lpstr>
      <vt:lpstr>Valet av frågor</vt:lpstr>
      <vt:lpstr>HME-frågorna</vt:lpstr>
      <vt:lpstr>Arbetsmiljö - snurrar hjulet?</vt:lpstr>
      <vt:lpstr>SAM-frågor</vt:lpstr>
      <vt:lpstr>Arbetsmiljö – fokus OSA</vt:lpstr>
      <vt:lpstr>OSA-frågor: arbetsbelastning</vt:lpstr>
      <vt:lpstr>OSA-frågor: arbetstid</vt:lpstr>
      <vt:lpstr>OSA-frågor: kränkande särbehandling</vt:lpstr>
      <vt:lpstr>Attraktiv arbetsgivare </vt:lpstr>
      <vt:lpstr>Bakgrundsfrågorna</vt:lpstr>
      <vt:lpstr>Rapporter och sekretess</vt:lpstr>
      <vt:lpstr>Tidsplan</vt:lpstr>
      <vt:lpstr>Ta hand om resultaten</vt:lpstr>
    </vt:vector>
  </TitlesOfParts>
  <Company>Haninge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%USERNAME%</dc:creator>
  <cp:lastModifiedBy>Marie Lilja Lindgren</cp:lastModifiedBy>
  <cp:revision>514</cp:revision>
  <cp:lastPrinted>2017-05-02T12:41:22Z</cp:lastPrinted>
  <dcterms:created xsi:type="dcterms:W3CDTF">2017-02-16T12:12:56Z</dcterms:created>
  <dcterms:modified xsi:type="dcterms:W3CDTF">2018-09-12T07:10:34Z</dcterms:modified>
</cp:coreProperties>
</file>