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sldIdLst>
    <p:sldId id="267" r:id="rId2"/>
    <p:sldId id="313" r:id="rId3"/>
    <p:sldId id="314" r:id="rId4"/>
    <p:sldId id="335" r:id="rId5"/>
    <p:sldId id="336" r:id="rId6"/>
    <p:sldId id="362" r:id="rId7"/>
    <p:sldId id="337" r:id="rId8"/>
    <p:sldId id="338" r:id="rId9"/>
    <p:sldId id="315" r:id="rId10"/>
    <p:sldId id="343" r:id="rId11"/>
    <p:sldId id="344" r:id="rId12"/>
    <p:sldId id="345" r:id="rId13"/>
    <p:sldId id="375" r:id="rId14"/>
    <p:sldId id="379" r:id="rId15"/>
    <p:sldId id="376" r:id="rId16"/>
    <p:sldId id="372" r:id="rId17"/>
    <p:sldId id="377" r:id="rId18"/>
    <p:sldId id="381" r:id="rId19"/>
    <p:sldId id="346" r:id="rId20"/>
    <p:sldId id="355" r:id="rId21"/>
    <p:sldId id="368" r:id="rId22"/>
    <p:sldId id="351" r:id="rId23"/>
    <p:sldId id="356" r:id="rId24"/>
    <p:sldId id="363" r:id="rId25"/>
    <p:sldId id="364" r:id="rId26"/>
    <p:sldId id="357" r:id="rId27"/>
    <p:sldId id="373" r:id="rId28"/>
    <p:sldId id="334" r:id="rId29"/>
    <p:sldId id="328" r:id="rId30"/>
    <p:sldId id="329" r:id="rId31"/>
    <p:sldId id="332" r:id="rId32"/>
    <p:sldId id="330" r:id="rId33"/>
    <p:sldId id="326" r:id="rId34"/>
    <p:sldId id="370" r:id="rId35"/>
  </p:sldIdLst>
  <p:sldSz cx="9144000" cy="6858000" type="screen4x3"/>
  <p:notesSz cx="6797675" cy="9926638"/>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Ralph" initials="JR" lastIdx="0" clrIdx="0">
    <p:extLst>
      <p:ext uri="{19B8F6BF-5375-455C-9EA6-DF929625EA0E}">
        <p15:presenceInfo xmlns:p15="http://schemas.microsoft.com/office/powerpoint/2012/main" userId="S-1-5-21-3728200558-1477325690-1523740173-1137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4" autoAdjust="0"/>
    <p:restoredTop sz="82792" autoAdjust="0"/>
  </p:normalViewPr>
  <p:slideViewPr>
    <p:cSldViewPr>
      <p:cViewPr varScale="1">
        <p:scale>
          <a:sx n="52" d="100"/>
          <a:sy n="52" d="100"/>
        </p:scale>
        <p:origin x="1648" y="48"/>
      </p:cViewPr>
      <p:guideLst>
        <p:guide orient="horz" pos="2160"/>
        <p:guide pos="2880"/>
      </p:guideLst>
    </p:cSldViewPr>
  </p:slideViewPr>
  <p:notesTextViewPr>
    <p:cViewPr>
      <p:scale>
        <a:sx n="1" d="1"/>
        <a:sy n="1" d="1"/>
      </p:scale>
      <p:origin x="0" y="0"/>
    </p:cViewPr>
  </p:notesTextViewPr>
  <p:notesViewPr>
    <p:cSldViewPr>
      <p:cViewPr varScale="1">
        <p:scale>
          <a:sx n="48" d="100"/>
          <a:sy n="48" d="100"/>
        </p:scale>
        <p:origin x="276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dirty="0"/>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dirty="0"/>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a:t>Klicka här för att ändra format på bakgrundstexten</a:t>
            </a:r>
          </a:p>
          <a:p>
            <a:pPr lvl="1"/>
            <a:r>
              <a:rPr lang="sv-SE" altLang="sv-SE" noProof="0"/>
              <a:t>Nivå två</a:t>
            </a:r>
          </a:p>
          <a:p>
            <a:pPr lvl="2"/>
            <a:r>
              <a:rPr lang="sv-SE" altLang="sv-SE" noProof="0"/>
              <a:t>Nivå tre</a:t>
            </a:r>
          </a:p>
          <a:p>
            <a:pPr lvl="3"/>
            <a:r>
              <a:rPr lang="sv-SE" altLang="sv-SE" noProof="0"/>
              <a:t>Nivå fyra</a:t>
            </a:r>
          </a:p>
          <a:p>
            <a:pPr lvl="4"/>
            <a:r>
              <a:rPr lang="sv-SE" altLang="sv-SE" noProof="0"/>
              <a:t>Nivå fem</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dirty="0"/>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dirty="0"/>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dirty="0"/>
              <a:t>Syftet med utbildningen är att ge en överblick över den mest grundläggande juridiken som alla oavsett förvaltning behöver ha kunskap om.  </a:t>
            </a:r>
          </a:p>
          <a:p>
            <a:pPr marL="0" indent="0">
              <a:buNone/>
            </a:pPr>
            <a:endParaRPr lang="sv-SE" dirty="0"/>
          </a:p>
          <a:p>
            <a:pPr marL="0" indent="0">
              <a:buNone/>
            </a:pPr>
            <a:r>
              <a:rPr lang="sv-SE" dirty="0"/>
              <a:t>Om någon enhet önskar mer fördjupad genomgång av en specifik lagstiftning kan kommunjuristen kontaktas. </a:t>
            </a:r>
          </a:p>
          <a:p>
            <a:pPr marL="0" indent="0">
              <a:buNone/>
            </a:pPr>
            <a:endParaRPr lang="sv-SE" dirty="0"/>
          </a:p>
          <a:p>
            <a:pPr marL="0" indent="0">
              <a:buNone/>
            </a:pPr>
            <a:r>
              <a:rPr lang="sv-SE" dirty="0"/>
              <a:t>Paus frågor</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a:t>
            </a:fld>
            <a:endParaRPr lang="sv-SE" altLang="sv-SE" dirty="0"/>
          </a:p>
        </p:txBody>
      </p:sp>
    </p:spTree>
    <p:extLst>
      <p:ext uri="{BB962C8B-B14F-4D97-AF65-F5344CB8AC3E}">
        <p14:creationId xmlns:p14="http://schemas.microsoft.com/office/powerpoint/2010/main" val="1605012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13</a:t>
            </a:fld>
            <a:endParaRPr lang="sv-SE" altLang="sv-SE" dirty="0"/>
          </a:p>
        </p:txBody>
      </p:sp>
    </p:spTree>
    <p:extLst>
      <p:ext uri="{BB962C8B-B14F-4D97-AF65-F5344CB8AC3E}">
        <p14:creationId xmlns:p14="http://schemas.microsoft.com/office/powerpoint/2010/main" val="1138647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15</a:t>
            </a:fld>
            <a:endParaRPr lang="sv-SE" altLang="sv-SE" dirty="0"/>
          </a:p>
        </p:txBody>
      </p:sp>
    </p:spTree>
    <p:extLst>
      <p:ext uri="{BB962C8B-B14F-4D97-AF65-F5344CB8AC3E}">
        <p14:creationId xmlns:p14="http://schemas.microsoft.com/office/powerpoint/2010/main" val="3350200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22</a:t>
            </a:fld>
            <a:endParaRPr lang="sv-SE" altLang="sv-SE" dirty="0"/>
          </a:p>
        </p:txBody>
      </p:sp>
    </p:spTree>
    <p:extLst>
      <p:ext uri="{BB962C8B-B14F-4D97-AF65-F5344CB8AC3E}">
        <p14:creationId xmlns:p14="http://schemas.microsoft.com/office/powerpoint/2010/main" val="1910003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dirty="0"/>
              <a:t>Gränsen för vad som är ett beslut och vad som är ren verkställighet är inte helt enkel att dra.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31</a:t>
            </a:fld>
            <a:endParaRPr lang="sv-SE" altLang="sv-SE" dirty="0"/>
          </a:p>
        </p:txBody>
      </p:sp>
    </p:spTree>
    <p:extLst>
      <p:ext uri="{BB962C8B-B14F-4D97-AF65-F5344CB8AC3E}">
        <p14:creationId xmlns:p14="http://schemas.microsoft.com/office/powerpoint/2010/main" val="2817441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dirty="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dirty="0"/>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259632" y="692696"/>
            <a:ext cx="6400800" cy="4995240"/>
          </a:xfrm>
        </p:spPr>
        <p:txBody>
          <a:bodyPr/>
          <a:lstStyle/>
          <a:p>
            <a:pPr algn="r"/>
            <a:r>
              <a:rPr lang="sv-SE" dirty="0"/>
              <a:t>		</a:t>
            </a:r>
          </a:p>
        </p:txBody>
      </p:sp>
      <p:sp>
        <p:nvSpPr>
          <p:cNvPr id="5" name="Rubrik 3"/>
          <p:cNvSpPr>
            <a:spLocks noGrp="1"/>
          </p:cNvSpPr>
          <p:nvPr>
            <p:ph type="ctrTitle"/>
          </p:nvPr>
        </p:nvSpPr>
        <p:spPr>
          <a:xfrm>
            <a:off x="611560" y="1124744"/>
            <a:ext cx="7846640" cy="4824536"/>
          </a:xfrm>
        </p:spPr>
        <p:txBody>
          <a:bodyPr/>
          <a:lstStyle/>
          <a:p>
            <a:r>
              <a:rPr lang="sv-SE" sz="4400" b="1" dirty="0"/>
              <a:t>Grundläggande Juridik </a:t>
            </a:r>
            <a:br>
              <a:rPr lang="sv-SE" sz="3600" b="1" dirty="0"/>
            </a:br>
            <a:br>
              <a:rPr lang="sv-SE" sz="3600" dirty="0"/>
            </a:br>
            <a:r>
              <a:rPr lang="sv-SE" sz="2000" dirty="0"/>
              <a:t>Kommunallagen, Förvaltningslagen, GDPR, Allmänna handlingar, Författningssamling</a:t>
            </a:r>
            <a:br>
              <a:rPr lang="sv-SE" sz="2000" dirty="0"/>
            </a:br>
            <a:br>
              <a:rPr lang="sv-SE" sz="2000" dirty="0"/>
            </a:br>
            <a:br>
              <a:rPr lang="sv-SE" sz="1800" dirty="0"/>
            </a:br>
            <a:br>
              <a:rPr lang="sv-SE" sz="1800" dirty="0"/>
            </a:br>
            <a:br>
              <a:rPr lang="sv-SE" sz="1800" dirty="0"/>
            </a:br>
            <a:br>
              <a:rPr lang="sv-SE" sz="1800" dirty="0"/>
            </a:br>
            <a:r>
              <a:rPr lang="sv-SE" sz="1200" dirty="0"/>
              <a:t>Jenni Ralph</a:t>
            </a:r>
            <a:br>
              <a:rPr lang="sv-SE" sz="1200" dirty="0"/>
            </a:br>
            <a:r>
              <a:rPr lang="sv-SE" sz="1200" dirty="0"/>
              <a:t>Kommunjurist och dataskyddsombud</a:t>
            </a:r>
            <a:br>
              <a:rPr lang="sv-SE" sz="1200" dirty="0"/>
            </a:br>
            <a:r>
              <a:rPr lang="sv-SE" sz="1200" dirty="0"/>
              <a:t>Januari 2020</a:t>
            </a:r>
            <a:br>
              <a:rPr lang="sv-SE" sz="1200" dirty="0"/>
            </a:br>
            <a:endParaRPr lang="sv-SE" sz="1200" dirty="0"/>
          </a:p>
        </p:txBody>
      </p:sp>
    </p:spTree>
    <p:extLst>
      <p:ext uri="{BB962C8B-B14F-4D97-AF65-F5344CB8AC3E}">
        <p14:creationId xmlns:p14="http://schemas.microsoft.com/office/powerpoint/2010/main" val="3993242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1052736"/>
            <a:ext cx="7772400" cy="5043264"/>
          </a:xfrm>
        </p:spPr>
        <p:txBody>
          <a:bodyPr/>
          <a:lstStyle/>
          <a:p>
            <a:pPr marL="0" indent="0">
              <a:buNone/>
            </a:pPr>
            <a:r>
              <a:rPr lang="sv-SE" sz="1600" b="1" dirty="0"/>
              <a:t>Serviceskyldighet </a:t>
            </a:r>
            <a:r>
              <a:rPr lang="sv-SE" sz="900" b="1" dirty="0"/>
              <a:t>(gäller alltid ) </a:t>
            </a:r>
          </a:p>
          <a:p>
            <a:pPr marL="0" indent="0">
              <a:buNone/>
            </a:pPr>
            <a:endParaRPr lang="sv-SE" sz="900" b="1" dirty="0"/>
          </a:p>
          <a:p>
            <a:pPr marL="0" indent="0">
              <a:buNone/>
            </a:pPr>
            <a:br>
              <a:rPr lang="sv-SE" sz="900" dirty="0"/>
            </a:br>
            <a:r>
              <a:rPr lang="sv-SE" sz="1600" dirty="0"/>
              <a:t>Enligt 6 § FL ska kommunen se till att kontakterna med enskilda blir </a:t>
            </a:r>
            <a:r>
              <a:rPr lang="sv-SE" sz="1600" b="1" u="sng" dirty="0"/>
              <a:t>smidiga och enkla</a:t>
            </a:r>
            <a:r>
              <a:rPr lang="sv-SE" sz="1600" dirty="0"/>
              <a:t>. </a:t>
            </a:r>
          </a:p>
          <a:p>
            <a:endParaRPr lang="sv-SE" sz="1600" dirty="0"/>
          </a:p>
          <a:p>
            <a:pPr marL="0" indent="0">
              <a:buNone/>
            </a:pPr>
            <a:r>
              <a:rPr lang="sv-SE" sz="1600" dirty="0"/>
              <a:t>Kommunen ska lämna den enskilde sådan hjälp att han eller hon kan </a:t>
            </a:r>
            <a:r>
              <a:rPr lang="sv-SE" sz="1600" b="1" u="sng" dirty="0"/>
              <a:t>ta till vara sina intressen</a:t>
            </a:r>
            <a:r>
              <a:rPr lang="sv-SE" sz="1600" dirty="0"/>
              <a:t>. Hjälpen ska ges i den utsträckning som är lämplig med hänsyn till frågans art, den enskildes behov av hjälp och myndighetens verksamhet. Den ska ges </a:t>
            </a:r>
            <a:r>
              <a:rPr lang="sv-SE" sz="1600" b="1" u="sng" dirty="0"/>
              <a:t>utan onödigt dröjsmål</a:t>
            </a:r>
            <a:r>
              <a:rPr lang="sv-SE" sz="1600" dirty="0"/>
              <a:t>. Det innebär att frågor från enskilda skall besvaras så snart som möjligt.</a:t>
            </a:r>
          </a:p>
          <a:p>
            <a:endParaRPr lang="sv-SE" sz="1600" dirty="0"/>
          </a:p>
          <a:p>
            <a:pPr marL="0" indent="0">
              <a:buNone/>
            </a:pPr>
            <a:r>
              <a:rPr lang="sv-SE" sz="1600" dirty="0"/>
              <a:t>Vid bedömningen av den enskildes behov av hjälp ska hänsyn tas till bl.a. ålder, funktionsnedsättning och om det är en enskild eller ett företag m.m. </a:t>
            </a:r>
            <a:endParaRPr lang="sv-SE" dirty="0"/>
          </a:p>
        </p:txBody>
      </p:sp>
    </p:spTree>
    <p:extLst>
      <p:ext uri="{BB962C8B-B14F-4D97-AF65-F5344CB8AC3E}">
        <p14:creationId xmlns:p14="http://schemas.microsoft.com/office/powerpoint/2010/main" val="2182125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043608" y="980728"/>
            <a:ext cx="7772400" cy="4978896"/>
          </a:xfrm>
        </p:spPr>
        <p:txBody>
          <a:bodyPr/>
          <a:lstStyle/>
          <a:p>
            <a:pPr marL="0" indent="0">
              <a:buNone/>
            </a:pPr>
            <a:endParaRPr lang="sv-SE" sz="1600" dirty="0"/>
          </a:p>
          <a:p>
            <a:pPr marL="0" indent="0">
              <a:buNone/>
            </a:pPr>
            <a:r>
              <a:rPr lang="sv-SE" sz="1600" b="1" dirty="0"/>
              <a:t>Tolkning och översättning </a:t>
            </a:r>
            <a:r>
              <a:rPr lang="sv-SE" sz="900" b="1" dirty="0"/>
              <a:t>(gäller alltid ) </a:t>
            </a:r>
            <a:endParaRPr lang="sv-SE" sz="1600" b="1" dirty="0"/>
          </a:p>
          <a:p>
            <a:pPr marL="0" indent="0">
              <a:buNone/>
            </a:pPr>
            <a:endParaRPr lang="sv-SE" sz="1600" dirty="0"/>
          </a:p>
          <a:p>
            <a:pPr marL="0" indent="0">
              <a:buNone/>
            </a:pPr>
            <a:r>
              <a:rPr lang="sv-SE" sz="1600" dirty="0"/>
              <a:t>Enligt 13 § FL </a:t>
            </a:r>
            <a:r>
              <a:rPr lang="sv-SE" sz="1600" b="1" u="sng" dirty="0"/>
              <a:t>ska</a:t>
            </a:r>
            <a:r>
              <a:rPr lang="sv-SE" sz="1600" dirty="0"/>
              <a:t> kommunen använda tolk och se till att översätta handlingar om det </a:t>
            </a:r>
            <a:r>
              <a:rPr lang="sv-SE" sz="1600" b="1" u="sng" dirty="0"/>
              <a:t>behövs</a:t>
            </a:r>
            <a:r>
              <a:rPr lang="sv-SE" sz="1600" dirty="0"/>
              <a:t> för att den enskilde ska kunna </a:t>
            </a:r>
            <a:r>
              <a:rPr lang="sv-SE" sz="1600" b="1" u="sng" dirty="0"/>
              <a:t>ta till vara sin rätt </a:t>
            </a:r>
            <a:r>
              <a:rPr lang="sv-SE" sz="1600" dirty="0"/>
              <a:t>när myndigheten har kontakt med någon som inte behärskar svenska. Kravet innebär en skärpning mot tidigare FL som innehöll ett bör krav. </a:t>
            </a:r>
          </a:p>
          <a:p>
            <a:endParaRPr lang="sv-SE" sz="1600" dirty="0"/>
          </a:p>
          <a:p>
            <a:pPr marL="0" indent="0">
              <a:buNone/>
            </a:pPr>
            <a:endParaRPr lang="sv-SE" sz="1600" dirty="0"/>
          </a:p>
          <a:p>
            <a:pPr marL="0" indent="0">
              <a:buNone/>
            </a:pPr>
            <a:r>
              <a:rPr lang="sv-SE" sz="1600" dirty="0"/>
              <a:t>Att det ska finnas ett behov innebär att om ärendet är av mindre vikt för den enskilde och </a:t>
            </a:r>
            <a:r>
              <a:rPr lang="sv-SE" sz="1600" b="1" u="sng" dirty="0"/>
              <a:t>kostnaderna framstår som oproportionerliga </a:t>
            </a:r>
            <a:r>
              <a:rPr lang="sv-SE" sz="1600" dirty="0"/>
              <a:t>i förhållande till den enskildes möjligheter att </a:t>
            </a:r>
            <a:r>
              <a:rPr lang="sv-SE" sz="1600" b="1" u="sng" dirty="0"/>
              <a:t>ändå ta tillvara sin rätt </a:t>
            </a:r>
            <a:r>
              <a:rPr lang="sv-SE" sz="1600" dirty="0"/>
              <a:t>är vi inte skyldiga att ha tolk eller översätta. Använda egen personal med språkkunskaper.</a:t>
            </a:r>
          </a:p>
          <a:p>
            <a:pPr marL="0" indent="0">
              <a:buNone/>
            </a:pPr>
            <a:r>
              <a:rPr lang="sv-SE" sz="1600" dirty="0"/>
              <a:t>                                                                                                                                                                                                                                                                                                                                                                                                                                                                                       </a:t>
            </a:r>
          </a:p>
          <a:p>
            <a:pPr marL="0" indent="0">
              <a:buNone/>
            </a:pPr>
            <a:endParaRPr lang="sv-SE" dirty="0"/>
          </a:p>
        </p:txBody>
      </p:sp>
    </p:spTree>
    <p:extLst>
      <p:ext uri="{BB962C8B-B14F-4D97-AF65-F5344CB8AC3E}">
        <p14:creationId xmlns:p14="http://schemas.microsoft.com/office/powerpoint/2010/main" val="739426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980728"/>
            <a:ext cx="7772400" cy="5115272"/>
          </a:xfrm>
        </p:spPr>
        <p:txBody>
          <a:bodyPr/>
          <a:lstStyle/>
          <a:p>
            <a:endParaRPr lang="sv-SE" sz="1600" dirty="0"/>
          </a:p>
          <a:p>
            <a:pPr marL="0" indent="0">
              <a:buNone/>
            </a:pPr>
            <a:r>
              <a:rPr lang="sv-SE" sz="1600" b="1" dirty="0"/>
              <a:t>Tillgänglighet</a:t>
            </a:r>
          </a:p>
          <a:p>
            <a:pPr marL="0" indent="0">
              <a:buNone/>
            </a:pPr>
            <a:endParaRPr lang="sv-SE" sz="1600" dirty="0"/>
          </a:p>
          <a:p>
            <a:pPr marL="0" indent="0">
              <a:buNone/>
            </a:pPr>
            <a:r>
              <a:rPr lang="sv-SE" sz="1600" dirty="0"/>
              <a:t>Enligt 7 § FL ska en myndighet vara tillgänglig för kontakter med enskilda och informera allmänheten om hur och när sådana kan tas. </a:t>
            </a:r>
          </a:p>
          <a:p>
            <a:endParaRPr lang="sv-SE" sz="1600" dirty="0"/>
          </a:p>
          <a:p>
            <a:pPr marL="0" indent="0">
              <a:buNone/>
            </a:pPr>
            <a:r>
              <a:rPr lang="sv-SE" sz="1600" dirty="0"/>
              <a:t>Kommunen ska vidta de åtgärder i fråga om tillgänglighet som behövs för att den ska kunna uppfylla sina skyldigheter att hantera utlämnande av allmänna handlingar. </a:t>
            </a:r>
          </a:p>
          <a:p>
            <a:endParaRPr lang="sv-SE" sz="1600" dirty="0"/>
          </a:p>
          <a:p>
            <a:pPr marL="0" indent="0">
              <a:buNone/>
            </a:pPr>
            <a:r>
              <a:rPr lang="sv-SE" sz="1600" dirty="0"/>
              <a:t>Bestämmelsen innebär i praktiken att kommunen behöver ha öppet även under s.k. klämdagar för att allmänna handlingar ska kunna registreras och lämnas ut vid förfrågan. </a:t>
            </a:r>
          </a:p>
          <a:p>
            <a:endParaRPr lang="sv-SE" dirty="0"/>
          </a:p>
        </p:txBody>
      </p:sp>
    </p:spTree>
    <p:extLst>
      <p:ext uri="{BB962C8B-B14F-4D97-AF65-F5344CB8AC3E}">
        <p14:creationId xmlns:p14="http://schemas.microsoft.com/office/powerpoint/2010/main" val="1970840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67544" y="1196752"/>
            <a:ext cx="7772400" cy="5122912"/>
          </a:xfrm>
        </p:spPr>
        <p:txBody>
          <a:bodyPr/>
          <a:lstStyle/>
          <a:p>
            <a:pPr marL="0" indent="0">
              <a:buNone/>
            </a:pPr>
            <a:endParaRPr lang="sv-SE" sz="1600" b="1" dirty="0"/>
          </a:p>
          <a:p>
            <a:pPr marL="0" indent="0">
              <a:buNone/>
            </a:pPr>
            <a:r>
              <a:rPr lang="sv-SE" sz="1600" b="1" dirty="0"/>
              <a:t>Beredning av ärende</a:t>
            </a:r>
          </a:p>
          <a:p>
            <a:pPr marL="0" indent="0">
              <a:buNone/>
            </a:pPr>
            <a:r>
              <a:rPr lang="sv-SE" sz="2400" b="1" dirty="0"/>
              <a:t> </a:t>
            </a:r>
            <a:r>
              <a:rPr lang="sv-SE" sz="1600" b="1" dirty="0"/>
              <a:t>(gäller inte vid laglighetsprövning)</a:t>
            </a:r>
          </a:p>
          <a:p>
            <a:pPr marL="0" indent="0">
              <a:buNone/>
            </a:pPr>
            <a:endParaRPr lang="sv-SE" sz="1600" dirty="0"/>
          </a:p>
          <a:p>
            <a:pPr marL="0" indent="0">
              <a:buNone/>
            </a:pPr>
            <a:r>
              <a:rPr lang="sv-SE" sz="1600" dirty="0"/>
              <a:t>Enligt 23 § FL ska ett ärende bli </a:t>
            </a:r>
            <a:r>
              <a:rPr lang="sv-SE" sz="1600" b="1" u="sng" dirty="0"/>
              <a:t>utrett</a:t>
            </a:r>
            <a:r>
              <a:rPr lang="sv-SE" sz="1600" dirty="0"/>
              <a:t> i den omfattning som dess </a:t>
            </a:r>
            <a:r>
              <a:rPr lang="sv-SE" sz="1600" b="1" u="sng" dirty="0"/>
              <a:t>beskaffenhet kräver</a:t>
            </a:r>
            <a:r>
              <a:rPr lang="sv-SE" sz="1600" dirty="0"/>
              <a:t>. Parten ska medverka genom att så långt som möjligt ge in den utredning som parten vill åberopa till stöd för sin framställning. Om det behövs ska myndigheten genom </a:t>
            </a:r>
            <a:r>
              <a:rPr lang="sv-SE" sz="1600" b="1" u="sng" dirty="0"/>
              <a:t>frågor och påpekanden </a:t>
            </a:r>
            <a:r>
              <a:rPr lang="sv-SE" sz="1600" dirty="0"/>
              <a:t>verka för att parten förtydligar eller kompletterar framställningen. </a:t>
            </a:r>
          </a:p>
          <a:p>
            <a:pPr marL="0" indent="0">
              <a:buNone/>
            </a:pPr>
            <a:endParaRPr lang="sv-SE" sz="1600" dirty="0"/>
          </a:p>
          <a:p>
            <a:pPr marL="0" indent="0">
              <a:buNone/>
            </a:pPr>
            <a:r>
              <a:rPr lang="sv-SE" sz="1600" dirty="0"/>
              <a:t>Enligt 25 § FL ska kommunen utom vid vissa angivna undantag innan vi fattar ett beslut i ett ärende, om det inte är </a:t>
            </a:r>
            <a:r>
              <a:rPr lang="sv-SE" sz="1600" b="1" u="sng" dirty="0"/>
              <a:t>uppenbart obehövligt</a:t>
            </a:r>
            <a:r>
              <a:rPr lang="sv-SE" sz="1600" dirty="0"/>
              <a:t>, underrätta den som är part om </a:t>
            </a:r>
            <a:r>
              <a:rPr lang="sv-SE" sz="1600" b="1" u="sng" dirty="0"/>
              <a:t>allt material av betydelse för beslutet </a:t>
            </a:r>
            <a:r>
              <a:rPr lang="sv-SE" sz="1600" dirty="0"/>
              <a:t>och ge parten tillfälle att inom en bestämd tid yttra sig över materialet. </a:t>
            </a:r>
          </a:p>
        </p:txBody>
      </p:sp>
    </p:spTree>
    <p:extLst>
      <p:ext uri="{BB962C8B-B14F-4D97-AF65-F5344CB8AC3E}">
        <p14:creationId xmlns:p14="http://schemas.microsoft.com/office/powerpoint/2010/main" val="2510166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1196752"/>
            <a:ext cx="7772400" cy="4899248"/>
          </a:xfrm>
        </p:spPr>
        <p:txBody>
          <a:bodyPr/>
          <a:lstStyle/>
          <a:p>
            <a:pPr marL="0" indent="0">
              <a:buNone/>
            </a:pPr>
            <a:r>
              <a:rPr lang="sv-SE" sz="1600" b="1" dirty="0"/>
              <a:t>Beslut </a:t>
            </a:r>
            <a:br>
              <a:rPr lang="sv-SE" sz="1600" b="1" dirty="0"/>
            </a:br>
            <a:r>
              <a:rPr lang="sv-SE" sz="1600" b="1" dirty="0"/>
              <a:t>(gäller inte vid laglighetsprövning </a:t>
            </a:r>
          </a:p>
          <a:p>
            <a:pPr marL="0" indent="0">
              <a:buNone/>
            </a:pPr>
            <a:endParaRPr lang="sv-SE" sz="1600" dirty="0"/>
          </a:p>
          <a:p>
            <a:pPr marL="0" indent="0">
              <a:buNone/>
            </a:pPr>
            <a:r>
              <a:rPr lang="sv-SE" sz="1600" dirty="0"/>
              <a:t>Av 31-34 § FL framgår det vad som ska ingå i ett beslut och att det måste motiveras. </a:t>
            </a:r>
          </a:p>
          <a:p>
            <a:pPr marL="0" indent="0">
              <a:buNone/>
            </a:pPr>
            <a:endParaRPr lang="sv-SE" sz="1600" dirty="0"/>
          </a:p>
          <a:p>
            <a:pPr marL="0" indent="0">
              <a:buNone/>
            </a:pPr>
            <a:r>
              <a:rPr lang="sv-SE" sz="1600" dirty="0"/>
              <a:t>Ett beslut som kan antas påverka någons situation på ett inte obetydligt sätt ska innehålla en </a:t>
            </a:r>
            <a:r>
              <a:rPr lang="sv-SE" sz="1600" b="1" u="sng" dirty="0"/>
              <a:t>klargörande motivering</a:t>
            </a:r>
            <a:r>
              <a:rPr lang="sv-SE" sz="1600" dirty="0"/>
              <a:t>, om det inte är </a:t>
            </a:r>
            <a:r>
              <a:rPr lang="sv-SE" sz="1600" b="1" u="sng" dirty="0"/>
              <a:t>uppenbart obehövligt</a:t>
            </a:r>
            <a:r>
              <a:rPr lang="sv-SE" sz="1600" dirty="0"/>
              <a:t>. En sådan motivering ska innehålla uppgifter om vilka </a:t>
            </a:r>
            <a:r>
              <a:rPr lang="sv-SE" sz="1600" b="1" u="sng" dirty="0"/>
              <a:t>föreskrifter</a:t>
            </a:r>
            <a:r>
              <a:rPr lang="sv-SE" sz="1600" dirty="0"/>
              <a:t> som har tillämpats och vilka omständigheter som har varit avgörande för myndighetens ställningstagande.</a:t>
            </a:r>
          </a:p>
          <a:p>
            <a:pPr marL="0" indent="0">
              <a:buNone/>
            </a:pPr>
            <a:endParaRPr lang="sv-SE" sz="1600" dirty="0"/>
          </a:p>
          <a:p>
            <a:pPr marL="0" indent="0">
              <a:buNone/>
            </a:pPr>
            <a:r>
              <a:rPr lang="sv-SE" sz="1600" dirty="0"/>
              <a:t>En motivering får helt eller delvis utelämnas i vissa uppräknade fall.</a:t>
            </a:r>
          </a:p>
        </p:txBody>
      </p:sp>
    </p:spTree>
    <p:extLst>
      <p:ext uri="{BB962C8B-B14F-4D97-AF65-F5344CB8AC3E}">
        <p14:creationId xmlns:p14="http://schemas.microsoft.com/office/powerpoint/2010/main" val="1114237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5576" y="692696"/>
            <a:ext cx="7772400" cy="5410944"/>
          </a:xfrm>
        </p:spPr>
        <p:txBody>
          <a:bodyPr/>
          <a:lstStyle/>
          <a:p>
            <a:pPr marL="0" indent="0">
              <a:buNone/>
            </a:pPr>
            <a:r>
              <a:rPr lang="sv-SE" sz="1600" b="1" dirty="0"/>
              <a:t>Rättelse och ändring av beslut</a:t>
            </a:r>
            <a:br>
              <a:rPr lang="sv-SE" sz="1600" b="1" dirty="0"/>
            </a:br>
            <a:r>
              <a:rPr lang="sv-SE" sz="1600" b="1" dirty="0"/>
              <a:t> (gäller inte vid laglighetsprövning)</a:t>
            </a:r>
          </a:p>
          <a:p>
            <a:pPr marL="0" indent="0">
              <a:buNone/>
            </a:pPr>
            <a:endParaRPr lang="sv-SE" sz="1600" dirty="0"/>
          </a:p>
          <a:p>
            <a:pPr marL="0" indent="0">
              <a:buNone/>
            </a:pPr>
            <a:r>
              <a:rPr lang="sv-SE" sz="1600" dirty="0"/>
              <a:t>Enligt 36 § FL får ett beslut som innehåller en </a:t>
            </a:r>
            <a:r>
              <a:rPr lang="sv-SE" sz="1600" b="1" u="sng" dirty="0"/>
              <a:t>uppenbar felaktighet </a:t>
            </a:r>
            <a:r>
              <a:rPr lang="sv-SE" sz="1600" dirty="0"/>
              <a:t>till följd av myndighetens eller någon annans skrivfel, räknefel eller något annat liknande förbiseende rättas av den myndighet som har meddelat beslutet.</a:t>
            </a:r>
          </a:p>
          <a:p>
            <a:pPr marL="0" indent="0">
              <a:buNone/>
            </a:pPr>
            <a:r>
              <a:rPr lang="sv-SE" sz="1600" dirty="0"/>
              <a:t>Bagatellartade fel som stavning av namn kan underlåtas. </a:t>
            </a:r>
          </a:p>
          <a:p>
            <a:pPr marL="0" indent="0">
              <a:buNone/>
            </a:pPr>
            <a:r>
              <a:rPr lang="sv-SE" sz="1600" dirty="0"/>
              <a:t>Rättelsen får inte innebära någon saklig ändring av det tidigare beslutet.</a:t>
            </a:r>
          </a:p>
          <a:p>
            <a:pPr marL="0" indent="0">
              <a:buNone/>
            </a:pPr>
            <a:endParaRPr lang="sv-SE" sz="1600" dirty="0"/>
          </a:p>
          <a:p>
            <a:pPr marL="0" indent="0">
              <a:buNone/>
            </a:pPr>
            <a:r>
              <a:rPr lang="sv-SE" sz="1600" dirty="0"/>
              <a:t>Enligt 38 § FL ska kommunen ändra ett beslut som den har meddelat som första instans om</a:t>
            </a:r>
          </a:p>
          <a:p>
            <a:r>
              <a:rPr lang="sv-SE" sz="1600" dirty="0"/>
              <a:t>den anser att beslutet är </a:t>
            </a:r>
            <a:r>
              <a:rPr lang="sv-SE" sz="1600" b="1" u="sng" dirty="0"/>
              <a:t>uppenbart felaktigt </a:t>
            </a:r>
            <a:r>
              <a:rPr lang="sv-SE" sz="1600" dirty="0"/>
              <a:t>i något </a:t>
            </a:r>
            <a:r>
              <a:rPr lang="sv-SE" sz="1600" b="1" u="sng" dirty="0"/>
              <a:t>väsentligt hänseende </a:t>
            </a:r>
            <a:r>
              <a:rPr lang="sv-SE" sz="1600" dirty="0"/>
              <a:t>på grund av att det har tillkommit nya omständigheter eller av någon annan anledning, och</a:t>
            </a:r>
          </a:p>
          <a:p>
            <a:r>
              <a:rPr lang="sv-SE" sz="1600" dirty="0"/>
              <a:t>beslutet kan ändras snabbt och enkelt och utan att det blir till nackdel för någon enskild part</a:t>
            </a:r>
          </a:p>
          <a:p>
            <a:endParaRPr lang="sv-SE" sz="1600" dirty="0"/>
          </a:p>
          <a:p>
            <a:endParaRPr lang="sv-SE" sz="1600" dirty="0"/>
          </a:p>
        </p:txBody>
      </p:sp>
    </p:spTree>
    <p:extLst>
      <p:ext uri="{BB962C8B-B14F-4D97-AF65-F5344CB8AC3E}">
        <p14:creationId xmlns:p14="http://schemas.microsoft.com/office/powerpoint/2010/main" val="423728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600" dirty="0"/>
              <a:t>GDPR</a:t>
            </a:r>
          </a:p>
        </p:txBody>
      </p:sp>
      <p:sp>
        <p:nvSpPr>
          <p:cNvPr id="3" name="Platshållare för innehåll 2"/>
          <p:cNvSpPr>
            <a:spLocks noGrp="1"/>
          </p:cNvSpPr>
          <p:nvPr>
            <p:ph idx="1"/>
          </p:nvPr>
        </p:nvSpPr>
        <p:spPr/>
        <p:txBody>
          <a:bodyPr/>
          <a:lstStyle/>
          <a:p>
            <a:pPr marL="0" indent="0">
              <a:buNone/>
            </a:pPr>
            <a:r>
              <a:rPr lang="sv-SE" sz="1600" dirty="0"/>
              <a:t>Undantaget i PUL för behandling av personuppgifter i ostrukturerat material (missbruksregeln) har tagits bort. Detta innebär att även personuppgifter i löpande text omfattas av bestämmelserna. GDPR ska därför tillämpas i många fler situationer. </a:t>
            </a:r>
          </a:p>
          <a:p>
            <a:pPr marL="0" indent="0">
              <a:buNone/>
            </a:pPr>
            <a:endParaRPr lang="sv-SE" sz="1600" dirty="0"/>
          </a:p>
          <a:p>
            <a:pPr marL="0" indent="0">
              <a:buNone/>
            </a:pPr>
            <a:r>
              <a:rPr lang="sv-SE" sz="1600" dirty="0"/>
              <a:t>GDPR gäller oavsett om vi behandlar uppgifterna i ett verksamhetssystem eller om en enskilda medarbetare har egna dokument med personuppgifter som de behandlar.</a:t>
            </a:r>
          </a:p>
          <a:p>
            <a:pPr marL="0" indent="0">
              <a:buNone/>
            </a:pPr>
            <a:endParaRPr lang="sv-SE" sz="1600" dirty="0"/>
          </a:p>
          <a:p>
            <a:pPr marL="0" indent="0">
              <a:buNone/>
            </a:pPr>
            <a:r>
              <a:rPr lang="sv-SE" sz="1600" dirty="0"/>
              <a:t>Dataskyddsförordningen hindrar inte myndigheter och andra organ att lämna ut allmänna handlingar enligt offentlighetsprincipen då tryckfrihetsförordningen har företräde. Om någon begär ut allmänna handlingar som innehåller personuppgifter måste vi bedöma om de omfattas av sekretess.</a:t>
            </a:r>
          </a:p>
        </p:txBody>
      </p:sp>
    </p:spTree>
    <p:extLst>
      <p:ext uri="{BB962C8B-B14F-4D97-AF65-F5344CB8AC3E}">
        <p14:creationId xmlns:p14="http://schemas.microsoft.com/office/powerpoint/2010/main" val="95148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836712"/>
            <a:ext cx="7772400" cy="5259288"/>
          </a:xfrm>
        </p:spPr>
        <p:txBody>
          <a:bodyPr/>
          <a:lstStyle/>
          <a:p>
            <a:pPr marL="0" indent="0">
              <a:buNone/>
            </a:pPr>
            <a:r>
              <a:rPr lang="sv-SE" sz="1600" b="1" dirty="0"/>
              <a:t>Definition </a:t>
            </a:r>
          </a:p>
          <a:p>
            <a:pPr marL="0" indent="0">
              <a:buNone/>
            </a:pPr>
            <a:endParaRPr lang="sv-SE" sz="1600" dirty="0"/>
          </a:p>
          <a:p>
            <a:pPr marL="0" indent="0">
              <a:buNone/>
            </a:pPr>
            <a:r>
              <a:rPr lang="sv-SE" sz="1600" dirty="0"/>
              <a:t>Varje upplysning som avser en fysisk person som direkt eller indirekt kan </a:t>
            </a:r>
            <a:r>
              <a:rPr lang="sv-SE" sz="1600" b="1" u="sng" dirty="0"/>
              <a:t>identifieras</a:t>
            </a:r>
            <a:r>
              <a:rPr lang="sv-SE" sz="1600" dirty="0"/>
              <a:t> är en personuppgift. Inloggningsuppgifter, bilder, telefonnummer, adress och e-post adress är exempel på personuppgifter.</a:t>
            </a:r>
          </a:p>
          <a:p>
            <a:pPr marL="0" indent="0">
              <a:buNone/>
            </a:pPr>
            <a:endParaRPr lang="sv-SE" sz="1600" b="1" u="sng" dirty="0"/>
          </a:p>
          <a:p>
            <a:pPr marL="0" indent="0">
              <a:buNone/>
            </a:pPr>
            <a:r>
              <a:rPr lang="sv-SE" sz="1600" b="1" u="sng" dirty="0"/>
              <a:t>Känsliga personuppgifter </a:t>
            </a:r>
            <a:endParaRPr lang="sv-SE" sz="1600" dirty="0"/>
          </a:p>
          <a:p>
            <a:pPr>
              <a:buFont typeface="Arial" panose="020B0604020202020204" pitchFamily="34" charset="0"/>
              <a:buChar char="•"/>
            </a:pPr>
            <a:r>
              <a:rPr lang="sv-SE" sz="1600" dirty="0"/>
              <a:t> uppgifter som avslöjar ras eller etniskt ursprung</a:t>
            </a:r>
          </a:p>
          <a:p>
            <a:pPr>
              <a:buFont typeface="Arial" panose="020B0604020202020204" pitchFamily="34" charset="0"/>
              <a:buChar char="•"/>
            </a:pPr>
            <a:r>
              <a:rPr lang="sv-SE" sz="1600" dirty="0"/>
              <a:t> politiska åsikter</a:t>
            </a:r>
          </a:p>
          <a:p>
            <a:pPr>
              <a:buFont typeface="Arial" panose="020B0604020202020204" pitchFamily="34" charset="0"/>
              <a:buChar char="•"/>
            </a:pPr>
            <a:r>
              <a:rPr lang="sv-SE" sz="1600" dirty="0"/>
              <a:t> religiös eller filosofisk övertygelse </a:t>
            </a:r>
          </a:p>
          <a:p>
            <a:pPr>
              <a:buFont typeface="Arial" panose="020B0604020202020204" pitchFamily="34" charset="0"/>
              <a:buChar char="•"/>
            </a:pPr>
            <a:r>
              <a:rPr lang="sv-SE" sz="1600" dirty="0"/>
              <a:t>medlemskap i fackförening</a:t>
            </a:r>
          </a:p>
          <a:p>
            <a:pPr>
              <a:buFont typeface="Arial" panose="020B0604020202020204" pitchFamily="34" charset="0"/>
              <a:buChar char="•"/>
            </a:pPr>
            <a:r>
              <a:rPr lang="sv-SE" sz="1600" dirty="0"/>
              <a:t> behandling av genetiska uppgifter</a:t>
            </a:r>
          </a:p>
          <a:p>
            <a:pPr>
              <a:buFont typeface="Arial" panose="020B0604020202020204" pitchFamily="34" charset="0"/>
              <a:buChar char="•"/>
            </a:pPr>
            <a:r>
              <a:rPr lang="sv-SE" sz="1600" dirty="0"/>
              <a:t>biometriska uppgifter för att entydigt identifiera en fysisk person, </a:t>
            </a:r>
          </a:p>
          <a:p>
            <a:pPr>
              <a:buFont typeface="Arial" panose="020B0604020202020204" pitchFamily="34" charset="0"/>
              <a:buChar char="•"/>
            </a:pPr>
            <a:r>
              <a:rPr lang="sv-SE" sz="1600" dirty="0"/>
              <a:t>uppgifter om hälsa eller uppgifter om en fysisk persons sexualliv eller sexuella läggning. </a:t>
            </a:r>
          </a:p>
          <a:p>
            <a:pPr marL="0" indent="0">
              <a:buNone/>
            </a:pPr>
            <a:endParaRPr lang="sv-SE" sz="1600" dirty="0"/>
          </a:p>
        </p:txBody>
      </p:sp>
    </p:spTree>
    <p:extLst>
      <p:ext uri="{BB962C8B-B14F-4D97-AF65-F5344CB8AC3E}">
        <p14:creationId xmlns:p14="http://schemas.microsoft.com/office/powerpoint/2010/main" val="150963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indent="0">
              <a:buNone/>
            </a:pPr>
            <a:r>
              <a:rPr lang="sv-SE" sz="1600" b="1" u="sng" dirty="0" err="1"/>
              <a:t>Intigritetskänsliga</a:t>
            </a:r>
            <a:r>
              <a:rPr lang="sv-SE" sz="1600" b="1" u="sng" dirty="0"/>
              <a:t> personuppgifter </a:t>
            </a:r>
          </a:p>
          <a:p>
            <a:r>
              <a:rPr lang="sv-SE" sz="1600" dirty="0"/>
              <a:t>löneuppgifter</a:t>
            </a:r>
          </a:p>
          <a:p>
            <a:r>
              <a:rPr lang="sv-SE" sz="1600" dirty="0"/>
              <a:t>uppgifter om lagöverträdelser</a:t>
            </a:r>
          </a:p>
          <a:p>
            <a:r>
              <a:rPr lang="sv-SE" sz="1600" dirty="0"/>
              <a:t>värderande uppgifter, till exempel uppgifter från utvecklingssamtal, uppgifter om resultat från personlighetstester eller personlighetsprofiler</a:t>
            </a:r>
          </a:p>
          <a:p>
            <a:r>
              <a:rPr lang="sv-SE" sz="1600" dirty="0"/>
              <a:t>information som rör någons privata sfär</a:t>
            </a:r>
          </a:p>
          <a:p>
            <a:r>
              <a:rPr lang="sv-SE" sz="1600" dirty="0"/>
              <a:t>uppgifter om sociala förhållanden.</a:t>
            </a:r>
          </a:p>
          <a:p>
            <a:endParaRPr lang="sv-SE" dirty="0"/>
          </a:p>
        </p:txBody>
      </p:sp>
    </p:spTree>
    <p:extLst>
      <p:ext uri="{BB962C8B-B14F-4D97-AF65-F5344CB8AC3E}">
        <p14:creationId xmlns:p14="http://schemas.microsoft.com/office/powerpoint/2010/main" val="3248234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51234" y="908720"/>
            <a:ext cx="7772400" cy="4827240"/>
          </a:xfrm>
        </p:spPr>
        <p:txBody>
          <a:bodyPr/>
          <a:lstStyle/>
          <a:p>
            <a:pPr marL="0" indent="0">
              <a:buNone/>
            </a:pPr>
            <a:endParaRPr lang="sv-SE" sz="1600" dirty="0"/>
          </a:p>
          <a:p>
            <a:pPr marL="0" indent="0">
              <a:buNone/>
            </a:pPr>
            <a:r>
              <a:rPr lang="sv-SE" sz="1600" b="1" dirty="0"/>
              <a:t>Laglig grund</a:t>
            </a:r>
            <a:br>
              <a:rPr lang="sv-SE" sz="1600" dirty="0"/>
            </a:br>
            <a:endParaRPr lang="sv-SE" sz="1600" dirty="0"/>
          </a:p>
          <a:p>
            <a:pPr marL="0" indent="0">
              <a:buNone/>
            </a:pPr>
            <a:r>
              <a:rPr lang="sv-SE" sz="1600" dirty="0"/>
              <a:t>Personuppgifter får bara behandlas om det finns en laglig grund. De två översta är de som vi använder oftast inom kommunen. </a:t>
            </a:r>
          </a:p>
          <a:p>
            <a:pPr marL="0" indent="0">
              <a:buNone/>
            </a:pPr>
            <a:endParaRPr lang="sv-SE" sz="1600" dirty="0"/>
          </a:p>
          <a:p>
            <a:pPr marL="0" indent="0">
              <a:buNone/>
            </a:pPr>
            <a:r>
              <a:rPr lang="sv-SE" sz="1600" b="1" u="sng" dirty="0"/>
              <a:t>Rättslig förpliktelse </a:t>
            </a:r>
            <a:r>
              <a:rPr lang="sv-SE" sz="1600" dirty="0"/>
              <a:t>(Ett exempel är att vid uppsägning pga. arbetsbrist är kommunen skyldig att upprätta listor över de anställda)</a:t>
            </a:r>
          </a:p>
          <a:p>
            <a:pPr marL="0" indent="0">
              <a:buNone/>
            </a:pPr>
            <a:r>
              <a:rPr lang="sv-SE" sz="1600" b="1" u="sng" dirty="0"/>
              <a:t>Allmänt intresse/ myndighetsutövning</a:t>
            </a:r>
            <a:r>
              <a:rPr lang="sv-SE" sz="1600" u="sng" dirty="0"/>
              <a:t> </a:t>
            </a:r>
            <a:r>
              <a:rPr lang="sv-SE" sz="1600" dirty="0"/>
              <a:t>(utföra en uppgift av allmänt intresse) </a:t>
            </a:r>
          </a:p>
          <a:p>
            <a:pPr marL="0" indent="0">
              <a:buNone/>
            </a:pPr>
            <a:r>
              <a:rPr lang="sv-SE" sz="1600" b="1" u="sng" dirty="0"/>
              <a:t>Intresseavvägning</a:t>
            </a:r>
            <a:r>
              <a:rPr lang="sv-SE" sz="1600" b="1" dirty="0"/>
              <a:t> </a:t>
            </a:r>
            <a:r>
              <a:rPr lang="sv-SE" sz="1600" dirty="0"/>
              <a:t>(inte användas av kommunen)</a:t>
            </a:r>
          </a:p>
          <a:p>
            <a:pPr marL="0" indent="0">
              <a:buNone/>
            </a:pPr>
            <a:r>
              <a:rPr lang="sv-SE" sz="1600" b="1" u="sng" dirty="0"/>
              <a:t>Skyddat intresse </a:t>
            </a:r>
            <a:r>
              <a:rPr lang="sv-SE" sz="1600" dirty="0"/>
              <a:t>(tvångsvård)</a:t>
            </a:r>
          </a:p>
          <a:p>
            <a:pPr marL="0" indent="0">
              <a:buNone/>
            </a:pPr>
            <a:r>
              <a:rPr lang="sv-SE" sz="1600" b="1" u="sng" dirty="0"/>
              <a:t>Avtal</a:t>
            </a:r>
            <a:r>
              <a:rPr lang="sv-SE" sz="1600" b="1" dirty="0"/>
              <a:t> </a:t>
            </a:r>
            <a:r>
              <a:rPr lang="sv-SE" sz="1600" dirty="0"/>
              <a:t>(exempelvis med leverantörer)</a:t>
            </a:r>
            <a:endParaRPr lang="sv-SE" sz="1600" b="1" dirty="0"/>
          </a:p>
          <a:p>
            <a:pPr marL="0" indent="0">
              <a:buNone/>
            </a:pPr>
            <a:r>
              <a:rPr lang="sv-SE" sz="1600" b="1" u="sng" dirty="0"/>
              <a:t>Samtycke</a:t>
            </a:r>
            <a:r>
              <a:rPr lang="sv-SE" sz="1600" b="1" dirty="0"/>
              <a:t> </a:t>
            </a:r>
            <a:r>
              <a:rPr lang="sv-SE" sz="1600" dirty="0"/>
              <a:t>(användas med försiktighet då det är väldigt ojämlika förhållanden mellan kommunen och en enskild)</a:t>
            </a:r>
          </a:p>
          <a:p>
            <a:endParaRPr lang="sv-SE" sz="1600" dirty="0"/>
          </a:p>
          <a:p>
            <a:pPr marL="0" indent="0">
              <a:buNone/>
            </a:pPr>
            <a:r>
              <a:rPr lang="sv-SE" sz="1600" dirty="0"/>
              <a:t>Om personuppgifterna avser känsliga personuppgifter gäller andra lagliga grunder. </a:t>
            </a:r>
          </a:p>
          <a:p>
            <a:pPr marL="0" indent="0">
              <a:buNone/>
            </a:pPr>
            <a:endParaRPr lang="sv-SE" sz="1600" dirty="0"/>
          </a:p>
        </p:txBody>
      </p:sp>
    </p:spTree>
    <p:extLst>
      <p:ext uri="{BB962C8B-B14F-4D97-AF65-F5344CB8AC3E}">
        <p14:creationId xmlns:p14="http://schemas.microsoft.com/office/powerpoint/2010/main" val="3444115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KOMMUNALLAGEN </a:t>
            </a:r>
          </a:p>
        </p:txBody>
      </p:sp>
      <p:sp>
        <p:nvSpPr>
          <p:cNvPr id="3" name="Platshållare för innehåll 2"/>
          <p:cNvSpPr>
            <a:spLocks noGrp="1"/>
          </p:cNvSpPr>
          <p:nvPr>
            <p:ph idx="1"/>
          </p:nvPr>
        </p:nvSpPr>
        <p:spPr>
          <a:xfrm>
            <a:off x="685800" y="1752600"/>
            <a:ext cx="7772400" cy="4343400"/>
          </a:xfrm>
        </p:spPr>
        <p:txBody>
          <a:bodyPr/>
          <a:lstStyle/>
          <a:p>
            <a:pPr marL="0" indent="0">
              <a:buNone/>
            </a:pPr>
            <a:r>
              <a:rPr lang="sv-SE" sz="1600" b="1" dirty="0"/>
              <a:t>Allmänt intresse och lokaliseringsprincipen  </a:t>
            </a:r>
          </a:p>
          <a:p>
            <a:pPr marL="0" indent="0">
              <a:buNone/>
            </a:pPr>
            <a:endParaRPr lang="sv-SE" sz="1600" dirty="0"/>
          </a:p>
          <a:p>
            <a:pPr marL="0" indent="0">
              <a:buNone/>
            </a:pPr>
            <a:r>
              <a:rPr lang="sv-SE" sz="1600" dirty="0"/>
              <a:t>Av 2 kap 1 § KL framgår att kommunen bara får handha sådana angelägenheter som är av </a:t>
            </a:r>
            <a:r>
              <a:rPr lang="sv-SE" sz="1600" b="1" u="sng" dirty="0"/>
              <a:t>allmänt intresse </a:t>
            </a:r>
            <a:r>
              <a:rPr lang="sv-SE" sz="1600" dirty="0"/>
              <a:t>och som har anknytning till kommunens område och dess medlemmar. </a:t>
            </a:r>
          </a:p>
          <a:p>
            <a:endParaRPr lang="sv-SE" sz="1600" dirty="0"/>
          </a:p>
          <a:p>
            <a:pPr marL="0" indent="0">
              <a:buNone/>
            </a:pPr>
            <a:r>
              <a:rPr lang="sv-SE" sz="1600" dirty="0"/>
              <a:t>Enligt lagmotiven ska en bedömning göras av om det är lämpligt, ändamålsenligt och skäligt att kommunen befattar sig med angelägenheten. </a:t>
            </a:r>
          </a:p>
          <a:p>
            <a:endParaRPr lang="sv-SE" sz="1600" dirty="0"/>
          </a:p>
          <a:p>
            <a:pPr marL="0" indent="0">
              <a:buNone/>
            </a:pPr>
            <a:r>
              <a:rPr lang="sv-SE" sz="1600" dirty="0"/>
              <a:t>Vid bedömningen ska hänsyn även tas till proportionalitetsprincipen som innebär att insatsen ska ses i förhållande till nyttan. </a:t>
            </a:r>
          </a:p>
          <a:p>
            <a:endParaRPr lang="sv-SE" sz="1600" dirty="0"/>
          </a:p>
          <a:p>
            <a:pPr marL="0" indent="0">
              <a:buNone/>
            </a:pPr>
            <a:r>
              <a:rPr lang="sv-SE" sz="1600" dirty="0"/>
              <a:t>Bestämmelsen är grunden för att kommunen inte kan stödja enskilda varken med bidrag eller genom eftergifter då det inte kan anses vara ett allmänt intresse. </a:t>
            </a:r>
          </a:p>
        </p:txBody>
      </p:sp>
    </p:spTree>
    <p:extLst>
      <p:ext uri="{BB962C8B-B14F-4D97-AF65-F5344CB8AC3E}">
        <p14:creationId xmlns:p14="http://schemas.microsoft.com/office/powerpoint/2010/main" val="32067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692696"/>
            <a:ext cx="7772400" cy="5311080"/>
          </a:xfrm>
        </p:spPr>
        <p:txBody>
          <a:bodyPr/>
          <a:lstStyle/>
          <a:p>
            <a:pPr marL="0" indent="0">
              <a:buNone/>
            </a:pPr>
            <a:endParaRPr lang="sv-SE" sz="1600" dirty="0"/>
          </a:p>
          <a:p>
            <a:pPr marL="0" indent="0">
              <a:buNone/>
            </a:pPr>
            <a:r>
              <a:rPr lang="sv-SE" sz="1600" b="1" dirty="0"/>
              <a:t>Säkerhet</a:t>
            </a:r>
          </a:p>
          <a:p>
            <a:pPr marL="0" indent="0">
              <a:buNone/>
            </a:pPr>
            <a:endParaRPr lang="sv-SE" sz="1600" dirty="0"/>
          </a:p>
          <a:p>
            <a:pPr marL="0" indent="0">
              <a:buNone/>
            </a:pPr>
            <a:r>
              <a:rPr lang="sv-SE" sz="1600" dirty="0"/>
              <a:t>Kommunen måste vidta lämpliga tekniska och organisatoriska säkerhetsåtgärder för att skydda personuppgifterna.</a:t>
            </a:r>
          </a:p>
          <a:p>
            <a:endParaRPr lang="sv-SE" sz="1600" dirty="0"/>
          </a:p>
          <a:p>
            <a:pPr marL="0" indent="0">
              <a:buNone/>
            </a:pPr>
            <a:r>
              <a:rPr lang="sv-SE" sz="1600" b="1" u="sng" dirty="0"/>
              <a:t>Känsliga personuppgifter, integritetskänsliga och sekretessbelagda uppgifter  </a:t>
            </a:r>
            <a:r>
              <a:rPr lang="sv-SE" sz="1600" dirty="0"/>
              <a:t>måste mailas krypterat både internt och externt. De får också bara lagras i  dokument- och ärendehanteringssystemet eller i annat verksamhetsspecifikt system.  </a:t>
            </a:r>
          </a:p>
          <a:p>
            <a:pPr marL="0" indent="0">
              <a:buNone/>
            </a:pPr>
            <a:endParaRPr lang="sv-SE" sz="1600" dirty="0"/>
          </a:p>
          <a:p>
            <a:pPr marL="0" indent="0">
              <a:buNone/>
            </a:pPr>
            <a:r>
              <a:rPr lang="sv-SE" sz="1600" b="1" u="sng" dirty="0"/>
              <a:t>Övriga personuppgifter </a:t>
            </a:r>
            <a:r>
              <a:rPr lang="sv-SE" sz="1600" dirty="0"/>
              <a:t>kan skickas med e-post utan kryptering och kan sparas på valfri plats utan begränsningar. </a:t>
            </a:r>
          </a:p>
          <a:p>
            <a:pPr marL="0" indent="0">
              <a:buNone/>
            </a:pPr>
            <a:endParaRPr lang="sv-SE" sz="1600" dirty="0"/>
          </a:p>
          <a:p>
            <a:pPr marL="0" indent="0">
              <a:buNone/>
            </a:pPr>
            <a:r>
              <a:rPr lang="sv-SE" sz="1600" dirty="0"/>
              <a:t>Om det är absolut nödvändigt att behandla </a:t>
            </a:r>
            <a:r>
              <a:rPr lang="sv-SE" sz="1600" b="1" u="sng" dirty="0"/>
              <a:t>personnummer</a:t>
            </a:r>
            <a:r>
              <a:rPr lang="sv-SE" sz="1600" dirty="0"/>
              <a:t> och det inte finns ett annat lämpligt sätt att överlämna uppgifterna (till exempel via telefon) kan du maila personnummer internt. Externt måste personnummer mailas krypterad. Personnummer ska inte heller sparas på U: eller W: utan i dokument- och ärendehanteringssystem.</a:t>
            </a:r>
          </a:p>
          <a:p>
            <a:pPr marL="0" indent="0">
              <a:buNone/>
            </a:pPr>
            <a:endParaRPr lang="sv-SE" sz="1600" dirty="0"/>
          </a:p>
        </p:txBody>
      </p:sp>
    </p:spTree>
    <p:extLst>
      <p:ext uri="{BB962C8B-B14F-4D97-AF65-F5344CB8AC3E}">
        <p14:creationId xmlns:p14="http://schemas.microsoft.com/office/powerpoint/2010/main" val="4016568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764704"/>
            <a:ext cx="7772400" cy="5331296"/>
          </a:xfrm>
        </p:spPr>
        <p:txBody>
          <a:bodyPr/>
          <a:lstStyle/>
          <a:p>
            <a:pPr marL="0" indent="0">
              <a:buNone/>
            </a:pPr>
            <a:r>
              <a:rPr lang="sv-SE" sz="1600" b="1" dirty="0"/>
              <a:t>Skyldigheter</a:t>
            </a:r>
          </a:p>
          <a:p>
            <a:pPr marL="0" indent="0">
              <a:buNone/>
            </a:pPr>
            <a:endParaRPr lang="sv-SE" sz="1600" b="1" dirty="0"/>
          </a:p>
          <a:p>
            <a:pPr marL="0" indent="0">
              <a:buNone/>
            </a:pPr>
            <a:r>
              <a:rPr lang="sv-SE" sz="1600" dirty="0"/>
              <a:t>Den vars personuppgifter vi behandlar har rätt till </a:t>
            </a:r>
            <a:r>
              <a:rPr lang="sv-SE" sz="1600" b="1" u="sng" dirty="0"/>
              <a:t>information</a:t>
            </a:r>
            <a:r>
              <a:rPr lang="sv-SE" sz="1600" dirty="0"/>
              <a:t> om behandlingen.</a:t>
            </a:r>
          </a:p>
          <a:p>
            <a:endParaRPr lang="sv-SE" sz="1600" dirty="0"/>
          </a:p>
          <a:p>
            <a:pPr marL="0" indent="0">
              <a:buNone/>
            </a:pPr>
            <a:r>
              <a:rPr lang="sv-SE" sz="1600" dirty="0"/>
              <a:t>Personuppgifter får inte förvaras </a:t>
            </a:r>
            <a:r>
              <a:rPr lang="sv-SE" sz="1600" b="1" u="sng" dirty="0"/>
              <a:t>under en längre tid än vad som är nödvändigt </a:t>
            </a:r>
            <a:r>
              <a:rPr lang="sv-SE" sz="1600" dirty="0"/>
              <a:t>för de ändamål för vilka personuppgifterna behandlas. </a:t>
            </a:r>
          </a:p>
          <a:p>
            <a:pPr marL="0" indent="0">
              <a:buNone/>
            </a:pPr>
            <a:endParaRPr lang="sv-SE" sz="1600" dirty="0"/>
          </a:p>
          <a:p>
            <a:pPr marL="0" indent="0">
              <a:buNone/>
            </a:pPr>
            <a:r>
              <a:rPr lang="sv-SE" sz="1600" dirty="0"/>
              <a:t>Vi måste registrera alla behandlingar i kommunens </a:t>
            </a:r>
            <a:r>
              <a:rPr lang="sv-SE" sz="1600" b="1" u="sng" dirty="0"/>
              <a:t>registerförteckning</a:t>
            </a:r>
            <a:r>
              <a:rPr lang="sv-SE" sz="1600" dirty="0"/>
              <a:t> Draftit. Registrering görs genom att dataskyddskoordinatorn på respektive förvaltning kontaktas.</a:t>
            </a:r>
          </a:p>
          <a:p>
            <a:pPr marL="0" indent="0">
              <a:buNone/>
            </a:pPr>
            <a:endParaRPr lang="sv-SE" sz="1600" dirty="0"/>
          </a:p>
          <a:p>
            <a:pPr marL="0" indent="0">
              <a:buNone/>
            </a:pPr>
            <a:r>
              <a:rPr lang="sv-SE" sz="1600" dirty="0"/>
              <a:t>På intranätet finns information och kontaktuppgifter till dataskyddskoordinatorerna.  </a:t>
            </a:r>
          </a:p>
          <a:p>
            <a:pPr marL="0" indent="0">
              <a:buNone/>
            </a:pPr>
            <a:endParaRPr lang="sv-SE" sz="1600" dirty="0"/>
          </a:p>
          <a:p>
            <a:pPr marL="0" indent="0">
              <a:buNone/>
            </a:pPr>
            <a:r>
              <a:rPr lang="sv-SE" sz="1600" dirty="0"/>
              <a:t>Kommunen har även ett dataskyddsombud vars uppgift är att ge råd kring behandling av personuppgifter. </a:t>
            </a:r>
          </a:p>
          <a:p>
            <a:pPr marL="0" indent="0">
              <a:buNone/>
            </a:pPr>
            <a:endParaRPr lang="sv-SE" sz="1600" dirty="0"/>
          </a:p>
        </p:txBody>
      </p:sp>
    </p:spTree>
    <p:extLst>
      <p:ext uri="{BB962C8B-B14F-4D97-AF65-F5344CB8AC3E}">
        <p14:creationId xmlns:p14="http://schemas.microsoft.com/office/powerpoint/2010/main" val="2876309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404664"/>
            <a:ext cx="7772400" cy="1008112"/>
          </a:xfrm>
        </p:spPr>
        <p:txBody>
          <a:bodyPr/>
          <a:lstStyle/>
          <a:p>
            <a:r>
              <a:rPr lang="sv-SE" sz="3600" dirty="0"/>
              <a:t>Allmänna handlingar </a:t>
            </a:r>
            <a:endParaRPr lang="sv-SE" dirty="0"/>
          </a:p>
        </p:txBody>
      </p:sp>
      <p:sp>
        <p:nvSpPr>
          <p:cNvPr id="3" name="Platshållare för innehåll 2"/>
          <p:cNvSpPr>
            <a:spLocks noGrp="1"/>
          </p:cNvSpPr>
          <p:nvPr>
            <p:ph idx="1"/>
          </p:nvPr>
        </p:nvSpPr>
        <p:spPr>
          <a:xfrm>
            <a:off x="755576" y="1412776"/>
            <a:ext cx="7772400" cy="4690864"/>
          </a:xfrm>
        </p:spPr>
        <p:txBody>
          <a:bodyPr/>
          <a:lstStyle/>
          <a:p>
            <a:pPr marL="0" indent="0">
              <a:buNone/>
            </a:pPr>
            <a:endParaRPr lang="sv-SE" sz="1600" dirty="0"/>
          </a:p>
          <a:p>
            <a:pPr marL="0" indent="0">
              <a:buNone/>
            </a:pPr>
            <a:r>
              <a:rPr lang="sv-SE" sz="1600" dirty="0"/>
              <a:t>Enligt tryckfrihetsförordningen (TF) är en handling allmän när den har </a:t>
            </a:r>
            <a:r>
              <a:rPr lang="sv-SE" sz="1600" b="1" u="sng" dirty="0"/>
              <a:t>inkommit</a:t>
            </a:r>
            <a:r>
              <a:rPr lang="sv-SE" sz="1600" dirty="0"/>
              <a:t> till eller </a:t>
            </a:r>
            <a:r>
              <a:rPr lang="sv-SE" sz="1600" b="1" u="sng" dirty="0"/>
              <a:t>upprättats</a:t>
            </a:r>
            <a:r>
              <a:rPr lang="sv-SE" sz="1600" dirty="0"/>
              <a:t> av kommunen och förvaras där. </a:t>
            </a:r>
          </a:p>
          <a:p>
            <a:endParaRPr lang="sv-SE" sz="1600" dirty="0"/>
          </a:p>
          <a:p>
            <a:pPr marL="0" indent="0">
              <a:buNone/>
            </a:pPr>
            <a:r>
              <a:rPr lang="sv-SE" sz="1600" dirty="0"/>
              <a:t>En handling anses upprättad när handlingen har </a:t>
            </a:r>
            <a:r>
              <a:rPr lang="sv-SE" sz="1600" b="1" u="sng" dirty="0"/>
              <a:t>expedierats</a:t>
            </a:r>
            <a:r>
              <a:rPr lang="sv-SE" sz="1600" dirty="0"/>
              <a:t> eller när ärendet handlingen tillhör har </a:t>
            </a:r>
            <a:r>
              <a:rPr lang="sv-SE" sz="1600" b="1" u="sng" dirty="0"/>
              <a:t>slutbehandlats</a:t>
            </a:r>
            <a:r>
              <a:rPr lang="sv-SE" sz="1600" dirty="0"/>
              <a:t> eller, om handlingen ej hänför sig till visst ärende, när den har </a:t>
            </a:r>
            <a:r>
              <a:rPr lang="sv-SE" sz="1600" b="1" u="sng" dirty="0"/>
              <a:t>justerats av myndigheten </a:t>
            </a:r>
            <a:r>
              <a:rPr lang="sv-SE" sz="1600" dirty="0"/>
              <a:t>eller på annat sätt färdigställts</a:t>
            </a:r>
            <a:r>
              <a:rPr lang="sv-SE" dirty="0"/>
              <a:t>.</a:t>
            </a:r>
          </a:p>
          <a:p>
            <a:pPr marL="0" indent="0">
              <a:buNone/>
            </a:pPr>
            <a:r>
              <a:rPr lang="sv-SE" sz="1600" dirty="0"/>
              <a:t>Exempel på ärende som inte expedieras men slutbehandlas är utredningar och beslut i internas ärenden. Exempel på en handling som justeras kan vara att någon skriver under en intern arbetsordning. </a:t>
            </a:r>
          </a:p>
          <a:p>
            <a:pPr marL="0" indent="0">
              <a:buNone/>
            </a:pPr>
            <a:endParaRPr lang="sv-SE" sz="1600" dirty="0"/>
          </a:p>
          <a:p>
            <a:pPr marL="0" indent="0">
              <a:buNone/>
            </a:pPr>
            <a:r>
              <a:rPr lang="sv-SE" sz="1600" dirty="0"/>
              <a:t>Om en sammanställning kan göras med rutinbetonade åtgärder (praxis mindre än 4 timmar) är det en allmän handling. </a:t>
            </a:r>
          </a:p>
          <a:p>
            <a:endParaRPr lang="sv-SE" dirty="0"/>
          </a:p>
          <a:p>
            <a:endParaRPr lang="sv-SE" dirty="0"/>
          </a:p>
          <a:p>
            <a:pPr marL="0" indent="0">
              <a:buNone/>
            </a:pPr>
            <a:endParaRPr lang="sv-SE" dirty="0"/>
          </a:p>
        </p:txBody>
      </p:sp>
    </p:spTree>
    <p:extLst>
      <p:ext uri="{BB962C8B-B14F-4D97-AF65-F5344CB8AC3E}">
        <p14:creationId xmlns:p14="http://schemas.microsoft.com/office/powerpoint/2010/main" val="1699802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2102" y="1556792"/>
            <a:ext cx="7631858" cy="4104456"/>
          </a:xfrm>
        </p:spPr>
        <p:txBody>
          <a:bodyPr/>
          <a:lstStyle/>
          <a:p>
            <a:pPr marL="0" lvl="0" indent="0">
              <a:buNone/>
            </a:pPr>
            <a:r>
              <a:rPr lang="sv-SE" sz="1600" b="1" u="sng" dirty="0"/>
              <a:t>Interna meddelanden </a:t>
            </a:r>
            <a:r>
              <a:rPr lang="sv-SE" sz="1600" dirty="0"/>
              <a:t>inom samma förvaltning blir inte allmänna handlingar. Om e-post skickats mellan två förvaltningar eller mellan två självständiga avdelningar inom samma förvaltning är den i regel däremot att ses som inkommen och allmän handling. </a:t>
            </a:r>
          </a:p>
          <a:p>
            <a:pPr marL="0" lvl="0" indent="0">
              <a:buNone/>
            </a:pPr>
            <a:r>
              <a:rPr lang="sv-SE" sz="1600" dirty="0"/>
              <a:t>			</a:t>
            </a:r>
          </a:p>
          <a:p>
            <a:pPr marL="0" lvl="0" indent="0">
              <a:buNone/>
            </a:pPr>
            <a:r>
              <a:rPr lang="sv-SE" sz="1600" dirty="0"/>
              <a:t>E-post som bara handlar om </a:t>
            </a:r>
            <a:r>
              <a:rPr lang="sv-SE" sz="1600" b="1" u="sng" dirty="0"/>
              <a:t>privata saker är</a:t>
            </a:r>
            <a:r>
              <a:rPr lang="sv-SE" sz="1600" dirty="0"/>
              <a:t> inte en allmän handling.					</a:t>
            </a:r>
          </a:p>
          <a:p>
            <a:pPr marL="0" indent="0">
              <a:buNone/>
            </a:pPr>
            <a:r>
              <a:rPr lang="sv-SE" sz="1600" dirty="0"/>
              <a:t>E-post som är ställd till en politisk eller facklig förtroendevald avsedd för mottagaren uteslutande i dennes funktion av </a:t>
            </a:r>
            <a:r>
              <a:rPr lang="sv-SE" sz="1600" b="1" dirty="0"/>
              <a:t>politisk eller facklig förtroendevald </a:t>
            </a:r>
            <a:r>
              <a:rPr lang="sv-SE" sz="1600" dirty="0"/>
              <a:t>(företrädare för en åsikt) är inte en allmän handling, även om handlingen rör en fråga om kommunens verksamhet. Samma sak gäller utgående handlingar. </a:t>
            </a:r>
          </a:p>
          <a:p>
            <a:pPr marL="0" indent="0">
              <a:buNone/>
            </a:pPr>
            <a:endParaRPr lang="sv-SE" sz="1600" dirty="0"/>
          </a:p>
          <a:p>
            <a:pPr marL="0" indent="0">
              <a:buNone/>
            </a:pPr>
            <a:r>
              <a:rPr lang="sv-SE" sz="1600" dirty="0"/>
              <a:t>E-postloggar är allmänna handlingar. För att slippa sekretessgranska är det bra att inte skriva sekretessbelagd information i ärendemeningen. </a:t>
            </a:r>
          </a:p>
          <a:p>
            <a:pPr marL="0" indent="0">
              <a:buNone/>
            </a:pPr>
            <a:endParaRPr lang="sv-SE" sz="1600" dirty="0"/>
          </a:p>
          <a:p>
            <a:endParaRPr lang="sv-SE" sz="1600" dirty="0"/>
          </a:p>
        </p:txBody>
      </p:sp>
    </p:spTree>
    <p:extLst>
      <p:ext uri="{BB962C8B-B14F-4D97-AF65-F5344CB8AC3E}">
        <p14:creationId xmlns:p14="http://schemas.microsoft.com/office/powerpoint/2010/main" val="4248175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p>
        </p:txBody>
      </p:sp>
      <p:sp>
        <p:nvSpPr>
          <p:cNvPr id="3" name="Platshållare för innehåll 2"/>
          <p:cNvSpPr>
            <a:spLocks noGrp="1"/>
          </p:cNvSpPr>
          <p:nvPr>
            <p:ph idx="1"/>
          </p:nvPr>
        </p:nvSpPr>
        <p:spPr>
          <a:xfrm>
            <a:off x="685800" y="764704"/>
            <a:ext cx="7772400" cy="5331296"/>
          </a:xfrm>
        </p:spPr>
        <p:txBody>
          <a:bodyPr/>
          <a:lstStyle/>
          <a:p>
            <a:pPr marL="0" indent="0">
              <a:buNone/>
            </a:pPr>
            <a:r>
              <a:rPr lang="sv-SE" sz="1600" b="1" dirty="0"/>
              <a:t>Registrering</a:t>
            </a:r>
          </a:p>
          <a:p>
            <a:pPr marL="0" indent="0">
              <a:buNone/>
            </a:pPr>
            <a:endParaRPr lang="sv-SE" sz="1600" b="1" dirty="0"/>
          </a:p>
          <a:p>
            <a:pPr marL="0" indent="0">
              <a:buNone/>
            </a:pPr>
            <a:r>
              <a:rPr lang="sv-SE" sz="1600" dirty="0"/>
              <a:t> offentlighet och- sekretesslagen finns regler om kommunens hantering av allmänna handlingar.  </a:t>
            </a:r>
          </a:p>
          <a:p>
            <a:endParaRPr lang="sv-SE" sz="1600" dirty="0"/>
          </a:p>
          <a:p>
            <a:pPr marL="0" indent="0">
              <a:buNone/>
            </a:pPr>
            <a:r>
              <a:rPr lang="sv-SE" sz="1600" dirty="0"/>
              <a:t>Allmänna handlingar ska </a:t>
            </a:r>
            <a:r>
              <a:rPr lang="sv-SE" sz="1600" b="1" u="sng" dirty="0"/>
              <a:t>registreras</a:t>
            </a:r>
            <a:r>
              <a:rPr lang="sv-SE" sz="1600" b="1" dirty="0"/>
              <a:t> </a:t>
            </a:r>
            <a:r>
              <a:rPr lang="sv-SE" sz="1600" dirty="0"/>
              <a:t>så snart de har kommit in till eller upprättats hos en myndighet utom enligt nedanstående punkter. </a:t>
            </a:r>
          </a:p>
          <a:p>
            <a:pPr marL="0" indent="0">
              <a:buNone/>
            </a:pPr>
            <a:endParaRPr lang="sv-SE" sz="1600" dirty="0"/>
          </a:p>
          <a:p>
            <a:pPr marL="0" indent="0">
              <a:buNone/>
            </a:pPr>
            <a:r>
              <a:rPr lang="sv-SE" sz="1600" dirty="0"/>
              <a:t>Handlingar som inte omfattas av sekretess behöver inte registreras om de </a:t>
            </a:r>
            <a:r>
              <a:rPr lang="sv-SE" sz="1600" b="1" u="sng" dirty="0"/>
              <a:t>hålls ordnade</a:t>
            </a:r>
            <a:r>
              <a:rPr lang="sv-SE" sz="1600" dirty="0"/>
              <a:t> så att det utan svårighet kan fastställas om de har kommit in eller upprättats.</a:t>
            </a:r>
          </a:p>
          <a:p>
            <a:pPr marL="0" indent="0">
              <a:buNone/>
            </a:pPr>
            <a:r>
              <a:rPr lang="sv-SE" sz="1600" dirty="0"/>
              <a:t>Exempelvis hålls protokoll ordnade genom att sorteras i paragrafnummerordning.</a:t>
            </a:r>
          </a:p>
          <a:p>
            <a:endParaRPr lang="sv-SE" sz="1600" dirty="0"/>
          </a:p>
          <a:p>
            <a:pPr marL="0" indent="0">
              <a:buNone/>
            </a:pPr>
            <a:r>
              <a:rPr lang="sv-SE" sz="1600" dirty="0"/>
              <a:t>Om det är uppenbart att en allmän handling är av </a:t>
            </a:r>
            <a:r>
              <a:rPr lang="sv-SE" sz="1600" b="1" u="sng" dirty="0"/>
              <a:t>ringa betydelse </a:t>
            </a:r>
            <a:r>
              <a:rPr lang="sv-SE" sz="1600" dirty="0"/>
              <a:t>för myndighetens verksamhet, behöver den varken registreras eller hållas ordnad. </a:t>
            </a:r>
          </a:p>
          <a:p>
            <a:pPr marL="0" indent="0">
              <a:buNone/>
            </a:pPr>
            <a:r>
              <a:rPr lang="sv-SE" sz="1600" dirty="0"/>
              <a:t>Exempelvis mötesbokningar och reklam. </a:t>
            </a:r>
          </a:p>
          <a:p>
            <a:endParaRPr lang="sv-SE" dirty="0"/>
          </a:p>
        </p:txBody>
      </p:sp>
    </p:spTree>
    <p:extLst>
      <p:ext uri="{BB962C8B-B14F-4D97-AF65-F5344CB8AC3E}">
        <p14:creationId xmlns:p14="http://schemas.microsoft.com/office/powerpoint/2010/main" val="40527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1268760"/>
            <a:ext cx="7772400" cy="4827240"/>
          </a:xfrm>
        </p:spPr>
        <p:txBody>
          <a:bodyPr/>
          <a:lstStyle/>
          <a:p>
            <a:pPr marL="0" indent="0">
              <a:buNone/>
            </a:pPr>
            <a:r>
              <a:rPr lang="sv-SE" sz="1600" b="1" dirty="0"/>
              <a:t>Gallring</a:t>
            </a:r>
          </a:p>
          <a:p>
            <a:pPr marL="0" indent="0">
              <a:buNone/>
            </a:pPr>
            <a:endParaRPr lang="sv-SE" sz="1600" b="1" dirty="0"/>
          </a:p>
          <a:p>
            <a:pPr marL="0" indent="0">
              <a:buNone/>
            </a:pPr>
            <a:r>
              <a:rPr lang="sv-SE" sz="1600" dirty="0"/>
              <a:t>Av nämndernas dokumenthanteringsplaner framgår när allmänna handlingar får gallras. </a:t>
            </a:r>
          </a:p>
          <a:p>
            <a:endParaRPr lang="sv-SE" sz="1600" dirty="0"/>
          </a:p>
          <a:p>
            <a:pPr marL="0" lvl="0" indent="0">
              <a:buNone/>
            </a:pPr>
            <a:r>
              <a:rPr lang="sv-SE" sz="1600" dirty="0"/>
              <a:t>Är det en e-post i ett ärende ska den enligt ovan flyttas över och diarieföras i ärendet och sparas så länge som det gäller för den ärendetypen. </a:t>
            </a:r>
          </a:p>
          <a:p>
            <a:pPr lvl="0"/>
            <a:endParaRPr lang="sv-SE" sz="1600" dirty="0"/>
          </a:p>
          <a:p>
            <a:pPr marL="0" lvl="0" indent="0">
              <a:buNone/>
            </a:pPr>
            <a:r>
              <a:rPr lang="sv-SE" sz="1600" b="1" u="sng" dirty="0"/>
              <a:t>Rutinmässiga e-post gallras vid </a:t>
            </a:r>
            <a:r>
              <a:rPr lang="sv-SE" sz="1600" b="1" u="sng" dirty="0" err="1"/>
              <a:t>inaktualitet</a:t>
            </a:r>
            <a:r>
              <a:rPr lang="sv-SE" sz="1600" dirty="0"/>
              <a:t>. Exempel på rutinmässig e-post är sådana allmänna handlingar som i enlighet med ovan är av ringa betydelse och därför varken behöver registreras eller hållas ordnade. </a:t>
            </a:r>
          </a:p>
          <a:p>
            <a:pPr marL="0" indent="0">
              <a:buNone/>
            </a:pPr>
            <a:endParaRPr lang="sv-SE" dirty="0"/>
          </a:p>
        </p:txBody>
      </p:sp>
    </p:spTree>
    <p:extLst>
      <p:ext uri="{BB962C8B-B14F-4D97-AF65-F5344CB8AC3E}">
        <p14:creationId xmlns:p14="http://schemas.microsoft.com/office/powerpoint/2010/main" val="842500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548680"/>
            <a:ext cx="7772400" cy="5547320"/>
          </a:xfrm>
        </p:spPr>
        <p:txBody>
          <a:bodyPr/>
          <a:lstStyle/>
          <a:p>
            <a:pPr marL="0" indent="0">
              <a:buNone/>
            </a:pPr>
            <a:r>
              <a:rPr lang="sv-SE" sz="1600" b="1" dirty="0"/>
              <a:t>Utlämnande</a:t>
            </a:r>
          </a:p>
          <a:p>
            <a:pPr marL="0" indent="0">
              <a:buNone/>
            </a:pPr>
            <a:r>
              <a:rPr lang="sv-SE" sz="1600" dirty="0"/>
              <a:t>Om någon begär att få ta del av allmänna handlingar måste vi göra en sekretessprövning för att se om handlingarna omfattas av någon sekretessbestämmelse i offentlighet- och sekretesslagen. </a:t>
            </a:r>
          </a:p>
          <a:p>
            <a:endParaRPr lang="sv-SE" sz="1600" dirty="0"/>
          </a:p>
          <a:p>
            <a:pPr marL="0" indent="0">
              <a:buNone/>
            </a:pPr>
            <a:r>
              <a:rPr lang="sv-SE" sz="1600" dirty="0"/>
              <a:t>Sekretess gäller mellan olika verksamhetsgrenar inom kommunen när de är att betrakta som självständiga i förhållande till varandra. </a:t>
            </a:r>
          </a:p>
          <a:p>
            <a:endParaRPr lang="sv-SE" sz="1600" dirty="0"/>
          </a:p>
          <a:p>
            <a:pPr marL="0" indent="0">
              <a:buNone/>
            </a:pPr>
            <a:r>
              <a:rPr lang="sv-SE" sz="1600" dirty="0"/>
              <a:t>Om vi sekretessbelägger hela eller delar av en allmän handling är vi skyldiga att upplysa att den som begärt ut handlingen har rätt att få ett </a:t>
            </a:r>
            <a:r>
              <a:rPr lang="sv-SE" sz="1600" b="1" u="sng" dirty="0"/>
              <a:t>överklagbart beslut. </a:t>
            </a:r>
          </a:p>
          <a:p>
            <a:endParaRPr lang="sv-SE" sz="1600" dirty="0"/>
          </a:p>
          <a:p>
            <a:pPr marL="0" indent="0">
              <a:buNone/>
            </a:pPr>
            <a:r>
              <a:rPr lang="sv-SE" sz="1600" dirty="0"/>
              <a:t>Tryckfrihetsförordningen säger att allmänna, offentliga handlingar ska lämnas ut </a:t>
            </a:r>
            <a:r>
              <a:rPr lang="sv-SE" sz="1600" b="1" u="sng" dirty="0"/>
              <a:t>"skyndsamt" och "utan dröjsmål ”. </a:t>
            </a:r>
            <a:r>
              <a:rPr lang="sv-SE" sz="1600" dirty="0"/>
              <a:t>Skyndsamt innebär max 2 dagar. Om handlingar behöver sekretess prövas får det ta längre tid beroende på omfattningen av handlingarna. </a:t>
            </a:r>
          </a:p>
          <a:p>
            <a:pPr marL="0" indent="0">
              <a:buNone/>
            </a:pPr>
            <a:endParaRPr lang="sv-SE" sz="1600" dirty="0"/>
          </a:p>
          <a:p>
            <a:pPr marL="0" indent="0">
              <a:buNone/>
            </a:pPr>
            <a:r>
              <a:rPr lang="sv-SE" sz="1600" dirty="0"/>
              <a:t>Vi har rätt att ta betalt enligt kommunens fastställda kopieringstaxa. </a:t>
            </a:r>
          </a:p>
          <a:p>
            <a:endParaRPr lang="sv-SE" sz="1600" dirty="0"/>
          </a:p>
        </p:txBody>
      </p:sp>
    </p:spTree>
    <p:extLst>
      <p:ext uri="{BB962C8B-B14F-4D97-AF65-F5344CB8AC3E}">
        <p14:creationId xmlns:p14="http://schemas.microsoft.com/office/powerpoint/2010/main" val="1006077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3568" y="620688"/>
            <a:ext cx="7772400" cy="5475312"/>
          </a:xfrm>
        </p:spPr>
        <p:txBody>
          <a:bodyPr/>
          <a:lstStyle/>
          <a:p>
            <a:pPr marL="0" indent="0">
              <a:buNone/>
            </a:pPr>
            <a:r>
              <a:rPr lang="sv-SE" sz="1600" b="1" dirty="0"/>
              <a:t>Exempel på sekretess</a:t>
            </a:r>
          </a:p>
          <a:p>
            <a:pPr marL="0" indent="0">
              <a:buNone/>
            </a:pPr>
            <a:endParaRPr lang="sv-SE" sz="1600" dirty="0"/>
          </a:p>
          <a:p>
            <a:pPr marL="0" indent="0">
              <a:buNone/>
            </a:pPr>
            <a:r>
              <a:rPr lang="sv-SE" sz="1600" dirty="0"/>
              <a:t>Enligt 21 kap 7 § OSL gäller sekretess för </a:t>
            </a:r>
            <a:r>
              <a:rPr lang="sv-SE" sz="1600" b="1" u="sng" dirty="0"/>
              <a:t>personuppgift</a:t>
            </a:r>
            <a:r>
              <a:rPr lang="sv-SE" sz="1600" dirty="0"/>
              <a:t>, om det kan antas att uppgiften efter ett utlämnande kommer att behandlas i strid med dataskyddregleringen. </a:t>
            </a:r>
          </a:p>
          <a:p>
            <a:pPr marL="0" indent="0">
              <a:buNone/>
            </a:pPr>
            <a:r>
              <a:rPr lang="sv-SE" sz="1600" dirty="0"/>
              <a:t>Om det är privatpersoner eller media som begär ut handlingar kan paragrafen inte bli aktuell då de inte omfattas av GDPR.  </a:t>
            </a:r>
          </a:p>
          <a:p>
            <a:pPr marL="0" indent="0">
              <a:buNone/>
            </a:pPr>
            <a:endParaRPr lang="sv-SE" sz="1600" dirty="0"/>
          </a:p>
          <a:p>
            <a:pPr marL="0" indent="0">
              <a:buNone/>
            </a:pPr>
            <a:r>
              <a:rPr lang="sv-SE" sz="1600" dirty="0"/>
              <a:t>Enligt 39 kap 3 § OSL i personaladministrativ verksamhet för uppgift om en </a:t>
            </a:r>
            <a:r>
              <a:rPr lang="sv-SE" sz="1600" b="1" u="sng" dirty="0"/>
              <a:t>enskilds personliga förhållanden</a:t>
            </a:r>
            <a:r>
              <a:rPr lang="sv-SE" sz="1600" dirty="0"/>
              <a:t>, om det </a:t>
            </a:r>
            <a:r>
              <a:rPr lang="sv-SE" sz="1600" b="1" u="sng" dirty="0"/>
              <a:t>kan antas </a:t>
            </a:r>
            <a:r>
              <a:rPr lang="sv-SE" sz="1600" dirty="0"/>
              <a:t>att den enskilde eller någon närstående utsätts för våld eller lider annat allvarligt men om uppgiften röjs.</a:t>
            </a:r>
          </a:p>
          <a:p>
            <a:pPr marL="0" indent="0">
              <a:buNone/>
            </a:pPr>
            <a:endParaRPr lang="sv-SE" sz="1600" dirty="0"/>
          </a:p>
          <a:p>
            <a:pPr marL="0" indent="0">
              <a:buNone/>
            </a:pPr>
            <a:r>
              <a:rPr lang="sv-SE" sz="1600" dirty="0"/>
              <a:t>Vidare gäller sekretess i personaladministrativ verksamhet för uppgift om en </a:t>
            </a:r>
            <a:r>
              <a:rPr lang="sv-SE" sz="1600" b="1" u="sng" dirty="0"/>
              <a:t>enskilds bostadsadress, privata telefonnummer och andra jämförbara uppgifter </a:t>
            </a:r>
            <a:r>
              <a:rPr lang="sv-SE" sz="1600" dirty="0"/>
              <a:t>avseende personalen, uppgift i form av fotografisk bild som utgör underlag för tjänstekort eller för intern presentation av myndighetens personal samt uppgift om närstående till personalen, </a:t>
            </a:r>
            <a:r>
              <a:rPr lang="sv-SE" sz="1600" b="1" u="sng" dirty="0"/>
              <a:t>om det inte står klart att uppgiften kan röjas utan att den enskilde eller någon närstående lider men. </a:t>
            </a:r>
          </a:p>
          <a:p>
            <a:pPr marL="0" indent="0">
              <a:buNone/>
            </a:pPr>
            <a:endParaRPr lang="sv-SE" sz="1600" dirty="0"/>
          </a:p>
        </p:txBody>
      </p:sp>
    </p:spTree>
    <p:extLst>
      <p:ext uri="{BB962C8B-B14F-4D97-AF65-F5344CB8AC3E}">
        <p14:creationId xmlns:p14="http://schemas.microsoft.com/office/powerpoint/2010/main" val="10083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764704"/>
            <a:ext cx="7772400" cy="1152128"/>
          </a:xfrm>
        </p:spPr>
        <p:txBody>
          <a:bodyPr/>
          <a:lstStyle/>
          <a:p>
            <a:r>
              <a:rPr lang="sv-SE" sz="3600" dirty="0"/>
              <a:t>Författningssamling</a:t>
            </a:r>
            <a:br>
              <a:rPr lang="sv-SE" dirty="0"/>
            </a:br>
            <a:endParaRPr lang="sv-SE" b="1" u="sng" dirty="0">
              <a:solidFill>
                <a:schemeClr val="tx1"/>
              </a:solidFill>
            </a:endParaRPr>
          </a:p>
        </p:txBody>
      </p:sp>
      <p:sp>
        <p:nvSpPr>
          <p:cNvPr id="3" name="Platshållare för innehåll 2"/>
          <p:cNvSpPr>
            <a:spLocks noGrp="1"/>
          </p:cNvSpPr>
          <p:nvPr>
            <p:ph idx="1"/>
          </p:nvPr>
        </p:nvSpPr>
        <p:spPr>
          <a:xfrm>
            <a:off x="685800" y="2132856"/>
            <a:ext cx="7772400" cy="3963144"/>
          </a:xfrm>
        </p:spPr>
        <p:txBody>
          <a:bodyPr/>
          <a:lstStyle/>
          <a:p>
            <a:pPr marL="0" indent="0">
              <a:buNone/>
            </a:pPr>
            <a:r>
              <a:rPr lang="sv-SE" sz="1600" dirty="0"/>
              <a:t>Många av kommunens viktiga styrande dokument finns samlade i kommunens författningssamling som finns på intranätet. </a:t>
            </a:r>
            <a:r>
              <a:rPr lang="sv-SE" sz="1600" b="1" dirty="0"/>
              <a:t>Tänk på att alltid kolla så att du har senaste versionen  !!</a:t>
            </a:r>
          </a:p>
          <a:p>
            <a:endParaRPr lang="sv-SE" sz="1600" dirty="0"/>
          </a:p>
          <a:p>
            <a:pPr marL="0" indent="0">
              <a:buNone/>
            </a:pPr>
            <a:r>
              <a:rPr lang="sv-SE" sz="1600" dirty="0"/>
              <a:t>https://intranet.haninge.se/vart-arbetssatt-och-styrning/styrdokument/forfattningssamling/</a:t>
            </a:r>
          </a:p>
        </p:txBody>
      </p:sp>
    </p:spTree>
    <p:extLst>
      <p:ext uri="{BB962C8B-B14F-4D97-AF65-F5344CB8AC3E}">
        <p14:creationId xmlns:p14="http://schemas.microsoft.com/office/powerpoint/2010/main" val="3607426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63498" y="1628800"/>
            <a:ext cx="7772400" cy="4114800"/>
          </a:xfrm>
        </p:spPr>
        <p:txBody>
          <a:bodyPr/>
          <a:lstStyle/>
          <a:p>
            <a:pPr marL="0" indent="0">
              <a:buNone/>
            </a:pPr>
            <a:r>
              <a:rPr lang="sv-SE" sz="1600" b="1" dirty="0"/>
              <a:t>Reglemente</a:t>
            </a:r>
          </a:p>
          <a:p>
            <a:pPr marL="0" indent="0">
              <a:buNone/>
            </a:pPr>
            <a:endParaRPr lang="sv-SE" sz="1600" dirty="0"/>
          </a:p>
          <a:p>
            <a:pPr marL="0" indent="0">
              <a:buNone/>
            </a:pPr>
            <a:r>
              <a:rPr lang="sv-SE" sz="1600" dirty="0"/>
              <a:t>Alla nämnder har reglemente som har beslutats av kommunfullmäktige.</a:t>
            </a:r>
          </a:p>
          <a:p>
            <a:endParaRPr lang="sv-SE" sz="1600" dirty="0"/>
          </a:p>
          <a:p>
            <a:pPr marL="0" indent="0">
              <a:buNone/>
            </a:pPr>
            <a:r>
              <a:rPr lang="sv-SE" sz="1600" dirty="0"/>
              <a:t>I reglementena framgår det vilka uppgifter och ansvarsområde som kommunfullmäktige har överlåtit till nämnderna att hantera. </a:t>
            </a:r>
          </a:p>
          <a:p>
            <a:endParaRPr lang="sv-SE" sz="1600" dirty="0"/>
          </a:p>
          <a:p>
            <a:pPr marL="0" indent="0">
              <a:buNone/>
            </a:pPr>
            <a:r>
              <a:rPr lang="sv-SE" sz="1600" dirty="0"/>
              <a:t>Om det inte framgår av reglementet att nämnden har rätt att fatta ett visst beslut så måste beslutet fattas av kommunfullmäktige. </a:t>
            </a:r>
          </a:p>
          <a:p>
            <a:pPr marL="0" indent="0">
              <a:buNone/>
            </a:pPr>
            <a:endParaRPr lang="sv-SE" sz="1600" dirty="0"/>
          </a:p>
        </p:txBody>
      </p:sp>
    </p:spTree>
    <p:extLst>
      <p:ext uri="{BB962C8B-B14F-4D97-AF65-F5344CB8AC3E}">
        <p14:creationId xmlns:p14="http://schemas.microsoft.com/office/powerpoint/2010/main" val="286569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br>
              <a:rPr lang="sv-SE" dirty="0"/>
            </a:br>
            <a:endParaRPr lang="sv-SE" dirty="0"/>
          </a:p>
        </p:txBody>
      </p:sp>
      <p:sp>
        <p:nvSpPr>
          <p:cNvPr id="3" name="Platshållare för innehåll 2"/>
          <p:cNvSpPr>
            <a:spLocks noGrp="1"/>
          </p:cNvSpPr>
          <p:nvPr>
            <p:ph idx="1"/>
          </p:nvPr>
        </p:nvSpPr>
        <p:spPr>
          <a:xfrm>
            <a:off x="685800" y="1628800"/>
            <a:ext cx="7772400" cy="4467200"/>
          </a:xfrm>
        </p:spPr>
        <p:txBody>
          <a:bodyPr/>
          <a:lstStyle/>
          <a:p>
            <a:pPr marL="0" indent="0">
              <a:buNone/>
            </a:pPr>
            <a:r>
              <a:rPr lang="sv-SE" sz="1600" b="1" dirty="0"/>
              <a:t>Likställighetsprincipen </a:t>
            </a:r>
          </a:p>
          <a:p>
            <a:pPr marL="0" indent="0">
              <a:buNone/>
            </a:pPr>
            <a:endParaRPr lang="sv-SE" sz="1600" dirty="0"/>
          </a:p>
          <a:p>
            <a:pPr marL="0" indent="0">
              <a:buNone/>
            </a:pPr>
            <a:r>
              <a:rPr lang="sv-SE" sz="1600" dirty="0"/>
              <a:t>Av 3 kap 2 § KL framgår att kommuner ska behandla sina medlemmar lika, om det inte finns </a:t>
            </a:r>
            <a:r>
              <a:rPr lang="sv-SE" sz="1600" b="1" u="sng" dirty="0"/>
              <a:t>sakliga skäl </a:t>
            </a:r>
            <a:r>
              <a:rPr lang="sv-SE" sz="1600" dirty="0"/>
              <a:t>för något annat.</a:t>
            </a:r>
          </a:p>
          <a:p>
            <a:pPr marL="0" indent="0">
              <a:buNone/>
            </a:pPr>
            <a:r>
              <a:rPr lang="sv-SE" sz="1600" dirty="0"/>
              <a:t> </a:t>
            </a:r>
          </a:p>
          <a:p>
            <a:pPr marL="0" indent="0">
              <a:buNone/>
            </a:pPr>
            <a:r>
              <a:rPr lang="sv-SE" sz="1600" dirty="0"/>
              <a:t>Principen innebär att kommunmedlemmar i samma situation ska behandlas lika och bara får särbehandlas om det finns objektiv och saklig grund. </a:t>
            </a:r>
          </a:p>
          <a:p>
            <a:endParaRPr lang="sv-SE" sz="1600" dirty="0"/>
          </a:p>
          <a:p>
            <a:pPr marL="0" indent="0">
              <a:buNone/>
            </a:pPr>
            <a:r>
              <a:rPr lang="sv-SE" sz="1600" dirty="0"/>
              <a:t>Principen är viktig när kommunen tar ut avgifter men även vid bidragsgivande. Då det är medlemmarna som ska behandlas lika finns det inget hinder mot att ta ut högre avgifter från icke kommunmedlemmar. </a:t>
            </a:r>
          </a:p>
          <a:p>
            <a:endParaRPr lang="sv-SE" dirty="0"/>
          </a:p>
        </p:txBody>
      </p:sp>
    </p:spTree>
    <p:extLst>
      <p:ext uri="{BB962C8B-B14F-4D97-AF65-F5344CB8AC3E}">
        <p14:creationId xmlns:p14="http://schemas.microsoft.com/office/powerpoint/2010/main" val="1855149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3568" y="980728"/>
            <a:ext cx="7772400" cy="5115272"/>
          </a:xfrm>
        </p:spPr>
        <p:txBody>
          <a:bodyPr/>
          <a:lstStyle/>
          <a:p>
            <a:pPr marL="0" indent="0">
              <a:buNone/>
            </a:pPr>
            <a:endParaRPr lang="sv-SE" sz="1600" dirty="0"/>
          </a:p>
          <a:p>
            <a:pPr marL="0" indent="0">
              <a:buNone/>
            </a:pPr>
            <a:r>
              <a:rPr lang="sv-SE" sz="1600" b="1" dirty="0"/>
              <a:t>Delegationsordning</a:t>
            </a:r>
          </a:p>
          <a:p>
            <a:pPr marL="0" indent="0">
              <a:buNone/>
            </a:pPr>
            <a:endParaRPr lang="sv-SE" sz="1600" dirty="0"/>
          </a:p>
          <a:p>
            <a:pPr marL="0" indent="0">
              <a:buNone/>
            </a:pPr>
            <a:r>
              <a:rPr lang="sv-SE" sz="1600" dirty="0"/>
              <a:t>Alla nämnder har delegationsordningar där det framgår vilka beslut som nämnden har valt att delegera och till vem. </a:t>
            </a:r>
          </a:p>
          <a:p>
            <a:endParaRPr lang="sv-SE" sz="1600" dirty="0"/>
          </a:p>
          <a:p>
            <a:pPr marL="0" indent="0">
              <a:buNone/>
            </a:pPr>
            <a:r>
              <a:rPr lang="sv-SE" sz="1600" dirty="0"/>
              <a:t>Beslut som fattats på delegation är de facto nämndens beslut och ska därför anmälas till nämnden. </a:t>
            </a:r>
          </a:p>
          <a:p>
            <a:endParaRPr lang="sv-SE" sz="1600" dirty="0"/>
          </a:p>
          <a:p>
            <a:pPr marL="0" indent="0">
              <a:buNone/>
            </a:pPr>
            <a:r>
              <a:rPr lang="sv-SE" sz="1600" dirty="0"/>
              <a:t>Av beslutet ska det framgå vilken punkt i delegationsordningen som beslutanderätten grundar sig på. </a:t>
            </a:r>
          </a:p>
          <a:p>
            <a:pPr marL="0" indent="0">
              <a:buNone/>
            </a:pPr>
            <a:endParaRPr lang="sv-SE" sz="1600" dirty="0"/>
          </a:p>
          <a:p>
            <a:pPr marL="0" indent="0">
              <a:buNone/>
            </a:pPr>
            <a:r>
              <a:rPr lang="sv-SE" sz="1600" dirty="0"/>
              <a:t>Om ett beslut inte finns med i delegationsordningen innebär det att beslutanderätten ligger kvar hos nämnden förutom då det avser beslut om </a:t>
            </a:r>
            <a:r>
              <a:rPr lang="sv-SE" sz="1600" b="1" u="sng" dirty="0"/>
              <a:t>verkställighet</a:t>
            </a:r>
            <a:r>
              <a:rPr lang="sv-SE" sz="1600" dirty="0"/>
              <a:t>.</a:t>
            </a:r>
          </a:p>
          <a:p>
            <a:pPr marL="0" indent="0">
              <a:buNone/>
            </a:pPr>
            <a:endParaRPr lang="sv-SE" sz="1600" dirty="0"/>
          </a:p>
          <a:p>
            <a:endParaRPr lang="sv-SE" sz="1600" dirty="0"/>
          </a:p>
          <a:p>
            <a:endParaRPr lang="sv-SE" sz="1600" dirty="0"/>
          </a:p>
          <a:p>
            <a:endParaRPr lang="sv-SE" dirty="0"/>
          </a:p>
          <a:p>
            <a:pPr marL="0" indent="0">
              <a:buNone/>
            </a:pPr>
            <a:r>
              <a:rPr lang="sv-SE" dirty="0"/>
              <a:t> </a:t>
            </a:r>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291557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315416"/>
            <a:ext cx="7772400" cy="1143000"/>
          </a:xfrm>
        </p:spPr>
        <p:txBody>
          <a:bodyPr/>
          <a:lstStyle/>
          <a:p>
            <a:br>
              <a:rPr lang="sv-SE" dirty="0"/>
            </a:br>
            <a:br>
              <a:rPr lang="sv-SE" dirty="0"/>
            </a:br>
            <a:endParaRPr lang="sv-SE" dirty="0"/>
          </a:p>
        </p:txBody>
      </p:sp>
      <p:sp>
        <p:nvSpPr>
          <p:cNvPr id="3" name="Platshållare för innehåll 2"/>
          <p:cNvSpPr>
            <a:spLocks noGrp="1"/>
          </p:cNvSpPr>
          <p:nvPr>
            <p:ph idx="1"/>
          </p:nvPr>
        </p:nvSpPr>
        <p:spPr>
          <a:xfrm>
            <a:off x="685800" y="827584"/>
            <a:ext cx="7772400" cy="5268416"/>
          </a:xfrm>
        </p:spPr>
        <p:txBody>
          <a:bodyPr/>
          <a:lstStyle/>
          <a:p>
            <a:pPr marL="0" indent="0">
              <a:buNone/>
            </a:pPr>
            <a:endParaRPr lang="sv-SE" sz="1600" dirty="0"/>
          </a:p>
          <a:p>
            <a:pPr marL="0" indent="0">
              <a:buNone/>
            </a:pPr>
            <a:r>
              <a:rPr lang="sv-SE" sz="1600" b="1" dirty="0"/>
              <a:t>Verkställighet </a:t>
            </a:r>
          </a:p>
          <a:p>
            <a:pPr marL="0" indent="0">
              <a:buNone/>
            </a:pPr>
            <a:endParaRPr lang="sv-SE" sz="1600" dirty="0"/>
          </a:p>
          <a:p>
            <a:pPr marL="0" indent="0">
              <a:buNone/>
            </a:pPr>
            <a:r>
              <a:rPr lang="sv-SE" sz="1600" dirty="0"/>
              <a:t>Ett beslut innebär att den beslutande är tvungen att självständigt göra ett </a:t>
            </a:r>
            <a:r>
              <a:rPr lang="sv-SE" sz="1600" b="1" u="sng" dirty="0"/>
              <a:t>aktivt övervägande</a:t>
            </a:r>
            <a:r>
              <a:rPr lang="sv-SE" sz="1600" dirty="0"/>
              <a:t> bland flera alternativ. Beslutsfattaren gör en bedömning och väljer sedan ett utav alternativen. </a:t>
            </a:r>
          </a:p>
          <a:p>
            <a:pPr marL="0" indent="0">
              <a:buNone/>
            </a:pPr>
            <a:endParaRPr lang="sv-SE" sz="1600" dirty="0"/>
          </a:p>
          <a:p>
            <a:pPr marL="0" indent="0">
              <a:buNone/>
            </a:pPr>
            <a:r>
              <a:rPr lang="sv-SE" sz="1600" dirty="0"/>
              <a:t>Ren verkställighet är all form av förberedande eller verkställande uppgifter som den anställde utför </a:t>
            </a:r>
            <a:r>
              <a:rPr lang="sv-SE" sz="1600" b="1" u="sng" dirty="0"/>
              <a:t>utifrån sin tjänst som anställd</a:t>
            </a:r>
            <a:r>
              <a:rPr lang="sv-SE" sz="1600" dirty="0"/>
              <a:t>. I dessa fall baseras ofta ställningstagandet på tidigare nämndbeslut, lagar, riktlinjer, avtal eller liknande dokument. Den anställde gör alltså inte en egen självständig bedömning utan verkställer endast åtgärder utifrån redan beslutade styrdokument eller lagar 	</a:t>
            </a:r>
          </a:p>
          <a:p>
            <a:pPr marL="0" indent="0">
              <a:buNone/>
            </a:pPr>
            <a:endParaRPr lang="sv-SE" sz="1600" dirty="0"/>
          </a:p>
          <a:p>
            <a:pPr marL="0" indent="0">
              <a:buNone/>
            </a:pPr>
            <a:r>
              <a:rPr lang="sv-SE" sz="1600" dirty="0"/>
              <a:t>Att en chef beviljar ledighet inom ramen för en anställds lagliga rätt är ett exempel på ett verkställighetsbeslut. </a:t>
            </a:r>
          </a:p>
          <a:p>
            <a:pPr marL="0" indent="0">
              <a:buNone/>
            </a:pPr>
            <a:endParaRPr lang="sv-SE" sz="1600" dirty="0"/>
          </a:p>
          <a:p>
            <a:endParaRPr lang="sv-SE" sz="1600" dirty="0"/>
          </a:p>
          <a:p>
            <a:endParaRPr lang="sv-SE" sz="1600" dirty="0"/>
          </a:p>
          <a:p>
            <a:endParaRPr lang="sv-SE" sz="1600" dirty="0"/>
          </a:p>
          <a:p>
            <a:endParaRPr lang="sv-SE" dirty="0"/>
          </a:p>
          <a:p>
            <a:endParaRPr lang="sv-SE" dirty="0"/>
          </a:p>
          <a:p>
            <a:endParaRPr lang="sv-SE" dirty="0"/>
          </a:p>
        </p:txBody>
      </p:sp>
    </p:spTree>
    <p:extLst>
      <p:ext uri="{BB962C8B-B14F-4D97-AF65-F5344CB8AC3E}">
        <p14:creationId xmlns:p14="http://schemas.microsoft.com/office/powerpoint/2010/main" val="3519033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836712"/>
            <a:ext cx="7772400" cy="5259288"/>
          </a:xfrm>
        </p:spPr>
        <p:txBody>
          <a:bodyPr/>
          <a:lstStyle/>
          <a:p>
            <a:pPr marL="0" indent="0">
              <a:buNone/>
            </a:pPr>
            <a:r>
              <a:rPr lang="sv-SE" sz="1600" b="1" dirty="0"/>
              <a:t>Dokumenthanteringsplaner</a:t>
            </a:r>
          </a:p>
          <a:p>
            <a:pPr marL="0" indent="0">
              <a:buNone/>
            </a:pPr>
            <a:endParaRPr lang="sv-SE" sz="1600" dirty="0"/>
          </a:p>
          <a:p>
            <a:pPr marL="0" indent="0">
              <a:buNone/>
            </a:pPr>
            <a:r>
              <a:rPr lang="sv-SE" sz="1600" dirty="0"/>
              <a:t>Kommunen har utefter det juridiska utrymme som ges för att gallra allmänna handlingar upprättat dokumenthanteringsplaner/ informationshanteringsplaner för samtliga nämnder.</a:t>
            </a:r>
          </a:p>
          <a:p>
            <a:endParaRPr lang="sv-SE" sz="1600" dirty="0"/>
          </a:p>
          <a:p>
            <a:pPr marL="0" indent="0">
              <a:buNone/>
            </a:pPr>
            <a:r>
              <a:rPr lang="sv-SE" sz="1600" dirty="0"/>
              <a:t>Av planerna framgår det när olika kategorier av </a:t>
            </a:r>
            <a:r>
              <a:rPr lang="sv-SE" sz="1600" b="1" u="sng" dirty="0"/>
              <a:t>allmänna handlingar får gallras</a:t>
            </a:r>
            <a:r>
              <a:rPr lang="sv-SE" sz="1600" dirty="0"/>
              <a:t>. Om en handling inte finns med i dokumenthanteringsplanen får den inte gallras utan att det fattas ett separat gallringsbeslut. </a:t>
            </a:r>
          </a:p>
          <a:p>
            <a:pPr marL="0" indent="0">
              <a:buNone/>
            </a:pPr>
            <a:endParaRPr lang="sv-SE" sz="1600" dirty="0"/>
          </a:p>
          <a:p>
            <a:pPr marL="0" indent="0">
              <a:buNone/>
            </a:pPr>
            <a:r>
              <a:rPr lang="sv-SE" sz="1600" dirty="0"/>
              <a:t>Det framgår även var handlingstypen ska sparas. </a:t>
            </a:r>
          </a:p>
          <a:p>
            <a:pPr marL="0" indent="0">
              <a:buNone/>
            </a:pPr>
            <a:endParaRPr lang="sv-SE" sz="1600" dirty="0"/>
          </a:p>
          <a:p>
            <a:pPr marL="0" indent="0">
              <a:buNone/>
            </a:pPr>
            <a:r>
              <a:rPr lang="sv-SE" sz="1600" dirty="0"/>
              <a:t>Vid frågor kring gallring och dokumenthanteringsplaner kontaktas arkivarierna.</a:t>
            </a:r>
          </a:p>
          <a:p>
            <a:endParaRPr lang="sv-SE" sz="1600" dirty="0"/>
          </a:p>
        </p:txBody>
      </p:sp>
    </p:spTree>
    <p:extLst>
      <p:ext uri="{BB962C8B-B14F-4D97-AF65-F5344CB8AC3E}">
        <p14:creationId xmlns:p14="http://schemas.microsoft.com/office/powerpoint/2010/main" val="495891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166336"/>
            <a:ext cx="7772400" cy="2110535"/>
          </a:xfrm>
        </p:spPr>
        <p:txBody>
          <a:bodyPr/>
          <a:lstStyle/>
          <a:p>
            <a:pPr algn="l"/>
            <a:br>
              <a:rPr lang="sv-SE" sz="1600" dirty="0">
                <a:solidFill>
                  <a:schemeClr val="tx1"/>
                </a:solidFill>
              </a:rPr>
            </a:br>
            <a:r>
              <a:rPr lang="sv-SE" sz="1600" b="1" dirty="0">
                <a:solidFill>
                  <a:schemeClr val="tx1"/>
                </a:solidFill>
              </a:rPr>
              <a:t>Juridiskt stöd </a:t>
            </a:r>
            <a:br>
              <a:rPr lang="sv-SE" sz="1600" dirty="0">
                <a:solidFill>
                  <a:schemeClr val="tx1"/>
                </a:solidFill>
              </a:rPr>
            </a:br>
            <a:br>
              <a:rPr lang="sv-SE" sz="1600" dirty="0">
                <a:solidFill>
                  <a:schemeClr val="tx1"/>
                </a:solidFill>
              </a:rPr>
            </a:br>
            <a:r>
              <a:rPr lang="sv-SE" sz="1600" dirty="0">
                <a:solidFill>
                  <a:schemeClr val="tx1"/>
                </a:solidFill>
              </a:rPr>
              <a:t>På intranätet under stöd och service/ juridik finns mer fördjupas information </a:t>
            </a:r>
            <a:r>
              <a:rPr lang="sv-SE" sz="1600" dirty="0">
                <a:solidFill>
                  <a:schemeClr val="tx1"/>
                </a:solidFill>
                <a:latin typeface="+mn-lt"/>
                <a:ea typeface="+mn-ea"/>
                <a:cs typeface="+mn-cs"/>
              </a:rPr>
              <a:t>avseende</a:t>
            </a:r>
            <a:r>
              <a:rPr lang="sv-SE" sz="1600" dirty="0">
                <a:solidFill>
                  <a:schemeClr val="tx1"/>
                </a:solidFill>
              </a:rPr>
              <a:t> olika ämnen. Det finns bl.a. lathundar och handböcker avseende GDPR, offentlighet och sekretess och barnkonventionen. </a:t>
            </a:r>
            <a:br>
              <a:rPr lang="sv-SE" sz="1600" u="sng" dirty="0">
                <a:solidFill>
                  <a:schemeClr val="tx1"/>
                </a:solidFill>
                <a:ea typeface="Times New Roman" panose="02020603050405020304" pitchFamily="18" charset="0"/>
              </a:rPr>
            </a:br>
            <a:endParaRPr lang="sv-SE" sz="1600" dirty="0"/>
          </a:p>
        </p:txBody>
      </p:sp>
      <p:pic>
        <p:nvPicPr>
          <p:cNvPr id="8" name="Platshållare för innehåll 7"/>
          <p:cNvPicPr>
            <a:picLocks noGrp="1" noChangeAspect="1"/>
          </p:cNvPicPr>
          <p:nvPr>
            <p:ph idx="1"/>
          </p:nvPr>
        </p:nvPicPr>
        <p:blipFill rotWithShape="1">
          <a:blip r:embed="rId2"/>
          <a:srcRect l="-2158" t="13264" r="10279" b="6464"/>
          <a:stretch/>
        </p:blipFill>
        <p:spPr>
          <a:xfrm>
            <a:off x="395536" y="2060848"/>
            <a:ext cx="7560840" cy="3528392"/>
          </a:xfrm>
          <a:prstGeom prst="rect">
            <a:avLst/>
          </a:prstGeom>
        </p:spPr>
      </p:pic>
    </p:spTree>
    <p:extLst>
      <p:ext uri="{BB962C8B-B14F-4D97-AF65-F5344CB8AC3E}">
        <p14:creationId xmlns:p14="http://schemas.microsoft.com/office/powerpoint/2010/main" val="274475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404664"/>
            <a:ext cx="7772400" cy="5691336"/>
          </a:xfrm>
        </p:spPr>
        <p:txBody>
          <a:bodyPr/>
          <a:lstStyle/>
          <a:p>
            <a:pPr marL="0" indent="0">
              <a:buNone/>
            </a:pPr>
            <a:endParaRPr lang="sv-SE" sz="1600" dirty="0"/>
          </a:p>
          <a:p>
            <a:pPr marL="0" indent="0">
              <a:lnSpc>
                <a:spcPct val="150000"/>
              </a:lnSpc>
              <a:buNone/>
            </a:pPr>
            <a:r>
              <a:rPr lang="sv-SE" sz="1600" b="1" dirty="0"/>
              <a:t>Rådgivning i juridiska frågor</a:t>
            </a:r>
          </a:p>
          <a:p>
            <a:pPr marL="0" indent="0">
              <a:lnSpc>
                <a:spcPct val="150000"/>
              </a:lnSpc>
              <a:buNone/>
            </a:pPr>
            <a:r>
              <a:rPr lang="sv-SE" sz="1600" b="1" dirty="0"/>
              <a:t>Granska och kvalitetssäkra avtal</a:t>
            </a:r>
          </a:p>
          <a:p>
            <a:pPr marL="0" indent="0">
              <a:lnSpc>
                <a:spcPct val="150000"/>
              </a:lnSpc>
              <a:buNone/>
            </a:pPr>
            <a:r>
              <a:rPr lang="sv-SE" sz="1600" dirty="0"/>
              <a:t>Rättsutredningar</a:t>
            </a:r>
          </a:p>
          <a:p>
            <a:pPr marL="0" indent="0">
              <a:lnSpc>
                <a:spcPct val="150000"/>
              </a:lnSpc>
              <a:buNone/>
            </a:pPr>
            <a:r>
              <a:rPr lang="sv-SE" sz="1600" b="1" dirty="0"/>
              <a:t>Stöd vid sekretessprövningar </a:t>
            </a:r>
          </a:p>
          <a:p>
            <a:pPr marL="0" indent="0">
              <a:lnSpc>
                <a:spcPct val="150000"/>
              </a:lnSpc>
              <a:buNone/>
            </a:pPr>
            <a:r>
              <a:rPr lang="sv-SE" sz="1600" dirty="0"/>
              <a:t>Skräddarsydda utbildningar efter önskemål </a:t>
            </a:r>
          </a:p>
          <a:p>
            <a:pPr marL="0" indent="0">
              <a:lnSpc>
                <a:spcPct val="150000"/>
              </a:lnSpc>
              <a:buNone/>
            </a:pPr>
            <a:r>
              <a:rPr lang="sv-SE" sz="1600" dirty="0"/>
              <a:t>Granska och kvalitetssäkra beslut</a:t>
            </a:r>
          </a:p>
          <a:p>
            <a:pPr marL="0" indent="0">
              <a:lnSpc>
                <a:spcPct val="150000"/>
              </a:lnSpc>
              <a:buNone/>
            </a:pPr>
            <a:r>
              <a:rPr lang="sv-SE" sz="1600" dirty="0"/>
              <a:t>Granska och kvalitetssäkra rutiner, riktlinjer och andra dokument</a:t>
            </a:r>
          </a:p>
          <a:p>
            <a:pPr marL="0" indent="0">
              <a:lnSpc>
                <a:spcPct val="150000"/>
              </a:lnSpc>
              <a:buNone/>
            </a:pPr>
            <a:r>
              <a:rPr lang="sv-SE" sz="1600" dirty="0"/>
              <a:t>Ta fram lathundar och stödmaterial efter behov och önskemål</a:t>
            </a:r>
          </a:p>
          <a:p>
            <a:pPr marL="0" indent="0">
              <a:lnSpc>
                <a:spcPct val="150000"/>
              </a:lnSpc>
              <a:buNone/>
            </a:pPr>
            <a:r>
              <a:rPr lang="sv-SE" sz="1600" dirty="0"/>
              <a:t>Föra juridiska processer</a:t>
            </a:r>
          </a:p>
          <a:p>
            <a:pPr marL="0" indent="0">
              <a:lnSpc>
                <a:spcPct val="150000"/>
              </a:lnSpc>
              <a:buNone/>
            </a:pPr>
            <a:r>
              <a:rPr lang="sv-SE" sz="1600" dirty="0"/>
              <a:t>Stöd i kommunens kontakter med externa jurister</a:t>
            </a:r>
          </a:p>
          <a:p>
            <a:pPr marL="0" indent="0">
              <a:lnSpc>
                <a:spcPct val="150000"/>
              </a:lnSpc>
              <a:buNone/>
            </a:pPr>
            <a:r>
              <a:rPr lang="sv-SE" sz="1600" dirty="0"/>
              <a:t>Stöd och avlastning vid behov till kommunens övriga jurister</a:t>
            </a:r>
          </a:p>
          <a:p>
            <a:pPr marL="0" indent="0">
              <a:lnSpc>
                <a:spcPct val="150000"/>
              </a:lnSpc>
              <a:buNone/>
            </a:pPr>
            <a:r>
              <a:rPr lang="sv-SE" sz="1600" dirty="0"/>
              <a:t>Nyhetsbevakning på intranätet</a:t>
            </a:r>
          </a:p>
          <a:p>
            <a:pPr marL="0" indent="0">
              <a:buNone/>
            </a:pPr>
            <a:endParaRPr lang="sv-SE" dirty="0"/>
          </a:p>
        </p:txBody>
      </p:sp>
    </p:spTree>
    <p:extLst>
      <p:ext uri="{BB962C8B-B14F-4D97-AF65-F5344CB8AC3E}">
        <p14:creationId xmlns:p14="http://schemas.microsoft.com/office/powerpoint/2010/main" val="415212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p>
        </p:txBody>
      </p:sp>
      <p:sp>
        <p:nvSpPr>
          <p:cNvPr id="3" name="Platshållare för innehåll 2"/>
          <p:cNvSpPr>
            <a:spLocks noGrp="1"/>
          </p:cNvSpPr>
          <p:nvPr>
            <p:ph idx="1"/>
          </p:nvPr>
        </p:nvSpPr>
        <p:spPr>
          <a:xfrm>
            <a:off x="685800" y="908720"/>
            <a:ext cx="7772400" cy="5187280"/>
          </a:xfrm>
        </p:spPr>
        <p:txBody>
          <a:bodyPr/>
          <a:lstStyle/>
          <a:p>
            <a:pPr marL="0" indent="0">
              <a:buNone/>
            </a:pPr>
            <a:r>
              <a:rPr lang="sv-SE" sz="1600" b="1" dirty="0"/>
              <a:t>Självkostnadsprincipen </a:t>
            </a:r>
          </a:p>
          <a:p>
            <a:pPr marL="0" indent="0">
              <a:buNone/>
            </a:pPr>
            <a:endParaRPr lang="sv-SE" sz="1600" dirty="0"/>
          </a:p>
          <a:p>
            <a:pPr marL="0" indent="0">
              <a:buNone/>
            </a:pPr>
            <a:r>
              <a:rPr lang="sv-SE" sz="1600" dirty="0"/>
              <a:t>Av 2 kap 6 § KL framgår att kommuner inte får ta ut högre avgifter än som motsvarar kostnaderna för de tjänster eller nyttigheter som de tillhandahåller. </a:t>
            </a:r>
          </a:p>
          <a:p>
            <a:pPr marL="0" indent="0">
              <a:buNone/>
            </a:pPr>
            <a:endParaRPr lang="sv-SE" sz="1600" dirty="0"/>
          </a:p>
          <a:p>
            <a:pPr marL="0" indent="0">
              <a:buNone/>
            </a:pPr>
            <a:r>
              <a:rPr lang="sv-SE" sz="1600" dirty="0"/>
              <a:t>Bestämmelsen är endast ett tak och kommunen kan ta ut lägre avgift och finansiera med skatt.</a:t>
            </a:r>
          </a:p>
          <a:p>
            <a:pPr marL="0" indent="0">
              <a:buNone/>
            </a:pPr>
            <a:endParaRPr lang="sv-SE" sz="1600" dirty="0"/>
          </a:p>
          <a:p>
            <a:pPr marL="0" indent="0">
              <a:buNone/>
            </a:pPr>
            <a:r>
              <a:rPr lang="sv-SE" sz="1600" dirty="0"/>
              <a:t>Principen syftar till att hindra kommuner från att utnyttja den monopolsituation som ofta föreligger vid kommunal verksamhet. </a:t>
            </a:r>
          </a:p>
          <a:p>
            <a:endParaRPr lang="sv-SE" sz="1600" dirty="0"/>
          </a:p>
          <a:p>
            <a:pPr marL="0" indent="0">
              <a:buNone/>
            </a:pPr>
            <a:r>
              <a:rPr lang="sv-SE" sz="1600" dirty="0"/>
              <a:t>Självkostnadsprincipen gäller vid avgifter men inte vid medels- och egendomsförvaltande och på ett antal område som regleras i lagen om vissa kommunala befogenheter. Kommunen ska ha god förvaltning av sin egendom vilket innebär att vi ska ta ut marknadshyror vid uthyrning av kommunens lokaler av de grupper som vi inte subventionerar. </a:t>
            </a:r>
          </a:p>
        </p:txBody>
      </p:sp>
    </p:spTree>
    <p:extLst>
      <p:ext uri="{BB962C8B-B14F-4D97-AF65-F5344CB8AC3E}">
        <p14:creationId xmlns:p14="http://schemas.microsoft.com/office/powerpoint/2010/main" val="4264142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11560" y="1196752"/>
            <a:ext cx="7772400" cy="4670648"/>
          </a:xfrm>
        </p:spPr>
        <p:txBody>
          <a:bodyPr/>
          <a:lstStyle/>
          <a:p>
            <a:pPr marL="0" indent="0">
              <a:buNone/>
            </a:pPr>
            <a:r>
              <a:rPr lang="sv-SE" sz="1600" b="1" dirty="0"/>
              <a:t>Fullmäktigebeslut </a:t>
            </a:r>
          </a:p>
          <a:p>
            <a:pPr marL="0" indent="0">
              <a:buNone/>
            </a:pPr>
            <a:endParaRPr lang="sv-SE" sz="1600" dirty="0"/>
          </a:p>
          <a:p>
            <a:pPr marL="0" indent="0">
              <a:buNone/>
            </a:pPr>
            <a:r>
              <a:rPr lang="sv-SE" sz="1600" dirty="0"/>
              <a:t>Enligt 5 kap 1 § KL måste </a:t>
            </a:r>
            <a:r>
              <a:rPr lang="sv-SE" sz="1600" b="1" u="sng" dirty="0"/>
              <a:t>fullmäktige</a:t>
            </a:r>
            <a:r>
              <a:rPr lang="sv-SE" sz="1600" dirty="0"/>
              <a:t> själva besluta i ärenden av </a:t>
            </a:r>
            <a:r>
              <a:rPr lang="sv-SE" sz="1600" b="1" u="sng" dirty="0"/>
              <a:t>principiell beskaffenhet eller annars av större vikt </a:t>
            </a:r>
            <a:r>
              <a:rPr lang="sv-SE" sz="1600" dirty="0"/>
              <a:t>för kommunen eller landstinget, främst </a:t>
            </a:r>
            <a:br>
              <a:rPr lang="sv-SE" sz="1600" dirty="0"/>
            </a:br>
            <a:r>
              <a:rPr lang="sv-SE" sz="1600" dirty="0"/>
              <a:t>   1. mål och riktlinjer för verksamheten, </a:t>
            </a:r>
            <a:br>
              <a:rPr lang="sv-SE" sz="1600" dirty="0"/>
            </a:br>
            <a:r>
              <a:rPr lang="sv-SE" sz="1600" dirty="0"/>
              <a:t>   2. budget, skatt och andra </a:t>
            </a:r>
            <a:r>
              <a:rPr lang="sv-SE" sz="1600" b="1" u="sng" dirty="0"/>
              <a:t>viktiga ekonomiska frågor </a:t>
            </a:r>
            <a:r>
              <a:rPr lang="sv-SE" sz="1600" dirty="0"/>
              <a:t>(taxor) , </a:t>
            </a:r>
            <a:br>
              <a:rPr lang="sv-SE" sz="1600" dirty="0"/>
            </a:br>
            <a:r>
              <a:rPr lang="sv-SE" sz="1600" dirty="0"/>
              <a:t>   3. nämndernas organisation och verksamhetsformer, </a:t>
            </a:r>
            <a:br>
              <a:rPr lang="sv-SE" sz="1600" dirty="0"/>
            </a:br>
            <a:r>
              <a:rPr lang="sv-SE" sz="1600" dirty="0"/>
              <a:t>   4. val av ledamöter och ersättare i nämnder och beredningar, </a:t>
            </a:r>
            <a:br>
              <a:rPr lang="sv-SE" sz="1600" dirty="0"/>
            </a:br>
            <a:r>
              <a:rPr lang="sv-SE" sz="1600" dirty="0"/>
              <a:t>   5. val av revisorer, </a:t>
            </a:r>
            <a:br>
              <a:rPr lang="sv-SE" sz="1600" dirty="0"/>
            </a:br>
            <a:r>
              <a:rPr lang="sv-SE" sz="1600" dirty="0"/>
              <a:t>   6. grunderna för ekonomiska förmåner till förtroendevalda, </a:t>
            </a:r>
            <a:br>
              <a:rPr lang="sv-SE" sz="1600" dirty="0"/>
            </a:br>
            <a:r>
              <a:rPr lang="sv-SE" sz="1600" dirty="0"/>
              <a:t>   7. årsredovisning och ansvarsfrihet, </a:t>
            </a:r>
            <a:br>
              <a:rPr lang="sv-SE" sz="1600" dirty="0"/>
            </a:br>
            <a:r>
              <a:rPr lang="sv-SE" sz="1600" dirty="0"/>
              <a:t>   8. folkomröstning i kommunen eller landstinget, och </a:t>
            </a:r>
            <a:br>
              <a:rPr lang="sv-SE" sz="1600" dirty="0"/>
            </a:br>
            <a:r>
              <a:rPr lang="sv-SE" sz="1600" dirty="0"/>
              <a:t>   9. extra val till fullmäktige. </a:t>
            </a:r>
          </a:p>
          <a:p>
            <a:endParaRPr lang="sv-SE" sz="1600" dirty="0"/>
          </a:p>
          <a:p>
            <a:endParaRPr lang="sv-SE" sz="1600" dirty="0"/>
          </a:p>
          <a:p>
            <a:endParaRPr lang="sv-SE" sz="1600" dirty="0"/>
          </a:p>
          <a:p>
            <a:endParaRPr lang="sv-SE" sz="1600" dirty="0"/>
          </a:p>
        </p:txBody>
      </p:sp>
    </p:spTree>
    <p:extLst>
      <p:ext uri="{BB962C8B-B14F-4D97-AF65-F5344CB8AC3E}">
        <p14:creationId xmlns:p14="http://schemas.microsoft.com/office/powerpoint/2010/main" val="331713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indent="0">
              <a:buNone/>
            </a:pPr>
            <a:r>
              <a:rPr lang="sv-SE" sz="1600" b="1" dirty="0"/>
              <a:t>Nämndbeslut </a:t>
            </a:r>
          </a:p>
          <a:p>
            <a:pPr marL="0" indent="0">
              <a:buNone/>
            </a:pPr>
            <a:endParaRPr lang="sv-SE" sz="1600" dirty="0"/>
          </a:p>
          <a:p>
            <a:pPr marL="0" indent="0">
              <a:buNone/>
            </a:pPr>
            <a:r>
              <a:rPr lang="sv-SE" sz="1600" dirty="0"/>
              <a:t>Enligt 6 kap 38 § KL är det inte tillåtet för </a:t>
            </a:r>
            <a:r>
              <a:rPr lang="sv-SE" sz="1600" b="1" u="sng" dirty="0"/>
              <a:t>nämnden</a:t>
            </a:r>
            <a:r>
              <a:rPr lang="sv-SE" sz="1600" dirty="0"/>
              <a:t> att delegera beslutanderätt i ärenden som rör </a:t>
            </a:r>
            <a:r>
              <a:rPr lang="sv-SE" sz="1600" b="1" u="sng" dirty="0"/>
              <a:t>myndighetsutövning gentemot enskilda</a:t>
            </a:r>
            <a:r>
              <a:rPr lang="sv-SE" sz="1600" dirty="0"/>
              <a:t>, om ärendet är av </a:t>
            </a:r>
            <a:r>
              <a:rPr lang="sv-SE" sz="1600" b="1" u="sng" dirty="0"/>
              <a:t>principiell beskaffenhet eller annars av större vikt</a:t>
            </a:r>
            <a:r>
              <a:rPr lang="sv-SE" sz="1600" u="sng" dirty="0"/>
              <a:t>. </a:t>
            </a:r>
          </a:p>
          <a:p>
            <a:pPr marL="0" indent="0">
              <a:buNone/>
            </a:pPr>
            <a:endParaRPr lang="sv-SE" dirty="0"/>
          </a:p>
        </p:txBody>
      </p:sp>
    </p:spTree>
    <p:extLst>
      <p:ext uri="{BB962C8B-B14F-4D97-AF65-F5344CB8AC3E}">
        <p14:creationId xmlns:p14="http://schemas.microsoft.com/office/powerpoint/2010/main" val="2716642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95194" y="980728"/>
            <a:ext cx="7772400" cy="5115272"/>
          </a:xfrm>
        </p:spPr>
        <p:txBody>
          <a:bodyPr/>
          <a:lstStyle/>
          <a:p>
            <a:pPr marL="0" indent="0">
              <a:buNone/>
            </a:pPr>
            <a:r>
              <a:rPr lang="sv-SE" sz="1600" b="1" dirty="0"/>
              <a:t>Laglighetsprövning</a:t>
            </a:r>
          </a:p>
          <a:p>
            <a:pPr marL="0" indent="0">
              <a:buNone/>
            </a:pPr>
            <a:endParaRPr lang="sv-SE" sz="1600" dirty="0"/>
          </a:p>
          <a:p>
            <a:pPr marL="0" indent="0">
              <a:buNone/>
            </a:pPr>
            <a:r>
              <a:rPr lang="sv-SE" sz="1600" dirty="0"/>
              <a:t>Bestämmelserna i 13 kap gäller om det inte finns särskilda regler om överklagande i någon </a:t>
            </a:r>
            <a:r>
              <a:rPr lang="sv-SE" sz="1600" b="1" u="sng" dirty="0"/>
              <a:t>annan lag</a:t>
            </a:r>
            <a:r>
              <a:rPr lang="sv-SE" sz="1600" dirty="0"/>
              <a:t>. </a:t>
            </a:r>
          </a:p>
          <a:p>
            <a:pPr marL="0" indent="0">
              <a:buNone/>
            </a:pPr>
            <a:endParaRPr lang="sv-SE" sz="1600" dirty="0"/>
          </a:p>
          <a:p>
            <a:pPr marL="0" indent="0">
              <a:buNone/>
            </a:pPr>
            <a:r>
              <a:rPr lang="sv-SE" dirty="0"/>
              <a:t> </a:t>
            </a:r>
            <a:r>
              <a:rPr lang="sv-SE" sz="1600" dirty="0"/>
              <a:t>Ett överklagat beslut ska upphävas, om</a:t>
            </a:r>
            <a:br>
              <a:rPr lang="sv-SE" sz="1600" dirty="0"/>
            </a:br>
            <a:r>
              <a:rPr lang="sv-SE" sz="1600" dirty="0"/>
              <a:t>   1. det inte har kommit till på lagligt sätt,</a:t>
            </a:r>
            <a:br>
              <a:rPr lang="sv-SE" sz="1600" dirty="0"/>
            </a:br>
            <a:r>
              <a:rPr lang="sv-SE" sz="1600" dirty="0"/>
              <a:t>   2. beslutet rör något som inte är en angelägenhet för kommunen eller regionen,</a:t>
            </a:r>
            <a:br>
              <a:rPr lang="sv-SE" sz="1600" dirty="0"/>
            </a:br>
            <a:r>
              <a:rPr lang="sv-SE" sz="1600" dirty="0"/>
              <a:t>   3. det organ som har fattat beslutet inte har haft rätt att göra det, eller</a:t>
            </a:r>
            <a:br>
              <a:rPr lang="sv-SE" sz="1600" dirty="0"/>
            </a:br>
            <a:r>
              <a:rPr lang="sv-SE" sz="1600" dirty="0"/>
              <a:t>   4. beslutet annars strider mot lag eller annan författning.</a:t>
            </a:r>
          </a:p>
          <a:p>
            <a:pPr marL="0" indent="0">
              <a:buNone/>
            </a:pPr>
            <a:endParaRPr lang="sv-SE" sz="1600" dirty="0"/>
          </a:p>
          <a:p>
            <a:pPr marL="0" indent="0">
              <a:buNone/>
            </a:pPr>
            <a:r>
              <a:rPr lang="sv-SE" sz="1600" dirty="0"/>
              <a:t>Beslut som kan överklagas är bl.a. beslut av fullmäktige och nämnder om beslutet inte är av rent förberedande eller rent verkställande art. </a:t>
            </a:r>
          </a:p>
          <a:p>
            <a:pPr marL="0" indent="0">
              <a:buNone/>
            </a:pPr>
            <a:endParaRPr lang="sv-SE" sz="1600" dirty="0"/>
          </a:p>
          <a:p>
            <a:pPr marL="0" indent="0">
              <a:buNone/>
            </a:pPr>
            <a:endParaRPr lang="sv-SE" sz="1600" dirty="0"/>
          </a:p>
        </p:txBody>
      </p:sp>
    </p:spTree>
    <p:extLst>
      <p:ext uri="{BB962C8B-B14F-4D97-AF65-F5344CB8AC3E}">
        <p14:creationId xmlns:p14="http://schemas.microsoft.com/office/powerpoint/2010/main" val="1088082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5800" y="1124744"/>
            <a:ext cx="7772400" cy="4971256"/>
          </a:xfrm>
        </p:spPr>
        <p:txBody>
          <a:bodyPr/>
          <a:lstStyle/>
          <a:p>
            <a:pPr marL="0" indent="0">
              <a:buNone/>
            </a:pPr>
            <a:r>
              <a:rPr lang="sv-SE" sz="1600" b="1" dirty="0"/>
              <a:t>Jäv</a:t>
            </a:r>
          </a:p>
          <a:p>
            <a:pPr marL="0" indent="0">
              <a:buNone/>
            </a:pPr>
            <a:endParaRPr lang="sv-SE" sz="1600" b="1" dirty="0"/>
          </a:p>
          <a:p>
            <a:pPr marL="0" indent="0">
              <a:buNone/>
            </a:pPr>
            <a:r>
              <a:rPr lang="sv-SE" sz="1600" dirty="0"/>
              <a:t>Kommunallagen innehåller regler om jäv både för fullmäktige, nämnder och anställda. Reglerna ser delvis olika ut. </a:t>
            </a:r>
          </a:p>
          <a:p>
            <a:endParaRPr lang="sv-SE" sz="1600" dirty="0"/>
          </a:p>
          <a:p>
            <a:pPr marL="0" indent="0">
              <a:buNone/>
            </a:pPr>
            <a:r>
              <a:rPr lang="sv-SE" sz="1600" dirty="0"/>
              <a:t>Reglerna är till för att förhindra att förtroendevalda och anställda utnyttjar sin ställning för att på ett olämpligt sätt ge fördelar till vissa personer eller grupper.</a:t>
            </a:r>
          </a:p>
          <a:p>
            <a:endParaRPr lang="sv-SE" sz="1600" dirty="0"/>
          </a:p>
          <a:p>
            <a:pPr marL="0" indent="0">
              <a:buNone/>
            </a:pPr>
            <a:r>
              <a:rPr lang="sv-SE" sz="1600" dirty="0"/>
              <a:t>Jävsreglerna gäller vid all ärendehantering och riktar sig </a:t>
            </a:r>
            <a:r>
              <a:rPr lang="sv-SE" sz="1600" b="1" u="sng" dirty="0"/>
              <a:t>till den som på något sätt kan påverka dess utgång</a:t>
            </a:r>
            <a:r>
              <a:rPr lang="sv-SE" sz="1600" dirty="0"/>
              <a:t>. Reglerna gäller både den som beslutar och som bereder ärendet.</a:t>
            </a:r>
          </a:p>
          <a:p>
            <a:pPr marL="0" indent="0">
              <a:buNone/>
            </a:pPr>
            <a:endParaRPr lang="sv-SE" sz="1600" dirty="0"/>
          </a:p>
          <a:p>
            <a:pPr marL="0" indent="0">
              <a:buNone/>
            </a:pPr>
            <a:r>
              <a:rPr lang="sv-SE" sz="1600" dirty="0"/>
              <a:t>Om det finns anledning att misstänka att det kan vara aktuellt med jäv är det viktigt att beakta de specifika reglerna för den aktuella situationen och konsultera kommunjuristen vid behov. </a:t>
            </a:r>
          </a:p>
          <a:p>
            <a:endParaRPr lang="sv-SE" dirty="0"/>
          </a:p>
        </p:txBody>
      </p:sp>
    </p:spTree>
    <p:extLst>
      <p:ext uri="{BB962C8B-B14F-4D97-AF65-F5344CB8AC3E}">
        <p14:creationId xmlns:p14="http://schemas.microsoft.com/office/powerpoint/2010/main" val="4086929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609600"/>
            <a:ext cx="7772400" cy="587152"/>
          </a:xfrm>
        </p:spPr>
        <p:txBody>
          <a:bodyPr/>
          <a:lstStyle/>
          <a:p>
            <a:r>
              <a:rPr lang="sv-SE" sz="3600" dirty="0"/>
              <a:t>Förvaltningslagen</a:t>
            </a:r>
            <a:endParaRPr lang="sv-SE" dirty="0"/>
          </a:p>
        </p:txBody>
      </p:sp>
      <p:sp>
        <p:nvSpPr>
          <p:cNvPr id="3" name="Platshållare för innehåll 2"/>
          <p:cNvSpPr>
            <a:spLocks noGrp="1"/>
          </p:cNvSpPr>
          <p:nvPr>
            <p:ph idx="1"/>
          </p:nvPr>
        </p:nvSpPr>
        <p:spPr>
          <a:xfrm>
            <a:off x="685800" y="1340768"/>
            <a:ext cx="7772400" cy="4755232"/>
          </a:xfrm>
        </p:spPr>
        <p:txBody>
          <a:bodyPr/>
          <a:lstStyle/>
          <a:p>
            <a:pPr marL="0" indent="0">
              <a:buNone/>
            </a:pPr>
            <a:endParaRPr lang="sv-SE" sz="1600" dirty="0"/>
          </a:p>
          <a:p>
            <a:pPr marL="0" indent="0">
              <a:buNone/>
            </a:pPr>
            <a:r>
              <a:rPr lang="sv-SE" sz="1600" dirty="0"/>
              <a:t>Reglerar myndigheters handläggning av ärende. </a:t>
            </a:r>
          </a:p>
          <a:p>
            <a:endParaRPr lang="sv-SE" sz="1600" dirty="0"/>
          </a:p>
          <a:p>
            <a:pPr marL="0" indent="0">
              <a:buNone/>
            </a:pPr>
            <a:r>
              <a:rPr lang="sv-SE" sz="1600" b="1" u="sng" dirty="0"/>
              <a:t>Vissa</a:t>
            </a:r>
            <a:r>
              <a:rPr lang="sv-SE" sz="1600" dirty="0"/>
              <a:t> av bestämmelserna i förvaltningslagen </a:t>
            </a:r>
            <a:r>
              <a:rPr lang="sv-SE" sz="1600" b="1" u="sng" dirty="0"/>
              <a:t>gäller inte </a:t>
            </a:r>
            <a:r>
              <a:rPr lang="sv-SE" sz="1600" dirty="0"/>
              <a:t>för ärende där besluten kan överklagas genom laglighetsprövning enligt kommunallagen.</a:t>
            </a:r>
          </a:p>
          <a:p>
            <a:pPr marL="0" indent="0">
              <a:buNone/>
            </a:pPr>
            <a:endParaRPr lang="sv-SE" sz="1600" dirty="0"/>
          </a:p>
          <a:p>
            <a:pPr marL="0" indent="0">
              <a:buNone/>
            </a:pPr>
            <a:r>
              <a:rPr lang="sv-SE" sz="1600" dirty="0"/>
              <a:t>Förvaltningslagen </a:t>
            </a:r>
            <a:r>
              <a:rPr lang="sv-SE" sz="1600" b="1" u="sng" dirty="0"/>
              <a:t>gäller inte</a:t>
            </a:r>
            <a:r>
              <a:rPr lang="sv-SE" sz="1600" u="sng" dirty="0"/>
              <a:t> </a:t>
            </a:r>
            <a:r>
              <a:rPr lang="sv-SE" sz="1600" dirty="0"/>
              <a:t>heller i de fall där det finns avvikande bestämmelser i annan lag eller förordning. </a:t>
            </a:r>
          </a:p>
        </p:txBody>
      </p:sp>
    </p:spTree>
    <p:extLst>
      <p:ext uri="{BB962C8B-B14F-4D97-AF65-F5344CB8AC3E}">
        <p14:creationId xmlns:p14="http://schemas.microsoft.com/office/powerpoint/2010/main" val="2006067101"/>
      </p:ext>
    </p:extLst>
  </p:cSld>
  <p:clrMapOvr>
    <a:masterClrMapping/>
  </p:clrMapOvr>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2</TotalTime>
  <Words>3144</Words>
  <Application>Microsoft Office PowerPoint</Application>
  <PresentationFormat>Bildspel på skärmen (4:3)</PresentationFormat>
  <Paragraphs>293</Paragraphs>
  <Slides>34</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34</vt:i4>
      </vt:variant>
    </vt:vector>
  </HeadingPairs>
  <TitlesOfParts>
    <vt:vector size="39" baseType="lpstr">
      <vt:lpstr>AGaramond</vt:lpstr>
      <vt:lpstr>Arial</vt:lpstr>
      <vt:lpstr>Garamond</vt:lpstr>
      <vt:lpstr>Times</vt:lpstr>
      <vt:lpstr>Haninge_liggande</vt:lpstr>
      <vt:lpstr>Grundläggande Juridik   Kommunallagen, Förvaltningslagen, GDPR, Allmänna handlingar, Författningssamling      Jenni Ralph Kommunjurist och dataskyddsombud Januari 2020 </vt:lpstr>
      <vt:lpstr>KOMMUNALLAGEN </vt:lpstr>
      <vt:lpstr> </vt:lpstr>
      <vt:lpstr> </vt:lpstr>
      <vt:lpstr>PowerPoint-presentation</vt:lpstr>
      <vt:lpstr>PowerPoint-presentation</vt:lpstr>
      <vt:lpstr>PowerPoint-presentation</vt:lpstr>
      <vt:lpstr>PowerPoint-presentation</vt:lpstr>
      <vt:lpstr>Förvaltningslagen</vt:lpstr>
      <vt:lpstr>PowerPoint-presentation</vt:lpstr>
      <vt:lpstr>PowerPoint-presentation</vt:lpstr>
      <vt:lpstr>PowerPoint-presentation</vt:lpstr>
      <vt:lpstr>PowerPoint-presentation</vt:lpstr>
      <vt:lpstr>PowerPoint-presentation</vt:lpstr>
      <vt:lpstr>PowerPoint-presentation</vt:lpstr>
      <vt:lpstr>GDPR</vt:lpstr>
      <vt:lpstr>PowerPoint-presentation</vt:lpstr>
      <vt:lpstr>PowerPoint-presentation</vt:lpstr>
      <vt:lpstr>PowerPoint-presentation</vt:lpstr>
      <vt:lpstr>PowerPoint-presentation</vt:lpstr>
      <vt:lpstr>PowerPoint-presentation</vt:lpstr>
      <vt:lpstr>Allmänna handlingar </vt:lpstr>
      <vt:lpstr>PowerPoint-presentation</vt:lpstr>
      <vt:lpstr> </vt:lpstr>
      <vt:lpstr>PowerPoint-presentation</vt:lpstr>
      <vt:lpstr>PowerPoint-presentation</vt:lpstr>
      <vt:lpstr>PowerPoint-presentation</vt:lpstr>
      <vt:lpstr>Författningssamling </vt:lpstr>
      <vt:lpstr>PowerPoint-presentation</vt:lpstr>
      <vt:lpstr>PowerPoint-presentation</vt:lpstr>
      <vt:lpstr>  </vt:lpstr>
      <vt:lpstr>PowerPoint-presentation</vt:lpstr>
      <vt:lpstr> Juridiskt stöd   På intranätet under stöd och service/ juridik finns mer fördjupas information avseende olika ämnen. Det finns bl.a. lathundar och handböcker avseende GDPR, offentlighet och sekretess och barnkonventionen.  </vt:lpstr>
      <vt:lpstr>PowerPoint-presentation</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%USERNAME%</dc:creator>
  <cp:lastModifiedBy>Jennifer Ralph</cp:lastModifiedBy>
  <cp:revision>298</cp:revision>
  <cp:lastPrinted>2020-02-03T12:32:47Z</cp:lastPrinted>
  <dcterms:created xsi:type="dcterms:W3CDTF">2017-09-08T07:23:10Z</dcterms:created>
  <dcterms:modified xsi:type="dcterms:W3CDTF">2023-09-15T05:47:33Z</dcterms:modified>
</cp:coreProperties>
</file>