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20"/>
  </p:notesMasterIdLst>
  <p:sldIdLst>
    <p:sldId id="256" r:id="rId5"/>
    <p:sldId id="340" r:id="rId6"/>
    <p:sldId id="353" r:id="rId7"/>
    <p:sldId id="377" r:id="rId8"/>
    <p:sldId id="378" r:id="rId9"/>
    <p:sldId id="382" r:id="rId10"/>
    <p:sldId id="383" r:id="rId11"/>
    <p:sldId id="384" r:id="rId12"/>
    <p:sldId id="385" r:id="rId13"/>
    <p:sldId id="364" r:id="rId14"/>
    <p:sldId id="387" r:id="rId15"/>
    <p:sldId id="372" r:id="rId16"/>
    <p:sldId id="379" r:id="rId17"/>
    <p:sldId id="380" r:id="rId18"/>
    <p:sldId id="333" r:id="rId19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Högström" initials="A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C6"/>
    <a:srgbClr val="0097E1"/>
    <a:srgbClr val="0073AC"/>
    <a:srgbClr val="0076B0"/>
    <a:srgbClr val="349BCA"/>
    <a:srgbClr val="EC8F1F"/>
    <a:srgbClr val="8DB63C"/>
    <a:srgbClr val="0080C5"/>
    <a:srgbClr val="DC4027"/>
    <a:srgbClr val="3E7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3200" autoAdjust="0"/>
  </p:normalViewPr>
  <p:slideViewPr>
    <p:cSldViewPr snapToGrid="0" snapToObjects="1">
      <p:cViewPr varScale="1">
        <p:scale>
          <a:sx n="102" d="100"/>
          <a:sy n="102" d="100"/>
        </p:scale>
        <p:origin x="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6CD6B-1671-45BF-80F1-40D1E7AB91A0}" type="doc">
      <dgm:prSet loTypeId="urn:microsoft.com/office/officeart/2005/8/layout/chevron1" loCatId="process" qsTypeId="urn:microsoft.com/office/officeart/2005/8/quickstyle/simple1" qsCatId="simple" csTypeId="urn:microsoft.com/office/officeart/2005/8/colors/accent1_5" csCatId="accent1" phldr="1"/>
      <dgm:spPr/>
    </dgm:pt>
    <dgm:pt modelId="{FA192203-D929-44B5-9119-D9794442D68B}">
      <dgm:prSet phldrT="[Text]"/>
      <dgm:spPr/>
      <dgm:t>
        <a:bodyPr/>
        <a:lstStyle/>
        <a:p>
          <a:r>
            <a:rPr lang="sv-SE" dirty="0"/>
            <a:t>FFU</a:t>
          </a:r>
        </a:p>
        <a:p>
          <a:r>
            <a:rPr lang="sv-SE" dirty="0"/>
            <a:t>Krav &amp; Behov</a:t>
          </a:r>
        </a:p>
      </dgm:t>
    </dgm:pt>
    <dgm:pt modelId="{E64CC4DF-2E36-4786-8034-0FF63EE75D46}" type="parTrans" cxnId="{60D5AD49-0E85-4B26-BF8F-C82B41AB5314}">
      <dgm:prSet/>
      <dgm:spPr/>
      <dgm:t>
        <a:bodyPr/>
        <a:lstStyle/>
        <a:p>
          <a:endParaRPr lang="sv-SE"/>
        </a:p>
      </dgm:t>
    </dgm:pt>
    <dgm:pt modelId="{A5B6BFD3-EDC5-4A86-B709-B5A318863930}" type="sibTrans" cxnId="{60D5AD49-0E85-4B26-BF8F-C82B41AB5314}">
      <dgm:prSet/>
      <dgm:spPr/>
      <dgm:t>
        <a:bodyPr/>
        <a:lstStyle/>
        <a:p>
          <a:endParaRPr lang="sv-SE"/>
        </a:p>
      </dgm:t>
    </dgm:pt>
    <dgm:pt modelId="{B7256D33-6F17-466A-BC77-B769C3EA3EA4}">
      <dgm:prSet phldrT="[Text]"/>
      <dgm:spPr/>
      <dgm:t>
        <a:bodyPr/>
        <a:lstStyle/>
        <a:p>
          <a:r>
            <a:rPr lang="sv-SE" dirty="0"/>
            <a:t>REMISS</a:t>
          </a:r>
        </a:p>
        <a:p>
          <a:r>
            <a:rPr lang="sv-SE" dirty="0"/>
            <a:t>Underlag</a:t>
          </a:r>
        </a:p>
      </dgm:t>
    </dgm:pt>
    <dgm:pt modelId="{CD933EDC-407D-441D-B37E-21CBEC15087B}" type="parTrans" cxnId="{7A9EA8FB-7CE8-44E5-AC5A-66FE82141018}">
      <dgm:prSet/>
      <dgm:spPr/>
      <dgm:t>
        <a:bodyPr/>
        <a:lstStyle/>
        <a:p>
          <a:endParaRPr lang="sv-SE"/>
        </a:p>
      </dgm:t>
    </dgm:pt>
    <dgm:pt modelId="{D872206A-59E1-4ABE-A5BC-93195C4446C1}" type="sibTrans" cxnId="{7A9EA8FB-7CE8-44E5-AC5A-66FE82141018}">
      <dgm:prSet/>
      <dgm:spPr/>
      <dgm:t>
        <a:bodyPr/>
        <a:lstStyle/>
        <a:p>
          <a:endParaRPr lang="sv-SE"/>
        </a:p>
      </dgm:t>
    </dgm:pt>
    <dgm:pt modelId="{39900485-1AA7-44A4-A9B8-689E02AD6CCC}">
      <dgm:prSet phldrT="[Text]"/>
      <dgm:spPr/>
      <dgm:t>
        <a:bodyPr/>
        <a:lstStyle/>
        <a:p>
          <a:r>
            <a:rPr lang="sv-SE" dirty="0"/>
            <a:t>UPPHANDLING</a:t>
          </a:r>
        </a:p>
        <a:p>
          <a:r>
            <a:rPr lang="sv-SE" dirty="0"/>
            <a:t>FFU, anbud, </a:t>
          </a:r>
          <a:r>
            <a:rPr lang="sv-SE" dirty="0" err="1"/>
            <a:t>utv</a:t>
          </a:r>
          <a:endParaRPr lang="sv-SE" dirty="0"/>
        </a:p>
      </dgm:t>
    </dgm:pt>
    <dgm:pt modelId="{576D57DC-A114-4056-AC55-C800FB663016}" type="parTrans" cxnId="{9F4016A0-60B4-424A-A20C-4C49922056A2}">
      <dgm:prSet/>
      <dgm:spPr/>
      <dgm:t>
        <a:bodyPr/>
        <a:lstStyle/>
        <a:p>
          <a:endParaRPr lang="sv-SE"/>
        </a:p>
      </dgm:t>
    </dgm:pt>
    <dgm:pt modelId="{A8D40C82-3775-49A7-9116-0DA1F1C04A3F}" type="sibTrans" cxnId="{9F4016A0-60B4-424A-A20C-4C49922056A2}">
      <dgm:prSet/>
      <dgm:spPr/>
      <dgm:t>
        <a:bodyPr/>
        <a:lstStyle/>
        <a:p>
          <a:endParaRPr lang="sv-SE"/>
        </a:p>
      </dgm:t>
    </dgm:pt>
    <dgm:pt modelId="{9C8923B5-17E2-4268-9609-CBC5BC463708}">
      <dgm:prSet/>
      <dgm:spPr/>
      <dgm:t>
        <a:bodyPr/>
        <a:lstStyle/>
        <a:p>
          <a:r>
            <a:rPr lang="sv-SE" dirty="0"/>
            <a:t>AVTAL</a:t>
          </a:r>
        </a:p>
        <a:p>
          <a:r>
            <a:rPr lang="sv-SE" dirty="0"/>
            <a:t>Avtal skrivs</a:t>
          </a:r>
        </a:p>
      </dgm:t>
    </dgm:pt>
    <dgm:pt modelId="{696A3160-0B9C-4A66-AF32-CAE8D3BF491B}" type="parTrans" cxnId="{C57E682B-69F7-4000-8B84-17EFD681F832}">
      <dgm:prSet/>
      <dgm:spPr/>
      <dgm:t>
        <a:bodyPr/>
        <a:lstStyle/>
        <a:p>
          <a:endParaRPr lang="sv-SE"/>
        </a:p>
      </dgm:t>
    </dgm:pt>
    <dgm:pt modelId="{B94D3E2F-01F0-4308-9E6A-CF84EA114CF9}" type="sibTrans" cxnId="{C57E682B-69F7-4000-8B84-17EFD681F832}">
      <dgm:prSet/>
      <dgm:spPr/>
      <dgm:t>
        <a:bodyPr/>
        <a:lstStyle/>
        <a:p>
          <a:endParaRPr lang="sv-SE"/>
        </a:p>
      </dgm:t>
    </dgm:pt>
    <dgm:pt modelId="{28028667-5958-4850-8CCF-1FBAC64DFF87}">
      <dgm:prSet/>
      <dgm:spPr>
        <a:solidFill>
          <a:srgbClr val="C00000">
            <a:alpha val="58000"/>
          </a:srgbClr>
        </a:solidFill>
      </dgm:spPr>
      <dgm:t>
        <a:bodyPr/>
        <a:lstStyle/>
        <a:p>
          <a:r>
            <a:rPr lang="sv-SE" dirty="0"/>
            <a:t>TRANSITION</a:t>
          </a:r>
        </a:p>
        <a:p>
          <a:r>
            <a:rPr lang="sv-SE" dirty="0" smtClean="0"/>
            <a:t>Överföring &amp; Utökning</a:t>
          </a:r>
          <a:endParaRPr lang="sv-SE" dirty="0"/>
        </a:p>
      </dgm:t>
    </dgm:pt>
    <dgm:pt modelId="{CCBB47D2-ECED-4F0A-8E38-EF9543FB5886}" type="parTrans" cxnId="{908AF2BD-1EF2-4C97-806E-142254FA3FF7}">
      <dgm:prSet/>
      <dgm:spPr/>
      <dgm:t>
        <a:bodyPr/>
        <a:lstStyle/>
        <a:p>
          <a:endParaRPr lang="sv-SE"/>
        </a:p>
      </dgm:t>
    </dgm:pt>
    <dgm:pt modelId="{FA4DF859-1E8B-4F34-B88A-12B83806C7EF}" type="sibTrans" cxnId="{908AF2BD-1EF2-4C97-806E-142254FA3FF7}">
      <dgm:prSet/>
      <dgm:spPr/>
      <dgm:t>
        <a:bodyPr/>
        <a:lstStyle/>
        <a:p>
          <a:endParaRPr lang="sv-SE"/>
        </a:p>
      </dgm:t>
    </dgm:pt>
    <dgm:pt modelId="{C052A1F7-D0B5-4B1D-A8C2-360992869739}">
      <dgm:prSet/>
      <dgm:spPr/>
      <dgm:t>
        <a:bodyPr/>
        <a:lstStyle/>
        <a:p>
          <a:r>
            <a:rPr lang="sv-SE" dirty="0"/>
            <a:t>DRIFT</a:t>
          </a:r>
        </a:p>
        <a:p>
          <a:r>
            <a:rPr lang="sv-SE" dirty="0"/>
            <a:t>Nya avtal &amp; lev.</a:t>
          </a:r>
        </a:p>
      </dgm:t>
    </dgm:pt>
    <dgm:pt modelId="{2A3BF66E-E9FB-4D9D-85B5-1426788B071F}" type="parTrans" cxnId="{9F0D6589-CD4E-4EDF-9CD7-983C7441795E}">
      <dgm:prSet/>
      <dgm:spPr/>
      <dgm:t>
        <a:bodyPr/>
        <a:lstStyle/>
        <a:p>
          <a:endParaRPr lang="sv-SE"/>
        </a:p>
      </dgm:t>
    </dgm:pt>
    <dgm:pt modelId="{49185AF5-E791-4E5A-938D-D1C71869D757}" type="sibTrans" cxnId="{9F0D6589-CD4E-4EDF-9CD7-983C7441795E}">
      <dgm:prSet/>
      <dgm:spPr/>
      <dgm:t>
        <a:bodyPr/>
        <a:lstStyle/>
        <a:p>
          <a:endParaRPr lang="sv-SE"/>
        </a:p>
      </dgm:t>
    </dgm:pt>
    <dgm:pt modelId="{BA4439B4-86CC-4D44-B6DE-1FA8982276C9}" type="pres">
      <dgm:prSet presAssocID="{1FB6CD6B-1671-45BF-80F1-40D1E7AB91A0}" presName="Name0" presStyleCnt="0">
        <dgm:presLayoutVars>
          <dgm:dir/>
          <dgm:animLvl val="lvl"/>
          <dgm:resizeHandles val="exact"/>
        </dgm:presLayoutVars>
      </dgm:prSet>
      <dgm:spPr/>
    </dgm:pt>
    <dgm:pt modelId="{447E138A-0033-4EF1-9987-D59F432BAC04}" type="pres">
      <dgm:prSet presAssocID="{FA192203-D929-44B5-9119-D9794442D68B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155EA92-8B03-4BE5-8C12-921C785124ED}" type="pres">
      <dgm:prSet presAssocID="{A5B6BFD3-EDC5-4A86-B709-B5A318863930}" presName="parTxOnlySpace" presStyleCnt="0"/>
      <dgm:spPr/>
    </dgm:pt>
    <dgm:pt modelId="{67FFB232-83A7-42D0-977F-37DA9D481DA9}" type="pres">
      <dgm:prSet presAssocID="{B7256D33-6F17-466A-BC77-B769C3EA3EA4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3ED8529-F6AE-4695-8C24-A496FEC69B1F}" type="pres">
      <dgm:prSet presAssocID="{D872206A-59E1-4ABE-A5BC-93195C4446C1}" presName="parTxOnlySpace" presStyleCnt="0"/>
      <dgm:spPr/>
    </dgm:pt>
    <dgm:pt modelId="{C05C499D-C5D2-4EB9-8496-4B47F7DC07F3}" type="pres">
      <dgm:prSet presAssocID="{39900485-1AA7-44A4-A9B8-689E02AD6CCC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F462542-241D-4AB0-83D7-D85EE9AD6AC8}" type="pres">
      <dgm:prSet presAssocID="{A8D40C82-3775-49A7-9116-0DA1F1C04A3F}" presName="parTxOnlySpace" presStyleCnt="0"/>
      <dgm:spPr/>
    </dgm:pt>
    <dgm:pt modelId="{A9D1BE62-70A4-436B-89EC-6A8EDA321498}" type="pres">
      <dgm:prSet presAssocID="{9C8923B5-17E2-4268-9609-CBC5BC463708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1446553-7D91-4351-989E-DA0DB6D5F42A}" type="pres">
      <dgm:prSet presAssocID="{B94D3E2F-01F0-4308-9E6A-CF84EA114CF9}" presName="parTxOnlySpace" presStyleCnt="0"/>
      <dgm:spPr/>
    </dgm:pt>
    <dgm:pt modelId="{178B7EA7-BFE7-4EE4-B6D9-97D8185C77CF}" type="pres">
      <dgm:prSet presAssocID="{28028667-5958-4850-8CCF-1FBAC64DFF87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505CBEB-2830-4EEC-8F07-E1A05D4816AE}" type="pres">
      <dgm:prSet presAssocID="{FA4DF859-1E8B-4F34-B88A-12B83806C7EF}" presName="parTxOnlySpace" presStyleCnt="0"/>
      <dgm:spPr/>
    </dgm:pt>
    <dgm:pt modelId="{B5681BB1-B108-43C1-B26F-AC7AFD16F304}" type="pres">
      <dgm:prSet presAssocID="{C052A1F7-D0B5-4B1D-A8C2-360992869739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A0801AA-E256-42D8-BF36-FE9660F4D70A}" type="presOf" srcId="{C052A1F7-D0B5-4B1D-A8C2-360992869739}" destId="{B5681BB1-B108-43C1-B26F-AC7AFD16F304}" srcOrd="0" destOrd="0" presId="urn:microsoft.com/office/officeart/2005/8/layout/chevron1"/>
    <dgm:cxn modelId="{7A9EA8FB-7CE8-44E5-AC5A-66FE82141018}" srcId="{1FB6CD6B-1671-45BF-80F1-40D1E7AB91A0}" destId="{B7256D33-6F17-466A-BC77-B769C3EA3EA4}" srcOrd="1" destOrd="0" parTransId="{CD933EDC-407D-441D-B37E-21CBEC15087B}" sibTransId="{D872206A-59E1-4ABE-A5BC-93195C4446C1}"/>
    <dgm:cxn modelId="{B7686127-B977-46CE-9C27-05301C4DC88D}" type="presOf" srcId="{FA192203-D929-44B5-9119-D9794442D68B}" destId="{447E138A-0033-4EF1-9987-D59F432BAC04}" srcOrd="0" destOrd="0" presId="urn:microsoft.com/office/officeart/2005/8/layout/chevron1"/>
    <dgm:cxn modelId="{9F4016A0-60B4-424A-A20C-4C49922056A2}" srcId="{1FB6CD6B-1671-45BF-80F1-40D1E7AB91A0}" destId="{39900485-1AA7-44A4-A9B8-689E02AD6CCC}" srcOrd="2" destOrd="0" parTransId="{576D57DC-A114-4056-AC55-C800FB663016}" sibTransId="{A8D40C82-3775-49A7-9116-0DA1F1C04A3F}"/>
    <dgm:cxn modelId="{EC3B1AA0-AB4B-46AE-B1CF-F57B0ADE09AD}" type="presOf" srcId="{1FB6CD6B-1671-45BF-80F1-40D1E7AB91A0}" destId="{BA4439B4-86CC-4D44-B6DE-1FA8982276C9}" srcOrd="0" destOrd="0" presId="urn:microsoft.com/office/officeart/2005/8/layout/chevron1"/>
    <dgm:cxn modelId="{9F0D6589-CD4E-4EDF-9CD7-983C7441795E}" srcId="{1FB6CD6B-1671-45BF-80F1-40D1E7AB91A0}" destId="{C052A1F7-D0B5-4B1D-A8C2-360992869739}" srcOrd="5" destOrd="0" parTransId="{2A3BF66E-E9FB-4D9D-85B5-1426788B071F}" sibTransId="{49185AF5-E791-4E5A-938D-D1C71869D757}"/>
    <dgm:cxn modelId="{908AF2BD-1EF2-4C97-806E-142254FA3FF7}" srcId="{1FB6CD6B-1671-45BF-80F1-40D1E7AB91A0}" destId="{28028667-5958-4850-8CCF-1FBAC64DFF87}" srcOrd="4" destOrd="0" parTransId="{CCBB47D2-ECED-4F0A-8E38-EF9543FB5886}" sibTransId="{FA4DF859-1E8B-4F34-B88A-12B83806C7EF}"/>
    <dgm:cxn modelId="{C3BB0FCE-3F23-45A1-9922-F707E8F47042}" type="presOf" srcId="{9C8923B5-17E2-4268-9609-CBC5BC463708}" destId="{A9D1BE62-70A4-436B-89EC-6A8EDA321498}" srcOrd="0" destOrd="0" presId="urn:microsoft.com/office/officeart/2005/8/layout/chevron1"/>
    <dgm:cxn modelId="{C57E682B-69F7-4000-8B84-17EFD681F832}" srcId="{1FB6CD6B-1671-45BF-80F1-40D1E7AB91A0}" destId="{9C8923B5-17E2-4268-9609-CBC5BC463708}" srcOrd="3" destOrd="0" parTransId="{696A3160-0B9C-4A66-AF32-CAE8D3BF491B}" sibTransId="{B94D3E2F-01F0-4308-9E6A-CF84EA114CF9}"/>
    <dgm:cxn modelId="{60D5AD49-0E85-4B26-BF8F-C82B41AB5314}" srcId="{1FB6CD6B-1671-45BF-80F1-40D1E7AB91A0}" destId="{FA192203-D929-44B5-9119-D9794442D68B}" srcOrd="0" destOrd="0" parTransId="{E64CC4DF-2E36-4786-8034-0FF63EE75D46}" sibTransId="{A5B6BFD3-EDC5-4A86-B709-B5A318863930}"/>
    <dgm:cxn modelId="{3CC928D9-3809-4B1E-87A2-62CFACD5278D}" type="presOf" srcId="{39900485-1AA7-44A4-A9B8-689E02AD6CCC}" destId="{C05C499D-C5D2-4EB9-8496-4B47F7DC07F3}" srcOrd="0" destOrd="0" presId="urn:microsoft.com/office/officeart/2005/8/layout/chevron1"/>
    <dgm:cxn modelId="{577CEE17-BAA0-474F-8894-6051F02C6048}" type="presOf" srcId="{28028667-5958-4850-8CCF-1FBAC64DFF87}" destId="{178B7EA7-BFE7-4EE4-B6D9-97D8185C77CF}" srcOrd="0" destOrd="0" presId="urn:microsoft.com/office/officeart/2005/8/layout/chevron1"/>
    <dgm:cxn modelId="{A1F59C3A-72CE-49D8-8B75-399E932E91F1}" type="presOf" srcId="{B7256D33-6F17-466A-BC77-B769C3EA3EA4}" destId="{67FFB232-83A7-42D0-977F-37DA9D481DA9}" srcOrd="0" destOrd="0" presId="urn:microsoft.com/office/officeart/2005/8/layout/chevron1"/>
    <dgm:cxn modelId="{53C09E6D-E453-4F05-8C4F-5C58702EAD2E}" type="presParOf" srcId="{BA4439B4-86CC-4D44-B6DE-1FA8982276C9}" destId="{447E138A-0033-4EF1-9987-D59F432BAC04}" srcOrd="0" destOrd="0" presId="urn:microsoft.com/office/officeart/2005/8/layout/chevron1"/>
    <dgm:cxn modelId="{B2B8EA9E-EE8D-4D45-A17B-84135AC33470}" type="presParOf" srcId="{BA4439B4-86CC-4D44-B6DE-1FA8982276C9}" destId="{5155EA92-8B03-4BE5-8C12-921C785124ED}" srcOrd="1" destOrd="0" presId="urn:microsoft.com/office/officeart/2005/8/layout/chevron1"/>
    <dgm:cxn modelId="{F58F3A7B-442C-4CA3-9012-8DC379D99E31}" type="presParOf" srcId="{BA4439B4-86CC-4D44-B6DE-1FA8982276C9}" destId="{67FFB232-83A7-42D0-977F-37DA9D481DA9}" srcOrd="2" destOrd="0" presId="urn:microsoft.com/office/officeart/2005/8/layout/chevron1"/>
    <dgm:cxn modelId="{2E80D9CC-E517-4F32-9E30-278D4CF7C56F}" type="presParOf" srcId="{BA4439B4-86CC-4D44-B6DE-1FA8982276C9}" destId="{53ED8529-F6AE-4695-8C24-A496FEC69B1F}" srcOrd="3" destOrd="0" presId="urn:microsoft.com/office/officeart/2005/8/layout/chevron1"/>
    <dgm:cxn modelId="{B8062ECA-35CD-4F39-A792-98E31B077F3A}" type="presParOf" srcId="{BA4439B4-86CC-4D44-B6DE-1FA8982276C9}" destId="{C05C499D-C5D2-4EB9-8496-4B47F7DC07F3}" srcOrd="4" destOrd="0" presId="urn:microsoft.com/office/officeart/2005/8/layout/chevron1"/>
    <dgm:cxn modelId="{4F022350-57E8-4748-A835-1EE783AFFB80}" type="presParOf" srcId="{BA4439B4-86CC-4D44-B6DE-1FA8982276C9}" destId="{EF462542-241D-4AB0-83D7-D85EE9AD6AC8}" srcOrd="5" destOrd="0" presId="urn:microsoft.com/office/officeart/2005/8/layout/chevron1"/>
    <dgm:cxn modelId="{B9D94C10-AC2B-4316-B9C3-E547CF6FA0A5}" type="presParOf" srcId="{BA4439B4-86CC-4D44-B6DE-1FA8982276C9}" destId="{A9D1BE62-70A4-436B-89EC-6A8EDA321498}" srcOrd="6" destOrd="0" presId="urn:microsoft.com/office/officeart/2005/8/layout/chevron1"/>
    <dgm:cxn modelId="{A3713CD2-30E7-41C7-9969-70BA2E674D24}" type="presParOf" srcId="{BA4439B4-86CC-4D44-B6DE-1FA8982276C9}" destId="{31446553-7D91-4351-989E-DA0DB6D5F42A}" srcOrd="7" destOrd="0" presId="urn:microsoft.com/office/officeart/2005/8/layout/chevron1"/>
    <dgm:cxn modelId="{49312391-7C43-48D5-A0A5-6B0A7C45FA33}" type="presParOf" srcId="{BA4439B4-86CC-4D44-B6DE-1FA8982276C9}" destId="{178B7EA7-BFE7-4EE4-B6D9-97D8185C77CF}" srcOrd="8" destOrd="0" presId="urn:microsoft.com/office/officeart/2005/8/layout/chevron1"/>
    <dgm:cxn modelId="{B1ECE9FF-3307-45CB-A42C-CBCAAEF14456}" type="presParOf" srcId="{BA4439B4-86CC-4D44-B6DE-1FA8982276C9}" destId="{F505CBEB-2830-4EEC-8F07-E1A05D4816AE}" srcOrd="9" destOrd="0" presId="urn:microsoft.com/office/officeart/2005/8/layout/chevron1"/>
    <dgm:cxn modelId="{44A683E8-A39B-48FF-BB46-1DDB7F24A025}" type="presParOf" srcId="{BA4439B4-86CC-4D44-B6DE-1FA8982276C9}" destId="{B5681BB1-B108-43C1-B26F-AC7AFD16F304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E138A-0033-4EF1-9987-D59F432BAC04}">
      <dsp:nvSpPr>
        <dsp:cNvPr id="0" name=""/>
        <dsp:cNvSpPr/>
      </dsp:nvSpPr>
      <dsp:spPr>
        <a:xfrm>
          <a:off x="4745" y="1848233"/>
          <a:ext cx="1765498" cy="706199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FFU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Krav &amp; Behov</a:t>
          </a:r>
        </a:p>
      </dsp:txBody>
      <dsp:txXfrm>
        <a:off x="357845" y="1848233"/>
        <a:ext cx="1059299" cy="706199"/>
      </dsp:txXfrm>
    </dsp:sp>
    <dsp:sp modelId="{67FFB232-83A7-42D0-977F-37DA9D481DA9}">
      <dsp:nvSpPr>
        <dsp:cNvPr id="0" name=""/>
        <dsp:cNvSpPr/>
      </dsp:nvSpPr>
      <dsp:spPr>
        <a:xfrm>
          <a:off x="1593694" y="1848233"/>
          <a:ext cx="1765498" cy="706199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REMISS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Underlag</a:t>
          </a:r>
        </a:p>
      </dsp:txBody>
      <dsp:txXfrm>
        <a:off x="1946794" y="1848233"/>
        <a:ext cx="1059299" cy="706199"/>
      </dsp:txXfrm>
    </dsp:sp>
    <dsp:sp modelId="{C05C499D-C5D2-4EB9-8496-4B47F7DC07F3}">
      <dsp:nvSpPr>
        <dsp:cNvPr id="0" name=""/>
        <dsp:cNvSpPr/>
      </dsp:nvSpPr>
      <dsp:spPr>
        <a:xfrm>
          <a:off x="3182643" y="1848233"/>
          <a:ext cx="1765498" cy="706199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UPPHANDLING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FFU, anbud, </a:t>
          </a:r>
          <a:r>
            <a:rPr lang="sv-SE" sz="1200" kern="1200" dirty="0" err="1"/>
            <a:t>utv</a:t>
          </a:r>
          <a:endParaRPr lang="sv-SE" sz="1200" kern="1200" dirty="0"/>
        </a:p>
      </dsp:txBody>
      <dsp:txXfrm>
        <a:off x="3535743" y="1848233"/>
        <a:ext cx="1059299" cy="706199"/>
      </dsp:txXfrm>
    </dsp:sp>
    <dsp:sp modelId="{A9D1BE62-70A4-436B-89EC-6A8EDA321498}">
      <dsp:nvSpPr>
        <dsp:cNvPr id="0" name=""/>
        <dsp:cNvSpPr/>
      </dsp:nvSpPr>
      <dsp:spPr>
        <a:xfrm>
          <a:off x="4771591" y="1848233"/>
          <a:ext cx="1765498" cy="706199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AVTAL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Avtal skrivs</a:t>
          </a:r>
        </a:p>
      </dsp:txBody>
      <dsp:txXfrm>
        <a:off x="5124691" y="1848233"/>
        <a:ext cx="1059299" cy="706199"/>
      </dsp:txXfrm>
    </dsp:sp>
    <dsp:sp modelId="{178B7EA7-BFE7-4EE4-B6D9-97D8185C77CF}">
      <dsp:nvSpPr>
        <dsp:cNvPr id="0" name=""/>
        <dsp:cNvSpPr/>
      </dsp:nvSpPr>
      <dsp:spPr>
        <a:xfrm>
          <a:off x="6360540" y="1848233"/>
          <a:ext cx="1765498" cy="706199"/>
        </a:xfrm>
        <a:prstGeom prst="chevron">
          <a:avLst/>
        </a:prstGeom>
        <a:solidFill>
          <a:srgbClr val="C00000">
            <a:alpha val="5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TRANSITION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Överföring &amp; Utökning</a:t>
          </a:r>
          <a:endParaRPr lang="sv-SE" sz="1200" kern="1200" dirty="0"/>
        </a:p>
      </dsp:txBody>
      <dsp:txXfrm>
        <a:off x="6713640" y="1848233"/>
        <a:ext cx="1059299" cy="706199"/>
      </dsp:txXfrm>
    </dsp:sp>
    <dsp:sp modelId="{B5681BB1-B108-43C1-B26F-AC7AFD16F304}">
      <dsp:nvSpPr>
        <dsp:cNvPr id="0" name=""/>
        <dsp:cNvSpPr/>
      </dsp:nvSpPr>
      <dsp:spPr>
        <a:xfrm>
          <a:off x="7949488" y="1848233"/>
          <a:ext cx="1765498" cy="706199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DRIFT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/>
            <a:t>Nya avtal &amp; lev.</a:t>
          </a:r>
        </a:p>
      </dsp:txBody>
      <dsp:txXfrm>
        <a:off x="8302588" y="1848233"/>
        <a:ext cx="1059299" cy="706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E12FC-697B-F748-ADED-24316C7AE2BA}" type="datetimeFigureOut">
              <a:rPr lang="sv-SE" smtClean="0"/>
              <a:t>2021-04-28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8A0B-6AE0-FE46-AEAA-5B62A29C0C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074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779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har arbetat med detta i 1,5 år snart….. Tidplanen så som den såg ut när vi startade…. håller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877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WAN har gått från MEDUIM till LÅG Risk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9864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Nätverk som tjänst, framtidssäkrad och säker hårdvara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Enkel ekonomimodell, lägre kostnad, alla verksamheter har råd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Högre hastigheter till nuvarande kostnader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Förenklad administration – bland annat för hårdvara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Avtalat konsultstöd (expertkompetens)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Avtalad administration av kritiska centrala resurser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Cisco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switch, brandväggar, DHCP och DNS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Ingen teknikskuld, ingen investering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Behovsstyrd teknik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Lägre kostnad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791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Nätverk som tjänst, framtidssäkrad och säker hårdvara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Enkel ekonomimodell, lägre kostnad, alla verksamheter har råd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Högre hastigheter till nuvarande kostnader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Förenklad administration – bland annat för hårdvara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Avtalat konsultstöd (expertkompetens)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Avtalad administration av kritiska centrala resurser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Cisco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switch, brandväggar, DHCP och DNS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Ingen teknikskuld, ingen investering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Behovsstyrd teknik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Lägre kostnad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90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Koncentrerar oss på Nätverk i detta möte och projekt</a:t>
            </a:r>
          </a:p>
          <a:p>
            <a:endParaRPr lang="sv-SE" dirty="0"/>
          </a:p>
          <a:p>
            <a:r>
              <a:rPr lang="sv-SE" dirty="0"/>
              <a:t>LAN1 innehåller vanlig hårdvara,</a:t>
            </a:r>
            <a:r>
              <a:rPr lang="sv-SE" baseline="0" dirty="0"/>
              <a:t> mängder av sådant som går att se. Accesspunkter, Nätverksuttag, </a:t>
            </a:r>
            <a:r>
              <a:rPr lang="sv-SE" baseline="0" dirty="0" err="1"/>
              <a:t>Switchar</a:t>
            </a:r>
            <a:endParaRPr lang="sv-SE" baseline="0" dirty="0"/>
          </a:p>
          <a:p>
            <a:r>
              <a:rPr lang="sv-SE" baseline="0" dirty="0"/>
              <a:t>LAN2 innehåller sånt som inte syns, Brandväggar, säkerhet</a:t>
            </a:r>
          </a:p>
          <a:p>
            <a:r>
              <a:rPr lang="sv-SE" baseline="0" dirty="0"/>
              <a:t>WAN är Fiber och Kopparförbindelser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173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447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Nätverk som tjänst, framtidssäkrad och säker hårdvara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Enkel ekonomimodell, lägre kostnad, alla verksamheter har råd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Högre hastigheter till nuvarande kostnader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Förenklad administration – bland annat för hårdvara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Avtalat konsultstöd (expertkompetens)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Avtalad administration av kritiska centrala resurser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Cisco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switch, brandväggar, DHCP och DNS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Ingen teknikskuld, ingen investering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Behovsstyrd teknik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Lägre kostnad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188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387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Kommun-SMS, medborgare kan lista sig för olika </a:t>
            </a:r>
            <a:r>
              <a:rPr lang="sv-S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sms-tjänster</a:t>
            </a:r>
            <a:endParaRPr lang="sv-S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Full integration med Teams (O365)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Stöd för fortsatt utveckling i kommunens strategi för digitalisering av Kundcentra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Öppna SIM-kort (fungerar för alla operatörer) 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Molnväxel, </a:t>
            </a:r>
            <a:r>
              <a:rPr lang="sv-S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appbaserad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telefoni för användarna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Nya tekniker: e-SIM, 5G, </a:t>
            </a:r>
            <a:r>
              <a:rPr lang="sv-S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WiFiCalling,VoLTE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förbättrad täckning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Sänkt kostnad: priserosion för operatörstjänster, 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Ingen investering, endast abonnemangskostnader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6285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3356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Kommun-SMS, medborgare kan lista sig för olika </a:t>
            </a:r>
            <a:r>
              <a:rPr lang="sv-S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sms-tjänster</a:t>
            </a:r>
            <a:endParaRPr lang="sv-S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Full integration med Teams (O365)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Stöd för fortsatt utveckling i kommunens strategi för digitalisering av Kundcentra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Öppna SIM-kort (fungerar för alla operatörer) 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Molnväxel, </a:t>
            </a:r>
            <a:r>
              <a:rPr lang="sv-S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appbaserad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telefoni för användarna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Nya tekniker: e-SIM, 5G, </a:t>
            </a:r>
            <a:r>
              <a:rPr lang="sv-S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WiFiCalling,VoLTE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förbättrad täckning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Sänkt kostnad: priserosion för operatörstjänster, 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Ingen investering, endast abonnemangskostnader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8952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har arbetat med detta i 1,5 år snart….. Tidplanen så som den såg ut när vi startade…. håller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08A0B-6AE0-FE46-AEAA-5B62A29C0CB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429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8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xfrm>
            <a:off x="577850" y="6510338"/>
            <a:ext cx="4622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068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6436" y="6256875"/>
            <a:ext cx="8169564" cy="280005"/>
          </a:xfrm>
          <a:prstGeom prst="rect">
            <a:avLst/>
          </a:prstGeom>
        </p:spPr>
      </p:pic>
      <p:pic>
        <p:nvPicPr>
          <p:cNvPr id="8" name="Picture 18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89" y="6195531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01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9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906000" cy="5907024"/>
          </a:xfrm>
          <a:prstGeom prst="rect">
            <a:avLst/>
          </a:prstGeom>
          <a:gradFill>
            <a:gsLst>
              <a:gs pos="0">
                <a:srgbClr val="0076B0"/>
              </a:gs>
              <a:gs pos="100000">
                <a:srgbClr val="349BC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433136" y="1710529"/>
            <a:ext cx="89996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Telefoni </a:t>
            </a:r>
            <a:r>
              <a:rPr lang="sv-SE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och Nätverk</a:t>
            </a:r>
          </a:p>
          <a:p>
            <a:pPr algn="ctr"/>
            <a:r>
              <a:rPr lang="sv-SE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sv-SE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endParaRPr lang="sv-SE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33136" y="3568662"/>
            <a:ext cx="9095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Magnus Strömberg, IT-chef, </a:t>
            </a:r>
            <a:r>
              <a:rPr lang="sv-SE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Avd. Omvärld och Utveckling</a:t>
            </a:r>
            <a:endParaRPr lang="sv-SE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" name="Rak 11"/>
          <p:cNvCxnSpPr/>
          <p:nvPr/>
        </p:nvCxnSpPr>
        <p:spPr>
          <a:xfrm>
            <a:off x="1830324" y="3396950"/>
            <a:ext cx="6245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97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Tidplan (</a:t>
            </a:r>
            <a:r>
              <a:rPr 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övergripande)</a:t>
            </a:r>
            <a:endParaRPr 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5758954"/>
              </p:ext>
            </p:extLst>
          </p:nvPr>
        </p:nvGraphicFramePr>
        <p:xfrm>
          <a:off x="90311" y="1227666"/>
          <a:ext cx="9719733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ktangel 5"/>
          <p:cNvSpPr/>
          <p:nvPr/>
        </p:nvSpPr>
        <p:spPr>
          <a:xfrm>
            <a:off x="2016678" y="3812416"/>
            <a:ext cx="86914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maj-juni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635133" y="3812416"/>
            <a:ext cx="84580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sep-nov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881433" y="3812416"/>
            <a:ext cx="79220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jan-sep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067570" y="2385382"/>
            <a:ext cx="97494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maj-2020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2645574" y="2385382"/>
            <a:ext cx="96853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Sep-2020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5780391" y="2385382"/>
            <a:ext cx="99809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Nov-2020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7460283" y="2385382"/>
            <a:ext cx="96853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Sep-2021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65265" y="3812416"/>
            <a:ext cx="108074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2019-2020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7" name="Rak koppling 16"/>
          <p:cNvCxnSpPr/>
          <p:nvPr/>
        </p:nvCxnSpPr>
        <p:spPr>
          <a:xfrm>
            <a:off x="1555043" y="2723936"/>
            <a:ext cx="0" cy="25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koppling 17"/>
          <p:cNvCxnSpPr/>
          <p:nvPr/>
        </p:nvCxnSpPr>
        <p:spPr>
          <a:xfrm>
            <a:off x="3189106" y="2714304"/>
            <a:ext cx="0" cy="25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/>
          <p:cNvCxnSpPr/>
          <p:nvPr/>
        </p:nvCxnSpPr>
        <p:spPr>
          <a:xfrm>
            <a:off x="6302011" y="2738538"/>
            <a:ext cx="0" cy="25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koppling 19"/>
          <p:cNvCxnSpPr/>
          <p:nvPr/>
        </p:nvCxnSpPr>
        <p:spPr>
          <a:xfrm>
            <a:off x="7944550" y="2762772"/>
            <a:ext cx="0" cy="25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5434213" y="3838580"/>
            <a:ext cx="49314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nov</a:t>
            </a:r>
            <a:endParaRPr lang="sv-SE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19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2950" y="3045502"/>
            <a:ext cx="8420100" cy="1143000"/>
          </a:xfrm>
        </p:spPr>
        <p:txBody>
          <a:bodyPr/>
          <a:lstStyle/>
          <a:p>
            <a:pPr algn="ctr"/>
            <a:r>
              <a:rPr lang="sv-SE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Backup</a:t>
            </a:r>
            <a:endParaRPr lang="sv-S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3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Risker &amp; Utmaningar med projekten</a:t>
            </a:r>
            <a:endParaRPr lang="sv-S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441783" y="2058867"/>
            <a:ext cx="2117907" cy="3407335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Telefoni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87313" lvl="1" algn="ctr"/>
            <a:r>
              <a:rPr lang="sv-S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LÅG</a:t>
            </a:r>
          </a:p>
          <a:p>
            <a:pPr marL="87313" lvl="1" algn="ctr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Omfattande arbete, men lång erfarenhet inom kommunen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2664963" y="2058867"/>
            <a:ext cx="2117907" cy="3407335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WAN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87313" lvl="1" algn="ctr"/>
            <a:r>
              <a:rPr lang="sv-S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LÅG/ 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87313" lvl="1" algn="ctr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Nuvarande fiber kvar, eventuellt byte av viss hårdvara</a:t>
            </a:r>
          </a:p>
        </p:txBody>
      </p:sp>
      <p:sp>
        <p:nvSpPr>
          <p:cNvPr id="7" name="Rektangel med rundade hörn 6"/>
          <p:cNvSpPr/>
          <p:nvPr/>
        </p:nvSpPr>
        <p:spPr bwMode="auto">
          <a:xfrm>
            <a:off x="4927223" y="2058867"/>
            <a:ext cx="2117907" cy="3407335"/>
          </a:xfrm>
          <a:prstGeom prst="roundRect">
            <a:avLst/>
          </a:prstGeom>
          <a:solidFill>
            <a:schemeClr val="accent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LAN 1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87313" lvl="1" algn="ctr"/>
            <a:r>
              <a:rPr lang="sv-S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marL="87313" lvl="1" algn="ctr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Omfattande arbete.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Innefattar stort 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utbyte av HW</a:t>
            </a: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7169939" y="2058867"/>
            <a:ext cx="2117907" cy="3407335"/>
          </a:xfrm>
          <a:prstGeom prst="round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LAN 2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87313" lvl="1" algn="ctr"/>
            <a:r>
              <a:rPr lang="sv-S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LÅG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7313" lvl="1" algn="ctr"/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lvl="1" algn="ctr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Nuvarande utrustning kvar. Bransch-standard</a:t>
            </a:r>
          </a:p>
        </p:txBody>
      </p:sp>
    </p:spTree>
    <p:extLst>
      <p:ext uri="{BB962C8B-B14F-4D97-AF65-F5344CB8AC3E}">
        <p14:creationId xmlns:p14="http://schemas.microsoft.com/office/powerpoint/2010/main" val="40918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Hur fungerar det idag? </a:t>
            </a:r>
            <a:endParaRPr lang="sv-S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2363" y="2282326"/>
            <a:ext cx="8966129" cy="3779427"/>
          </a:xfrm>
        </p:spPr>
        <p:txBody>
          <a:bodyPr/>
          <a:lstStyle/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Kommunens verksamheter beställer internetkapacitet och relaterad hårdvara från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enhets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avtal.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Verksamheterna beställer utökning eller nedtagning av kapacitet och relaterad hårdvara om behovet förändras.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Utveckling ser till att all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 utrustning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underhålls och supporteras av avtalad leverantör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Utveckling följer upp avtalade leveranser och rekommenderar verksamheter att utöka om behov upptäcks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837772" y="1235634"/>
            <a:ext cx="8265134" cy="42065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6000">
                <a:schemeClr val="accent5"/>
              </a:gs>
              <a:gs pos="33000">
                <a:srgbClr val="7030A0"/>
              </a:gs>
              <a:gs pos="10000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Nätverk – Internet, WAN förbindelser, LAN, </a:t>
            </a:r>
            <a:r>
              <a:rPr lang="sv-SE" sz="1600" b="1" dirty="0" err="1">
                <a:solidFill>
                  <a:schemeClr val="bg1"/>
                </a:solidFill>
                <a:latin typeface="Arial" pitchFamily="34" charset="0"/>
              </a:rPr>
              <a:t>WiFi</a:t>
            </a: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, fastighetsnät</a:t>
            </a:r>
            <a:endParaRPr kumimoji="0" lang="sv-SE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Utmaningar </a:t>
            </a:r>
            <a:endParaRPr lang="sv-S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2363" y="2282326"/>
            <a:ext cx="8966129" cy="3779427"/>
          </a:xfrm>
        </p:spPr>
        <p:txBody>
          <a:bodyPr/>
          <a:lstStyle/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Kommunens verksamheterna utökar inte kapacitet om/ när behov finns, (ofta </a:t>
            </a:r>
            <a:r>
              <a:rPr lang="sv-S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pga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kostnadsmässiga skäl)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Verksamheterna byter inte ut utrustning som blivit för gammal (EOL, EOS)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Verksamheter planerar och budgeterar inte för nätverksinvesteringar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Verksamheten påverkas negativt av försämrad nätverkskapacitet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Säkerheten blir sämre när nätverksutrustning inte kan uppgraderas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 nätverksutrustning kan inte uppgraderas eller använda senaste teknologin när nätverksutrustning är för gammal</a:t>
            </a: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837772" y="1235634"/>
            <a:ext cx="8265134" cy="42065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6000">
                <a:schemeClr val="accent5"/>
              </a:gs>
              <a:gs pos="33000">
                <a:srgbClr val="7030A0"/>
              </a:gs>
              <a:gs pos="10000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Nätverk – Internet, WAN förbindelser, LAN, </a:t>
            </a:r>
            <a:r>
              <a:rPr lang="sv-SE" sz="1600" b="1" dirty="0" err="1">
                <a:solidFill>
                  <a:schemeClr val="bg1"/>
                </a:solidFill>
                <a:latin typeface="Arial" pitchFamily="34" charset="0"/>
              </a:rPr>
              <a:t>WiFi</a:t>
            </a: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, fastighetsnät</a:t>
            </a:r>
            <a:endParaRPr kumimoji="0" lang="sv-SE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14" y="847826"/>
            <a:ext cx="5472608" cy="491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  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2951" y="1448863"/>
            <a:ext cx="8648388" cy="4570491"/>
          </a:xfrm>
        </p:spPr>
        <p:txBody>
          <a:bodyPr/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Upphandling av Telefoni och Nätverk är genomförd. Avtal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tecknades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2020.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Nuvarande avtal går ut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14 september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2021. Innan dess behöver </a:t>
            </a:r>
            <a:r>
              <a:rPr lang="sv-S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övertagande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till nya leverantörer och avtal ske.</a:t>
            </a:r>
          </a:p>
          <a:p>
            <a:r>
              <a:rPr lang="sv-S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övertagande är planerad med nya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leverantörer, nuvarande leverantör och Haninge kommun.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Utförande startad för samtliga projekt.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Efter </a:t>
            </a:r>
            <a:r>
              <a:rPr lang="sv-S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övertagande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för nätverk är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klar kommer kapacitet på WAN förbindelser utökas och HW för LAN bytas ut. Utförande under senare delen av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Efter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/ övertagande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för telefoni är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klar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kommer vi ha en ny kundcentra plattform, en ny växelplattform, en ny operatör av telefoni, nya SIM-kort, en APP för telefoni, integration till O365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Under utförande är verksamheternas 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involvering och engagemang är en </a:t>
            </a:r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framgångsfaktor.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>
                <a:latin typeface="Arial" panose="020B0604020202020204" pitchFamily="34" charset="0"/>
                <a:cs typeface="Arial" panose="020B0604020202020204" pitchFamily="34" charset="0"/>
              </a:rPr>
              <a:t>Vad ska upphandlas? (1 blir 4)</a:t>
            </a: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441783" y="2635811"/>
            <a:ext cx="2117907" cy="3407335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Telefoni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Telefoniplattform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Contact Center (Kundcentra)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Abonnemang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Inomhustäckning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SMS-tjänst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Integration med O365 och Teams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2664963" y="2635811"/>
            <a:ext cx="2117907" cy="3407335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WAN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Internet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Förbindelser (Fiber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)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 smtClean="0">
                <a:solidFill>
                  <a:schemeClr val="bg1"/>
                </a:solidFill>
                <a:latin typeface="Arial" pitchFamily="34" charset="0"/>
              </a:rPr>
              <a:t>(Koppar)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ktangel med rundade hörn 6"/>
          <p:cNvSpPr/>
          <p:nvPr/>
        </p:nvSpPr>
        <p:spPr bwMode="auto">
          <a:xfrm>
            <a:off x="4927223" y="2635811"/>
            <a:ext cx="2117907" cy="3407335"/>
          </a:xfrm>
          <a:prstGeom prst="roundRect">
            <a:avLst/>
          </a:prstGeom>
          <a:solidFill>
            <a:schemeClr val="accent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LAN 1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sv-S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Lokala resurser och fastighetsnät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sv-S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Nätverk som tjänst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Fastighetsnät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Hårdvara i kommunens lokala nätverk</a:t>
            </a: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9C4A742A-4E15-4327-9FC9-FE6412CF72F8}"/>
              </a:ext>
            </a:extLst>
          </p:cNvPr>
          <p:cNvSpPr/>
          <p:nvPr/>
        </p:nvSpPr>
        <p:spPr bwMode="auto">
          <a:xfrm>
            <a:off x="755576" y="1228982"/>
            <a:ext cx="8265134" cy="411426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Nätverk och Telefoni 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7169939" y="2635811"/>
            <a:ext cx="2117907" cy="3407335"/>
          </a:xfrm>
          <a:prstGeom prst="round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LAN 2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Centrala resurser, konsulttjänster och projekt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Säkerhet i kommunens nät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Te</a:t>
            </a:r>
            <a:r>
              <a:rPr kumimoji="0" lang="sv-S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x,</a:t>
            </a:r>
            <a:r>
              <a:rPr kumimoji="0" lang="sv-SE" sz="16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brandväggar, säker datakom.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4" name="Vinklad koppling 3"/>
          <p:cNvCxnSpPr>
            <a:stCxn id="8" idx="2"/>
            <a:endCxn id="7" idx="0"/>
          </p:cNvCxnSpPr>
          <p:nvPr/>
        </p:nvCxnSpPr>
        <p:spPr>
          <a:xfrm rot="16200000" flipH="1">
            <a:off x="4939459" y="1589092"/>
            <a:ext cx="995403" cy="1098034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Vinklad koppling 10"/>
          <p:cNvCxnSpPr>
            <a:stCxn id="8" idx="2"/>
            <a:endCxn id="6" idx="0"/>
          </p:cNvCxnSpPr>
          <p:nvPr/>
        </p:nvCxnSpPr>
        <p:spPr>
          <a:xfrm rot="5400000">
            <a:off x="3808329" y="1555996"/>
            <a:ext cx="995403" cy="1164226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Vinklad koppling 12"/>
          <p:cNvCxnSpPr>
            <a:stCxn id="8" idx="2"/>
            <a:endCxn id="9" idx="0"/>
          </p:cNvCxnSpPr>
          <p:nvPr/>
        </p:nvCxnSpPr>
        <p:spPr>
          <a:xfrm rot="16200000" flipH="1">
            <a:off x="6060817" y="467734"/>
            <a:ext cx="995403" cy="334075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inklad koppling 14"/>
          <p:cNvCxnSpPr>
            <a:stCxn id="8" idx="2"/>
            <a:endCxn id="5" idx="0"/>
          </p:cNvCxnSpPr>
          <p:nvPr/>
        </p:nvCxnSpPr>
        <p:spPr>
          <a:xfrm rot="5400000">
            <a:off x="2696739" y="444406"/>
            <a:ext cx="995403" cy="3387406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0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>
                <a:latin typeface="Arial" panose="020B0604020202020204" pitchFamily="34" charset="0"/>
                <a:cs typeface="Arial" panose="020B0604020202020204" pitchFamily="34" charset="0"/>
              </a:rPr>
              <a:t>Nya Leverantörer</a:t>
            </a: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441783" y="2635811"/>
            <a:ext cx="2117907" cy="3407335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Telefoni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Tele2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2664963" y="2635811"/>
            <a:ext cx="2117907" cy="3407335"/>
          </a:xfrm>
          <a:prstGeom prst="round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WAN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i="1" dirty="0">
                <a:solidFill>
                  <a:schemeClr val="bg1"/>
                </a:solidFill>
                <a:latin typeface="Arial" pitchFamily="34" charset="0"/>
              </a:rPr>
              <a:t>Telia</a:t>
            </a:r>
            <a:endParaRPr kumimoji="0" lang="sv-SE" sz="1600" b="1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ktangel med rundade hörn 6"/>
          <p:cNvSpPr/>
          <p:nvPr/>
        </p:nvSpPr>
        <p:spPr bwMode="auto">
          <a:xfrm>
            <a:off x="4927223" y="2635811"/>
            <a:ext cx="2117907" cy="3407335"/>
          </a:xfrm>
          <a:prstGeom prst="roundRect">
            <a:avLst/>
          </a:prstGeom>
          <a:solidFill>
            <a:schemeClr val="accent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LAN 1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sv-SE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Globalconnect</a:t>
            </a:r>
            <a:endParaRPr lang="sv-S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sv-SE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Fd</a:t>
            </a: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 </a:t>
            </a:r>
            <a:r>
              <a:rPr kumimoji="0" lang="sv-SE" sz="16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kumimoji="0" lang="sv-SE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9C4A742A-4E15-4327-9FC9-FE6412CF72F8}"/>
              </a:ext>
            </a:extLst>
          </p:cNvPr>
          <p:cNvSpPr/>
          <p:nvPr/>
        </p:nvSpPr>
        <p:spPr bwMode="auto">
          <a:xfrm>
            <a:off x="755576" y="1228982"/>
            <a:ext cx="8265134" cy="411426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Nätverk och Telefoni 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7169939" y="2635811"/>
            <a:ext cx="2117907" cy="3407335"/>
          </a:xfrm>
          <a:prstGeom prst="roundRec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2800" b="1" dirty="0">
                <a:solidFill>
                  <a:schemeClr val="bg1"/>
                </a:solidFill>
                <a:latin typeface="Arial" pitchFamily="34" charset="0"/>
              </a:rPr>
              <a:t>LAN 2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sv-SE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sv-SE" sz="1600" b="1" dirty="0" smtClean="0">
                <a:solidFill>
                  <a:schemeClr val="bg1"/>
                </a:solidFill>
                <a:latin typeface="Arial" pitchFamily="34" charset="0"/>
              </a:rPr>
              <a:t>Tele2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4" name="Vinklad koppling 3"/>
          <p:cNvCxnSpPr>
            <a:stCxn id="8" idx="2"/>
            <a:endCxn id="7" idx="0"/>
          </p:cNvCxnSpPr>
          <p:nvPr/>
        </p:nvCxnSpPr>
        <p:spPr>
          <a:xfrm rot="16200000" flipH="1">
            <a:off x="4939459" y="1589092"/>
            <a:ext cx="995403" cy="1098034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Vinklad koppling 10"/>
          <p:cNvCxnSpPr>
            <a:stCxn id="8" idx="2"/>
            <a:endCxn id="6" idx="0"/>
          </p:cNvCxnSpPr>
          <p:nvPr/>
        </p:nvCxnSpPr>
        <p:spPr>
          <a:xfrm rot="5400000">
            <a:off x="3808329" y="1555996"/>
            <a:ext cx="995403" cy="1164226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Vinklad koppling 12"/>
          <p:cNvCxnSpPr>
            <a:stCxn id="8" idx="2"/>
            <a:endCxn id="9" idx="0"/>
          </p:cNvCxnSpPr>
          <p:nvPr/>
        </p:nvCxnSpPr>
        <p:spPr>
          <a:xfrm rot="16200000" flipH="1">
            <a:off x="6060817" y="467734"/>
            <a:ext cx="995403" cy="3340750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inklad koppling 14"/>
          <p:cNvCxnSpPr>
            <a:stCxn id="8" idx="2"/>
            <a:endCxn id="5" idx="0"/>
          </p:cNvCxnSpPr>
          <p:nvPr/>
        </p:nvCxnSpPr>
        <p:spPr>
          <a:xfrm rot="5400000">
            <a:off x="2696739" y="444406"/>
            <a:ext cx="995403" cy="3387406"/>
          </a:xfrm>
          <a:prstGeom prst="bentConnector3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8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>
                <a:latin typeface="Arial" panose="020B0604020202020204" pitchFamily="34" charset="0"/>
                <a:cs typeface="Arial" panose="020B0604020202020204" pitchFamily="34" charset="0"/>
              </a:rPr>
              <a:t>Vad vill vi uppnå? (Exempel </a:t>
            </a:r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för Nätverk</a:t>
            </a:r>
            <a:r>
              <a:rPr lang="sv-SE" sz="3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2363" y="2282326"/>
            <a:ext cx="8966129" cy="3779427"/>
          </a:xfrm>
        </p:spPr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Nätverk som tjänst, framtidssäkrad och säker hårdvara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mer centralt ansvar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(bland annat för nätverksstandard/ nivå och livscykelhantering av nätverksutrustning)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Fler tjänster och högre hastighet till samma eller lägre pris.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Undvika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stora investeringar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Förenklad administration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Avtalat konsultstöd (expertkompetens)</a:t>
            </a: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837772" y="1235634"/>
            <a:ext cx="8265134" cy="42065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6000">
                <a:schemeClr val="accent5"/>
              </a:gs>
              <a:gs pos="33000">
                <a:srgbClr val="7030A0"/>
              </a:gs>
              <a:gs pos="10000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Nätverk – Internet, WAN förbindelser, LAN, </a:t>
            </a:r>
            <a:r>
              <a:rPr lang="sv-SE" sz="1600" b="1" dirty="0" err="1">
                <a:solidFill>
                  <a:schemeClr val="bg1"/>
                </a:solidFill>
                <a:latin typeface="Arial" pitchFamily="34" charset="0"/>
              </a:rPr>
              <a:t>WiFi</a:t>
            </a: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, fastighetsnät</a:t>
            </a:r>
            <a:endParaRPr kumimoji="0" lang="sv-SE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Fakta </a:t>
            </a:r>
            <a:r>
              <a:rPr lang="sv-SE" sz="3500" dirty="0">
                <a:latin typeface="Arial" panose="020B0604020202020204" pitchFamily="34" charset="0"/>
                <a:cs typeface="Arial" panose="020B0604020202020204" pitchFamily="34" charset="0"/>
              </a:rPr>
              <a:t>(Exempel </a:t>
            </a:r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för Nätverk</a:t>
            </a:r>
            <a:r>
              <a:rPr lang="sv-SE" sz="3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2363" y="2282326"/>
            <a:ext cx="8966129" cy="3779427"/>
          </a:xfrm>
        </p:spPr>
        <p:txBody>
          <a:bodyPr/>
          <a:lstStyle/>
          <a:p>
            <a:pPr marL="0" indent="0">
              <a:buNone/>
            </a:pPr>
            <a:r>
              <a:rPr 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150 Verksamheter/ siter</a:t>
            </a:r>
          </a:p>
          <a:p>
            <a:pPr marL="0" indent="0">
              <a:buNone/>
            </a:pPr>
            <a:endParaRPr 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450 </a:t>
            </a:r>
            <a:r>
              <a:rPr lang="sv-S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Switchar</a:t>
            </a:r>
            <a:endParaRPr lang="sv-SE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2.000 Accesspunkter</a:t>
            </a:r>
            <a:endParaRPr lang="sv-S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837772" y="1235634"/>
            <a:ext cx="8265134" cy="42065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6000">
                <a:schemeClr val="accent5"/>
              </a:gs>
              <a:gs pos="33000">
                <a:srgbClr val="7030A0"/>
              </a:gs>
              <a:gs pos="10000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Nätverk – Internet, WAN förbindelser, LAN, </a:t>
            </a:r>
            <a:r>
              <a:rPr lang="sv-SE" sz="1600" b="1" dirty="0" err="1">
                <a:solidFill>
                  <a:schemeClr val="bg1"/>
                </a:solidFill>
                <a:latin typeface="Arial" pitchFamily="34" charset="0"/>
              </a:rPr>
              <a:t>WiFi</a:t>
            </a: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, fastighetsnät</a:t>
            </a:r>
            <a:endParaRPr kumimoji="0" lang="sv-SE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8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Vad </a:t>
            </a:r>
            <a:r>
              <a:rPr lang="sv-SE" sz="3500" dirty="0">
                <a:latin typeface="Arial" panose="020B0604020202020204" pitchFamily="34" charset="0"/>
                <a:cs typeface="Arial" panose="020B0604020202020204" pitchFamily="34" charset="0"/>
              </a:rPr>
              <a:t>ska vi uppnå</a:t>
            </a:r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? (</a:t>
            </a:r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Exempel Telefoni)</a:t>
            </a:r>
            <a:endParaRPr lang="sv-S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7535" y="2068048"/>
            <a:ext cx="8966129" cy="3968542"/>
          </a:xfrm>
        </p:spPr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Fler tjänster och högre kvalitet till samma eller lägre pris.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Ingen investering, endast abonnemangskostnader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Telefoni APP med Integration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med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Teams (O365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Ny funktionalitet så som att välja inställningar individuellt via Telefoni APP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Kundcentra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Molnväxel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Nyheter finns att hämta på HINT/Stöd och service/IT-Telefoni/Telefoni/Viktig information om ny telefonilösning</a:t>
            </a:r>
          </a:p>
          <a:p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ktangel med rundade hörn 3"/>
          <p:cNvSpPr/>
          <p:nvPr/>
        </p:nvSpPr>
        <p:spPr bwMode="auto">
          <a:xfrm>
            <a:off x="755576" y="1273761"/>
            <a:ext cx="8265134" cy="411426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Telefoni – Telefonväxel, abonnemang, Contact Center, inomhustäckning 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2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Hur berörs jag av bytet? (Telefoni)</a:t>
            </a:r>
            <a:endParaRPr lang="sv-S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7535" y="2052551"/>
            <a:ext cx="8966129" cy="3891049"/>
          </a:xfrm>
        </p:spPr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Under första halvan av augusti kommer vi skicka ut nya SIM-kort till alla användare. Dessa kommer att skickas till din folkbokföringsadress.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Ni kommer att få sms och e-post med information löpande under tiden fram till bytet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På kvällen den 7/9 </a:t>
            </a: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kl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18.00 kommer alla Haninges telefonnummer flyttas över till Tele2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På kvällen den 7/9 måste alla byta SIM-kort från Tele2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Kontakta servicedesk@haninge.se om ni får problem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ktangel med rundade hörn 3"/>
          <p:cNvSpPr/>
          <p:nvPr/>
        </p:nvSpPr>
        <p:spPr bwMode="auto">
          <a:xfrm>
            <a:off x="755576" y="1273761"/>
            <a:ext cx="8265134" cy="411426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Telefoni – Telefonväxel, abonnemang, Contact Center, inomhustäckning 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27CCC0B8-83A6-4999-AF97-AE0BC35896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261"/>
          <a:stretch/>
        </p:blipFill>
        <p:spPr>
          <a:xfrm>
            <a:off x="4285105" y="2188661"/>
            <a:ext cx="1637138" cy="31829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APPen</a:t>
            </a:r>
            <a:endParaRPr lang="sv-SE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ktangel med rundade hörn 3"/>
          <p:cNvSpPr/>
          <p:nvPr/>
        </p:nvSpPr>
        <p:spPr bwMode="auto">
          <a:xfrm>
            <a:off x="755576" y="1273761"/>
            <a:ext cx="8265134" cy="411426"/>
          </a:xfrm>
          <a:prstGeom prst="round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b="1" dirty="0">
                <a:solidFill>
                  <a:schemeClr val="bg1"/>
                </a:solidFill>
                <a:latin typeface="Arial" pitchFamily="34" charset="0"/>
              </a:rPr>
              <a:t>Telefoni – Telefonväxel, abonnemang, Contact Center, inomhustäckning 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2FF1480-8420-46BC-B5A9-1CCA2ACA4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727" y="2073421"/>
            <a:ext cx="1705738" cy="3463871"/>
          </a:xfrm>
          <a:prstGeom prst="rect">
            <a:avLst/>
          </a:prstGeom>
        </p:spPr>
      </p:pic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2D7F53B-D75F-4D01-8B5C-D98CEB7C4A38}"/>
              </a:ext>
            </a:extLst>
          </p:cNvPr>
          <p:cNvSpPr txBox="1">
            <a:spLocks/>
          </p:cNvSpPr>
          <p:nvPr/>
        </p:nvSpPr>
        <p:spPr>
          <a:xfrm>
            <a:off x="480641" y="2120092"/>
            <a:ext cx="4308336" cy="3417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/>
              <a:t>Användarvänligt </a:t>
            </a:r>
            <a:r>
              <a:rPr lang="sv-SE" sz="2400" dirty="0" err="1"/>
              <a:t>gränsnitt</a:t>
            </a:r>
            <a:endParaRPr lang="sv-SE" sz="2400" dirty="0"/>
          </a:p>
          <a:p>
            <a:r>
              <a:rPr lang="sv-SE" sz="2400" dirty="0"/>
              <a:t>Status på kollegor</a:t>
            </a:r>
          </a:p>
          <a:p>
            <a:r>
              <a:rPr lang="sv-SE" sz="2400" dirty="0"/>
              <a:t>Hänvisa sig</a:t>
            </a:r>
          </a:p>
          <a:p>
            <a:r>
              <a:rPr lang="sv-SE" sz="2400" dirty="0"/>
              <a:t>Genvägar för hänvisning</a:t>
            </a:r>
          </a:p>
          <a:p>
            <a:r>
              <a:rPr lang="sv-SE" sz="2400" dirty="0"/>
              <a:t>Hantera kontakter</a:t>
            </a:r>
          </a:p>
          <a:p>
            <a:r>
              <a:rPr lang="sv-SE" sz="2400" dirty="0"/>
              <a:t>Logga in/ur i svarsgrupper</a:t>
            </a:r>
          </a:p>
          <a:p>
            <a:endParaRPr lang="sv-SE" dirty="0"/>
          </a:p>
        </p:txBody>
      </p:sp>
      <p:pic>
        <p:nvPicPr>
          <p:cNvPr id="9" name="Picture 14">
            <a:extLst>
              <a:ext uri="{FF2B5EF4-FFF2-40B4-BE49-F238E27FC236}">
                <a16:creationId xmlns:a16="http://schemas.microsoft.com/office/drawing/2014/main" id="{A0B16B84-A4CD-4CB4-8B68-13215E2F82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63" y="1479474"/>
            <a:ext cx="1705738" cy="3463871"/>
          </a:xfrm>
          <a:prstGeom prst="rect">
            <a:avLst/>
          </a:prstGeom>
        </p:spPr>
      </p:pic>
      <p:pic>
        <p:nvPicPr>
          <p:cNvPr id="10" name="Picture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0F9416-C83C-4798-9AF3-3C2A4DB6AD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318" y="1890900"/>
            <a:ext cx="1705738" cy="3463872"/>
          </a:xfrm>
          <a:prstGeom prst="rect">
            <a:avLst/>
          </a:prstGeom>
        </p:spPr>
      </p:pic>
      <p:pic>
        <p:nvPicPr>
          <p:cNvPr id="11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682187-161A-4BA5-AE52-69A6A84A5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913" y="2767276"/>
            <a:ext cx="1705739" cy="3463873"/>
          </a:xfrm>
          <a:prstGeom prst="rect">
            <a:avLst/>
          </a:prstGeom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id="{A5A1191F-D340-45C3-8F67-AFD1FD1A04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286" y="3275939"/>
            <a:ext cx="1847895" cy="320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7F9BAA5559084E89D8B998B03BCD14" ma:contentTypeVersion="13" ma:contentTypeDescription="Create a new document." ma:contentTypeScope="" ma:versionID="732cc46684d9227c7d6850cf8bf7deca">
  <xsd:schema xmlns:xsd="http://www.w3.org/2001/XMLSchema" xmlns:xs="http://www.w3.org/2001/XMLSchema" xmlns:p="http://schemas.microsoft.com/office/2006/metadata/properties" xmlns:ns3="9e05f1af-be50-4bc5-b558-146cb63f4b50" xmlns:ns4="bfe9c576-d6f8-4e20-8dd5-f489bdd87f5e" targetNamespace="http://schemas.microsoft.com/office/2006/metadata/properties" ma:root="true" ma:fieldsID="6cf5069a792b68af3bfbb3463ac0dc5f" ns3:_="" ns4:_="">
    <xsd:import namespace="9e05f1af-be50-4bc5-b558-146cb63f4b50"/>
    <xsd:import namespace="bfe9c576-d6f8-4e20-8dd5-f489bdd87f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5f1af-be50-4bc5-b558-146cb63f4b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9c576-d6f8-4e20-8dd5-f489bdd87f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FDECB6-EB9B-41D4-89CC-9D3691330F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5f1af-be50-4bc5-b558-146cb63f4b50"/>
    <ds:schemaRef ds:uri="bfe9c576-d6f8-4e20-8dd5-f489bdd87f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B09D58-5B72-4DA5-8429-CA51E0D39F6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fe9c576-d6f8-4e20-8dd5-f489bdd87f5e"/>
    <ds:schemaRef ds:uri="http://schemas.openxmlformats.org/package/2006/metadata/core-properties"/>
    <ds:schemaRef ds:uri="9e05f1af-be50-4bc5-b558-146cb63f4b5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55A282-C35E-41DA-9B09-6ECA96FF4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1162</Words>
  <Application>Microsoft Office PowerPoint</Application>
  <PresentationFormat>A4 (210 x 297 mm)</PresentationFormat>
  <Paragraphs>213</Paragraphs>
  <Slides>15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PowerPoint-presentation</vt:lpstr>
      <vt:lpstr>  Sammanfattning</vt:lpstr>
      <vt:lpstr>Vad ska upphandlas? (1 blir 4)</vt:lpstr>
      <vt:lpstr>Nya Leverantörer</vt:lpstr>
      <vt:lpstr>Vad vill vi uppnå? (Exempel för Nätverk)</vt:lpstr>
      <vt:lpstr>Fakta (Exempel för Nätverk)</vt:lpstr>
      <vt:lpstr>Vad ska vi uppnå? (Exempel Telefoni)</vt:lpstr>
      <vt:lpstr>Hur berörs jag av bytet? (Telefoni)</vt:lpstr>
      <vt:lpstr>APPen</vt:lpstr>
      <vt:lpstr>Tidplan (övergripande)</vt:lpstr>
      <vt:lpstr>Backup</vt:lpstr>
      <vt:lpstr>Risker &amp; Utmaningar med projekten</vt:lpstr>
      <vt:lpstr>Hur fungerar det idag? </vt:lpstr>
      <vt:lpstr>Utmaningar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Rasmus Asp</dc:creator>
  <cp:lastModifiedBy>Magnus Strömberg</cp:lastModifiedBy>
  <cp:revision>410</cp:revision>
  <dcterms:created xsi:type="dcterms:W3CDTF">2016-12-12T14:28:45Z</dcterms:created>
  <dcterms:modified xsi:type="dcterms:W3CDTF">2021-04-28T14:47:51Z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0x010100EB7F9BAA5559084E89D8B998B03BCD14</vt:lpwstr>
  </property>
</Properties>
</file>