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59" r:id="rId2"/>
    <p:sldId id="260" r:id="rId3"/>
    <p:sldId id="256" r:id="rId4"/>
    <p:sldId id="257" r:id="rId5"/>
    <p:sldId id="262" r:id="rId6"/>
    <p:sldId id="261" r:id="rId7"/>
  </p:sldIdLst>
  <p:sldSz cx="9144000" cy="6858000" type="screen4x3"/>
  <p:notesSz cx="6858000" cy="9144000"/>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7" autoAdjust="0"/>
  </p:normalViewPr>
  <p:slideViewPr>
    <p:cSldViewPr>
      <p:cViewPr varScale="1">
        <p:scale>
          <a:sx n="97" d="100"/>
          <a:sy n="97" d="100"/>
        </p:scale>
        <p:origin x="2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om du vill redigera mall för underrubrikformat</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548680"/>
            <a:ext cx="7772400" cy="1470025"/>
          </a:xfrm>
        </p:spPr>
        <p:txBody>
          <a:bodyPr/>
          <a:lstStyle/>
          <a:p>
            <a:r>
              <a:rPr lang="sv-SE" altLang="sv-SE" dirty="0"/>
              <a:t>Intern </a:t>
            </a:r>
            <a:r>
              <a:rPr lang="sv-SE" altLang="sv-SE" dirty="0" smtClean="0"/>
              <a:t>kampanj på</a:t>
            </a:r>
            <a:r>
              <a:rPr lang="sv-SE" altLang="sv-SE" dirty="0"/>
              <a:t/>
            </a:r>
            <a:br>
              <a:rPr lang="sv-SE" altLang="sv-SE" dirty="0"/>
            </a:br>
            <a:r>
              <a:rPr lang="sv-SE" altLang="sv-SE" dirty="0"/>
              <a:t>Alla hjärtans dag </a:t>
            </a:r>
            <a:r>
              <a:rPr lang="sv-SE" altLang="sv-SE" dirty="0" smtClean="0"/>
              <a:t>den 14 februari</a:t>
            </a:r>
            <a:endParaRPr lang="sv-SE" dirty="0"/>
          </a:p>
        </p:txBody>
      </p:sp>
      <p:sp>
        <p:nvSpPr>
          <p:cNvPr id="3" name="Underrubrik 2"/>
          <p:cNvSpPr>
            <a:spLocks noGrp="1"/>
          </p:cNvSpPr>
          <p:nvPr>
            <p:ph type="subTitle" idx="1"/>
          </p:nvPr>
        </p:nvSpPr>
        <p:spPr>
          <a:xfrm>
            <a:off x="1691680" y="3068960"/>
            <a:ext cx="6400800" cy="3600400"/>
          </a:xfrm>
        </p:spPr>
        <p:txBody>
          <a:bodyPr/>
          <a:lstStyle/>
          <a:p>
            <a:pPr algn="l"/>
            <a:r>
              <a:rPr lang="sv-SE" sz="2400" dirty="0" smtClean="0"/>
              <a:t>Ett gyllene tillfälle att sprida glädje och uppskattning kollegor emellan!</a:t>
            </a:r>
          </a:p>
          <a:p>
            <a:pPr algn="l"/>
            <a:endParaRPr lang="sv-SE" sz="2400" dirty="0"/>
          </a:p>
        </p:txBody>
      </p:sp>
    </p:spTree>
    <p:extLst>
      <p:ext uri="{BB962C8B-B14F-4D97-AF65-F5344CB8AC3E}">
        <p14:creationId xmlns:p14="http://schemas.microsoft.com/office/powerpoint/2010/main" val="1938568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15616" y="620688"/>
            <a:ext cx="6838528" cy="5259288"/>
          </a:xfrm>
        </p:spPr>
        <p:txBody>
          <a:bodyPr/>
          <a:lstStyle/>
          <a:p>
            <a:pPr marL="0" indent="0" algn="ctr">
              <a:buNone/>
            </a:pPr>
            <a:r>
              <a:rPr lang="sv-SE" sz="3400" dirty="0" smtClean="0">
                <a:solidFill>
                  <a:schemeClr val="tx2"/>
                </a:solidFill>
              </a:rPr>
              <a:t>Budskapen</a:t>
            </a:r>
          </a:p>
          <a:p>
            <a:pPr marL="0" indent="0">
              <a:buNone/>
            </a:pPr>
            <a:endParaRPr lang="sv-SE" sz="2800" dirty="0" smtClean="0"/>
          </a:p>
          <a:p>
            <a:pPr marL="0" indent="0">
              <a:buNone/>
            </a:pPr>
            <a:r>
              <a:rPr lang="sv-SE" sz="2800" dirty="0" smtClean="0"/>
              <a:t>Tillsammans får vi Haninges hjärta att slå</a:t>
            </a:r>
          </a:p>
          <a:p>
            <a:pPr marL="0" indent="0">
              <a:buNone/>
            </a:pPr>
            <a:r>
              <a:rPr lang="sv-SE" dirty="0" smtClean="0"/>
              <a:t>Vi </a:t>
            </a:r>
            <a:r>
              <a:rPr lang="sv-SE" dirty="0"/>
              <a:t>arbetar för att få företag att växa och människor att finna bostad, arbete och livskvalitet. Vi bygger ett långsiktigt hållbart samhälle och värnar om miljön för att ge trygghet till kommande generationer. </a:t>
            </a:r>
            <a:endParaRPr lang="sv-SE" dirty="0" smtClean="0"/>
          </a:p>
          <a:p>
            <a:pPr marL="0" indent="0">
              <a:buNone/>
            </a:pPr>
            <a:r>
              <a:rPr lang="sv-SE" dirty="0" smtClean="0"/>
              <a:t>Det </a:t>
            </a:r>
            <a:r>
              <a:rPr lang="sv-SE" dirty="0"/>
              <a:t>är vi tillsammans som får Haninges hjärta att </a:t>
            </a:r>
            <a:r>
              <a:rPr lang="sv-SE" dirty="0" smtClean="0"/>
              <a:t>slå.</a:t>
            </a:r>
          </a:p>
          <a:p>
            <a:pPr marL="0" indent="0">
              <a:buNone/>
            </a:pPr>
            <a:endParaRPr lang="sv-SE" dirty="0"/>
          </a:p>
          <a:p>
            <a:pPr marL="0" indent="0">
              <a:buNone/>
            </a:pPr>
            <a:r>
              <a:rPr lang="sv-SE" sz="2800" dirty="0" smtClean="0"/>
              <a:t>#</a:t>
            </a:r>
            <a:r>
              <a:rPr lang="sv-SE" sz="2800" dirty="0" err="1" smtClean="0"/>
              <a:t>viärhaninge</a:t>
            </a:r>
            <a:endParaRPr lang="sv-SE" sz="2800" dirty="0" smtClean="0"/>
          </a:p>
          <a:p>
            <a:pPr marL="0" indent="0">
              <a:buNone/>
            </a:pPr>
            <a:r>
              <a:rPr lang="sv-SE" dirty="0" err="1" smtClean="0"/>
              <a:t>Hashtagen</a:t>
            </a:r>
            <a:r>
              <a:rPr lang="sv-SE" dirty="0" smtClean="0"/>
              <a:t> som blivit vedertagen både internt och externt.</a:t>
            </a:r>
            <a:endParaRPr lang="sv-SE" dirty="0"/>
          </a:p>
        </p:txBody>
      </p:sp>
    </p:spTree>
    <p:extLst>
      <p:ext uri="{BB962C8B-B14F-4D97-AF65-F5344CB8AC3E}">
        <p14:creationId xmlns:p14="http://schemas.microsoft.com/office/powerpoint/2010/main" val="1394853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838200" y="54868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900">
                <a:solidFill>
                  <a:schemeClr val="tx1"/>
                </a:solidFill>
                <a:latin typeface="Arial" charset="0"/>
              </a:defRPr>
            </a:lvl1pPr>
            <a:lvl2pPr marL="742950" indent="-285750" eaLnBrk="0" hangingPunct="0">
              <a:buChar char="–"/>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buChar char="–"/>
              <a:defRPr sz="1900">
                <a:solidFill>
                  <a:schemeClr val="tx1"/>
                </a:solidFill>
                <a:latin typeface="Arial" charset="0"/>
              </a:defRPr>
            </a:lvl4pPr>
            <a:lvl5pPr marL="2057400" indent="-228600" eaLnBrk="0" hangingPunct="0">
              <a:buChar char="»"/>
              <a:defRPr sz="1900">
                <a:solidFill>
                  <a:schemeClr val="tx1"/>
                </a:solidFill>
                <a:latin typeface="Arial" charset="0"/>
              </a:defRPr>
            </a:lvl5pPr>
            <a:lvl6pPr marL="2514600" indent="-228600" eaLnBrk="0" fontAlgn="base" hangingPunct="0">
              <a:spcBef>
                <a:spcPct val="20000"/>
              </a:spcBef>
              <a:spcAft>
                <a:spcPct val="0"/>
              </a:spcAft>
              <a:buChar char="»"/>
              <a:defRPr sz="1900">
                <a:solidFill>
                  <a:schemeClr val="tx1"/>
                </a:solidFill>
                <a:latin typeface="Arial" charset="0"/>
              </a:defRPr>
            </a:lvl6pPr>
            <a:lvl7pPr marL="2971800" indent="-228600" eaLnBrk="0" fontAlgn="base" hangingPunct="0">
              <a:spcBef>
                <a:spcPct val="20000"/>
              </a:spcBef>
              <a:spcAft>
                <a:spcPct val="0"/>
              </a:spcAft>
              <a:buChar char="»"/>
              <a:defRPr sz="1900">
                <a:solidFill>
                  <a:schemeClr val="tx1"/>
                </a:solidFill>
                <a:latin typeface="Arial" charset="0"/>
              </a:defRPr>
            </a:lvl7pPr>
            <a:lvl8pPr marL="3429000" indent="-228600" eaLnBrk="0" fontAlgn="base" hangingPunct="0">
              <a:spcBef>
                <a:spcPct val="20000"/>
              </a:spcBef>
              <a:spcAft>
                <a:spcPct val="0"/>
              </a:spcAft>
              <a:buChar char="»"/>
              <a:defRPr sz="1900">
                <a:solidFill>
                  <a:schemeClr val="tx1"/>
                </a:solidFill>
                <a:latin typeface="Arial" charset="0"/>
              </a:defRPr>
            </a:lvl8pPr>
            <a:lvl9pPr marL="3886200" indent="-228600" eaLnBrk="0" fontAlgn="base" hangingPunct="0">
              <a:spcBef>
                <a:spcPct val="20000"/>
              </a:spcBef>
              <a:spcAft>
                <a:spcPct val="0"/>
              </a:spcAft>
              <a:buChar char="»"/>
              <a:defRPr sz="1900">
                <a:solidFill>
                  <a:schemeClr val="tx1"/>
                </a:solidFill>
                <a:latin typeface="Arial" charset="0"/>
              </a:defRPr>
            </a:lvl9pPr>
          </a:lstStyle>
          <a:p>
            <a:pPr eaLnBrk="1" hangingPunct="1">
              <a:spcBef>
                <a:spcPct val="0"/>
              </a:spcBef>
              <a:buFontTx/>
              <a:buNone/>
            </a:pPr>
            <a:endParaRPr lang="sv-SE" altLang="sv-SE" sz="3400" dirty="0">
              <a:solidFill>
                <a:schemeClr val="tx2"/>
              </a:solidFill>
            </a:endParaRPr>
          </a:p>
        </p:txBody>
      </p:sp>
      <p:sp>
        <p:nvSpPr>
          <p:cNvPr id="2051" name="Rectangle 10"/>
          <p:cNvSpPr>
            <a:spLocks noChangeArrowheads="1"/>
          </p:cNvSpPr>
          <p:nvPr/>
        </p:nvSpPr>
        <p:spPr bwMode="auto">
          <a:xfrm>
            <a:off x="683568" y="692696"/>
            <a:ext cx="4392488"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tabLst>
                <a:tab pos="384175" algn="l"/>
              </a:tabLst>
              <a:defRPr sz="1900">
                <a:solidFill>
                  <a:schemeClr val="tx1"/>
                </a:solidFill>
                <a:latin typeface="Arial" charset="0"/>
              </a:defRPr>
            </a:lvl1pPr>
            <a:lvl2pPr marL="742950" indent="-285750" eaLnBrk="0" hangingPunct="0">
              <a:buChar char="–"/>
              <a:tabLst>
                <a:tab pos="384175" algn="l"/>
              </a:tabLst>
              <a:defRPr sz="1900">
                <a:solidFill>
                  <a:schemeClr val="tx1"/>
                </a:solidFill>
                <a:latin typeface="Arial" charset="0"/>
              </a:defRPr>
            </a:lvl2pPr>
            <a:lvl3pPr marL="1143000" indent="-228600" eaLnBrk="0" hangingPunct="0">
              <a:tabLst>
                <a:tab pos="384175" algn="l"/>
              </a:tabLst>
              <a:defRPr sz="1900">
                <a:solidFill>
                  <a:schemeClr val="tx1"/>
                </a:solidFill>
                <a:latin typeface="Arial" charset="0"/>
              </a:defRPr>
            </a:lvl3pPr>
            <a:lvl4pPr marL="1600200" indent="-228600" eaLnBrk="0" hangingPunct="0">
              <a:buChar char="–"/>
              <a:tabLst>
                <a:tab pos="384175" algn="l"/>
              </a:tabLst>
              <a:defRPr sz="1900">
                <a:solidFill>
                  <a:schemeClr val="tx1"/>
                </a:solidFill>
                <a:latin typeface="Arial" charset="0"/>
              </a:defRPr>
            </a:lvl4pPr>
            <a:lvl5pPr marL="2057400" indent="-228600" eaLnBrk="0" hangingPunct="0">
              <a:buChar char="»"/>
              <a:tabLst>
                <a:tab pos="384175" algn="l"/>
              </a:tabLst>
              <a:defRPr sz="1900">
                <a:solidFill>
                  <a:schemeClr val="tx1"/>
                </a:solidFill>
                <a:latin typeface="Arial" charset="0"/>
              </a:defRPr>
            </a:lvl5pPr>
            <a:lvl6pPr marL="2514600" indent="-228600" eaLnBrk="0" fontAlgn="base" hangingPunct="0">
              <a:spcBef>
                <a:spcPct val="20000"/>
              </a:spcBef>
              <a:spcAft>
                <a:spcPct val="0"/>
              </a:spcAft>
              <a:buChar char="»"/>
              <a:tabLst>
                <a:tab pos="384175" algn="l"/>
              </a:tabLst>
              <a:defRPr sz="1900">
                <a:solidFill>
                  <a:schemeClr val="tx1"/>
                </a:solidFill>
                <a:latin typeface="Arial" charset="0"/>
              </a:defRPr>
            </a:lvl6pPr>
            <a:lvl7pPr marL="2971800" indent="-228600" eaLnBrk="0" fontAlgn="base" hangingPunct="0">
              <a:spcBef>
                <a:spcPct val="20000"/>
              </a:spcBef>
              <a:spcAft>
                <a:spcPct val="0"/>
              </a:spcAft>
              <a:buChar char="»"/>
              <a:tabLst>
                <a:tab pos="384175" algn="l"/>
              </a:tabLst>
              <a:defRPr sz="1900">
                <a:solidFill>
                  <a:schemeClr val="tx1"/>
                </a:solidFill>
                <a:latin typeface="Arial" charset="0"/>
              </a:defRPr>
            </a:lvl7pPr>
            <a:lvl8pPr marL="3429000" indent="-228600" eaLnBrk="0" fontAlgn="base" hangingPunct="0">
              <a:spcBef>
                <a:spcPct val="20000"/>
              </a:spcBef>
              <a:spcAft>
                <a:spcPct val="0"/>
              </a:spcAft>
              <a:buChar char="»"/>
              <a:tabLst>
                <a:tab pos="384175" algn="l"/>
              </a:tabLst>
              <a:defRPr sz="1900">
                <a:solidFill>
                  <a:schemeClr val="tx1"/>
                </a:solidFill>
                <a:latin typeface="Arial" charset="0"/>
              </a:defRPr>
            </a:lvl8pPr>
            <a:lvl9pPr marL="3886200" indent="-228600" eaLnBrk="0" fontAlgn="base" hangingPunct="0">
              <a:spcBef>
                <a:spcPct val="20000"/>
              </a:spcBef>
              <a:spcAft>
                <a:spcPct val="0"/>
              </a:spcAft>
              <a:buChar char="»"/>
              <a:tabLst>
                <a:tab pos="384175" algn="l"/>
              </a:tabLst>
              <a:defRPr sz="1900">
                <a:solidFill>
                  <a:schemeClr val="tx1"/>
                </a:solidFill>
                <a:latin typeface="Arial" charset="0"/>
              </a:defRPr>
            </a:lvl9pPr>
          </a:lstStyle>
          <a:p>
            <a:pPr eaLnBrk="1" hangingPunct="1">
              <a:buNone/>
            </a:pPr>
            <a:r>
              <a:rPr lang="sv-SE" altLang="sv-SE" sz="2800" dirty="0" smtClean="0"/>
              <a:t>Komplimangskort</a:t>
            </a:r>
            <a:endParaRPr lang="sv-SE" altLang="sv-SE" sz="2800" dirty="0"/>
          </a:p>
          <a:p>
            <a:pPr eaLnBrk="1" hangingPunct="1">
              <a:buNone/>
            </a:pPr>
            <a:r>
              <a:rPr lang="sv-SE" altLang="sv-SE" sz="2000" dirty="0"/>
              <a:t>För att få komplimangerna att flöda i Haninge kommun kommer vi sprida massor med komplimangskort runt om i våra verksamheter – bara att fylla i och ge </a:t>
            </a:r>
            <a:r>
              <a:rPr lang="sv-SE" altLang="sv-SE" sz="2000" dirty="0" smtClean="0"/>
              <a:t>bort. De kommer </a:t>
            </a:r>
            <a:r>
              <a:rPr lang="sv-SE" altLang="sv-SE" sz="2000" dirty="0"/>
              <a:t>att ligga på alla fikabord </a:t>
            </a:r>
            <a:r>
              <a:rPr lang="sv-SE" altLang="sv-SE" sz="2000" dirty="0" smtClean="0"/>
              <a:t>och i alla verksamheter</a:t>
            </a:r>
            <a:endParaRPr lang="sv-SE" altLang="sv-SE" sz="2000" dirty="0"/>
          </a:p>
          <a:p>
            <a:pPr eaLnBrk="1" hangingPunct="1">
              <a:buNone/>
            </a:pPr>
            <a:r>
              <a:rPr lang="sv-SE" altLang="sv-SE" sz="2800" dirty="0" smtClean="0"/>
              <a:t/>
            </a:r>
            <a:br>
              <a:rPr lang="sv-SE" altLang="sv-SE" sz="2800" dirty="0" smtClean="0"/>
            </a:br>
            <a:r>
              <a:rPr lang="sv-SE" altLang="sv-SE" sz="2800" dirty="0" smtClean="0"/>
              <a:t>Nyhet </a:t>
            </a:r>
            <a:r>
              <a:rPr lang="sv-SE" altLang="sv-SE" sz="2800" dirty="0"/>
              <a:t>på </a:t>
            </a:r>
            <a:r>
              <a:rPr lang="sv-SE" altLang="sv-SE" sz="2800" dirty="0" smtClean="0"/>
              <a:t>HINT</a:t>
            </a:r>
          </a:p>
          <a:p>
            <a:pPr eaLnBrk="1" hangingPunct="1">
              <a:buNone/>
            </a:pPr>
            <a:r>
              <a:rPr lang="sv-SE" altLang="sv-SE" sz="2000" dirty="0" smtClean="0"/>
              <a:t>Kommundirektören </a:t>
            </a:r>
            <a:r>
              <a:rPr lang="sv-SE" altLang="sv-SE" sz="2000" dirty="0"/>
              <a:t>uppmanar </a:t>
            </a:r>
            <a:r>
              <a:rPr lang="sv-SE" altLang="sv-SE" sz="2000" dirty="0" smtClean="0"/>
              <a:t>oss alla att använda korten</a:t>
            </a:r>
            <a:r>
              <a:rPr lang="sv-SE" altLang="sv-SE" sz="2000" dirty="0" smtClean="0"/>
              <a:t>.</a:t>
            </a:r>
          </a:p>
          <a:p>
            <a:pPr eaLnBrk="1" hangingPunct="1">
              <a:buNone/>
            </a:pPr>
            <a:r>
              <a:rPr lang="sv-SE" altLang="sv-SE" sz="1600" dirty="0" smtClean="0"/>
              <a:t>(Kort att printa eller mejla kommer också finnas där)</a:t>
            </a:r>
            <a:endParaRPr lang="sv-SE" altLang="sv-SE" sz="1600" dirty="0" smtClean="0"/>
          </a:p>
          <a:p>
            <a:pPr eaLnBrk="1" hangingPunct="1">
              <a:buNone/>
            </a:pPr>
            <a:endParaRPr lang="sv-SE" altLang="sv-SE" sz="2000" dirty="0"/>
          </a:p>
          <a:p>
            <a:pPr eaLnBrk="1" hangingPunct="1">
              <a:buNone/>
            </a:pPr>
            <a:endParaRPr lang="sv-SE" altLang="sv-SE" sz="2000" dirty="0"/>
          </a:p>
          <a:p>
            <a:pPr eaLnBrk="1" hangingPunct="1">
              <a:buNone/>
            </a:pPr>
            <a:endParaRPr lang="sv-SE" altLang="sv-SE" sz="2000" dirty="0" smtClean="0"/>
          </a:p>
          <a:p>
            <a:pPr eaLnBrk="1" hangingPunct="1">
              <a:buNone/>
            </a:pPr>
            <a:endParaRPr lang="sv-SE" altLang="sv-SE" sz="2000" dirty="0"/>
          </a:p>
          <a:p>
            <a:pPr eaLnBrk="1" hangingPunct="1">
              <a:buNone/>
            </a:pPr>
            <a:endParaRPr lang="sv-SE" altLang="sv-SE" sz="2000" dirty="0" smtClean="0"/>
          </a:p>
          <a:p>
            <a:pPr eaLnBrk="1" hangingPunct="1">
              <a:buNone/>
            </a:pPr>
            <a:endParaRPr lang="sv-SE" altLang="sv-SE" sz="1600" b="1" dirty="0" smtClean="0"/>
          </a:p>
          <a:p>
            <a:pPr eaLnBrk="1" hangingPunct="1">
              <a:buNone/>
            </a:pPr>
            <a:endParaRPr lang="sv-SE" altLang="sv-SE" sz="1800" dirty="0" smtClean="0"/>
          </a:p>
          <a:p>
            <a:pPr eaLnBrk="1" hangingPunct="1">
              <a:buNone/>
            </a:pPr>
            <a:endParaRPr lang="sv-SE" altLang="sv-SE" sz="1800" dirty="0" smtClean="0"/>
          </a:p>
          <a:p>
            <a:pPr eaLnBrk="1" hangingPunct="1">
              <a:buNone/>
            </a:pPr>
            <a:endParaRPr lang="sv-SE" altLang="sv-SE" sz="1800" dirty="0" smtClean="0"/>
          </a:p>
          <a:p>
            <a:pPr eaLnBrk="1" hangingPunct="1">
              <a:buNone/>
            </a:pPr>
            <a:endParaRPr lang="sv-SE" altLang="sv-SE" sz="1800" dirty="0" smtClean="0"/>
          </a:p>
          <a:p>
            <a:pPr eaLnBrk="1" hangingPunct="1">
              <a:buNone/>
            </a:pPr>
            <a:endParaRPr lang="sv-SE" altLang="sv-SE" sz="1800" dirty="0"/>
          </a:p>
          <a:p>
            <a:pPr eaLnBrk="1" hangingPunct="1">
              <a:buNone/>
            </a:pPr>
            <a:endParaRPr lang="sv-SE" altLang="sv-SE" sz="1800" dirty="0" smtClean="0"/>
          </a:p>
          <a:p>
            <a:pPr eaLnBrk="1" hangingPunct="1">
              <a:buNone/>
            </a:pPr>
            <a:endParaRPr lang="sv-SE" altLang="sv-SE" sz="2000" dirty="0" smtClean="0"/>
          </a:p>
          <a:p>
            <a:pPr eaLnBrk="1" hangingPunct="1"/>
            <a:endParaRPr lang="sv-SE" altLang="sv-SE" sz="2000" dirty="0"/>
          </a:p>
        </p:txBody>
      </p:sp>
      <p:pic>
        <p:nvPicPr>
          <p:cNvPr id="2" name="Bildobjekt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55818">
            <a:off x="5439395" y="1368387"/>
            <a:ext cx="3401144" cy="3401144"/>
          </a:xfrm>
          <a:prstGeom prst="rect">
            <a:avLst/>
          </a:prstGeom>
          <a:ln>
            <a:solidFill>
              <a:schemeClr val="tx1"/>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85800" y="1475656"/>
            <a:ext cx="7772400" cy="4114800"/>
          </a:xfrm>
        </p:spPr>
        <p:txBody>
          <a:bodyPr/>
          <a:lstStyle/>
          <a:p>
            <a:pPr marL="0" indent="0" algn="ctr">
              <a:buNone/>
            </a:pPr>
            <a:r>
              <a:rPr lang="sv-SE" altLang="sv-SE" sz="2000" dirty="0" smtClean="0"/>
              <a:t>Dekaler på golvet och väggar vid hissar och trappa:</a:t>
            </a:r>
          </a:p>
          <a:p>
            <a:pPr marL="0" indent="0">
              <a:buNone/>
            </a:pPr>
            <a:endParaRPr lang="sv-SE" altLang="sv-SE" sz="1800" dirty="0" smtClean="0"/>
          </a:p>
          <a:p>
            <a:pPr marL="0" indent="0">
              <a:buNone/>
            </a:pPr>
            <a:endParaRPr lang="sv-SE" altLang="sv-SE" sz="1800" dirty="0"/>
          </a:p>
          <a:p>
            <a:pPr marL="0" indent="0">
              <a:buNone/>
            </a:pPr>
            <a:endParaRPr lang="sv-SE" altLang="sv-SE" sz="1800" dirty="0" smtClean="0"/>
          </a:p>
        </p:txBody>
      </p:sp>
      <p:sp>
        <p:nvSpPr>
          <p:cNvPr id="4" name="Rectangle 9"/>
          <p:cNvSpPr>
            <a:spLocks noGrp="1" noChangeArrowheads="1"/>
          </p:cNvSpPr>
          <p:nvPr>
            <p:ph type="title"/>
          </p:nvPr>
        </p:nvSpPr>
        <p:spPr bwMode="auto">
          <a:xfrm>
            <a:off x="688032" y="332656"/>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900">
                <a:solidFill>
                  <a:schemeClr val="tx1"/>
                </a:solidFill>
                <a:latin typeface="Arial" charset="0"/>
              </a:defRPr>
            </a:lvl1pPr>
            <a:lvl2pPr marL="742950" indent="-285750" eaLnBrk="0" hangingPunct="0">
              <a:buChar char="–"/>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buChar char="–"/>
              <a:defRPr sz="1900">
                <a:solidFill>
                  <a:schemeClr val="tx1"/>
                </a:solidFill>
                <a:latin typeface="Arial" charset="0"/>
              </a:defRPr>
            </a:lvl4pPr>
            <a:lvl5pPr marL="2057400" indent="-228600" eaLnBrk="0" hangingPunct="0">
              <a:buChar char="»"/>
              <a:defRPr sz="1900">
                <a:solidFill>
                  <a:schemeClr val="tx1"/>
                </a:solidFill>
                <a:latin typeface="Arial" charset="0"/>
              </a:defRPr>
            </a:lvl5pPr>
            <a:lvl6pPr marL="2514600" indent="-228600" eaLnBrk="0" fontAlgn="base" hangingPunct="0">
              <a:spcBef>
                <a:spcPct val="20000"/>
              </a:spcBef>
              <a:spcAft>
                <a:spcPct val="0"/>
              </a:spcAft>
              <a:buChar char="»"/>
              <a:defRPr sz="1900">
                <a:solidFill>
                  <a:schemeClr val="tx1"/>
                </a:solidFill>
                <a:latin typeface="Arial" charset="0"/>
              </a:defRPr>
            </a:lvl6pPr>
            <a:lvl7pPr marL="2971800" indent="-228600" eaLnBrk="0" fontAlgn="base" hangingPunct="0">
              <a:spcBef>
                <a:spcPct val="20000"/>
              </a:spcBef>
              <a:spcAft>
                <a:spcPct val="0"/>
              </a:spcAft>
              <a:buChar char="»"/>
              <a:defRPr sz="1900">
                <a:solidFill>
                  <a:schemeClr val="tx1"/>
                </a:solidFill>
                <a:latin typeface="Arial" charset="0"/>
              </a:defRPr>
            </a:lvl7pPr>
            <a:lvl8pPr marL="3429000" indent="-228600" eaLnBrk="0" fontAlgn="base" hangingPunct="0">
              <a:spcBef>
                <a:spcPct val="20000"/>
              </a:spcBef>
              <a:spcAft>
                <a:spcPct val="0"/>
              </a:spcAft>
              <a:buChar char="»"/>
              <a:defRPr sz="1900">
                <a:solidFill>
                  <a:schemeClr val="tx1"/>
                </a:solidFill>
                <a:latin typeface="Arial" charset="0"/>
              </a:defRPr>
            </a:lvl8pPr>
            <a:lvl9pPr marL="3886200" indent="-228600" eaLnBrk="0" fontAlgn="base" hangingPunct="0">
              <a:spcBef>
                <a:spcPct val="20000"/>
              </a:spcBef>
              <a:spcAft>
                <a:spcPct val="0"/>
              </a:spcAft>
              <a:buChar char="»"/>
              <a:defRPr sz="1900">
                <a:solidFill>
                  <a:schemeClr val="tx1"/>
                </a:solidFill>
                <a:latin typeface="Arial" charset="0"/>
              </a:defRPr>
            </a:lvl9pPr>
          </a:lstStyle>
          <a:p>
            <a:pPr eaLnBrk="1" hangingPunct="1">
              <a:spcBef>
                <a:spcPct val="0"/>
              </a:spcBef>
              <a:buFontTx/>
              <a:buNone/>
            </a:pPr>
            <a:r>
              <a:rPr lang="sv-SE" altLang="sv-SE" sz="3500" dirty="0" smtClean="0">
                <a:solidFill>
                  <a:schemeClr val="tx2"/>
                </a:solidFill>
              </a:rPr>
              <a:t>Vi dekorerar i huset</a:t>
            </a:r>
            <a:endParaRPr lang="sv-SE" altLang="sv-SE" sz="3400" dirty="0">
              <a:solidFill>
                <a:schemeClr val="tx2"/>
              </a:solidFill>
            </a:endParaRPr>
          </a:p>
        </p:txBody>
      </p:sp>
      <p:pic>
        <p:nvPicPr>
          <p:cNvPr id="2" name="Bildobjekt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2132856"/>
            <a:ext cx="4464496" cy="376328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Rekryteringsmässan hålls i ljusgården samma dag</a:t>
            </a:r>
            <a:endParaRPr lang="sv-SE" dirty="0"/>
          </a:p>
        </p:txBody>
      </p:sp>
      <p:sp>
        <p:nvSpPr>
          <p:cNvPr id="3" name="Platshållare för innehåll 2"/>
          <p:cNvSpPr>
            <a:spLocks noGrp="1"/>
          </p:cNvSpPr>
          <p:nvPr>
            <p:ph idx="1"/>
          </p:nvPr>
        </p:nvSpPr>
        <p:spPr>
          <a:xfrm>
            <a:off x="1008720" y="2269232"/>
            <a:ext cx="7126560" cy="3752056"/>
          </a:xfrm>
        </p:spPr>
        <p:txBody>
          <a:bodyPr/>
          <a:lstStyle/>
          <a:p>
            <a:pPr marL="0" indent="0">
              <a:buNone/>
            </a:pPr>
            <a:r>
              <a:rPr lang="sv-SE" altLang="sv-SE" sz="2000" dirty="0" smtClean="0"/>
              <a:t>Ett gyllene tillfälle att sprida arbetsgivarvarumärket, därför dekorerar vi så vår interna kampanj syns för besökarna i ljusgården:</a:t>
            </a:r>
            <a:br>
              <a:rPr lang="sv-SE" altLang="sv-SE" sz="2000" dirty="0" smtClean="0"/>
            </a:br>
            <a:endParaRPr lang="sv-SE" altLang="sv-SE" sz="2000" dirty="0"/>
          </a:p>
          <a:p>
            <a:r>
              <a:rPr lang="sv-SE" altLang="sv-SE" sz="2000" dirty="0" smtClean="0"/>
              <a:t>Ballonger </a:t>
            </a:r>
            <a:r>
              <a:rPr lang="sv-SE" altLang="sv-SE" sz="2000" dirty="0"/>
              <a:t>vid </a:t>
            </a:r>
            <a:r>
              <a:rPr lang="sv-SE" altLang="sv-SE" sz="2000" dirty="0" smtClean="0"/>
              <a:t>blomlådorna</a:t>
            </a:r>
            <a:endParaRPr lang="sv-SE" altLang="sv-SE" sz="2000" dirty="0"/>
          </a:p>
          <a:p>
            <a:r>
              <a:rPr lang="sv-SE" altLang="sv-SE" sz="2000" dirty="0"/>
              <a:t>Hjärtklistermärken på glaset </a:t>
            </a:r>
            <a:r>
              <a:rPr lang="sv-SE" altLang="sv-SE" sz="2000" dirty="0" smtClean="0"/>
              <a:t>i hissarna</a:t>
            </a:r>
          </a:p>
          <a:p>
            <a:r>
              <a:rPr lang="sv-SE" altLang="sv-SE" sz="2000" dirty="0" smtClean="0"/>
              <a:t>Komplimangskorten ligger på alla </a:t>
            </a:r>
            <a:r>
              <a:rPr lang="sv-SE" altLang="sv-SE" sz="1800" dirty="0" smtClean="0"/>
              <a:t>Haninge </a:t>
            </a:r>
            <a:r>
              <a:rPr lang="sv-SE" altLang="sv-SE" sz="1800" dirty="0"/>
              <a:t>kommuns bord på </a:t>
            </a:r>
            <a:r>
              <a:rPr lang="sv-SE" altLang="sv-SE" sz="1800" dirty="0" smtClean="0"/>
              <a:t>rekryteringsmässan</a:t>
            </a:r>
            <a:endParaRPr lang="sv-SE" dirty="0"/>
          </a:p>
        </p:txBody>
      </p:sp>
    </p:spTree>
    <p:extLst>
      <p:ext uri="{BB962C8B-B14F-4D97-AF65-F5344CB8AC3E}">
        <p14:creationId xmlns:p14="http://schemas.microsoft.com/office/powerpoint/2010/main" val="2561935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Ringar på vattnet</a:t>
            </a:r>
            <a:endParaRPr lang="sv-SE" dirty="0"/>
          </a:p>
        </p:txBody>
      </p:sp>
      <p:sp>
        <p:nvSpPr>
          <p:cNvPr id="3" name="Platshållare för innehåll 2"/>
          <p:cNvSpPr>
            <a:spLocks noGrp="1"/>
          </p:cNvSpPr>
          <p:nvPr>
            <p:ph idx="1"/>
          </p:nvPr>
        </p:nvSpPr>
        <p:spPr>
          <a:xfrm>
            <a:off x="1187624" y="1916832"/>
            <a:ext cx="6768752" cy="4114800"/>
          </a:xfrm>
        </p:spPr>
        <p:txBody>
          <a:bodyPr/>
          <a:lstStyle/>
          <a:p>
            <a:pPr marL="0" indent="0">
              <a:buNone/>
            </a:pPr>
            <a:r>
              <a:rPr lang="sv-SE" sz="2000" dirty="0" smtClean="0"/>
              <a:t>Vi hoppas på att den interna stoltheten sprids externt med dessa LinkedIn-, </a:t>
            </a:r>
            <a:r>
              <a:rPr lang="sv-SE" sz="2000" dirty="0" err="1" smtClean="0"/>
              <a:t>facebook</a:t>
            </a:r>
            <a:r>
              <a:rPr lang="sv-SE" sz="2000" dirty="0" smtClean="0"/>
              <a:t>-, och </a:t>
            </a:r>
            <a:r>
              <a:rPr lang="sv-SE" sz="2000" dirty="0" err="1" smtClean="0"/>
              <a:t>instagramvänliga</a:t>
            </a:r>
            <a:r>
              <a:rPr lang="sv-SE" sz="2000" dirty="0" smtClean="0"/>
              <a:t> hjärtan.</a:t>
            </a:r>
            <a:endParaRPr lang="sv-SE" sz="2000"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7824" y="3073845"/>
            <a:ext cx="3240360" cy="2731419"/>
          </a:xfrm>
          <a:prstGeom prst="rect">
            <a:avLst/>
          </a:prstGeom>
        </p:spPr>
      </p:pic>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385263">
            <a:off x="6569756" y="3073845"/>
            <a:ext cx="1116124" cy="940822"/>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325227">
            <a:off x="7295276" y="4397015"/>
            <a:ext cx="1704616" cy="1436884"/>
          </a:xfrm>
          <a:prstGeom prst="rect">
            <a:avLst/>
          </a:prstGeom>
        </p:spPr>
      </p:pic>
      <p:pic>
        <p:nvPicPr>
          <p:cNvPr id="7" name="Bildobjekt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808049">
            <a:off x="1940333" y="5035479"/>
            <a:ext cx="1047491" cy="882969"/>
          </a:xfrm>
          <a:prstGeom prst="rect">
            <a:avLst/>
          </a:prstGeom>
        </p:spPr>
      </p:pic>
      <p:pic>
        <p:nvPicPr>
          <p:cNvPr id="8" name="Bildobjekt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729005">
            <a:off x="7567127" y="651277"/>
            <a:ext cx="858739" cy="723863"/>
          </a:xfrm>
          <a:prstGeom prst="rect">
            <a:avLst/>
          </a:prstGeom>
        </p:spPr>
      </p:pic>
    </p:spTree>
    <p:extLst>
      <p:ext uri="{BB962C8B-B14F-4D97-AF65-F5344CB8AC3E}">
        <p14:creationId xmlns:p14="http://schemas.microsoft.com/office/powerpoint/2010/main" val="2985579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391</TotalTime>
  <Words>183</Words>
  <Application>Microsoft Office PowerPoint</Application>
  <PresentationFormat>Bildspel på skärmen (4:3)</PresentationFormat>
  <Paragraphs>37</Paragraphs>
  <Slides>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AGaramond</vt:lpstr>
      <vt:lpstr>Arial</vt:lpstr>
      <vt:lpstr>Garamond</vt:lpstr>
      <vt:lpstr>Times</vt:lpstr>
      <vt:lpstr>Haninge_liggande</vt:lpstr>
      <vt:lpstr>Intern kampanj på Alla hjärtans dag den 14 februari</vt:lpstr>
      <vt:lpstr>PowerPoint-presentation</vt:lpstr>
      <vt:lpstr>PowerPoint-presentation</vt:lpstr>
      <vt:lpstr>Vi dekorerar i huset</vt:lpstr>
      <vt:lpstr>Rekryteringsmässan hålls i ljusgården samma dag</vt:lpstr>
      <vt:lpstr>Ringar på vattnet</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Jenny Westling</dc:creator>
  <cp:lastModifiedBy>Frida Brolin</cp:lastModifiedBy>
  <cp:revision>24</cp:revision>
  <cp:lastPrinted>2004-06-08T06:01:32Z</cp:lastPrinted>
  <dcterms:created xsi:type="dcterms:W3CDTF">2019-02-06T10:01:07Z</dcterms:created>
  <dcterms:modified xsi:type="dcterms:W3CDTF">2019-02-08T11:52:02Z</dcterms:modified>
</cp:coreProperties>
</file>